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adbacf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adbacf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adbacf5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adbacf5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adbacf5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adbacf5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adbacf5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adbacf5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adbacf5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adbacf5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adbacf5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adbacf5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adbacf5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adbacf5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adbacf5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adbacf5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adbacf5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adbacf5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adbacf5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5adbacf5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adbacf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adbacf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adbacf5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adbacf5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a3941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a3941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adbacf5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adbacf5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adbacf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adbacf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adbacf5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adbacf5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adbacf5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adbacf5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adbacf5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adbacf5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7 - Daniel Razavi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0" y="0"/>
            <a:ext cx="2278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9900"/>
                </a:highlight>
              </a:rPr>
              <a:t>Precondition</a:t>
            </a:r>
            <a:r>
              <a:rPr lang="en-GB" sz="1000"/>
              <a:t>	u is a string.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00FF00"/>
                </a:highlight>
              </a:rPr>
              <a:t>Postcondition</a:t>
            </a:r>
            <a:r>
              <a:rPr lang="en-GB" sz="1000"/>
              <a:t>	returns reversal of u.</a:t>
            </a:r>
            <a:endParaRPr sz="1000"/>
          </a:p>
        </p:txBody>
      </p:sp>
      <p:sp>
        <p:nvSpPr>
          <p:cNvPr id="106" name="Google Shape;106;p22"/>
          <p:cNvSpPr txBox="1"/>
          <p:nvPr/>
        </p:nvSpPr>
        <p:spPr>
          <a:xfrm>
            <a:off x="2588700" y="1380900"/>
            <a:ext cx="39666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 2: here we have a list of length </a:t>
            </a:r>
            <a:r>
              <a:rPr b="1" lang="en-GB"/>
              <a:t>at least</a:t>
            </a:r>
            <a:r>
              <a:rPr lang="en-GB"/>
              <a:t>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 is an integer with </a:t>
            </a:r>
            <a:r>
              <a:rPr b="1" lang="en-GB"/>
              <a:t>1 &lt;= m &lt;= L-1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highlight>
                  <a:srgbClr val="93C47D"/>
                </a:highlight>
              </a:rPr>
              <a:t>v recursive call excludes at least u[L-1]</a:t>
            </a:r>
            <a:r>
              <a:rPr lang="en-GB"/>
              <a:t> and the </a:t>
            </a:r>
            <a:r>
              <a:rPr lang="en-GB">
                <a:highlight>
                  <a:srgbClr val="93C47D"/>
                </a:highlight>
              </a:rPr>
              <a:t>w recursive call excludes at least u[0]</a:t>
            </a:r>
            <a:r>
              <a:rPr lang="en-GB"/>
              <a:t>, so each call is on a smaller 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addition, the preconditions hold, because substrings of strings are strings.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2278250" y="0"/>
            <a:ext cx="1963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Path 1: a list of length 0 or 1. In each case, the reversal of such a list is the list itself, so returning u here is correct behaviour.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0" y="0"/>
            <a:ext cx="2278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9900"/>
                </a:highlight>
              </a:rPr>
              <a:t>Precondition</a:t>
            </a:r>
            <a:r>
              <a:rPr lang="en-GB" sz="1000"/>
              <a:t>	u is a string.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00FF00"/>
                </a:highlight>
              </a:rPr>
              <a:t>Postcondition</a:t>
            </a:r>
            <a:r>
              <a:rPr lang="en-GB" sz="1000"/>
              <a:t>	returns reversal of u.</a:t>
            </a:r>
            <a:endParaRPr sz="1000"/>
          </a:p>
        </p:txBody>
      </p:sp>
      <p:sp>
        <p:nvSpPr>
          <p:cNvPr id="113" name="Google Shape;113;p23"/>
          <p:cNvSpPr txBox="1"/>
          <p:nvPr/>
        </p:nvSpPr>
        <p:spPr>
          <a:xfrm>
            <a:off x="4242100" y="0"/>
            <a:ext cx="2627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Path 2: here we have a list of length </a:t>
            </a:r>
            <a:r>
              <a:rPr b="1" lang="en-GB" sz="900"/>
              <a:t>at least</a:t>
            </a:r>
            <a:r>
              <a:rPr lang="en-GB" sz="900"/>
              <a:t> 2.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 is an integer with </a:t>
            </a:r>
            <a:r>
              <a:rPr b="1" lang="en-GB" sz="900"/>
              <a:t>1 &lt;= m &lt;= L-1</a:t>
            </a:r>
            <a:r>
              <a:rPr lang="en-GB" sz="900"/>
              <a:t>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The v recursive call excludes at least u[L-1] and the w recursive call excludes at least u[0], so each call is on a smaller list.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 addition, the preconditions hold, because substrings of strings are strings.</a:t>
            </a:r>
            <a:endParaRPr sz="900"/>
          </a:p>
        </p:txBody>
      </p:sp>
      <p:sp>
        <p:nvSpPr>
          <p:cNvPr id="114" name="Google Shape;114;p23"/>
          <p:cNvSpPr txBox="1"/>
          <p:nvPr/>
        </p:nvSpPr>
        <p:spPr>
          <a:xfrm>
            <a:off x="2278250" y="0"/>
            <a:ext cx="1963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Path 1: a list of length 0 or 1. In each case, the reversal of such a list is the list itself, so returning u here is correct behaviour.</a:t>
            </a:r>
            <a:endParaRPr sz="1000"/>
          </a:p>
        </p:txBody>
      </p:sp>
      <p:sp>
        <p:nvSpPr>
          <p:cNvPr id="115" name="Google Shape;115;p23"/>
          <p:cNvSpPr txBox="1"/>
          <p:nvPr/>
        </p:nvSpPr>
        <p:spPr>
          <a:xfrm>
            <a:off x="2509200" y="1752000"/>
            <a:ext cx="41256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we know that </a:t>
            </a:r>
            <a:r>
              <a:rPr lang="en-GB">
                <a:highlight>
                  <a:srgbClr val="6AA84F"/>
                </a:highlight>
              </a:rPr>
              <a:t>v is the reversal of u[0..m-1]</a:t>
            </a:r>
            <a:r>
              <a:rPr lang="en-GB"/>
              <a:t> and </a:t>
            </a:r>
            <a:r>
              <a:rPr lang="en-GB">
                <a:highlight>
                  <a:srgbClr val="6AA84F"/>
                </a:highlight>
              </a:rPr>
              <a:t>w is the reversal of u[m..L-1]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then use the identity (this can be proved separately):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(uv)^R = v^R u^R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conclude that the correct value is returned.</a:t>
            </a:r>
            <a:endParaRPr/>
          </a:p>
        </p:txBody>
      </p:sp>
      <p:pic>
        <p:nvPicPr>
          <p:cNvPr descr="fini" id="116" name="Google Shape;116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599" y="5055550"/>
            <a:ext cx="149400" cy="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95400"/>
            <a:ext cx="73914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13" y="3798300"/>
            <a:ext cx="45053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2856000" y="2045850"/>
            <a:ext cx="3432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precondition is that a is an integer &gt;=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postcondition is that the function returns a^2, the square of a.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13373" l="0" r="73383" t="24825"/>
          <a:stretch/>
        </p:blipFill>
        <p:spPr>
          <a:xfrm>
            <a:off x="0" y="286249"/>
            <a:ext cx="983652" cy="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2587" r="21546" t="88181"/>
          <a:stretch/>
        </p:blipFill>
        <p:spPr>
          <a:xfrm>
            <a:off x="0" y="0"/>
            <a:ext cx="2803744" cy="15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" y="151938"/>
            <a:ext cx="2252667" cy="13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7403725" y="0"/>
            <a:ext cx="1740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precondition is that a is an integer &gt;= 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postcondition is that the function returns a^2, the square of a.</a:t>
            </a:r>
            <a:endParaRPr sz="700"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13373" l="0" r="73383" t="24825"/>
          <a:stretch/>
        </p:blipFill>
        <p:spPr>
          <a:xfrm>
            <a:off x="0" y="286249"/>
            <a:ext cx="983652" cy="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2587" r="21546" t="88181"/>
          <a:stretch/>
        </p:blipFill>
        <p:spPr>
          <a:xfrm>
            <a:off x="0" y="0"/>
            <a:ext cx="2803744" cy="15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" y="151938"/>
            <a:ext cx="2252667" cy="13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475750" y="1839150"/>
            <a:ext cx="41925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Prior to the loop starting, we have i=1 and b=1.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Substituting into the invariant, we must prove: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&lt;= 1 &lt;= a and 1 = 1</a:t>
            </a:r>
            <a:r>
              <a:rPr baseline="-25000" lang="en-GB">
                <a:solidFill>
                  <a:schemeClr val="dk1"/>
                </a:solidFill>
              </a:rPr>
              <a:t> 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only thing to prove here is 1 &lt;= a, which holds by the precondition.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13373" l="0" r="73383" t="24825"/>
          <a:stretch/>
        </p:blipFill>
        <p:spPr>
          <a:xfrm>
            <a:off x="0" y="286249"/>
            <a:ext cx="983652" cy="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2587" r="21546" t="88181"/>
          <a:stretch/>
        </p:blipFill>
        <p:spPr>
          <a:xfrm>
            <a:off x="0" y="0"/>
            <a:ext cx="2803744" cy="15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" y="151938"/>
            <a:ext cx="2252667" cy="13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7403725" y="0"/>
            <a:ext cx="1740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precondition is that a is an integer &gt;= 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postcondition is that the function returns a^2, the square of a.</a:t>
            </a:r>
            <a:endParaRPr sz="700"/>
          </a:p>
        </p:txBody>
      </p:sp>
      <p:sp>
        <p:nvSpPr>
          <p:cNvPr id="148" name="Google Shape;148;p27"/>
          <p:cNvSpPr txBox="1"/>
          <p:nvPr/>
        </p:nvSpPr>
        <p:spPr>
          <a:xfrm>
            <a:off x="2103000" y="1762950"/>
            <a:ext cx="4938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suppose that the invariant holds at the beginning of some arbitrary loop iteration: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&lt;= i</a:t>
            </a:r>
            <a:r>
              <a:rPr baseline="-25000" lang="en-GB"/>
              <a:t>0</a:t>
            </a:r>
            <a:r>
              <a:rPr lang="en-GB"/>
              <a:t> &lt;= a and b</a:t>
            </a:r>
            <a:r>
              <a:rPr baseline="-25000" lang="en-GB"/>
              <a:t>0</a:t>
            </a:r>
            <a:r>
              <a:rPr lang="en-GB"/>
              <a:t>= i</a:t>
            </a:r>
            <a:r>
              <a:rPr baseline="-25000" lang="en-GB"/>
              <a:t>0 </a:t>
            </a:r>
            <a:r>
              <a:rPr baseline="30000" lang="en-GB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must prove that it holds at the end of that iteration: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&lt;= i</a:t>
            </a:r>
            <a:r>
              <a:rPr baseline="-25000" lang="en-GB"/>
              <a:t>1</a:t>
            </a:r>
            <a:r>
              <a:rPr lang="en-GB"/>
              <a:t> &lt;= a and b</a:t>
            </a:r>
            <a:r>
              <a:rPr baseline="-25000" lang="en-GB"/>
              <a:t>1</a:t>
            </a:r>
            <a:r>
              <a:rPr lang="en-GB"/>
              <a:t> = i</a:t>
            </a:r>
            <a:r>
              <a:rPr baseline="-25000" lang="en-GB"/>
              <a:t>1</a:t>
            </a:r>
            <a:r>
              <a:rPr baseline="30000" lang="en-GB"/>
              <a:t>2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047925" y="729425"/>
            <a:ext cx="2096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Prior to the loop starting, we have i=1 and b=1.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Substituting into the invariant, we must prove: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1 &lt;= a and 1 = 1</a:t>
            </a:r>
            <a:r>
              <a:rPr baseline="-25000" lang="en-GB" sz="700">
                <a:solidFill>
                  <a:schemeClr val="dk1"/>
                </a:solidFill>
              </a:rPr>
              <a:t> </a:t>
            </a:r>
            <a:r>
              <a:rPr baseline="30000" lang="en-GB" sz="700">
                <a:solidFill>
                  <a:schemeClr val="dk1"/>
                </a:solidFill>
              </a:rPr>
              <a:t>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only thing to prove here is 1 &lt;= a, which holds by the precondition.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13373" l="0" r="73383" t="24825"/>
          <a:stretch/>
        </p:blipFill>
        <p:spPr>
          <a:xfrm>
            <a:off x="0" y="286249"/>
            <a:ext cx="983652" cy="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2587" r="21546" t="88181"/>
          <a:stretch/>
        </p:blipFill>
        <p:spPr>
          <a:xfrm>
            <a:off x="0" y="0"/>
            <a:ext cx="2803744" cy="15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" y="151938"/>
            <a:ext cx="2252667" cy="13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7403725" y="0"/>
            <a:ext cx="1740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precondition is that a is an integer &gt;= 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postcondition is that the function returns a^2, the square of a.</a:t>
            </a:r>
            <a:endParaRPr sz="700"/>
          </a:p>
        </p:txBody>
      </p:sp>
      <p:sp>
        <p:nvSpPr>
          <p:cNvPr id="158" name="Google Shape;158;p28"/>
          <p:cNvSpPr txBox="1"/>
          <p:nvPr/>
        </p:nvSpPr>
        <p:spPr>
          <a:xfrm>
            <a:off x="6675000" y="1561450"/>
            <a:ext cx="24690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suppose that the invariant holds at the beginning of some arbitrary loop iteration: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i</a:t>
            </a:r>
            <a:r>
              <a:rPr baseline="-25000" lang="en-GB" sz="700"/>
              <a:t>0</a:t>
            </a:r>
            <a:r>
              <a:rPr lang="en-GB" sz="700"/>
              <a:t> &lt;= a and b</a:t>
            </a:r>
            <a:r>
              <a:rPr baseline="-25000" lang="en-GB" sz="700"/>
              <a:t>0</a:t>
            </a:r>
            <a:r>
              <a:rPr lang="en-GB" sz="700"/>
              <a:t>= i</a:t>
            </a:r>
            <a:r>
              <a:rPr baseline="-25000" lang="en-GB" sz="700"/>
              <a:t>0 </a:t>
            </a:r>
            <a:r>
              <a:rPr baseline="30000" lang="en-GB" sz="700"/>
              <a:t>2</a:t>
            </a:r>
            <a:endParaRPr baseline="30000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must prove that it holds at the end of that iteration: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i</a:t>
            </a:r>
            <a:r>
              <a:rPr baseline="-25000" lang="en-GB" sz="700"/>
              <a:t>1</a:t>
            </a:r>
            <a:r>
              <a:rPr lang="en-GB" sz="700"/>
              <a:t> &lt;= a and b</a:t>
            </a:r>
            <a:r>
              <a:rPr baseline="-25000" lang="en-GB" sz="700"/>
              <a:t>1</a:t>
            </a:r>
            <a:r>
              <a:rPr lang="en-GB" sz="700"/>
              <a:t> = i</a:t>
            </a:r>
            <a:r>
              <a:rPr baseline="-25000" lang="en-GB" sz="700"/>
              <a:t>1</a:t>
            </a:r>
            <a:r>
              <a:rPr baseline="30000" lang="en-GB" sz="700"/>
              <a:t>2</a:t>
            </a:r>
            <a:endParaRPr sz="700"/>
          </a:p>
        </p:txBody>
      </p:sp>
      <p:sp>
        <p:nvSpPr>
          <p:cNvPr id="159" name="Google Shape;159;p28"/>
          <p:cNvSpPr txBox="1"/>
          <p:nvPr/>
        </p:nvSpPr>
        <p:spPr>
          <a:xfrm>
            <a:off x="2437350" y="1034050"/>
            <a:ext cx="33957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loop body, we have i</a:t>
            </a:r>
            <a:r>
              <a:rPr baseline="-25000" lang="en-GB"/>
              <a:t>1</a:t>
            </a:r>
            <a:r>
              <a:rPr lang="en-GB"/>
              <a:t> = i</a:t>
            </a:r>
            <a:r>
              <a:rPr baseline="-25000" lang="en-GB"/>
              <a:t>0</a:t>
            </a:r>
            <a:r>
              <a:rPr lang="en-GB"/>
              <a:t>+1 and b</a:t>
            </a:r>
            <a:r>
              <a:rPr baseline="-25000" lang="en-GB"/>
              <a:t>1</a:t>
            </a:r>
            <a:r>
              <a:rPr lang="en-GB"/>
              <a:t> = b</a:t>
            </a:r>
            <a:r>
              <a:rPr baseline="-25000" lang="en-GB"/>
              <a:t>0</a:t>
            </a:r>
            <a:r>
              <a:rPr lang="en-GB"/>
              <a:t>+2*i</a:t>
            </a:r>
            <a:r>
              <a:rPr baseline="-25000" lang="en-GB"/>
              <a:t>0</a:t>
            </a:r>
            <a:r>
              <a:rPr lang="en-GB"/>
              <a:t>+1.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also have, by the loop-condition, that i</a:t>
            </a:r>
            <a:r>
              <a:rPr baseline="-25000" lang="en-GB"/>
              <a:t>0</a:t>
            </a:r>
            <a:r>
              <a:rPr lang="en-GB"/>
              <a:t> &lt; a. We take each of the 3 pieces of the invariant in turn: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Prove 1 &lt;= i</a:t>
            </a:r>
            <a:r>
              <a:rPr baseline="-25000" lang="en-GB"/>
              <a:t>1</a:t>
            </a:r>
            <a:r>
              <a:rPr lang="en-GB"/>
              <a:t>, or 1 &lt;= i</a:t>
            </a:r>
            <a:r>
              <a:rPr baseline="-25000" lang="en-GB"/>
              <a:t>0</a:t>
            </a:r>
            <a:r>
              <a:rPr lang="en-GB"/>
              <a:t>+1. This holds as 1 &lt;= i</a:t>
            </a:r>
            <a:r>
              <a:rPr baseline="-25000" lang="en-GB"/>
              <a:t>0</a:t>
            </a:r>
            <a:r>
              <a:rPr lang="en-GB"/>
              <a:t> (by invariant) &lt;= i</a:t>
            </a:r>
            <a:r>
              <a:rPr baseline="-25000" lang="en-GB"/>
              <a:t>0</a:t>
            </a:r>
            <a:r>
              <a:rPr lang="en-GB"/>
              <a:t>+1.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Prove i</a:t>
            </a:r>
            <a:r>
              <a:rPr baseline="-25000" lang="en-GB"/>
              <a:t>1</a:t>
            </a:r>
            <a:r>
              <a:rPr lang="en-GB"/>
              <a:t> &lt;= a, or i</a:t>
            </a:r>
            <a:r>
              <a:rPr baseline="-25000" lang="en-GB"/>
              <a:t>0</a:t>
            </a:r>
            <a:r>
              <a:rPr lang="en-GB"/>
              <a:t>+1 &lt;= a. By the loop-condition, we have i</a:t>
            </a:r>
            <a:r>
              <a:rPr baseline="-25000" lang="en-GB"/>
              <a:t>0</a:t>
            </a:r>
            <a:r>
              <a:rPr lang="en-GB"/>
              <a:t> &lt; a, so i</a:t>
            </a:r>
            <a:r>
              <a:rPr baseline="-25000" lang="en-GB"/>
              <a:t>0</a:t>
            </a:r>
            <a:r>
              <a:rPr lang="en-GB"/>
              <a:t>+1 &lt;=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Prove b</a:t>
            </a:r>
            <a:r>
              <a:rPr baseline="-25000" lang="en-GB"/>
              <a:t>1</a:t>
            </a:r>
            <a:r>
              <a:rPr lang="en-GB"/>
              <a:t> = i</a:t>
            </a:r>
            <a:r>
              <a:rPr baseline="-25000" lang="en-GB"/>
              <a:t>1</a:t>
            </a:r>
            <a:r>
              <a:rPr baseline="30000" lang="en-GB"/>
              <a:t>2</a:t>
            </a:r>
            <a:r>
              <a:rPr lang="en-GB"/>
              <a:t>...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7047925" y="729425"/>
            <a:ext cx="2096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Prior to the loop starting, we have i=1 and b=1.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Substituting into the invariant, we must prove: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1 &lt;= a and 1 = 1</a:t>
            </a:r>
            <a:r>
              <a:rPr baseline="-25000" lang="en-GB" sz="700">
                <a:solidFill>
                  <a:schemeClr val="dk1"/>
                </a:solidFill>
              </a:rPr>
              <a:t> </a:t>
            </a:r>
            <a:r>
              <a:rPr baseline="30000" lang="en-GB" sz="700">
                <a:solidFill>
                  <a:schemeClr val="dk1"/>
                </a:solidFill>
              </a:rPr>
              <a:t>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only thing to prove here is 1 &lt;= a, which holds by the precondition.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13373" l="0" r="73383" t="24825"/>
          <a:stretch/>
        </p:blipFill>
        <p:spPr>
          <a:xfrm>
            <a:off x="0" y="286249"/>
            <a:ext cx="983652" cy="7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2587" r="21546" t="88181"/>
          <a:stretch/>
        </p:blipFill>
        <p:spPr>
          <a:xfrm>
            <a:off x="0" y="0"/>
            <a:ext cx="2803744" cy="15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" y="151938"/>
            <a:ext cx="2252667" cy="134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7403725" y="0"/>
            <a:ext cx="17403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precondition is that a is an integer &gt;= 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postcondition is that the function returns a^2, the square of a.</a:t>
            </a:r>
            <a:endParaRPr sz="700"/>
          </a:p>
        </p:txBody>
      </p:sp>
      <p:sp>
        <p:nvSpPr>
          <p:cNvPr id="169" name="Google Shape;169;p29"/>
          <p:cNvSpPr txBox="1"/>
          <p:nvPr/>
        </p:nvSpPr>
        <p:spPr>
          <a:xfrm>
            <a:off x="7047925" y="729425"/>
            <a:ext cx="2096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Prior to the loop starting, we have i=1 and b=1.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Substituting into the invariant, we must prove: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1 &lt;= a and 1 = 1</a:t>
            </a:r>
            <a:r>
              <a:rPr baseline="-25000" lang="en-GB" sz="700">
                <a:solidFill>
                  <a:schemeClr val="dk1"/>
                </a:solidFill>
              </a:rPr>
              <a:t> </a:t>
            </a:r>
            <a:r>
              <a:rPr baseline="30000" lang="en-GB" sz="700">
                <a:solidFill>
                  <a:schemeClr val="dk1"/>
                </a:solidFill>
              </a:rPr>
              <a:t>2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The only thing to prove here is 1 &lt;= a, which holds by the precondition.</a:t>
            </a:r>
            <a:endParaRPr sz="700"/>
          </a:p>
        </p:txBody>
      </p:sp>
      <p:sp>
        <p:nvSpPr>
          <p:cNvPr id="170" name="Google Shape;170;p29"/>
          <p:cNvSpPr txBox="1"/>
          <p:nvPr/>
        </p:nvSpPr>
        <p:spPr>
          <a:xfrm>
            <a:off x="6675000" y="1561450"/>
            <a:ext cx="24690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suppose that the invariant holds at the beginning of some arbitrary loop iteration: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i</a:t>
            </a:r>
            <a:r>
              <a:rPr baseline="-25000" lang="en-GB" sz="700"/>
              <a:t>0</a:t>
            </a:r>
            <a:r>
              <a:rPr lang="en-GB" sz="700"/>
              <a:t> &lt;= a and b</a:t>
            </a:r>
            <a:r>
              <a:rPr baseline="-25000" lang="en-GB" sz="700"/>
              <a:t>0</a:t>
            </a:r>
            <a:r>
              <a:rPr lang="en-GB" sz="700"/>
              <a:t>= i</a:t>
            </a:r>
            <a:r>
              <a:rPr baseline="-25000" lang="en-GB" sz="700"/>
              <a:t>0 </a:t>
            </a:r>
            <a:r>
              <a:rPr baseline="30000" lang="en-GB" sz="700"/>
              <a:t>2</a:t>
            </a:r>
            <a:endParaRPr baseline="30000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must prove that it holds at the end of that iteration: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 &lt;= i</a:t>
            </a:r>
            <a:r>
              <a:rPr baseline="-25000" lang="en-GB" sz="700"/>
              <a:t>1</a:t>
            </a:r>
            <a:r>
              <a:rPr lang="en-GB" sz="700"/>
              <a:t> &lt;= a and b</a:t>
            </a:r>
            <a:r>
              <a:rPr baseline="-25000" lang="en-GB" sz="700"/>
              <a:t>1</a:t>
            </a:r>
            <a:r>
              <a:rPr lang="en-GB" sz="700"/>
              <a:t> = i</a:t>
            </a:r>
            <a:r>
              <a:rPr baseline="-25000" lang="en-GB" sz="700"/>
              <a:t>1</a:t>
            </a:r>
            <a:r>
              <a:rPr baseline="30000" lang="en-GB" sz="700"/>
              <a:t>2</a:t>
            </a:r>
            <a:endParaRPr sz="700"/>
          </a:p>
        </p:txBody>
      </p:sp>
      <p:sp>
        <p:nvSpPr>
          <p:cNvPr id="171" name="Google Shape;171;p29"/>
          <p:cNvSpPr txBox="1"/>
          <p:nvPr/>
        </p:nvSpPr>
        <p:spPr>
          <a:xfrm>
            <a:off x="7441525" y="2606350"/>
            <a:ext cx="17025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By the loop body, we have i</a:t>
            </a:r>
            <a:r>
              <a:rPr baseline="-25000" lang="en-GB" sz="700"/>
              <a:t>1</a:t>
            </a:r>
            <a:r>
              <a:rPr lang="en-GB" sz="700"/>
              <a:t> = i</a:t>
            </a:r>
            <a:r>
              <a:rPr baseline="-25000" lang="en-GB" sz="700"/>
              <a:t>0</a:t>
            </a:r>
            <a:r>
              <a:rPr lang="en-GB" sz="700"/>
              <a:t>+1 and b</a:t>
            </a:r>
            <a:r>
              <a:rPr baseline="-25000" lang="en-GB" sz="700"/>
              <a:t>1</a:t>
            </a:r>
            <a:r>
              <a:rPr lang="en-GB" sz="700"/>
              <a:t> = b</a:t>
            </a:r>
            <a:r>
              <a:rPr baseline="-25000" lang="en-GB" sz="700"/>
              <a:t>0</a:t>
            </a:r>
            <a:r>
              <a:rPr lang="en-GB" sz="700"/>
              <a:t>+2*i</a:t>
            </a:r>
            <a:r>
              <a:rPr baseline="-25000" lang="en-GB" sz="700"/>
              <a:t>0</a:t>
            </a:r>
            <a:r>
              <a:rPr lang="en-GB" sz="700"/>
              <a:t>+1.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also have, by the loop-condition, that i</a:t>
            </a:r>
            <a:r>
              <a:rPr baseline="-25000" lang="en-GB" sz="700"/>
              <a:t>0</a:t>
            </a:r>
            <a:r>
              <a:rPr lang="en-GB" sz="700"/>
              <a:t> &lt; a. We take each of the 3 pieces of the invariant in turn: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1. Prove 1 &lt;= i</a:t>
            </a:r>
            <a:r>
              <a:rPr baseline="-25000" lang="en-GB" sz="700"/>
              <a:t>1</a:t>
            </a:r>
            <a:r>
              <a:rPr lang="en-GB" sz="700"/>
              <a:t>, or 1 &lt;= i</a:t>
            </a:r>
            <a:r>
              <a:rPr baseline="-25000" lang="en-GB" sz="700"/>
              <a:t>0</a:t>
            </a:r>
            <a:r>
              <a:rPr lang="en-GB" sz="700"/>
              <a:t>+1. This holds as 1 &lt;= i</a:t>
            </a:r>
            <a:r>
              <a:rPr baseline="-25000" lang="en-GB" sz="700"/>
              <a:t>0</a:t>
            </a:r>
            <a:r>
              <a:rPr lang="en-GB" sz="700"/>
              <a:t> (by invariant) &lt;= i</a:t>
            </a:r>
            <a:r>
              <a:rPr baseline="-25000" lang="en-GB" sz="700"/>
              <a:t>0</a:t>
            </a:r>
            <a:r>
              <a:rPr lang="en-GB" sz="700"/>
              <a:t>+1.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2. Prove i</a:t>
            </a:r>
            <a:r>
              <a:rPr baseline="-25000" lang="en-GB" sz="700"/>
              <a:t>1</a:t>
            </a:r>
            <a:r>
              <a:rPr lang="en-GB" sz="700"/>
              <a:t> &lt;= a, or i</a:t>
            </a:r>
            <a:r>
              <a:rPr baseline="-25000" lang="en-GB" sz="700"/>
              <a:t>0</a:t>
            </a:r>
            <a:r>
              <a:rPr lang="en-GB" sz="700"/>
              <a:t>+1 &lt;= a. By the loop-condition, we have i</a:t>
            </a:r>
            <a:r>
              <a:rPr baseline="-25000" lang="en-GB" sz="700"/>
              <a:t>0</a:t>
            </a:r>
            <a:r>
              <a:rPr lang="en-GB" sz="700"/>
              <a:t> &lt; a, so i</a:t>
            </a:r>
            <a:r>
              <a:rPr baseline="-25000" lang="en-GB" sz="700"/>
              <a:t>0</a:t>
            </a:r>
            <a:r>
              <a:rPr lang="en-GB" sz="700"/>
              <a:t>+1 &lt;= a.</a:t>
            </a:r>
            <a:endParaRPr sz="700"/>
          </a:p>
        </p:txBody>
      </p:sp>
      <p:sp>
        <p:nvSpPr>
          <p:cNvPr id="172" name="Google Shape;172;p29"/>
          <p:cNvSpPr txBox="1"/>
          <p:nvPr/>
        </p:nvSpPr>
        <p:spPr>
          <a:xfrm>
            <a:off x="2343825" y="499200"/>
            <a:ext cx="32187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3. Prove b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= i</a:t>
            </a:r>
            <a:r>
              <a:rPr baseline="-25000" lang="en-GB">
                <a:solidFill>
                  <a:schemeClr val="dk1"/>
                </a:solidFill>
              </a:rPr>
              <a:t>1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baseline="-25000" lang="en-GB"/>
              <a:t>1</a:t>
            </a:r>
            <a:r>
              <a:rPr lang="en-GB"/>
              <a:t> = b</a:t>
            </a:r>
            <a:r>
              <a:rPr baseline="-25000" lang="en-GB"/>
              <a:t>0</a:t>
            </a:r>
            <a:r>
              <a:rPr lang="en-GB"/>
              <a:t>+2*i</a:t>
            </a:r>
            <a:r>
              <a:rPr baseline="-25000" lang="en-GB"/>
              <a:t>0</a:t>
            </a:r>
            <a:r>
              <a:rPr lang="en-GB"/>
              <a:t>+1 (by loop body)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i</a:t>
            </a:r>
            <a:r>
              <a:rPr baseline="-25000" lang="en-GB"/>
              <a:t>0</a:t>
            </a:r>
            <a:r>
              <a:rPr baseline="30000" lang="en-GB"/>
              <a:t>2</a:t>
            </a:r>
            <a:r>
              <a:rPr lang="en-GB"/>
              <a:t>+2*i</a:t>
            </a:r>
            <a:r>
              <a:rPr baseline="-25000" lang="en-GB"/>
              <a:t>0</a:t>
            </a:r>
            <a:r>
              <a:rPr lang="en-GB"/>
              <a:t>+1 (by invariant)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(i</a:t>
            </a:r>
            <a:r>
              <a:rPr baseline="-25000" lang="en-GB"/>
              <a:t>0</a:t>
            </a:r>
            <a:r>
              <a:rPr lang="en-GB"/>
              <a:t>+1)</a:t>
            </a:r>
            <a:r>
              <a:rPr baseline="30000" lang="en-GB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i</a:t>
            </a:r>
            <a:r>
              <a:rPr baseline="-25000" lang="en-GB"/>
              <a:t>1</a:t>
            </a:r>
            <a:r>
              <a:rPr baseline="30000" lang="en-GB"/>
              <a:t>2</a:t>
            </a:r>
            <a:r>
              <a:rPr lang="en-GB"/>
              <a:t> (by loop body)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we know that if the loop terminates, we have: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&lt;= i &lt;= a and b = i</a:t>
            </a:r>
            <a:r>
              <a:rPr baseline="30000" lang="en-GB"/>
              <a:t>2</a:t>
            </a:r>
            <a:r>
              <a:rPr lang="en-GB"/>
              <a:t> and i &gt;=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= a and b = i</a:t>
            </a:r>
            <a:r>
              <a:rPr baseline="30000" lang="en-GB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 = a</a:t>
            </a:r>
            <a:r>
              <a:rPr baseline="30000" lang="en-GB"/>
              <a:t>2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returning b is correct.</a:t>
            </a:r>
            <a:endParaRPr/>
          </a:p>
        </p:txBody>
      </p:sp>
      <p:pic>
        <p:nvPicPr>
          <p:cNvPr descr="fini" id="173" name="Google Shape;173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6850" y="5009200"/>
            <a:ext cx="227146" cy="1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Number 7 - Daniel Razavi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guys like the whole competition tutorial?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Survey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0" y="3163050"/>
            <a:ext cx="9144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Please write your answers anonymously on a piece of paper.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0" y="1162050"/>
            <a:ext cx="9144000" cy="28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What do you think the graders should keep doing?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What the graders should start doing?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What the graders should stop doing?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Problem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642938"/>
            <a:ext cx="73437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642938"/>
            <a:ext cx="73437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/>
          <p:nvPr/>
        </p:nvSpPr>
        <p:spPr>
          <a:xfrm>
            <a:off x="1060525" y="4109800"/>
            <a:ext cx="1902300" cy="205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4944600" y="4109800"/>
            <a:ext cx="2929800" cy="205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1464825" y="4315300"/>
            <a:ext cx="4116300" cy="205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2933100" y="2093400"/>
            <a:ext cx="32778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Precondition</a:t>
            </a:r>
            <a:r>
              <a:rPr lang="en-GB"/>
              <a:t>	u is a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Postcondition</a:t>
            </a:r>
            <a:r>
              <a:rPr lang="en-GB"/>
              <a:t>	returns reversal of 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3072000" y="1927650"/>
            <a:ext cx="30000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 1: a list of length 0 or 1. In each case, the reversal of such a list is the list itself, so returning u here is correct behaviour.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0" y="0"/>
            <a:ext cx="22782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9900"/>
                </a:highlight>
              </a:rPr>
              <a:t>Precondition</a:t>
            </a:r>
            <a:r>
              <a:rPr lang="en-GB" sz="1000"/>
              <a:t>	u is a string.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00FF00"/>
                </a:highlight>
              </a:rPr>
              <a:t>Postcondition</a:t>
            </a:r>
            <a:r>
              <a:rPr lang="en-GB" sz="1000"/>
              <a:t>	returns reversal of u.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