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embeddedFontLst>
    <p:embeddedFont>
      <p:font typeface="Average" panose="020B0604020202020204" charset="0"/>
      <p:regular r:id="rId37"/>
    </p:embeddedFont>
    <p:embeddedFont>
      <p:font typeface="Oswald" panose="020B0604020202020204" charset="0"/>
      <p:regular r:id="rId38"/>
      <p:bold r:id="rId39"/>
    </p:embeddedFont>
    <p:embeddedFont>
      <p:font typeface="Trebuchet MS" panose="020B060302020202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a14b4c3679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a14b4c367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b2ab1012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ab2ab1012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a1c3bf03cd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a1c3bf03cd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a1c3bf03cd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1c3bf03c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1c3bf03cd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1c3bf03cd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a1c3bf03cd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a1c3bf03cd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3c65d788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3c65d78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3c65d788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3c65d788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3c65d788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3c65d788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a57363337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a5736333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a14b4c367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a14b4c367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ab1b7d0082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ab1b7d0082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3c65d788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3c65d788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a55440cbf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a55440cbf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a55440cbf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a55440cbf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3c65d7880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3c65d788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55440cbf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55440cbf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3c65d7880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53c65d788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a55440cbf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a55440cbf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a2210b725a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a2210b725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a1c3bf03c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a1c3bf03c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aaf9776c6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aaf9776c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9ff46233c0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9ff46233c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9ff46233c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9ff46233c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9ff46233c0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9ff46233c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a2210b725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a2210b72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a2210b725a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a2210b725a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b28aefbd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b28aefbd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14b4c367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14b4c367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9cb79c2f6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9cb79c2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9ffdc720d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9ffdc720d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9ffdc720d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9ffdc72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3d88baae5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3d88baae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riscv.org/"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github.com/riscv" TargetMode="External"/><Relationship Id="rId5" Type="http://schemas.openxmlformats.org/officeDocument/2006/relationships/hyperlink" Target="https://en.wikipedia.org/wiki/RISC-V" TargetMode="External"/><Relationship Id="rId4" Type="http://schemas.openxmlformats.org/officeDocument/2006/relationships/hyperlink" Target="https://cs.stanford.edu/people/eroberts/courses/soco/projects/risc/risccisc/"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hyperlink" Target="https://riscv.org/wp-content/uploads/2016/02/EECS-2016-6.pdf"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8" Type="http://schemas.openxmlformats.org/officeDocument/2006/relationships/hyperlink" Target="https://github.com/riscv/riscv-asm-manual/blob/master/riscv-asm.md" TargetMode="External"/><Relationship Id="rId3" Type="http://schemas.openxmlformats.org/officeDocument/2006/relationships/hyperlink" Target="https://riscv.org/wp-content/uploads/2017/05/riscv-spec-v2.2.pdf" TargetMode="External"/><Relationship Id="rId7" Type="http://schemas.openxmlformats.org/officeDocument/2006/relationships/hyperlink" Target="https://riscv.org/wp-content/uploads/2016/02/EECS-2016-6.pdf"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hyperlink" Target="https://docs.oracle.com/cd/E36784_01/html/E36859/eoiyg.html" TargetMode="External"/><Relationship Id="rId11" Type="http://schemas.openxmlformats.org/officeDocument/2006/relationships/hyperlink" Target="https://stackoverflow.com/questions/56874101/how-does-risc-v-variable-length-of-instruction-work-in-detail" TargetMode="External"/><Relationship Id="rId5" Type="http://schemas.openxmlformats.org/officeDocument/2006/relationships/hyperlink" Target="https://metalcode.eu/2019-12-06-rv32i.html" TargetMode="External"/><Relationship Id="rId10" Type="http://schemas.openxmlformats.org/officeDocument/2006/relationships/hyperlink" Target="https://stackoverflow.com/questions/24787769/what-are-lfb-lbb-lbe-lvl-loc-in-the-compiler-generated-assembly-code" TargetMode="External"/><Relationship Id="rId4" Type="http://schemas.openxmlformats.org/officeDocument/2006/relationships/hyperlink" Target="https://web.eecs.utk.edu/~smarz1/courses/ece356/notes/assembly/" TargetMode="External"/><Relationship Id="rId9" Type="http://schemas.openxmlformats.org/officeDocument/2006/relationships/hyperlink" Target="https://passlab.github.io/CSCE513/notes/lecture04_RISCV_ISA.pd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darpa.mil/work-with-us/for-universities"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RISC-V</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9900"/>
                </a:solidFill>
              </a:rPr>
              <a:t>Group 5</a:t>
            </a:r>
            <a:endParaRPr>
              <a:solidFill>
                <a:srgbClr val="FF9900"/>
              </a:solidFill>
            </a:endParaRPr>
          </a:p>
          <a:p>
            <a:pPr marL="0" lvl="0" indent="0" algn="ctr" rtl="0">
              <a:spcBef>
                <a:spcPts val="0"/>
              </a:spcBef>
              <a:spcAft>
                <a:spcPts val="0"/>
              </a:spcAft>
              <a:buNone/>
            </a:pPr>
            <a:r>
              <a:rPr lang="en">
                <a:solidFill>
                  <a:srgbClr val="FF9900"/>
                </a:solidFill>
              </a:rPr>
              <a:t>Jake, Ben, Drew, Jessica, Daniel</a:t>
            </a:r>
            <a:endParaRPr>
              <a:solidFill>
                <a:srgbClr val="FF99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rebuchet MS"/>
                <a:ea typeface="Trebuchet MS"/>
                <a:cs typeface="Trebuchet MS"/>
                <a:sym typeface="Trebuchet MS"/>
              </a:rPr>
              <a:t>RISC-V Processor-History(Jake 3/4)</a:t>
            </a:r>
            <a:endParaRPr/>
          </a:p>
        </p:txBody>
      </p:sp>
      <p:sp>
        <p:nvSpPr>
          <p:cNvPr id="116" name="Google Shape;11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20675" algn="l" rtl="0">
              <a:spcBef>
                <a:spcPts val="0"/>
              </a:spcBef>
              <a:spcAft>
                <a:spcPts val="0"/>
              </a:spcAft>
              <a:buClr>
                <a:srgbClr val="FF9900"/>
              </a:buClr>
              <a:buSzPts val="1450"/>
              <a:buChar char="●"/>
            </a:pPr>
            <a:r>
              <a:rPr lang="en" sz="1450">
                <a:solidFill>
                  <a:srgbClr val="FF9900"/>
                </a:solidFill>
                <a:latin typeface="Trebuchet MS"/>
                <a:ea typeface="Trebuchet MS"/>
                <a:cs typeface="Trebuchet MS"/>
                <a:sym typeface="Trebuchet MS"/>
              </a:rPr>
              <a:t>Commercial users require an ISA to be stable before they use it in their product</a:t>
            </a:r>
            <a:endParaRPr sz="1450">
              <a:solidFill>
                <a:srgbClr val="FF9900"/>
              </a:solidFill>
              <a:latin typeface="Trebuchet MS"/>
              <a:ea typeface="Trebuchet MS"/>
              <a:cs typeface="Trebuchet MS"/>
              <a:sym typeface="Trebuchet MS"/>
            </a:endParaRPr>
          </a:p>
          <a:p>
            <a:pPr marL="457200" lvl="0" indent="-320675" algn="l" rtl="0">
              <a:spcBef>
                <a:spcPts val="1600"/>
              </a:spcBef>
              <a:spcAft>
                <a:spcPts val="0"/>
              </a:spcAft>
              <a:buClr>
                <a:srgbClr val="FF9900"/>
              </a:buClr>
              <a:buSzPts val="1450"/>
              <a:buFont typeface="Trebuchet MS"/>
              <a:buChar char="●"/>
            </a:pPr>
            <a:r>
              <a:rPr lang="en" sz="1450">
                <a:solidFill>
                  <a:srgbClr val="FF9900"/>
                </a:solidFill>
                <a:latin typeface="Trebuchet MS"/>
                <a:ea typeface="Trebuchet MS"/>
                <a:cs typeface="Trebuchet MS"/>
                <a:sym typeface="Trebuchet MS"/>
              </a:rPr>
              <a:t>RISC-V international foundation was formed to own maintain and publish intellectual property  and the original authors and owners gave up their rights to the foundation</a:t>
            </a:r>
            <a:endParaRPr sz="1450">
              <a:solidFill>
                <a:srgbClr val="FF9900"/>
              </a:solidFill>
              <a:latin typeface="Trebuchet MS"/>
              <a:ea typeface="Trebuchet MS"/>
              <a:cs typeface="Trebuchet MS"/>
              <a:sym typeface="Trebuchet MS"/>
            </a:endParaRPr>
          </a:p>
          <a:p>
            <a:pPr marL="457200" lvl="0" indent="-320675" algn="l" rtl="0">
              <a:spcBef>
                <a:spcPts val="1600"/>
              </a:spcBef>
              <a:spcAft>
                <a:spcPts val="0"/>
              </a:spcAft>
              <a:buClr>
                <a:srgbClr val="FF9900"/>
              </a:buClr>
              <a:buSzPts val="1450"/>
              <a:buFont typeface="Trebuchet MS"/>
              <a:buChar char="●"/>
            </a:pPr>
            <a:r>
              <a:rPr lang="en" sz="1450">
                <a:solidFill>
                  <a:srgbClr val="FF9900"/>
                </a:solidFill>
                <a:latin typeface="Trebuchet MS"/>
                <a:ea typeface="Trebuchet MS"/>
                <a:cs typeface="Trebuchet MS"/>
                <a:sym typeface="Trebuchet MS"/>
              </a:rPr>
              <a:t>As of 2019, RISC-V international freely publishes documents defining RISC-V and permits unrestricted use of the ISA for design of software and hardware but, only members who have paid for a membership can vote on changes and participate in development discussions</a:t>
            </a:r>
            <a:endParaRPr sz="1450">
              <a:solidFill>
                <a:srgbClr val="FF9900"/>
              </a:solidFill>
              <a:latin typeface="Trebuchet MS"/>
              <a:ea typeface="Trebuchet MS"/>
              <a:cs typeface="Trebuchet MS"/>
              <a:sym typeface="Trebuchet MS"/>
            </a:endParaRPr>
          </a:p>
          <a:p>
            <a:pPr marL="457200" lvl="0" indent="-320675" algn="l" rtl="0">
              <a:spcBef>
                <a:spcPts val="1600"/>
              </a:spcBef>
              <a:spcAft>
                <a:spcPts val="0"/>
              </a:spcAft>
              <a:buClr>
                <a:srgbClr val="FF9900"/>
              </a:buClr>
              <a:buSzPts val="1450"/>
              <a:buFont typeface="Trebuchet MS"/>
              <a:buChar char="●"/>
            </a:pPr>
            <a:r>
              <a:rPr lang="en" sz="1450">
                <a:solidFill>
                  <a:srgbClr val="FF9900"/>
                </a:solidFill>
                <a:latin typeface="Trebuchet MS"/>
                <a:ea typeface="Trebuchet MS"/>
                <a:cs typeface="Trebuchet MS"/>
                <a:sym typeface="Trebuchet MS"/>
              </a:rPr>
              <a:t>Implementation is currently expanding rapidly</a:t>
            </a:r>
            <a:endParaRPr sz="1450">
              <a:solidFill>
                <a:srgbClr val="FF9900"/>
              </a:solidFill>
              <a:latin typeface="Trebuchet MS"/>
              <a:ea typeface="Trebuchet MS"/>
              <a:cs typeface="Trebuchet MS"/>
              <a:sym typeface="Trebuchet MS"/>
            </a:endParaRPr>
          </a:p>
          <a:p>
            <a:pPr marL="457200" lvl="0" indent="0" algn="l" rtl="0">
              <a:spcBef>
                <a:spcPts val="1600"/>
              </a:spcBef>
              <a:spcAft>
                <a:spcPts val="0"/>
              </a:spcAft>
              <a:buNone/>
            </a:pPr>
            <a:endParaRPr sz="1450">
              <a:solidFill>
                <a:srgbClr val="FF9900"/>
              </a:solidFill>
              <a:latin typeface="Trebuchet MS"/>
              <a:ea typeface="Trebuchet MS"/>
              <a:cs typeface="Trebuchet MS"/>
              <a:sym typeface="Trebuchet MS"/>
            </a:endParaRPr>
          </a:p>
          <a:p>
            <a:pPr marL="0" lvl="0" indent="0" algn="l" rtl="0">
              <a:spcBef>
                <a:spcPts val="1600"/>
              </a:spcBef>
              <a:spcAft>
                <a:spcPts val="0"/>
              </a:spcAft>
              <a:buNone/>
            </a:pPr>
            <a:endParaRPr sz="1450">
              <a:solidFill>
                <a:srgbClr val="FF9900"/>
              </a:solidFill>
              <a:latin typeface="Trebuchet MS"/>
              <a:ea typeface="Trebuchet MS"/>
              <a:cs typeface="Trebuchet MS"/>
              <a:sym typeface="Trebuchet MS"/>
            </a:endParaRPr>
          </a:p>
          <a:p>
            <a:pPr marL="0" lvl="0" indent="0" algn="l" rtl="0">
              <a:spcBef>
                <a:spcPts val="1600"/>
              </a:spcBef>
              <a:spcAft>
                <a:spcPts val="1600"/>
              </a:spcAft>
              <a:buNone/>
            </a:pPr>
            <a:endParaRPr sz="1450">
              <a:solidFill>
                <a:srgbClr val="FF9900"/>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rebuchet MS"/>
                <a:ea typeface="Trebuchet MS"/>
                <a:cs typeface="Trebuchet MS"/>
                <a:sym typeface="Trebuchet MS"/>
              </a:rPr>
              <a:t>RISC-V Processor-History(Jake 4/4)</a:t>
            </a:r>
            <a:endParaRPr/>
          </a:p>
        </p:txBody>
      </p:sp>
      <p:sp>
        <p:nvSpPr>
          <p:cNvPr id="122" name="Google Shape;122;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200400" lvl="0" indent="457200" algn="l" rtl="0">
              <a:spcBef>
                <a:spcPts val="0"/>
              </a:spcBef>
              <a:spcAft>
                <a:spcPts val="0"/>
              </a:spcAft>
              <a:buNone/>
            </a:pPr>
            <a:r>
              <a:rPr lang="en" sz="1450">
                <a:solidFill>
                  <a:srgbClr val="FF9900"/>
                </a:solidFill>
                <a:latin typeface="Trebuchet MS"/>
                <a:ea typeface="Trebuchet MS"/>
                <a:cs typeface="Trebuchet MS"/>
                <a:sym typeface="Trebuchet MS"/>
              </a:rPr>
              <a:t>References</a:t>
            </a:r>
            <a:endParaRPr sz="1450">
              <a:solidFill>
                <a:srgbClr val="FF9900"/>
              </a:solidFill>
              <a:latin typeface="Trebuchet MS"/>
              <a:ea typeface="Trebuchet MS"/>
              <a:cs typeface="Trebuchet MS"/>
              <a:sym typeface="Trebuchet MS"/>
            </a:endParaRPr>
          </a:p>
          <a:p>
            <a:pPr marL="457200" lvl="0" indent="-320675" algn="l" rtl="0">
              <a:spcBef>
                <a:spcPts val="1600"/>
              </a:spcBef>
              <a:spcAft>
                <a:spcPts val="0"/>
              </a:spcAft>
              <a:buClr>
                <a:srgbClr val="FF9900"/>
              </a:buClr>
              <a:buSzPts val="1450"/>
              <a:buFont typeface="Trebuchet MS"/>
              <a:buChar char="●"/>
            </a:pPr>
            <a:r>
              <a:rPr lang="en" sz="1450">
                <a:solidFill>
                  <a:srgbClr val="FF9900"/>
                </a:solidFill>
                <a:uFill>
                  <a:noFill/>
                </a:uFill>
                <a:latin typeface="Trebuchet MS"/>
                <a:ea typeface="Trebuchet MS"/>
                <a:cs typeface="Trebuchet MS"/>
                <a:sym typeface="Trebuchet MS"/>
                <a:hlinkClick r:id="rId3">
                  <a:extLst>
                    <a:ext uri="{A12FA001-AC4F-418D-AE19-62706E023703}">
                      <ahyp:hlinkClr xmlns:ahyp="http://schemas.microsoft.com/office/drawing/2018/hyperlinkcolor" val="tx"/>
                    </a:ext>
                  </a:extLst>
                </a:hlinkClick>
              </a:rPr>
              <a:t>https://riscv.org/</a:t>
            </a:r>
            <a:endParaRPr sz="1450">
              <a:solidFill>
                <a:srgbClr val="FF9900"/>
              </a:solidFill>
              <a:latin typeface="Trebuchet MS"/>
              <a:ea typeface="Trebuchet MS"/>
              <a:cs typeface="Trebuchet MS"/>
              <a:sym typeface="Trebuchet MS"/>
            </a:endParaRPr>
          </a:p>
          <a:p>
            <a:pPr marL="457200" lvl="0" indent="-320675" algn="l" rtl="0">
              <a:spcBef>
                <a:spcPts val="0"/>
              </a:spcBef>
              <a:spcAft>
                <a:spcPts val="0"/>
              </a:spcAft>
              <a:buClr>
                <a:srgbClr val="FF9900"/>
              </a:buClr>
              <a:buSzPts val="1450"/>
              <a:buFont typeface="Trebuchet MS"/>
              <a:buChar char="●"/>
            </a:pPr>
            <a:r>
              <a:rPr lang="en" sz="1450">
                <a:solidFill>
                  <a:srgbClr val="FF9900"/>
                </a:solidFill>
                <a:uFill>
                  <a:noFill/>
                </a:uFill>
                <a:latin typeface="Trebuchet MS"/>
                <a:ea typeface="Trebuchet MS"/>
                <a:cs typeface="Trebuchet MS"/>
                <a:sym typeface="Trebuchet MS"/>
                <a:hlinkClick r:id="rId4">
                  <a:extLst>
                    <a:ext uri="{A12FA001-AC4F-418D-AE19-62706E023703}">
                      <ahyp:hlinkClr xmlns:ahyp="http://schemas.microsoft.com/office/drawing/2018/hyperlinkcolor" val="tx"/>
                    </a:ext>
                  </a:extLst>
                </a:hlinkClick>
              </a:rPr>
              <a:t>https://cs.stanford.edu/people/eroberts/courses/soco/projects/risc/risccisc/</a:t>
            </a:r>
            <a:endParaRPr sz="1450">
              <a:solidFill>
                <a:srgbClr val="FF9900"/>
              </a:solidFill>
              <a:latin typeface="Trebuchet MS"/>
              <a:ea typeface="Trebuchet MS"/>
              <a:cs typeface="Trebuchet MS"/>
              <a:sym typeface="Trebuchet MS"/>
            </a:endParaRPr>
          </a:p>
          <a:p>
            <a:pPr marL="457200" lvl="0" indent="-320675" algn="l" rtl="0">
              <a:spcBef>
                <a:spcPts val="0"/>
              </a:spcBef>
              <a:spcAft>
                <a:spcPts val="0"/>
              </a:spcAft>
              <a:buClr>
                <a:srgbClr val="FF9900"/>
              </a:buClr>
              <a:buSzPts val="1450"/>
              <a:buFont typeface="Trebuchet MS"/>
              <a:buChar char="●"/>
            </a:pPr>
            <a:r>
              <a:rPr lang="en" sz="1450">
                <a:solidFill>
                  <a:srgbClr val="FF9900"/>
                </a:solidFill>
                <a:latin typeface="Trebuchet MS"/>
                <a:ea typeface="Trebuchet MS"/>
                <a:cs typeface="Trebuchet MS"/>
                <a:sym typeface="Trebuchet MS"/>
              </a:rPr>
              <a:t>https://en.wikipedia.org/wiki/Reduced_instruction_set_computer</a:t>
            </a:r>
            <a:endParaRPr sz="1450">
              <a:solidFill>
                <a:srgbClr val="FF9900"/>
              </a:solidFill>
              <a:latin typeface="Trebuchet MS"/>
              <a:ea typeface="Trebuchet MS"/>
              <a:cs typeface="Trebuchet MS"/>
              <a:sym typeface="Trebuchet MS"/>
            </a:endParaRPr>
          </a:p>
          <a:p>
            <a:pPr marL="457200" lvl="0" indent="-320675" algn="l" rtl="0">
              <a:spcBef>
                <a:spcPts val="0"/>
              </a:spcBef>
              <a:spcAft>
                <a:spcPts val="0"/>
              </a:spcAft>
              <a:buClr>
                <a:srgbClr val="FF9900"/>
              </a:buClr>
              <a:buSzPts val="1450"/>
              <a:buFont typeface="Trebuchet MS"/>
              <a:buChar char="●"/>
            </a:pPr>
            <a:r>
              <a:rPr lang="en" sz="1450">
                <a:solidFill>
                  <a:srgbClr val="FF9900"/>
                </a:solidFill>
                <a:uFill>
                  <a:noFill/>
                </a:uFill>
                <a:latin typeface="Trebuchet MS"/>
                <a:ea typeface="Trebuchet MS"/>
                <a:cs typeface="Trebuchet MS"/>
                <a:sym typeface="Trebuchet MS"/>
                <a:hlinkClick r:id="rId5">
                  <a:extLst>
                    <a:ext uri="{A12FA001-AC4F-418D-AE19-62706E023703}">
                      <ahyp:hlinkClr xmlns:ahyp="http://schemas.microsoft.com/office/drawing/2018/hyperlinkcolor" val="tx"/>
                    </a:ext>
                  </a:extLst>
                </a:hlinkClick>
              </a:rPr>
              <a:t>https://en.wikipedia.org/wiki/RISC-</a:t>
            </a:r>
            <a:r>
              <a:rPr lang="en" sz="1450">
                <a:solidFill>
                  <a:srgbClr val="FF9900"/>
                </a:solidFill>
                <a:latin typeface="Trebuchet MS"/>
                <a:ea typeface="Trebuchet MS"/>
                <a:cs typeface="Trebuchet MS"/>
                <a:sym typeface="Trebuchet MS"/>
              </a:rPr>
              <a:t>V</a:t>
            </a:r>
            <a:endParaRPr sz="1450">
              <a:solidFill>
                <a:srgbClr val="FF9900"/>
              </a:solidFill>
              <a:latin typeface="Trebuchet MS"/>
              <a:ea typeface="Trebuchet MS"/>
              <a:cs typeface="Trebuchet MS"/>
              <a:sym typeface="Trebuchet MS"/>
            </a:endParaRPr>
          </a:p>
          <a:p>
            <a:pPr marL="457200" lvl="0" indent="-320675" algn="l" rtl="0">
              <a:spcBef>
                <a:spcPts val="0"/>
              </a:spcBef>
              <a:spcAft>
                <a:spcPts val="0"/>
              </a:spcAft>
              <a:buClr>
                <a:srgbClr val="FF9900"/>
              </a:buClr>
              <a:buSzPts val="1450"/>
              <a:buFont typeface="Trebuchet MS"/>
              <a:buChar char="●"/>
            </a:pPr>
            <a:r>
              <a:rPr lang="en" sz="1450">
                <a:solidFill>
                  <a:srgbClr val="FF9900"/>
                </a:solidFill>
                <a:uFill>
                  <a:noFill/>
                </a:uFill>
                <a:latin typeface="Trebuchet MS"/>
                <a:ea typeface="Trebuchet MS"/>
                <a:cs typeface="Trebuchet MS"/>
                <a:sym typeface="Trebuchet MS"/>
                <a:hlinkClick r:id="rId6">
                  <a:extLst>
                    <a:ext uri="{A12FA001-AC4F-418D-AE19-62706E023703}">
                      <ahyp:hlinkClr xmlns:ahyp="http://schemas.microsoft.com/office/drawing/2018/hyperlinkcolor" val="tx"/>
                    </a:ext>
                  </a:extLst>
                </a:hlinkClick>
              </a:rPr>
              <a:t>https://github.com/riscv</a:t>
            </a:r>
            <a:r>
              <a:rPr lang="en" sz="1450">
                <a:solidFill>
                  <a:srgbClr val="FF9900"/>
                </a:solidFill>
                <a:latin typeface="Trebuchet MS"/>
                <a:ea typeface="Trebuchet MS"/>
                <a:cs typeface="Trebuchet MS"/>
                <a:sym typeface="Trebuchet MS"/>
              </a:rPr>
              <a:t> </a:t>
            </a:r>
            <a:endParaRPr sz="1450">
              <a:solidFill>
                <a:srgbClr val="FF9900"/>
              </a:solidFill>
              <a:latin typeface="Trebuchet MS"/>
              <a:ea typeface="Trebuchet MS"/>
              <a:cs typeface="Trebuchet MS"/>
              <a:sym typeface="Trebuchet MS"/>
            </a:endParaRPr>
          </a:p>
          <a:p>
            <a:pPr marL="457200" lvl="0" indent="-320675" algn="l" rtl="0">
              <a:spcBef>
                <a:spcPts val="0"/>
              </a:spcBef>
              <a:spcAft>
                <a:spcPts val="0"/>
              </a:spcAft>
              <a:buClr>
                <a:srgbClr val="FF9900"/>
              </a:buClr>
              <a:buSzPts val="1450"/>
              <a:buFont typeface="Trebuchet MS"/>
              <a:buChar char="●"/>
            </a:pPr>
            <a:r>
              <a:rPr lang="en" sz="1450">
                <a:solidFill>
                  <a:srgbClr val="FF9900"/>
                </a:solidFill>
                <a:latin typeface="Trebuchet MS"/>
                <a:ea typeface="Trebuchet MS"/>
                <a:cs typeface="Trebuchet MS"/>
                <a:sym typeface="Trebuchet MS"/>
              </a:rPr>
              <a:t>https://cacm.acm.org/magazines/2020/5/244325-will-risc-v-revolutionize-computing/fulltext</a:t>
            </a:r>
            <a:endParaRPr sz="1450">
              <a:solidFill>
                <a:srgbClr val="FF9900"/>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RISC-V Manufacturing</a:t>
            </a:r>
            <a:endParaRPr>
              <a:solidFill>
                <a:srgbClr val="FFFFFF"/>
              </a:solidFill>
            </a:endParaRPr>
          </a:p>
        </p:txBody>
      </p:sp>
      <p:sp>
        <p:nvSpPr>
          <p:cNvPr id="128" name="Google Shape;128;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FF9900"/>
              </a:buClr>
              <a:buSzPts val="1200"/>
              <a:buChar char="●"/>
            </a:pPr>
            <a:r>
              <a:rPr lang="en" sz="1200" dirty="0">
                <a:solidFill>
                  <a:srgbClr val="FF9900"/>
                </a:solidFill>
              </a:rPr>
              <a:t>TSMC is doing the fab for most large scale implementations of RISC-V.</a:t>
            </a:r>
            <a:endParaRPr sz="1200" dirty="0">
              <a:solidFill>
                <a:srgbClr val="FF9900"/>
              </a:solidFill>
            </a:endParaRPr>
          </a:p>
          <a:p>
            <a:pPr marL="457200" lvl="0" indent="-304800" algn="l" rtl="0">
              <a:spcBef>
                <a:spcPts val="0"/>
              </a:spcBef>
              <a:spcAft>
                <a:spcPts val="0"/>
              </a:spcAft>
              <a:buClr>
                <a:srgbClr val="FF9900"/>
              </a:buClr>
              <a:buSzPts val="1200"/>
              <a:buChar char="●"/>
            </a:pPr>
            <a:r>
              <a:rPr lang="en" sz="1200" dirty="0">
                <a:solidFill>
                  <a:srgbClr val="FF9900"/>
                </a:solidFill>
              </a:rPr>
              <a:t>Western Digital (WD) is getting a new set of research servers from SiFive that use the RISC-V architecture. </a:t>
            </a:r>
            <a:endParaRPr sz="1200" dirty="0">
              <a:solidFill>
                <a:srgbClr val="FF9900"/>
              </a:solidFill>
            </a:endParaRPr>
          </a:p>
          <a:p>
            <a:pPr marL="457200" lvl="0" indent="-304800" algn="l" rtl="0">
              <a:spcBef>
                <a:spcPts val="0"/>
              </a:spcBef>
              <a:spcAft>
                <a:spcPts val="0"/>
              </a:spcAft>
              <a:buClr>
                <a:srgbClr val="FF9900"/>
              </a:buClr>
              <a:buSzPts val="1200"/>
              <a:buChar char="●"/>
            </a:pPr>
            <a:r>
              <a:rPr lang="en" sz="1200" dirty="0">
                <a:solidFill>
                  <a:srgbClr val="FF9900"/>
                </a:solidFill>
              </a:rPr>
              <a:t>This is really more of a test so that WD can sell data storage server turnkey solutions to other companies and use the advantages of RISC-V in this configuration, allowing much more efficient access and use of large (petabytes or more) amounts of data.</a:t>
            </a:r>
            <a:endParaRPr sz="1200" dirty="0">
              <a:solidFill>
                <a:srgbClr val="FF9900"/>
              </a:solidFill>
            </a:endParaRPr>
          </a:p>
          <a:p>
            <a:pPr marL="457200" lvl="0" indent="-304800" algn="l" rtl="0">
              <a:spcBef>
                <a:spcPts val="0"/>
              </a:spcBef>
              <a:spcAft>
                <a:spcPts val="0"/>
              </a:spcAft>
              <a:buClr>
                <a:srgbClr val="FF9900"/>
              </a:buClr>
              <a:buSzPts val="1200"/>
              <a:buChar char="●"/>
            </a:pPr>
            <a:r>
              <a:rPr lang="en" sz="1200" dirty="0">
                <a:solidFill>
                  <a:srgbClr val="FF9900"/>
                </a:solidFill>
              </a:rPr>
              <a:t>Alibaba is doing something similar in-house.</a:t>
            </a:r>
            <a:endParaRPr sz="1200" dirty="0">
              <a:solidFill>
                <a:srgbClr val="FF9900"/>
              </a:solidFill>
            </a:endParaRPr>
          </a:p>
          <a:p>
            <a:pPr marL="457200" lvl="0" indent="-304800" algn="l" rtl="0">
              <a:spcBef>
                <a:spcPts val="0"/>
              </a:spcBef>
              <a:spcAft>
                <a:spcPts val="0"/>
              </a:spcAft>
              <a:buClr>
                <a:srgbClr val="FF9900"/>
              </a:buClr>
              <a:buSzPts val="1200"/>
              <a:buChar char="●"/>
            </a:pPr>
            <a:r>
              <a:rPr lang="en" sz="1200" dirty="0">
                <a:solidFill>
                  <a:srgbClr val="FF9900"/>
                </a:solidFill>
              </a:rPr>
              <a:t>Alibaba has a huge amount of commercial shopping data that they want to retain and use.</a:t>
            </a:r>
            <a:endParaRPr sz="1200" dirty="0">
              <a:solidFill>
                <a:srgbClr val="FF9900"/>
              </a:solidFill>
            </a:endParaRPr>
          </a:p>
          <a:p>
            <a:pPr marL="457200" lvl="0" indent="-304800" algn="l" rtl="0">
              <a:spcBef>
                <a:spcPts val="0"/>
              </a:spcBef>
              <a:spcAft>
                <a:spcPts val="0"/>
              </a:spcAft>
              <a:buClr>
                <a:srgbClr val="FF9900"/>
              </a:buClr>
              <a:buSzPts val="1200"/>
              <a:buChar char="●"/>
            </a:pPr>
            <a:r>
              <a:rPr lang="en" sz="1200" dirty="0">
                <a:solidFill>
                  <a:srgbClr val="FF9900"/>
                </a:solidFill>
              </a:rPr>
              <a:t>This makes a lot of sense due to the relatively barebones nature of the base RISC-V ISA.</a:t>
            </a:r>
            <a:endParaRPr sz="1200" dirty="0">
              <a:solidFill>
                <a:srgbClr val="FF9900"/>
              </a:solidFill>
            </a:endParaRPr>
          </a:p>
          <a:p>
            <a:pPr marL="457200" lvl="0" indent="-304800" algn="l" rtl="0">
              <a:spcBef>
                <a:spcPts val="0"/>
              </a:spcBef>
              <a:spcAft>
                <a:spcPts val="0"/>
              </a:spcAft>
              <a:buClr>
                <a:srgbClr val="FF9900"/>
              </a:buClr>
              <a:buSzPts val="1200"/>
              <a:buChar char="●"/>
            </a:pPr>
            <a:r>
              <a:rPr lang="en" sz="1200" dirty="0">
                <a:solidFill>
                  <a:srgbClr val="FF9900"/>
                </a:solidFill>
              </a:rPr>
              <a:t>For a long time many thought RISC-V would not take off in the business space and would remain an experiment for students to tinker with at universities, however these two major investments in the last 2 years are a promising sign for the future of RISC-V.</a:t>
            </a:r>
            <a:endParaRPr sz="1200" dirty="0">
              <a:solidFill>
                <a:srgbClr val="FF9900"/>
              </a:solidFill>
            </a:endParaRPr>
          </a:p>
          <a:p>
            <a:pPr marL="457200" lvl="0" indent="-304800" algn="l" rtl="0">
              <a:spcBef>
                <a:spcPts val="0"/>
              </a:spcBef>
              <a:spcAft>
                <a:spcPts val="0"/>
              </a:spcAft>
              <a:buClr>
                <a:srgbClr val="FF9900"/>
              </a:buClr>
              <a:buSzPts val="1200"/>
              <a:buChar char="●"/>
            </a:pPr>
            <a:r>
              <a:rPr lang="en" sz="1200" dirty="0">
                <a:solidFill>
                  <a:srgbClr val="FF9900"/>
                </a:solidFill>
              </a:rPr>
              <a:t>There are some mobile implementations but I chose to focus on its modern use in servers for this presentation</a:t>
            </a:r>
            <a:endParaRPr sz="1200" dirty="0">
              <a:solidFill>
                <a:srgbClr val="FF9900"/>
              </a:solidFill>
            </a:endParaRPr>
          </a:p>
          <a:p>
            <a:pPr marL="0" lvl="0" indent="0" algn="l" rtl="0">
              <a:spcBef>
                <a:spcPts val="1600"/>
              </a:spcBef>
              <a:spcAft>
                <a:spcPts val="0"/>
              </a:spcAft>
              <a:buNone/>
            </a:pPr>
            <a:endParaRPr sz="1200" dirty="0">
              <a:solidFill>
                <a:srgbClr val="FF9900"/>
              </a:solidFill>
            </a:endParaRPr>
          </a:p>
          <a:p>
            <a:pPr marL="0" lvl="0" indent="0" algn="l" rtl="0">
              <a:spcBef>
                <a:spcPts val="1600"/>
              </a:spcBef>
              <a:spcAft>
                <a:spcPts val="0"/>
              </a:spcAft>
              <a:buNone/>
            </a:pPr>
            <a:endParaRPr sz="1200" dirty="0">
              <a:solidFill>
                <a:srgbClr val="FF9900"/>
              </a:solidFill>
            </a:endParaRPr>
          </a:p>
          <a:p>
            <a:pPr marL="0" lvl="0" indent="0" algn="l" rtl="0">
              <a:spcBef>
                <a:spcPts val="1600"/>
              </a:spcBef>
              <a:spcAft>
                <a:spcPts val="1600"/>
              </a:spcAft>
              <a:buNone/>
            </a:pPr>
            <a:endParaRPr sz="1200" dirty="0">
              <a:solidFill>
                <a:srgbClr val="FF99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RISC-V </a:t>
            </a:r>
            <a:r>
              <a:rPr lang="en"/>
              <a:t>Caching</a:t>
            </a:r>
            <a:endParaRPr/>
          </a:p>
        </p:txBody>
      </p:sp>
      <p:sp>
        <p:nvSpPr>
          <p:cNvPr id="134" name="Google Shape;134;p25"/>
          <p:cNvSpPr txBox="1">
            <a:spLocks noGrp="1"/>
          </p:cNvSpPr>
          <p:nvPr>
            <p:ph type="body" idx="1"/>
          </p:nvPr>
        </p:nvSpPr>
        <p:spPr>
          <a:xfrm>
            <a:off x="311700" y="1159700"/>
            <a:ext cx="8520600" cy="3416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FF9900"/>
              </a:buClr>
              <a:buSzPts val="1200"/>
              <a:buChar char="●"/>
            </a:pPr>
            <a:r>
              <a:rPr lang="en" sz="1200">
                <a:solidFill>
                  <a:srgbClr val="FF9900"/>
                </a:solidFill>
              </a:rPr>
              <a:t>There are many implementations of RISC-V because it is open source so the following slides will look at some specific implementations, but this ISA is commonly modded to fit a certain role and often this means changing parts of the hyperthreading, caching and core management. Do not consider this a complete list of arrangements of hardware that runs RISC-V. </a:t>
            </a:r>
            <a:endParaRPr sz="1200">
              <a:solidFill>
                <a:srgbClr val="FF9900"/>
              </a:solidFill>
            </a:endParaRPr>
          </a:p>
          <a:p>
            <a:pPr marL="457200" lvl="0" indent="-304800" algn="l" rtl="0">
              <a:spcBef>
                <a:spcPts val="0"/>
              </a:spcBef>
              <a:spcAft>
                <a:spcPts val="0"/>
              </a:spcAft>
              <a:buClr>
                <a:srgbClr val="FF9900"/>
              </a:buClr>
              <a:buSzPts val="1200"/>
              <a:buChar char="●"/>
            </a:pPr>
            <a:r>
              <a:rPr lang="en" sz="1200">
                <a:solidFill>
                  <a:srgbClr val="FF9900"/>
                </a:solidFill>
              </a:rPr>
              <a:t>Here the WD implementation of cache in their RISC-V processor: </a:t>
            </a:r>
            <a:endParaRPr sz="1200">
              <a:solidFill>
                <a:srgbClr val="FF9900"/>
              </a:solidFill>
            </a:endParaRPr>
          </a:p>
          <a:p>
            <a:pPr marL="457200" lvl="0" indent="-304800" algn="l" rtl="0">
              <a:spcBef>
                <a:spcPts val="0"/>
              </a:spcBef>
              <a:spcAft>
                <a:spcPts val="0"/>
              </a:spcAft>
              <a:buClr>
                <a:srgbClr val="FF9900"/>
              </a:buClr>
              <a:buSzPts val="1200"/>
              <a:buChar char="●"/>
            </a:pPr>
            <a:r>
              <a:rPr lang="en" sz="1200">
                <a:solidFill>
                  <a:srgbClr val="FF9900"/>
                </a:solidFill>
              </a:rPr>
              <a:t>It shows several chips with their L1 on the chip itself. </a:t>
            </a:r>
            <a:endParaRPr sz="1200">
              <a:solidFill>
                <a:srgbClr val="FF9900"/>
              </a:solidFill>
            </a:endParaRPr>
          </a:p>
          <a:p>
            <a:pPr marL="457200" lvl="0" indent="-304800" algn="l" rtl="0">
              <a:spcBef>
                <a:spcPts val="0"/>
              </a:spcBef>
              <a:spcAft>
                <a:spcPts val="0"/>
              </a:spcAft>
              <a:buClr>
                <a:srgbClr val="FF9900"/>
              </a:buClr>
              <a:buSzPts val="1200"/>
              <a:buChar char="●"/>
            </a:pPr>
            <a:r>
              <a:rPr lang="en" sz="1200">
                <a:solidFill>
                  <a:srgbClr val="FF9900"/>
                </a:solidFill>
              </a:rPr>
              <a:t>Then the L2 cache on the same die. </a:t>
            </a:r>
            <a:endParaRPr sz="1200">
              <a:solidFill>
                <a:srgbClr val="FF9900"/>
              </a:solidFill>
            </a:endParaRPr>
          </a:p>
          <a:p>
            <a:pPr marL="457200" lvl="0" indent="-304800" algn="l" rtl="0">
              <a:spcBef>
                <a:spcPts val="0"/>
              </a:spcBef>
              <a:spcAft>
                <a:spcPts val="0"/>
              </a:spcAft>
              <a:buClr>
                <a:srgbClr val="FF9900"/>
              </a:buClr>
              <a:buSzPts val="1200"/>
              <a:buChar char="●"/>
            </a:pPr>
            <a:r>
              <a:rPr lang="en" sz="1200">
                <a:solidFill>
                  <a:srgbClr val="FF9900"/>
                </a:solidFill>
              </a:rPr>
              <a:t>Then finally it goes out to RAM and other networked I/O (ethernet). </a:t>
            </a:r>
            <a:endParaRPr sz="1200">
              <a:solidFill>
                <a:srgbClr val="FF9900"/>
              </a:solidFill>
            </a:endParaRPr>
          </a:p>
          <a:p>
            <a:pPr marL="0" lvl="0" indent="0" algn="l" rtl="0">
              <a:spcBef>
                <a:spcPts val="1600"/>
              </a:spcBef>
              <a:spcAft>
                <a:spcPts val="1600"/>
              </a:spcAft>
              <a:buNone/>
            </a:pPr>
            <a:endParaRPr sz="1200">
              <a:solidFill>
                <a:srgbClr val="FF9900"/>
              </a:solidFill>
            </a:endParaRPr>
          </a:p>
        </p:txBody>
      </p:sp>
      <p:pic>
        <p:nvPicPr>
          <p:cNvPr id="135" name="Google Shape;135;p25"/>
          <p:cNvPicPr preferRelativeResize="0"/>
          <p:nvPr/>
        </p:nvPicPr>
        <p:blipFill>
          <a:blip r:embed="rId3">
            <a:alphaModFix/>
          </a:blip>
          <a:stretch>
            <a:fillRect/>
          </a:stretch>
        </p:blipFill>
        <p:spPr>
          <a:xfrm>
            <a:off x="5807250" y="2247138"/>
            <a:ext cx="2990850" cy="2657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RISC-V </a:t>
            </a:r>
            <a:r>
              <a:rPr lang="en"/>
              <a:t>Threading</a:t>
            </a:r>
            <a:endParaRPr/>
          </a:p>
        </p:txBody>
      </p:sp>
      <p:sp>
        <p:nvSpPr>
          <p:cNvPr id="141" name="Google Shape;141;p26"/>
          <p:cNvSpPr txBox="1">
            <a:spLocks noGrp="1"/>
          </p:cNvSpPr>
          <p:nvPr>
            <p:ph type="body" idx="1"/>
          </p:nvPr>
        </p:nvSpPr>
        <p:spPr>
          <a:xfrm>
            <a:off x="311713" y="1159700"/>
            <a:ext cx="8520600" cy="3416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FF9900"/>
              </a:buClr>
              <a:buSzPts val="1200"/>
              <a:buChar char="●"/>
            </a:pPr>
            <a:r>
              <a:rPr lang="en" sz="1200">
                <a:solidFill>
                  <a:srgbClr val="FF9900"/>
                </a:solidFill>
              </a:rPr>
              <a:t>Threading in RISC-V is usually conducted to connect a main processor (or processors) to a specific hardware chips like hardware video encoding or hardware for zipping and unzipping files. </a:t>
            </a:r>
            <a:endParaRPr sz="1200">
              <a:solidFill>
                <a:srgbClr val="FF9900"/>
              </a:solidFill>
            </a:endParaRPr>
          </a:p>
          <a:p>
            <a:pPr marL="457200" lvl="0" indent="-304800" algn="l" rtl="0">
              <a:spcBef>
                <a:spcPts val="0"/>
              </a:spcBef>
              <a:spcAft>
                <a:spcPts val="0"/>
              </a:spcAft>
              <a:buClr>
                <a:srgbClr val="FF9900"/>
              </a:buClr>
              <a:buSzPts val="1200"/>
              <a:buChar char="●"/>
            </a:pPr>
            <a:r>
              <a:rPr lang="en" sz="1200">
                <a:solidFill>
                  <a:srgbClr val="FF9900"/>
                </a:solidFill>
              </a:rPr>
              <a:t>These are usually in the form of SOCs (systems on a chip) and use the low instruction set nature of base versions of RISC-V to make a very low power processor that can be used in IoT applications. </a:t>
            </a:r>
            <a:endParaRPr sz="1200">
              <a:solidFill>
                <a:srgbClr val="FF9900"/>
              </a:solidFill>
            </a:endParaRPr>
          </a:p>
        </p:txBody>
      </p:sp>
      <p:pic>
        <p:nvPicPr>
          <p:cNvPr id="142" name="Google Shape;142;p26"/>
          <p:cNvPicPr preferRelativeResize="0"/>
          <p:nvPr/>
        </p:nvPicPr>
        <p:blipFill>
          <a:blip r:embed="rId3">
            <a:alphaModFix/>
          </a:blip>
          <a:stretch>
            <a:fillRect/>
          </a:stretch>
        </p:blipFill>
        <p:spPr>
          <a:xfrm>
            <a:off x="4890863" y="2975100"/>
            <a:ext cx="3609975" cy="1504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RISC-V </a:t>
            </a:r>
            <a:r>
              <a:rPr lang="en"/>
              <a:t>Cores</a:t>
            </a:r>
            <a:endParaRPr/>
          </a:p>
        </p:txBody>
      </p:sp>
      <p:sp>
        <p:nvSpPr>
          <p:cNvPr id="148" name="Google Shape;148;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FF9900"/>
              </a:buClr>
              <a:buSzPts val="1200"/>
              <a:buChar char="●"/>
            </a:pPr>
            <a:r>
              <a:rPr lang="en" sz="1200" dirty="0">
                <a:solidFill>
                  <a:srgbClr val="FF9900"/>
                </a:solidFill>
              </a:rPr>
              <a:t>WD has created what it calls SweRV Core</a:t>
            </a:r>
            <a:endParaRPr sz="1200" dirty="0">
              <a:solidFill>
                <a:srgbClr val="FF9900"/>
              </a:solidFill>
            </a:endParaRPr>
          </a:p>
          <a:p>
            <a:pPr marL="457200" lvl="0" indent="-304800" algn="l" rtl="0">
              <a:spcBef>
                <a:spcPts val="0"/>
              </a:spcBef>
              <a:spcAft>
                <a:spcPts val="0"/>
              </a:spcAft>
              <a:buClr>
                <a:srgbClr val="FF9900"/>
              </a:buClr>
              <a:buSzPts val="1200"/>
              <a:buChar char="●"/>
            </a:pPr>
            <a:r>
              <a:rPr lang="en" sz="1200" dirty="0">
                <a:solidFill>
                  <a:srgbClr val="FF9900"/>
                </a:solidFill>
              </a:rPr>
              <a:t>This core is very power efficient and has been optimized for working with flash memory and memory arrays</a:t>
            </a:r>
            <a:endParaRPr sz="1200" dirty="0">
              <a:solidFill>
                <a:srgbClr val="FF9900"/>
              </a:solidFill>
            </a:endParaRPr>
          </a:p>
          <a:p>
            <a:pPr marL="457200" lvl="0" indent="-304800" algn="l" rtl="0">
              <a:spcBef>
                <a:spcPts val="0"/>
              </a:spcBef>
              <a:spcAft>
                <a:spcPts val="0"/>
              </a:spcAft>
              <a:buClr>
                <a:srgbClr val="FF9900"/>
              </a:buClr>
              <a:buSzPts val="1200"/>
              <a:buChar char="●"/>
            </a:pPr>
            <a:r>
              <a:rPr lang="en" sz="1200" dirty="0">
                <a:solidFill>
                  <a:srgbClr val="FF9900"/>
                </a:solidFill>
              </a:rPr>
              <a:t>Most RISC-V cores are sinlge thread but some new core arrangements are multithreaded, this creates even more power efficiency as most software will see this as ‘2 cores’ instead of one SMT core</a:t>
            </a:r>
            <a:endParaRPr sz="1200" dirty="0">
              <a:solidFill>
                <a:srgbClr val="FF9900"/>
              </a:solidFill>
            </a:endParaRPr>
          </a:p>
          <a:p>
            <a:pPr marL="457200" lvl="0" indent="-304800" algn="l" rtl="0">
              <a:spcBef>
                <a:spcPts val="0"/>
              </a:spcBef>
              <a:spcAft>
                <a:spcPts val="0"/>
              </a:spcAft>
              <a:buClr>
                <a:srgbClr val="FF9900"/>
              </a:buClr>
              <a:buSzPts val="1200"/>
              <a:buChar char="●"/>
            </a:pPr>
            <a:r>
              <a:rPr lang="en" sz="1200" dirty="0">
                <a:solidFill>
                  <a:srgbClr val="FF9900"/>
                </a:solidFill>
              </a:rPr>
              <a:t>These arrangements are very useful for high </a:t>
            </a:r>
            <a:r>
              <a:rPr lang="en" sz="1200">
                <a:solidFill>
                  <a:srgbClr val="FF9900"/>
                </a:solidFill>
              </a:rPr>
              <a:t>I/O </a:t>
            </a:r>
            <a:r>
              <a:rPr lang="en" sz="1200" dirty="0">
                <a:solidFill>
                  <a:srgbClr val="FF9900"/>
                </a:solidFill>
              </a:rPr>
              <a:t>operations (like flash controllers and raid controllers) </a:t>
            </a:r>
            <a:endParaRPr sz="1200" dirty="0">
              <a:solidFill>
                <a:srgbClr val="FF9900"/>
              </a:solidFill>
            </a:endParaRPr>
          </a:p>
        </p:txBody>
      </p:sp>
      <p:pic>
        <p:nvPicPr>
          <p:cNvPr id="149" name="Google Shape;149;p27"/>
          <p:cNvPicPr preferRelativeResize="0"/>
          <p:nvPr/>
        </p:nvPicPr>
        <p:blipFill>
          <a:blip r:embed="rId3">
            <a:alphaModFix/>
          </a:blip>
          <a:stretch>
            <a:fillRect/>
          </a:stretch>
        </p:blipFill>
        <p:spPr>
          <a:xfrm>
            <a:off x="4540800" y="2357450"/>
            <a:ext cx="3628075" cy="2322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CPU Management - Paging</a:t>
            </a:r>
            <a:endParaRPr/>
          </a:p>
          <a:p>
            <a:pPr marL="0" lvl="0" indent="0" algn="l" rtl="0">
              <a:spcBef>
                <a:spcPts val="0"/>
              </a:spcBef>
              <a:spcAft>
                <a:spcPts val="0"/>
              </a:spcAft>
              <a:buNone/>
            </a:pPr>
            <a:endParaRPr/>
          </a:p>
        </p:txBody>
      </p:sp>
      <p:sp>
        <p:nvSpPr>
          <p:cNvPr id="155" name="Google Shape;15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9900"/>
              </a:buClr>
              <a:buSzPts val="1800"/>
              <a:buChar char="●"/>
            </a:pPr>
            <a:r>
              <a:rPr lang="en">
                <a:solidFill>
                  <a:srgbClr val="FF9900"/>
                </a:solidFill>
              </a:rPr>
              <a:t>RISC-V uses a system known as Paging</a:t>
            </a:r>
            <a:endParaRPr>
              <a:solidFill>
                <a:srgbClr val="FF9900"/>
              </a:solidFill>
            </a:endParaRPr>
          </a:p>
          <a:p>
            <a:pPr marL="457200" lvl="0" indent="-342900" algn="l" rtl="0">
              <a:spcBef>
                <a:spcPts val="0"/>
              </a:spcBef>
              <a:spcAft>
                <a:spcPts val="0"/>
              </a:spcAft>
              <a:buClr>
                <a:srgbClr val="FF9900"/>
              </a:buClr>
              <a:buSzPts val="1800"/>
              <a:buChar char="●"/>
            </a:pPr>
            <a:r>
              <a:rPr lang="en">
                <a:solidFill>
                  <a:srgbClr val="FF9900"/>
                </a:solidFill>
              </a:rPr>
              <a:t>Used by a piece of hardware (known as an MMU or Memory Management Unit) that translates from virtual to physical addresses </a:t>
            </a:r>
            <a:endParaRPr>
              <a:solidFill>
                <a:srgbClr val="FF9900"/>
              </a:solidFill>
            </a:endParaRPr>
          </a:p>
          <a:p>
            <a:pPr marL="457200" lvl="0" indent="-342900" algn="l" rtl="0">
              <a:spcBef>
                <a:spcPts val="0"/>
              </a:spcBef>
              <a:spcAft>
                <a:spcPts val="0"/>
              </a:spcAft>
              <a:buClr>
                <a:srgbClr val="FF9900"/>
              </a:buClr>
              <a:buSzPts val="1800"/>
              <a:buChar char="●"/>
            </a:pPr>
            <a:r>
              <a:rPr lang="en">
                <a:solidFill>
                  <a:srgbClr val="FF9900"/>
                </a:solidFill>
              </a:rPr>
              <a:t>translates virtual addresses into physical addresses, this is performed by a privileged register called SATP or Supervisor Address Translation and Protection register </a:t>
            </a:r>
            <a:endParaRPr>
              <a:solidFill>
                <a:srgbClr val="FF9900"/>
              </a:solidFill>
            </a:endParaRPr>
          </a:p>
          <a:p>
            <a:pPr marL="457200" lvl="0" indent="-342900" algn="l" rtl="0">
              <a:spcBef>
                <a:spcPts val="0"/>
              </a:spcBef>
              <a:spcAft>
                <a:spcPts val="0"/>
              </a:spcAft>
              <a:buClr>
                <a:srgbClr val="FF9900"/>
              </a:buClr>
              <a:buSzPts val="1800"/>
              <a:buChar char="●"/>
            </a:pPr>
            <a:r>
              <a:rPr lang="en">
                <a:solidFill>
                  <a:srgbClr val="FF9900"/>
                </a:solidFill>
              </a:rPr>
              <a:t>SATP turns the MMU on or off, sets the address space identifier and the physical memory address where the first page tables are found </a:t>
            </a:r>
            <a:endParaRPr>
              <a:solidFill>
                <a:srgbClr val="FF9900"/>
              </a:solidFill>
            </a:endParaRPr>
          </a:p>
          <a:p>
            <a:pPr marL="457200" lvl="0" indent="-342900" algn="l" rtl="0">
              <a:spcBef>
                <a:spcPts val="0"/>
              </a:spcBef>
              <a:spcAft>
                <a:spcPts val="0"/>
              </a:spcAft>
              <a:buClr>
                <a:srgbClr val="FF9900"/>
              </a:buClr>
              <a:buSzPts val="1800"/>
              <a:buChar char="●"/>
            </a:pPr>
            <a:r>
              <a:rPr lang="en">
                <a:solidFill>
                  <a:srgbClr val="FF9900"/>
                </a:solidFill>
              </a:rPr>
              <a:t>3 parts to it; virtual address, physical address, and page table entry</a:t>
            </a:r>
            <a:endParaRPr>
              <a:solidFill>
                <a:srgbClr val="FF99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Virtual Memory</a:t>
            </a:r>
            <a:endParaRPr/>
          </a:p>
        </p:txBody>
      </p:sp>
      <p:sp>
        <p:nvSpPr>
          <p:cNvPr id="161" name="Google Shape;16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9900"/>
              </a:buClr>
              <a:buSzPts val="1800"/>
              <a:buChar char="●"/>
            </a:pPr>
            <a:r>
              <a:rPr lang="en">
                <a:solidFill>
                  <a:srgbClr val="FF9900"/>
                </a:solidFill>
              </a:rPr>
              <a:t>has a few different modes Sv32, Sv48, and Sv39</a:t>
            </a:r>
            <a:endParaRPr>
              <a:solidFill>
                <a:srgbClr val="FF9900"/>
              </a:solidFill>
            </a:endParaRPr>
          </a:p>
          <a:p>
            <a:pPr marL="457200" lvl="0" indent="-342900" algn="l" rtl="0">
              <a:spcBef>
                <a:spcPts val="0"/>
              </a:spcBef>
              <a:spcAft>
                <a:spcPts val="0"/>
              </a:spcAft>
              <a:buClr>
                <a:srgbClr val="FF9900"/>
              </a:buClr>
              <a:buSzPts val="1800"/>
              <a:buChar char="●"/>
            </a:pPr>
            <a:r>
              <a:rPr lang="en">
                <a:solidFill>
                  <a:srgbClr val="FF9900"/>
                </a:solidFill>
              </a:rPr>
              <a:t>each table entry is 8-byte</a:t>
            </a:r>
            <a:endParaRPr>
              <a:solidFill>
                <a:srgbClr val="FF9900"/>
              </a:solidFill>
            </a:endParaRPr>
          </a:p>
          <a:p>
            <a:pPr marL="457200" lvl="0" indent="-342900" algn="l" rtl="0">
              <a:spcBef>
                <a:spcPts val="0"/>
              </a:spcBef>
              <a:spcAft>
                <a:spcPts val="0"/>
              </a:spcAft>
              <a:buClr>
                <a:srgbClr val="FF9900"/>
              </a:buClr>
              <a:buSzPts val="1800"/>
              <a:buChar char="●"/>
            </a:pPr>
            <a:r>
              <a:rPr lang="en">
                <a:solidFill>
                  <a:srgbClr val="FF9900"/>
                </a:solidFill>
              </a:rPr>
              <a:t>contains VPN[x] (Virtual page number) which is an index into an array of the number of 8-byte entries the mode has. Ex) Sv39 has 512 entries </a:t>
            </a:r>
            <a:endParaRPr>
              <a:solidFill>
                <a:srgbClr val="FF9900"/>
              </a:solidFill>
            </a:endParaRPr>
          </a:p>
          <a:p>
            <a:pPr marL="457200" lvl="0" indent="-342900" algn="l" rtl="0">
              <a:spcBef>
                <a:spcPts val="0"/>
              </a:spcBef>
              <a:spcAft>
                <a:spcPts val="0"/>
              </a:spcAft>
              <a:buClr>
                <a:srgbClr val="FF9900"/>
              </a:buClr>
              <a:buSzPts val="1800"/>
              <a:buChar char="●"/>
            </a:pPr>
            <a:r>
              <a:rPr lang="en">
                <a:solidFill>
                  <a:srgbClr val="FF9900"/>
                </a:solidFill>
              </a:rPr>
              <a:t>Doesn’t translate virtual address directly into a physical address but goes through a series of tables instead</a:t>
            </a:r>
            <a:endParaRPr>
              <a:solidFill>
                <a:srgbClr val="FF9900"/>
              </a:solidFill>
            </a:endParaRPr>
          </a:p>
          <a:p>
            <a:pPr marL="457200" lvl="0" indent="0" algn="l" rtl="0">
              <a:spcBef>
                <a:spcPts val="1600"/>
              </a:spcBef>
              <a:spcAft>
                <a:spcPts val="1600"/>
              </a:spcAft>
              <a:buNone/>
            </a:pPr>
            <a:endParaRPr>
              <a:solidFill>
                <a:srgbClr val="FF9900"/>
              </a:solidFill>
            </a:endParaRPr>
          </a:p>
        </p:txBody>
      </p:sp>
      <p:pic>
        <p:nvPicPr>
          <p:cNvPr id="162" name="Google Shape;162;p29"/>
          <p:cNvPicPr preferRelativeResize="0"/>
          <p:nvPr/>
        </p:nvPicPr>
        <p:blipFill>
          <a:blip r:embed="rId3">
            <a:alphaModFix/>
          </a:blip>
          <a:stretch>
            <a:fillRect/>
          </a:stretch>
        </p:blipFill>
        <p:spPr>
          <a:xfrm>
            <a:off x="1714500" y="3201063"/>
            <a:ext cx="5715000" cy="1057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Tables</a:t>
            </a:r>
            <a:endParaRPr/>
          </a:p>
        </p:txBody>
      </p:sp>
      <p:sp>
        <p:nvSpPr>
          <p:cNvPr id="168" name="Google Shape;168;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9900"/>
              </a:buClr>
              <a:buSzPts val="1800"/>
              <a:buChar char="●"/>
            </a:pPr>
            <a:r>
              <a:rPr lang="en">
                <a:solidFill>
                  <a:srgbClr val="FF9900"/>
                </a:solidFill>
              </a:rPr>
              <a:t>tables can be placed anywhere in ram as long as the last 12 bits are 0</a:t>
            </a:r>
            <a:endParaRPr>
              <a:solidFill>
                <a:srgbClr val="FF9900"/>
              </a:solidFill>
            </a:endParaRPr>
          </a:p>
          <a:p>
            <a:pPr marL="457200" lvl="0" indent="-342900" algn="l" rtl="0">
              <a:spcBef>
                <a:spcPts val="0"/>
              </a:spcBef>
              <a:spcAft>
                <a:spcPts val="0"/>
              </a:spcAft>
              <a:buClr>
                <a:srgbClr val="FF9900"/>
              </a:buClr>
              <a:buSzPts val="1800"/>
              <a:buChar char="●"/>
            </a:pPr>
            <a:r>
              <a:rPr lang="en">
                <a:solidFill>
                  <a:srgbClr val="FF9900"/>
                </a:solidFill>
              </a:rPr>
              <a:t>to get the actual memory address the 44bits from SATP are taken and shifted left 12 to replace those 0s, end up with a 56-bit bit address. </a:t>
            </a:r>
            <a:endParaRPr>
              <a:solidFill>
                <a:srgbClr val="FF9900"/>
              </a:solidFill>
            </a:endParaRPr>
          </a:p>
          <a:p>
            <a:pPr marL="457200" lvl="0" indent="-342900" algn="l" rtl="0">
              <a:spcBef>
                <a:spcPts val="0"/>
              </a:spcBef>
              <a:spcAft>
                <a:spcPts val="0"/>
              </a:spcAft>
              <a:buClr>
                <a:srgbClr val="FF9900"/>
              </a:buClr>
              <a:buSzPts val="1800"/>
              <a:buChar char="●"/>
            </a:pPr>
            <a:r>
              <a:rPr lang="en">
                <a:solidFill>
                  <a:srgbClr val="FF9900"/>
                </a:solidFill>
              </a:rPr>
              <a:t>a table entry is written by the OS to control how the MMU works</a:t>
            </a:r>
            <a:endParaRPr>
              <a:solidFill>
                <a:srgbClr val="FF9900"/>
              </a:solidFill>
            </a:endParaRPr>
          </a:p>
          <a:p>
            <a:pPr marL="457200" lvl="0" indent="-342900" algn="l" rtl="0">
              <a:spcBef>
                <a:spcPts val="0"/>
              </a:spcBef>
              <a:spcAft>
                <a:spcPts val="0"/>
              </a:spcAft>
              <a:buClr>
                <a:srgbClr val="FF9900"/>
              </a:buClr>
              <a:buSzPts val="1800"/>
              <a:buChar char="●"/>
            </a:pPr>
            <a:r>
              <a:rPr lang="en">
                <a:solidFill>
                  <a:srgbClr val="FF9900"/>
                </a:solidFill>
              </a:rPr>
              <a:t>can change how an address is translated or set certain bits to protect a page</a:t>
            </a:r>
            <a:endParaRPr>
              <a:solidFill>
                <a:srgbClr val="FF9900"/>
              </a:solidFill>
            </a:endParaRPr>
          </a:p>
          <a:p>
            <a:pPr marL="0" lvl="0" indent="0" algn="l" rtl="0">
              <a:spcBef>
                <a:spcPts val="1600"/>
              </a:spcBef>
              <a:spcAft>
                <a:spcPts val="1600"/>
              </a:spcAft>
              <a:buNone/>
            </a:pPr>
            <a:endParaRPr>
              <a:solidFill>
                <a:srgbClr val="FF9900"/>
              </a:solidFill>
            </a:endParaRPr>
          </a:p>
        </p:txBody>
      </p:sp>
      <p:pic>
        <p:nvPicPr>
          <p:cNvPr id="169" name="Google Shape;169;p30"/>
          <p:cNvPicPr preferRelativeResize="0"/>
          <p:nvPr/>
        </p:nvPicPr>
        <p:blipFill>
          <a:blip r:embed="rId3">
            <a:alphaModFix/>
          </a:blip>
          <a:stretch>
            <a:fillRect/>
          </a:stretch>
        </p:blipFill>
        <p:spPr>
          <a:xfrm>
            <a:off x="1495425" y="3064300"/>
            <a:ext cx="6153150" cy="1019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Physical Address</a:t>
            </a:r>
            <a:endParaRPr/>
          </a:p>
        </p:txBody>
      </p:sp>
      <p:sp>
        <p:nvSpPr>
          <p:cNvPr id="175" name="Google Shape;175;p31"/>
          <p:cNvSpPr txBox="1">
            <a:spLocks noGrp="1"/>
          </p:cNvSpPr>
          <p:nvPr>
            <p:ph type="body" idx="1"/>
          </p:nvPr>
        </p:nvSpPr>
        <p:spPr>
          <a:xfrm>
            <a:off x="311700" y="1152475"/>
            <a:ext cx="8520600" cy="36717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FF9900"/>
              </a:buClr>
              <a:buSzPts val="1700"/>
              <a:buChar char="●"/>
            </a:pPr>
            <a:r>
              <a:rPr lang="en" sz="1700">
                <a:solidFill>
                  <a:srgbClr val="FF9900"/>
                </a:solidFill>
              </a:rPr>
              <a:t>Physical address is 56-bits, the virtual address is translated, by the SATP, into a 56-bit physical one </a:t>
            </a:r>
            <a:endParaRPr sz="1700">
              <a:solidFill>
                <a:srgbClr val="FF9900"/>
              </a:solidFill>
            </a:endParaRPr>
          </a:p>
          <a:p>
            <a:pPr marL="457200" lvl="0" indent="-336550" algn="l" rtl="0">
              <a:spcBef>
                <a:spcPts val="0"/>
              </a:spcBef>
              <a:spcAft>
                <a:spcPts val="0"/>
              </a:spcAft>
              <a:buClr>
                <a:srgbClr val="FF9900"/>
              </a:buClr>
              <a:buSzPts val="1700"/>
              <a:buChar char="●"/>
            </a:pPr>
            <a:r>
              <a:rPr lang="en" sz="1700">
                <a:solidFill>
                  <a:srgbClr val="FF9900"/>
                </a:solidFill>
              </a:rPr>
              <a:t>allows mapping the same virtual address to different physical ones </a:t>
            </a:r>
            <a:endParaRPr sz="1700">
              <a:solidFill>
                <a:srgbClr val="FF9900"/>
              </a:solidFill>
            </a:endParaRPr>
          </a:p>
          <a:p>
            <a:pPr marL="457200" lvl="0" indent="-336550" algn="l" rtl="0">
              <a:spcBef>
                <a:spcPts val="0"/>
              </a:spcBef>
              <a:spcAft>
                <a:spcPts val="0"/>
              </a:spcAft>
              <a:buClr>
                <a:srgbClr val="FF9900"/>
              </a:buClr>
              <a:buSzPts val="1700"/>
              <a:buChar char="●"/>
            </a:pPr>
            <a:r>
              <a:rPr lang="en" sz="1700">
                <a:solidFill>
                  <a:srgbClr val="FF9900"/>
                </a:solidFill>
              </a:rPr>
              <a:t>physical address is the PPN, which is a 44-bit value, divided by however many bits it was shifted before being stored. </a:t>
            </a:r>
            <a:endParaRPr sz="1700">
              <a:solidFill>
                <a:srgbClr val="FF9900"/>
              </a:solidFill>
            </a:endParaRPr>
          </a:p>
          <a:p>
            <a:pPr marL="0" lvl="0" indent="0" algn="l" rtl="0">
              <a:spcBef>
                <a:spcPts val="1600"/>
              </a:spcBef>
              <a:spcAft>
                <a:spcPts val="0"/>
              </a:spcAft>
              <a:buNone/>
            </a:pPr>
            <a:endParaRPr sz="1700">
              <a:solidFill>
                <a:srgbClr val="FF9900"/>
              </a:solidFill>
            </a:endParaRPr>
          </a:p>
          <a:p>
            <a:pPr marL="0" lvl="0" indent="0" algn="l" rtl="0">
              <a:spcBef>
                <a:spcPts val="1600"/>
              </a:spcBef>
              <a:spcAft>
                <a:spcPts val="0"/>
              </a:spcAft>
              <a:buNone/>
            </a:pPr>
            <a:endParaRPr sz="1700">
              <a:solidFill>
                <a:srgbClr val="FF9900"/>
              </a:solidFill>
            </a:endParaRPr>
          </a:p>
          <a:p>
            <a:pPr marL="457200" lvl="0" indent="-336550" algn="l" rtl="0">
              <a:spcBef>
                <a:spcPts val="1600"/>
              </a:spcBef>
              <a:spcAft>
                <a:spcPts val="0"/>
              </a:spcAft>
              <a:buClr>
                <a:srgbClr val="FF9900"/>
              </a:buClr>
              <a:buSzPts val="1700"/>
              <a:buChar char="●"/>
            </a:pPr>
            <a:r>
              <a:rPr lang="en" sz="1700">
                <a:solidFill>
                  <a:srgbClr val="FF9900"/>
                </a:solidFill>
              </a:rPr>
              <a:t>the image shows a PPN that has been shifted 12 bits, the actual number is divided by 2^12 making the PPN 12. </a:t>
            </a:r>
            <a:endParaRPr sz="1700">
              <a:solidFill>
                <a:srgbClr val="FF9900"/>
              </a:solidFill>
            </a:endParaRPr>
          </a:p>
        </p:txBody>
      </p:sp>
      <p:pic>
        <p:nvPicPr>
          <p:cNvPr id="176" name="Google Shape;176;p31"/>
          <p:cNvPicPr preferRelativeResize="0"/>
          <p:nvPr/>
        </p:nvPicPr>
        <p:blipFill rotWithShape="1">
          <a:blip r:embed="rId3">
            <a:alphaModFix/>
          </a:blip>
          <a:srcRect l="920" r="-919"/>
          <a:stretch/>
        </p:blipFill>
        <p:spPr>
          <a:xfrm>
            <a:off x="1786775" y="2906900"/>
            <a:ext cx="5570450" cy="954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rebuchet MS"/>
                <a:ea typeface="Trebuchet MS"/>
                <a:cs typeface="Trebuchet MS"/>
                <a:sym typeface="Trebuchet MS"/>
              </a:rPr>
              <a:t>RISC Processor-History(Jake 1/5)</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20675" algn="l" rtl="0">
              <a:lnSpc>
                <a:spcPct val="150000"/>
              </a:lnSpc>
              <a:spcBef>
                <a:spcPts val="0"/>
              </a:spcBef>
              <a:spcAft>
                <a:spcPts val="0"/>
              </a:spcAft>
              <a:buClr>
                <a:srgbClr val="FF9900"/>
              </a:buClr>
              <a:buSzPts val="1450"/>
              <a:buFont typeface="Trebuchet MS"/>
              <a:buChar char="●"/>
            </a:pPr>
            <a:r>
              <a:rPr lang="en" sz="1450">
                <a:solidFill>
                  <a:srgbClr val="FF9900"/>
                </a:solidFill>
                <a:latin typeface="Trebuchet MS"/>
                <a:ea typeface="Trebuchet MS"/>
                <a:cs typeface="Trebuchet MS"/>
                <a:sym typeface="Trebuchet MS"/>
              </a:rPr>
              <a:t>Reduced Instruction Set Computer (RISC, pronounced </a:t>
            </a:r>
            <a:r>
              <a:rPr lang="en" sz="1450" i="1">
                <a:solidFill>
                  <a:srgbClr val="FF9900"/>
                </a:solidFill>
                <a:latin typeface="Trebuchet MS"/>
                <a:ea typeface="Trebuchet MS"/>
                <a:cs typeface="Trebuchet MS"/>
                <a:sym typeface="Trebuchet MS"/>
              </a:rPr>
              <a:t>RISK</a:t>
            </a:r>
            <a:r>
              <a:rPr lang="en" sz="1450">
                <a:solidFill>
                  <a:srgbClr val="FF9900"/>
                </a:solidFill>
                <a:latin typeface="Trebuchet MS"/>
                <a:ea typeface="Trebuchet MS"/>
                <a:cs typeface="Trebuchet MS"/>
                <a:sym typeface="Trebuchet MS"/>
              </a:rPr>
              <a:t>)  is a type of Instruction set architecture (ISA) focusing on creating an instruction set that requires a limited number of processor cycles to execute a single instruction</a:t>
            </a:r>
            <a:endParaRPr sz="1450">
              <a:solidFill>
                <a:srgbClr val="FF9900"/>
              </a:solidFill>
              <a:latin typeface="Trebuchet MS"/>
              <a:ea typeface="Trebuchet MS"/>
              <a:cs typeface="Trebuchet MS"/>
              <a:sym typeface="Trebuchet MS"/>
            </a:endParaRPr>
          </a:p>
          <a:p>
            <a:pPr marL="457200" lvl="0" indent="-320675" algn="l" rtl="0">
              <a:lnSpc>
                <a:spcPct val="150000"/>
              </a:lnSpc>
              <a:spcBef>
                <a:spcPts val="0"/>
              </a:spcBef>
              <a:spcAft>
                <a:spcPts val="0"/>
              </a:spcAft>
              <a:buClr>
                <a:srgbClr val="FF9900"/>
              </a:buClr>
              <a:buSzPts val="1450"/>
              <a:buFont typeface="Trebuchet MS"/>
              <a:buChar char="●"/>
            </a:pPr>
            <a:r>
              <a:rPr lang="en" sz="1450">
                <a:solidFill>
                  <a:srgbClr val="FF9900"/>
                </a:solidFill>
                <a:latin typeface="Trebuchet MS"/>
                <a:ea typeface="Trebuchet MS"/>
                <a:cs typeface="Trebuchet MS"/>
                <a:sym typeface="Trebuchet MS"/>
              </a:rPr>
              <a:t>Although a number of computers from the 1960’s and 1970’s have been identified as forerunners of RISC, modern concepts of RISC date back to 1980s as a reaction to the standard Complex Instruction Set Computers (CISC) </a:t>
            </a:r>
            <a:endParaRPr sz="1450">
              <a:solidFill>
                <a:srgbClr val="FF9900"/>
              </a:solidFill>
              <a:latin typeface="Trebuchet MS"/>
              <a:ea typeface="Trebuchet MS"/>
              <a:cs typeface="Trebuchet MS"/>
              <a:sym typeface="Trebuchet MS"/>
            </a:endParaRPr>
          </a:p>
          <a:p>
            <a:pPr marL="457200" lvl="0" indent="-320675" algn="l" rtl="0">
              <a:lnSpc>
                <a:spcPct val="150000"/>
              </a:lnSpc>
              <a:spcBef>
                <a:spcPts val="0"/>
              </a:spcBef>
              <a:spcAft>
                <a:spcPts val="0"/>
              </a:spcAft>
              <a:buClr>
                <a:srgbClr val="FF9900"/>
              </a:buClr>
              <a:buSzPts val="1450"/>
              <a:buFont typeface="Trebuchet MS"/>
              <a:buChar char="●"/>
            </a:pPr>
            <a:r>
              <a:rPr lang="en" sz="1450">
                <a:solidFill>
                  <a:srgbClr val="FF9900"/>
                </a:solidFill>
                <a:latin typeface="Trebuchet MS"/>
                <a:ea typeface="Trebuchet MS"/>
                <a:cs typeface="Trebuchet MS"/>
                <a:sym typeface="Trebuchet MS"/>
              </a:rPr>
              <a:t>RISC chips break down the complex instructions into many small steps however, many more instructions are needed to accomplish the same task as a CISC ISA, remember it is about reducing the complexity of the instructions not the amount of instructions as the name suggests</a:t>
            </a:r>
            <a:endParaRPr sz="1450">
              <a:solidFill>
                <a:srgbClr val="FF9900"/>
              </a:solidFill>
              <a:latin typeface="Trebuchet MS"/>
              <a:ea typeface="Trebuchet MS"/>
              <a:cs typeface="Trebuchet MS"/>
              <a:sym typeface="Trebuchet MS"/>
            </a:endParaRPr>
          </a:p>
          <a:p>
            <a:pPr marL="457200" lvl="0" indent="0" algn="l" rtl="0">
              <a:lnSpc>
                <a:spcPct val="150000"/>
              </a:lnSpc>
              <a:spcBef>
                <a:spcPts val="1600"/>
              </a:spcBef>
              <a:spcAft>
                <a:spcPts val="0"/>
              </a:spcAft>
              <a:buNone/>
            </a:pPr>
            <a:endParaRPr sz="1450">
              <a:solidFill>
                <a:srgbClr val="FF0000"/>
              </a:solidFill>
              <a:latin typeface="Trebuchet MS"/>
              <a:ea typeface="Trebuchet MS"/>
              <a:cs typeface="Trebuchet MS"/>
              <a:sym typeface="Trebuchet MS"/>
            </a:endParaRPr>
          </a:p>
          <a:p>
            <a:pPr marL="457200" lvl="0" indent="0" algn="l" rtl="0">
              <a:lnSpc>
                <a:spcPct val="150000"/>
              </a:lnSpc>
              <a:spcBef>
                <a:spcPts val="1600"/>
              </a:spcBef>
              <a:spcAft>
                <a:spcPts val="0"/>
              </a:spcAft>
              <a:buNone/>
            </a:pPr>
            <a:endParaRPr sz="1450">
              <a:solidFill>
                <a:srgbClr val="FF9900"/>
              </a:solidFill>
              <a:latin typeface="Trebuchet MS"/>
              <a:ea typeface="Trebuchet MS"/>
              <a:cs typeface="Trebuchet MS"/>
              <a:sym typeface="Trebuchet MS"/>
            </a:endParaRPr>
          </a:p>
          <a:p>
            <a:pPr marL="0" lvl="0" indent="0" algn="l" rtl="0">
              <a:lnSpc>
                <a:spcPct val="150000"/>
              </a:lnSpc>
              <a:spcBef>
                <a:spcPts val="1600"/>
              </a:spcBef>
              <a:spcAft>
                <a:spcPts val="0"/>
              </a:spcAft>
              <a:buNone/>
            </a:pPr>
            <a:endParaRPr sz="1450">
              <a:solidFill>
                <a:srgbClr val="FF9900"/>
              </a:solidFill>
              <a:latin typeface="Trebuchet MS"/>
              <a:ea typeface="Trebuchet MS"/>
              <a:cs typeface="Trebuchet MS"/>
              <a:sym typeface="Trebuchet MS"/>
            </a:endParaRPr>
          </a:p>
          <a:p>
            <a:pPr marL="457200" lvl="0" indent="0" algn="l" rtl="0">
              <a:lnSpc>
                <a:spcPct val="150000"/>
              </a:lnSpc>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Page Faults</a:t>
            </a:r>
            <a:endParaRPr/>
          </a:p>
        </p:txBody>
      </p:sp>
      <p:sp>
        <p:nvSpPr>
          <p:cNvPr id="182" name="Google Shape;182;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9900"/>
              </a:buClr>
              <a:buSzPts val="1800"/>
              <a:buChar char="●"/>
            </a:pPr>
            <a:r>
              <a:rPr lang="en">
                <a:solidFill>
                  <a:srgbClr val="FF9900"/>
                </a:solidFill>
              </a:rPr>
              <a:t>-There are 3 page faults, these are used by the MMU to tell the CPU an error has occurred</a:t>
            </a:r>
            <a:endParaRPr>
              <a:solidFill>
                <a:srgbClr val="FF9900"/>
              </a:solidFill>
            </a:endParaRPr>
          </a:p>
          <a:p>
            <a:pPr marL="457200" lvl="0" indent="-342900" algn="l" rtl="0">
              <a:spcBef>
                <a:spcPts val="0"/>
              </a:spcBef>
              <a:spcAft>
                <a:spcPts val="0"/>
              </a:spcAft>
              <a:buClr>
                <a:srgbClr val="FF9900"/>
              </a:buClr>
              <a:buSzPts val="1800"/>
              <a:buChar char="●"/>
            </a:pPr>
            <a:r>
              <a:rPr lang="en">
                <a:solidFill>
                  <a:srgbClr val="FF9900"/>
                </a:solidFill>
              </a:rPr>
              <a:t>-The three types are: </a:t>
            </a:r>
            <a:endParaRPr>
              <a:solidFill>
                <a:srgbClr val="FF9900"/>
              </a:solidFill>
            </a:endParaRPr>
          </a:p>
          <a:p>
            <a:pPr marL="914400" lvl="1" indent="-317500" algn="l" rtl="0">
              <a:spcBef>
                <a:spcPts val="0"/>
              </a:spcBef>
              <a:spcAft>
                <a:spcPts val="0"/>
              </a:spcAft>
              <a:buClr>
                <a:srgbClr val="FF9900"/>
              </a:buClr>
              <a:buSzPts val="1400"/>
              <a:buChar char="○"/>
            </a:pPr>
            <a:r>
              <a:rPr lang="en">
                <a:solidFill>
                  <a:srgbClr val="FF9900"/>
                </a:solidFill>
              </a:rPr>
              <a:t>Instruction</a:t>
            </a:r>
            <a:endParaRPr>
              <a:solidFill>
                <a:srgbClr val="FF9900"/>
              </a:solidFill>
            </a:endParaRPr>
          </a:p>
          <a:p>
            <a:pPr marL="914400" lvl="1" indent="-317500" algn="l" rtl="0">
              <a:spcBef>
                <a:spcPts val="0"/>
              </a:spcBef>
              <a:spcAft>
                <a:spcPts val="0"/>
              </a:spcAft>
              <a:buClr>
                <a:srgbClr val="FF9900"/>
              </a:buClr>
              <a:buSzPts val="1400"/>
              <a:buChar char="○"/>
            </a:pPr>
            <a:r>
              <a:rPr lang="en">
                <a:solidFill>
                  <a:srgbClr val="FF9900"/>
                </a:solidFill>
              </a:rPr>
              <a:t>Load </a:t>
            </a:r>
            <a:endParaRPr>
              <a:solidFill>
                <a:srgbClr val="FF9900"/>
              </a:solidFill>
            </a:endParaRPr>
          </a:p>
          <a:p>
            <a:pPr marL="914400" lvl="1" indent="-317500" algn="l" rtl="0">
              <a:spcBef>
                <a:spcPts val="0"/>
              </a:spcBef>
              <a:spcAft>
                <a:spcPts val="0"/>
              </a:spcAft>
              <a:buClr>
                <a:srgbClr val="FF9900"/>
              </a:buClr>
              <a:buSzPts val="1400"/>
              <a:buChar char="○"/>
            </a:pPr>
            <a:r>
              <a:rPr lang="en">
                <a:solidFill>
                  <a:srgbClr val="FF9900"/>
                </a:solidFill>
              </a:rPr>
              <a:t>Store</a:t>
            </a:r>
            <a:endParaRPr>
              <a:solidFill>
                <a:srgbClr val="FF9900"/>
              </a:solidFill>
            </a:endParaRPr>
          </a:p>
          <a:p>
            <a:pPr marL="457200" lvl="0" indent="-342900" algn="l" rtl="0">
              <a:spcBef>
                <a:spcPts val="0"/>
              </a:spcBef>
              <a:spcAft>
                <a:spcPts val="0"/>
              </a:spcAft>
              <a:buClr>
                <a:srgbClr val="FF9900"/>
              </a:buClr>
              <a:buSzPts val="1800"/>
              <a:buChar char="●"/>
            </a:pPr>
            <a:r>
              <a:rPr lang="en">
                <a:solidFill>
                  <a:srgbClr val="FF9900"/>
                </a:solidFill>
              </a:rPr>
              <a:t>Faults are trapped by the CPU and the mcause or scause register will contain 12, 13 or 15 for instruction, load and store page faults respectively </a:t>
            </a:r>
            <a:endParaRPr>
              <a:solidFill>
                <a:srgbClr val="FF9900"/>
              </a:solidFill>
            </a:endParaRPr>
          </a:p>
          <a:p>
            <a:pPr marL="457200" lvl="0" indent="0" algn="l" rtl="0">
              <a:spcBef>
                <a:spcPts val="1600"/>
              </a:spcBef>
              <a:spcAft>
                <a:spcPts val="1600"/>
              </a:spcAft>
              <a:buNone/>
            </a:pPr>
            <a:endParaRPr>
              <a:solidFill>
                <a:srgbClr val="FF99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Instruction Set Architecture (ISA) - Drew</a:t>
            </a:r>
            <a:endParaRPr/>
          </a:p>
          <a:p>
            <a:pPr marL="0" lvl="0" indent="0" algn="l" rtl="0">
              <a:spcBef>
                <a:spcPts val="0"/>
              </a:spcBef>
              <a:spcAft>
                <a:spcPts val="0"/>
              </a:spcAft>
              <a:buNone/>
            </a:pPr>
            <a:endParaRPr/>
          </a:p>
        </p:txBody>
      </p:sp>
      <p:sp>
        <p:nvSpPr>
          <p:cNvPr id="188" name="Google Shape;188;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 of RISC-V ISA with a focus on:</a:t>
            </a:r>
            <a:endParaRPr/>
          </a:p>
          <a:p>
            <a:pPr marL="0" lvl="0" indent="0" algn="l" rtl="0">
              <a:spcBef>
                <a:spcPts val="1600"/>
              </a:spcBef>
              <a:spcAft>
                <a:spcPts val="0"/>
              </a:spcAft>
              <a:buNone/>
            </a:pPr>
            <a:r>
              <a:rPr lang="en"/>
              <a:t>Registers</a:t>
            </a:r>
            <a:endParaRPr/>
          </a:p>
          <a:p>
            <a:pPr marL="0" lvl="0" indent="0" algn="l" rtl="0">
              <a:spcBef>
                <a:spcPts val="1600"/>
              </a:spcBef>
              <a:spcAft>
                <a:spcPts val="0"/>
              </a:spcAft>
              <a:buNone/>
            </a:pPr>
            <a:r>
              <a:rPr lang="en"/>
              <a:t>Stack Management</a:t>
            </a:r>
            <a:endParaRPr/>
          </a:p>
          <a:p>
            <a:pPr marL="0" lvl="0" indent="0" algn="l" rtl="0">
              <a:spcBef>
                <a:spcPts val="1600"/>
              </a:spcBef>
              <a:spcAft>
                <a:spcPts val="1600"/>
              </a:spcAft>
              <a:buNone/>
            </a:pPr>
            <a:r>
              <a:rPr lang="en"/>
              <a:t>Sample Instructions</a:t>
            </a:r>
            <a:endParaRPr/>
          </a:p>
        </p:txBody>
      </p:sp>
      <p:pic>
        <p:nvPicPr>
          <p:cNvPr id="189" name="Google Shape;189;p33"/>
          <p:cNvPicPr preferRelativeResize="0"/>
          <p:nvPr/>
        </p:nvPicPr>
        <p:blipFill>
          <a:blip r:embed="rId3">
            <a:alphaModFix/>
          </a:blip>
          <a:stretch>
            <a:fillRect/>
          </a:stretch>
        </p:blipFill>
        <p:spPr>
          <a:xfrm>
            <a:off x="5501025" y="1407000"/>
            <a:ext cx="2956375" cy="2956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Instruction Set Architecture (ISA) - Drew</a:t>
            </a:r>
            <a:endParaRPr/>
          </a:p>
        </p:txBody>
      </p:sp>
      <p:sp>
        <p:nvSpPr>
          <p:cNvPr id="195" name="Google Shape;195;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ISA type is broken into 3 parts:</a:t>
            </a:r>
            <a:endParaRPr/>
          </a:p>
          <a:p>
            <a:pPr marL="0" lvl="0" indent="0" algn="l" rtl="0">
              <a:spcBef>
                <a:spcPts val="1600"/>
              </a:spcBef>
              <a:spcAft>
                <a:spcPts val="0"/>
              </a:spcAft>
              <a:buNone/>
            </a:pPr>
            <a:r>
              <a:rPr lang="en"/>
              <a:t>RV (RISC 5) N (address width) L (extension letter)</a:t>
            </a:r>
            <a:endParaRPr/>
          </a:p>
          <a:p>
            <a:pPr marL="0" lvl="0" indent="0" algn="l" rtl="0">
              <a:spcBef>
                <a:spcPts val="1600"/>
              </a:spcBef>
              <a:spcAft>
                <a:spcPts val="0"/>
              </a:spcAft>
              <a:buNone/>
            </a:pPr>
            <a:r>
              <a:rPr lang="en"/>
              <a:t>RV32E, RV32I, RV64I, and RV128I are the base ISA’s.</a:t>
            </a:r>
            <a:endParaRPr/>
          </a:p>
          <a:p>
            <a:pPr marL="0" lvl="0" indent="0" algn="l" rtl="0">
              <a:spcBef>
                <a:spcPts val="1600"/>
              </a:spcBef>
              <a:spcAft>
                <a:spcPts val="0"/>
              </a:spcAft>
              <a:buNone/>
            </a:pPr>
            <a:r>
              <a:rPr lang="en"/>
              <a:t>I (integer), E (embedded)</a:t>
            </a:r>
            <a:endParaRPr/>
          </a:p>
          <a:p>
            <a:pPr marL="0" lvl="0" indent="0" algn="l" rtl="0">
              <a:spcBef>
                <a:spcPts val="1600"/>
              </a:spcBef>
              <a:spcAft>
                <a:spcPts val="0"/>
              </a:spcAft>
              <a:buNone/>
            </a:pPr>
            <a:r>
              <a:rPr lang="en"/>
              <a:t>M: Math, A: Atomic ops, F: Floating point, D: Double Precision FP are the standard extensions with G containing all at of them at once.</a:t>
            </a:r>
            <a:endParaRPr/>
          </a:p>
          <a:p>
            <a:pPr marL="0" lvl="0" indent="0" algn="l" rtl="0">
              <a:spcBef>
                <a:spcPts val="1600"/>
              </a:spcBef>
              <a:spcAft>
                <a:spcPts val="1600"/>
              </a:spcAft>
              <a:buNone/>
            </a:pPr>
            <a:r>
              <a:rPr lang="en"/>
              <a:t>G: General purpose (I, M, A, F, 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Registers - Drew</a:t>
            </a:r>
            <a:endParaRPr/>
          </a:p>
        </p:txBody>
      </p:sp>
      <p:sp>
        <p:nvSpPr>
          <p:cNvPr id="201" name="Google Shape;201;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RV32I: RISC V 32-bit Integer ISA</a:t>
            </a:r>
            <a:endParaRPr/>
          </a:p>
          <a:p>
            <a:pPr marL="0" lvl="0" indent="0" algn="l" rtl="0">
              <a:spcBef>
                <a:spcPts val="1600"/>
              </a:spcBef>
              <a:spcAft>
                <a:spcPts val="0"/>
              </a:spcAft>
              <a:buNone/>
            </a:pPr>
            <a:r>
              <a:rPr lang="en"/>
              <a:t>32 registers: x0 - x31 </a:t>
            </a:r>
            <a:endParaRPr/>
          </a:p>
          <a:p>
            <a:pPr marL="0" lvl="0" indent="0" algn="l" rtl="0">
              <a:spcBef>
                <a:spcPts val="1600"/>
              </a:spcBef>
              <a:spcAft>
                <a:spcPts val="0"/>
              </a:spcAft>
              <a:buNone/>
            </a:pPr>
            <a:r>
              <a:rPr lang="en"/>
              <a:t>Registers are 32-bits wide </a:t>
            </a:r>
            <a:endParaRPr/>
          </a:p>
          <a:p>
            <a:pPr marL="0" lvl="0" indent="0" algn="l" rtl="0">
              <a:spcBef>
                <a:spcPts val="1600"/>
              </a:spcBef>
              <a:spcAft>
                <a:spcPts val="0"/>
              </a:spcAft>
              <a:buNone/>
            </a:pPr>
            <a:r>
              <a:rPr lang="en"/>
              <a:t>   (Known as 1 word)</a:t>
            </a:r>
            <a:endParaRPr/>
          </a:p>
          <a:p>
            <a:pPr marL="0" lvl="0" indent="0" algn="l" rtl="0">
              <a:spcBef>
                <a:spcPts val="1600"/>
              </a:spcBef>
              <a:spcAft>
                <a:spcPts val="0"/>
              </a:spcAft>
              <a:buNone/>
            </a:pPr>
            <a:r>
              <a:rPr lang="en"/>
              <a:t>Apart from x0, none of these are </a:t>
            </a:r>
            <a:endParaRPr/>
          </a:p>
          <a:p>
            <a:pPr marL="0" lvl="0" indent="0" algn="l" rtl="0">
              <a:spcBef>
                <a:spcPts val="1600"/>
              </a:spcBef>
              <a:spcAft>
                <a:spcPts val="0"/>
              </a:spcAft>
              <a:buNone/>
            </a:pPr>
            <a:r>
              <a:rPr lang="en"/>
              <a:t>set in stone but there is no reason</a:t>
            </a:r>
            <a:endParaRPr/>
          </a:p>
          <a:p>
            <a:pPr marL="0" lvl="0" indent="0" algn="l" rtl="0">
              <a:spcBef>
                <a:spcPts val="1600"/>
              </a:spcBef>
              <a:spcAft>
                <a:spcPts val="0"/>
              </a:spcAft>
              <a:buNone/>
            </a:pPr>
            <a:r>
              <a:rPr lang="en"/>
              <a:t>not to use them this way.</a:t>
            </a:r>
            <a:endParaRPr/>
          </a:p>
          <a:p>
            <a:pPr marL="0" lvl="0" indent="0" algn="l" rtl="0">
              <a:spcBef>
                <a:spcPts val="1600"/>
              </a:spcBef>
              <a:spcAft>
                <a:spcPts val="1600"/>
              </a:spcAft>
              <a:buNone/>
            </a:pPr>
            <a:endParaRPr/>
          </a:p>
        </p:txBody>
      </p:sp>
      <p:pic>
        <p:nvPicPr>
          <p:cNvPr id="202" name="Google Shape;202;p35"/>
          <p:cNvPicPr preferRelativeResize="0"/>
          <p:nvPr/>
        </p:nvPicPr>
        <p:blipFill>
          <a:blip r:embed="rId3">
            <a:alphaModFix/>
          </a:blip>
          <a:stretch>
            <a:fillRect/>
          </a:stretch>
        </p:blipFill>
        <p:spPr>
          <a:xfrm>
            <a:off x="4099550" y="878540"/>
            <a:ext cx="4488925" cy="369033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Instruction Formats - Drew</a:t>
            </a:r>
            <a:endParaRPr/>
          </a:p>
        </p:txBody>
      </p:sp>
      <p:sp>
        <p:nvSpPr>
          <p:cNvPr id="208" name="Google Shape;208;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RV32I there are 47 instructions, which can be grouped into six types:</a:t>
            </a:r>
            <a:endParaRPr/>
          </a:p>
          <a:p>
            <a:pPr marL="0" lvl="0" indent="0" algn="l" rtl="0">
              <a:lnSpc>
                <a:spcPct val="100000"/>
              </a:lnSpc>
              <a:spcBef>
                <a:spcPts val="1600"/>
              </a:spcBef>
              <a:spcAft>
                <a:spcPts val="0"/>
              </a:spcAft>
              <a:buNone/>
            </a:pPr>
            <a:r>
              <a:rPr lang="en"/>
              <a:t>R-type: register-register</a:t>
            </a:r>
            <a:endParaRPr/>
          </a:p>
          <a:p>
            <a:pPr marL="0" lvl="0" indent="0" algn="l" rtl="0">
              <a:lnSpc>
                <a:spcPct val="100000"/>
              </a:lnSpc>
              <a:spcBef>
                <a:spcPts val="1600"/>
              </a:spcBef>
              <a:spcAft>
                <a:spcPts val="0"/>
              </a:spcAft>
              <a:buNone/>
            </a:pPr>
            <a:r>
              <a:rPr lang="en"/>
              <a:t>I-type: short immediates and loads</a:t>
            </a:r>
            <a:endParaRPr/>
          </a:p>
          <a:p>
            <a:pPr marL="0" lvl="0" indent="0" algn="l" rtl="0">
              <a:lnSpc>
                <a:spcPct val="100000"/>
              </a:lnSpc>
              <a:spcBef>
                <a:spcPts val="1600"/>
              </a:spcBef>
              <a:spcAft>
                <a:spcPts val="0"/>
              </a:spcAft>
              <a:buNone/>
            </a:pPr>
            <a:r>
              <a:rPr lang="en"/>
              <a:t>S-type: stores</a:t>
            </a:r>
            <a:endParaRPr/>
          </a:p>
          <a:p>
            <a:pPr marL="0" lvl="0" indent="0" algn="l" rtl="0">
              <a:lnSpc>
                <a:spcPct val="100000"/>
              </a:lnSpc>
              <a:spcBef>
                <a:spcPts val="1600"/>
              </a:spcBef>
              <a:spcAft>
                <a:spcPts val="0"/>
              </a:spcAft>
              <a:buNone/>
            </a:pPr>
            <a:r>
              <a:rPr lang="en"/>
              <a:t>B-type: conditional branches, a variation of S-type</a:t>
            </a:r>
            <a:endParaRPr/>
          </a:p>
          <a:p>
            <a:pPr marL="0" lvl="0" indent="0" algn="l" rtl="0">
              <a:lnSpc>
                <a:spcPct val="100000"/>
              </a:lnSpc>
              <a:spcBef>
                <a:spcPts val="1600"/>
              </a:spcBef>
              <a:spcAft>
                <a:spcPts val="0"/>
              </a:spcAft>
              <a:buNone/>
            </a:pPr>
            <a:r>
              <a:rPr lang="en"/>
              <a:t>U-type: long immediates</a:t>
            </a:r>
            <a:endParaRPr/>
          </a:p>
          <a:p>
            <a:pPr marL="0" lvl="0" indent="0" algn="l" rtl="0">
              <a:lnSpc>
                <a:spcPct val="100000"/>
              </a:lnSpc>
              <a:spcBef>
                <a:spcPts val="1600"/>
              </a:spcBef>
              <a:spcAft>
                <a:spcPts val="0"/>
              </a:spcAft>
              <a:buNone/>
            </a:pPr>
            <a:r>
              <a:rPr lang="en"/>
              <a:t>J-type: unconditional jumps, a variation of U-type</a:t>
            </a:r>
            <a:endParaRPr/>
          </a:p>
          <a:p>
            <a:pPr marL="0" lvl="0" indent="0" algn="l" rtl="0">
              <a:spcBef>
                <a:spcPts val="1600"/>
              </a:spcBef>
              <a:spcAft>
                <a:spcPts val="1600"/>
              </a:spcAft>
              <a:buNone/>
            </a:pPr>
            <a:endParaRPr/>
          </a:p>
        </p:txBody>
      </p:sp>
      <p:pic>
        <p:nvPicPr>
          <p:cNvPr id="209" name="Google Shape;209;p36"/>
          <p:cNvPicPr preferRelativeResize="0"/>
          <p:nvPr/>
        </p:nvPicPr>
        <p:blipFill>
          <a:blip r:embed="rId3">
            <a:alphaModFix/>
          </a:blip>
          <a:stretch>
            <a:fillRect/>
          </a:stretch>
        </p:blipFill>
        <p:spPr>
          <a:xfrm>
            <a:off x="4427500" y="1665250"/>
            <a:ext cx="4187224" cy="1478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Stack Management - Drew</a:t>
            </a:r>
            <a:endParaRPr/>
          </a:p>
        </p:txBody>
      </p:sp>
      <p:sp>
        <p:nvSpPr>
          <p:cNvPr id="215" name="Google Shape;215;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t>The stack grows downward and the stack </a:t>
            </a:r>
            <a:endParaRPr dirty="0"/>
          </a:p>
          <a:p>
            <a:pPr marL="0" lvl="0" indent="0" algn="l" rtl="0">
              <a:lnSpc>
                <a:spcPct val="100000"/>
              </a:lnSpc>
              <a:spcBef>
                <a:spcPts val="1600"/>
              </a:spcBef>
              <a:spcAft>
                <a:spcPts val="0"/>
              </a:spcAft>
              <a:buNone/>
            </a:pPr>
            <a:r>
              <a:rPr lang="en" dirty="0"/>
              <a:t>pointer is always kept 16-byte aligned.</a:t>
            </a:r>
            <a:endParaRPr dirty="0"/>
          </a:p>
          <a:p>
            <a:pPr marL="0" lvl="0" indent="0" algn="l" rtl="0">
              <a:lnSpc>
                <a:spcPct val="100000"/>
              </a:lnSpc>
              <a:spcBef>
                <a:spcPts val="1600"/>
              </a:spcBef>
              <a:spcAft>
                <a:spcPts val="0"/>
              </a:spcAft>
              <a:buNone/>
            </a:pPr>
            <a:r>
              <a:rPr lang="en" dirty="0"/>
              <a:t>Subroutines must be called one at a time </a:t>
            </a:r>
            <a:endParaRPr dirty="0"/>
          </a:p>
          <a:p>
            <a:pPr marL="0" lvl="0" indent="0" algn="l" rtl="0">
              <a:lnSpc>
                <a:spcPct val="100000"/>
              </a:lnSpc>
              <a:spcBef>
                <a:spcPts val="1600"/>
              </a:spcBef>
              <a:spcAft>
                <a:spcPts val="0"/>
              </a:spcAft>
              <a:buNone/>
            </a:pPr>
            <a:r>
              <a:rPr lang="en" dirty="0"/>
              <a:t>through the stack. RISC-V has no save </a:t>
            </a:r>
            <a:endParaRPr dirty="0"/>
          </a:p>
          <a:p>
            <a:pPr marL="0" lvl="0" indent="0" algn="l" rtl="0">
              <a:lnSpc>
                <a:spcPct val="100000"/>
              </a:lnSpc>
              <a:spcBef>
                <a:spcPts val="1600"/>
              </a:spcBef>
              <a:spcAft>
                <a:spcPts val="0"/>
              </a:spcAft>
              <a:buNone/>
            </a:pPr>
            <a:r>
              <a:rPr lang="en" dirty="0"/>
              <a:t>multiple or restore multiple register </a:t>
            </a:r>
            <a:endParaRPr dirty="0"/>
          </a:p>
          <a:p>
            <a:pPr marL="0" lvl="0" indent="0" algn="l" rtl="0">
              <a:lnSpc>
                <a:spcPct val="100000"/>
              </a:lnSpc>
              <a:spcBef>
                <a:spcPts val="1600"/>
              </a:spcBef>
              <a:spcAft>
                <a:spcPts val="0"/>
              </a:spcAft>
              <a:buNone/>
            </a:pPr>
            <a:r>
              <a:rPr lang="en" dirty="0"/>
              <a:t>instructions. This makes up the majority </a:t>
            </a:r>
            <a:endParaRPr dirty="0"/>
          </a:p>
          <a:p>
            <a:pPr marL="0" lvl="0" indent="0" algn="l" rtl="0">
              <a:lnSpc>
                <a:spcPct val="100000"/>
              </a:lnSpc>
              <a:spcBef>
                <a:spcPts val="1600"/>
              </a:spcBef>
              <a:spcAft>
                <a:spcPts val="0"/>
              </a:spcAft>
              <a:buNone/>
            </a:pPr>
            <a:r>
              <a:rPr lang="en" dirty="0"/>
              <a:t>of the static code and slows down the CPU.</a:t>
            </a:r>
            <a:endParaRPr dirty="0"/>
          </a:p>
          <a:p>
            <a:pPr marL="0" lvl="0" indent="0" algn="l" rtl="0">
              <a:spcBef>
                <a:spcPts val="1600"/>
              </a:spcBef>
              <a:spcAft>
                <a:spcPts val="1600"/>
              </a:spcAft>
              <a:buNone/>
            </a:pPr>
            <a:endParaRPr dirty="0"/>
          </a:p>
        </p:txBody>
      </p:sp>
      <p:pic>
        <p:nvPicPr>
          <p:cNvPr id="216" name="Google Shape;216;p37"/>
          <p:cNvPicPr preferRelativeResize="0"/>
          <p:nvPr/>
        </p:nvPicPr>
        <p:blipFill>
          <a:blip r:embed="rId3">
            <a:alphaModFix/>
          </a:blip>
          <a:stretch>
            <a:fillRect/>
          </a:stretch>
        </p:blipFill>
        <p:spPr>
          <a:xfrm>
            <a:off x="4968425" y="788902"/>
            <a:ext cx="3863875" cy="3519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Stack Management - Drew</a:t>
            </a:r>
            <a:endParaRPr/>
          </a:p>
        </p:txBody>
      </p:sp>
      <p:sp>
        <p:nvSpPr>
          <p:cNvPr id="222" name="Google Shape;222;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stack-pointer-based compressed loads and stores in RVC are effective at reducing the save/restore static code size by a factor of 2 while improving performance by reducing dynamic instruction bandwidth. This also takes up a large part of the static code.</a:t>
            </a:r>
            <a:endParaRPr/>
          </a:p>
          <a:p>
            <a:pPr marL="0" lvl="0" indent="0" algn="l" rtl="0">
              <a:spcBef>
                <a:spcPts val="1600"/>
              </a:spcBef>
              <a:spcAft>
                <a:spcPts val="0"/>
              </a:spcAft>
              <a:buNone/>
            </a:pPr>
            <a:r>
              <a:rPr lang="en"/>
              <a:t>Any x register can be used but almost all users stick to the table above. Several key parts of the code work on the assumption that the table being used.</a:t>
            </a:r>
            <a:endParaRPr/>
          </a:p>
          <a:p>
            <a:pPr marL="0" lvl="0" indent="0" algn="l" rtl="0">
              <a:spcBef>
                <a:spcPts val="1600"/>
              </a:spcBef>
              <a:spcAft>
                <a:spcPts val="16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Sample instructions - Drew</a:t>
            </a:r>
            <a:endParaRPr/>
          </a:p>
        </p:txBody>
      </p:sp>
      <p:sp>
        <p:nvSpPr>
          <p:cNvPr id="228" name="Google Shape;228;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Similar to assembly, RISC V instructions follow some variation of:</a:t>
            </a:r>
            <a:endParaRPr/>
          </a:p>
          <a:p>
            <a:pPr marL="0" lvl="0" indent="0" algn="l" rtl="0">
              <a:spcBef>
                <a:spcPts val="1600"/>
              </a:spcBef>
              <a:spcAft>
                <a:spcPts val="0"/>
              </a:spcAft>
              <a:buNone/>
            </a:pPr>
            <a:r>
              <a:rPr lang="en"/>
              <a:t>   Add rd, rs1, rs2</a:t>
            </a:r>
            <a:endParaRPr/>
          </a:p>
          <a:p>
            <a:pPr marL="0" lvl="0" indent="0" algn="l" rtl="0">
              <a:spcBef>
                <a:spcPts val="1600"/>
              </a:spcBef>
              <a:spcAft>
                <a:spcPts val="0"/>
              </a:spcAft>
              <a:buNone/>
            </a:pPr>
            <a:r>
              <a:rPr lang="en"/>
              <a:t>Add: Opcode</a:t>
            </a:r>
            <a:endParaRPr/>
          </a:p>
          <a:p>
            <a:pPr marL="0" lvl="0" indent="0" algn="l" rtl="0">
              <a:spcBef>
                <a:spcPts val="1600"/>
              </a:spcBef>
              <a:spcAft>
                <a:spcPts val="0"/>
              </a:spcAft>
              <a:buNone/>
            </a:pPr>
            <a:r>
              <a:rPr lang="en"/>
              <a:t>rd: Destination register</a:t>
            </a:r>
            <a:endParaRPr/>
          </a:p>
          <a:p>
            <a:pPr marL="0" lvl="0" indent="0" algn="l" rtl="0">
              <a:spcBef>
                <a:spcPts val="1600"/>
              </a:spcBef>
              <a:spcAft>
                <a:spcPts val="0"/>
              </a:spcAft>
              <a:buNone/>
            </a:pPr>
            <a:r>
              <a:rPr lang="en"/>
              <a:t>rs1: Source register 1</a:t>
            </a:r>
            <a:endParaRPr/>
          </a:p>
          <a:p>
            <a:pPr marL="0" lvl="0" indent="0" algn="l" rtl="0">
              <a:spcBef>
                <a:spcPts val="1600"/>
              </a:spcBef>
              <a:spcAft>
                <a:spcPts val="1600"/>
              </a:spcAft>
              <a:buNone/>
            </a:pPr>
            <a:r>
              <a:rPr lang="en"/>
              <a:t>rs2: Source register 2</a:t>
            </a:r>
            <a:endParaRPr/>
          </a:p>
        </p:txBody>
      </p:sp>
      <p:pic>
        <p:nvPicPr>
          <p:cNvPr id="229" name="Google Shape;229;p39"/>
          <p:cNvPicPr preferRelativeResize="0"/>
          <p:nvPr/>
        </p:nvPicPr>
        <p:blipFill>
          <a:blip r:embed="rId3">
            <a:alphaModFix/>
          </a:blip>
          <a:stretch>
            <a:fillRect/>
          </a:stretch>
        </p:blipFill>
        <p:spPr>
          <a:xfrm>
            <a:off x="3112400" y="1831400"/>
            <a:ext cx="5117499" cy="28785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Prelude to Sample Program: RISC-V Genealogy         (Daniel)</a:t>
            </a:r>
            <a:endParaRPr/>
          </a:p>
        </p:txBody>
      </p:sp>
      <p:sp>
        <p:nvSpPr>
          <p:cNvPr id="235" name="Google Shape;235;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36" name="Google Shape;236;p40"/>
          <p:cNvPicPr preferRelativeResize="0"/>
          <p:nvPr/>
        </p:nvPicPr>
        <p:blipFill>
          <a:blip r:embed="rId3">
            <a:alphaModFix/>
          </a:blip>
          <a:stretch>
            <a:fillRect/>
          </a:stretch>
        </p:blipFill>
        <p:spPr>
          <a:xfrm>
            <a:off x="311700" y="1152475"/>
            <a:ext cx="5061675" cy="3416400"/>
          </a:xfrm>
          <a:prstGeom prst="rect">
            <a:avLst/>
          </a:prstGeom>
          <a:noFill/>
          <a:ln>
            <a:noFill/>
          </a:ln>
        </p:spPr>
      </p:pic>
      <p:sp>
        <p:nvSpPr>
          <p:cNvPr id="237" name="Google Shape;237;p40"/>
          <p:cNvSpPr txBox="1"/>
          <p:nvPr/>
        </p:nvSpPr>
        <p:spPr>
          <a:xfrm>
            <a:off x="5373375" y="1436725"/>
            <a:ext cx="3459000" cy="293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verage"/>
                <a:ea typeface="Average"/>
                <a:cs typeface="Average"/>
                <a:sym typeface="Average"/>
              </a:rPr>
              <a:t>From : </a:t>
            </a:r>
            <a:r>
              <a:rPr lang="en" u="sng">
                <a:solidFill>
                  <a:schemeClr val="hlink"/>
                </a:solidFill>
                <a:latin typeface="Average"/>
                <a:ea typeface="Average"/>
                <a:cs typeface="Average"/>
                <a:sym typeface="Average"/>
                <a:hlinkClick r:id="rId4"/>
              </a:rPr>
              <a:t>https://riscv.org/wp-content/uploads/2016/02/EECS-2016-6.pdf</a:t>
            </a:r>
            <a:r>
              <a:rPr lang="en">
                <a:latin typeface="Average"/>
                <a:ea typeface="Average"/>
                <a:cs typeface="Average"/>
                <a:sym typeface="Average"/>
              </a:rPr>
              <a:t>  , a paper on the progression of the ISA of RISC systems starting all the way back with the CDC 6600 in 1964 to the present day RISC-V implementation. This is only part of the picture, as the full table was too large to fit in a slide. I encourage anyone interested to view the link provided because the paper is well written and has an extensive bibliography.</a:t>
            </a:r>
            <a:endParaRPr>
              <a:latin typeface="Average"/>
              <a:ea typeface="Average"/>
              <a:cs typeface="Average"/>
              <a:sym typeface="Average"/>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Sample Program #1                          </a:t>
            </a:r>
            <a:endParaRPr/>
          </a:p>
        </p:txBody>
      </p:sp>
      <p:sp>
        <p:nvSpPr>
          <p:cNvPr id="243" name="Google Shape;243;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44" name="Google Shape;244;p41"/>
          <p:cNvPicPr preferRelativeResize="0"/>
          <p:nvPr/>
        </p:nvPicPr>
        <p:blipFill>
          <a:blip r:embed="rId3">
            <a:alphaModFix/>
          </a:blip>
          <a:stretch>
            <a:fillRect/>
          </a:stretch>
        </p:blipFill>
        <p:spPr>
          <a:xfrm>
            <a:off x="340450" y="1189025"/>
            <a:ext cx="3619500" cy="3343275"/>
          </a:xfrm>
          <a:prstGeom prst="rect">
            <a:avLst/>
          </a:prstGeom>
          <a:noFill/>
          <a:ln>
            <a:noFill/>
          </a:ln>
        </p:spPr>
      </p:pic>
      <p:sp>
        <p:nvSpPr>
          <p:cNvPr id="245" name="Google Shape;245;p41"/>
          <p:cNvSpPr txBox="1"/>
          <p:nvPr/>
        </p:nvSpPr>
        <p:spPr>
          <a:xfrm>
            <a:off x="4159350" y="1321800"/>
            <a:ext cx="4137900" cy="48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verage"/>
                <a:ea typeface="Average"/>
                <a:cs typeface="Average"/>
                <a:sym typeface="Average"/>
              </a:rPr>
              <a:t>A very simple c program with a very simple output.</a:t>
            </a:r>
            <a:endParaRPr>
              <a:latin typeface="Average"/>
              <a:ea typeface="Average"/>
              <a:cs typeface="Average"/>
              <a:sym typeface="Average"/>
            </a:endParaRPr>
          </a:p>
        </p:txBody>
      </p:sp>
      <p:pic>
        <p:nvPicPr>
          <p:cNvPr id="246" name="Google Shape;246;p41"/>
          <p:cNvPicPr preferRelativeResize="0"/>
          <p:nvPr/>
        </p:nvPicPr>
        <p:blipFill>
          <a:blip r:embed="rId4">
            <a:alphaModFix/>
          </a:blip>
          <a:stretch>
            <a:fillRect/>
          </a:stretch>
        </p:blipFill>
        <p:spPr>
          <a:xfrm>
            <a:off x="4037225" y="2108575"/>
            <a:ext cx="4795076" cy="1612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rebuchet MS"/>
                <a:ea typeface="Trebuchet MS"/>
                <a:cs typeface="Trebuchet MS"/>
                <a:sym typeface="Trebuchet MS"/>
              </a:rPr>
              <a:t>RISC Processor-History(Jake 2/5)</a:t>
            </a:r>
            <a:endParaRPr/>
          </a:p>
        </p:txBody>
      </p:sp>
      <p:sp>
        <p:nvSpPr>
          <p:cNvPr id="72" name="Google Shape;72;p15"/>
          <p:cNvSpPr txBox="1">
            <a:spLocks noGrp="1"/>
          </p:cNvSpPr>
          <p:nvPr>
            <p:ph type="body" idx="1"/>
          </p:nvPr>
        </p:nvSpPr>
        <p:spPr>
          <a:xfrm>
            <a:off x="311700" y="1152488"/>
            <a:ext cx="8520600" cy="3416400"/>
          </a:xfrm>
          <a:prstGeom prst="rect">
            <a:avLst/>
          </a:prstGeom>
        </p:spPr>
        <p:txBody>
          <a:bodyPr spcFirstLastPara="1" wrap="square" lIns="91425" tIns="91425" rIns="91425" bIns="91425" anchor="t" anchorCtr="0">
            <a:noAutofit/>
          </a:bodyPr>
          <a:lstStyle/>
          <a:p>
            <a:pPr marL="457200" lvl="0" indent="-320675" algn="l" rtl="0">
              <a:lnSpc>
                <a:spcPct val="150000"/>
              </a:lnSpc>
              <a:spcBef>
                <a:spcPts val="0"/>
              </a:spcBef>
              <a:spcAft>
                <a:spcPts val="0"/>
              </a:spcAft>
              <a:buClr>
                <a:srgbClr val="FF9900"/>
              </a:buClr>
              <a:buSzPts val="1450"/>
              <a:buFont typeface="Trebuchet MS"/>
              <a:buChar char="●"/>
            </a:pPr>
            <a:r>
              <a:rPr lang="en" sz="1450">
                <a:solidFill>
                  <a:srgbClr val="FF9900"/>
                </a:solidFill>
                <a:latin typeface="Trebuchet MS"/>
                <a:ea typeface="Trebuchet MS"/>
                <a:cs typeface="Trebuchet MS"/>
                <a:sym typeface="Trebuchet MS"/>
              </a:rPr>
              <a:t>CDC 6600 designed by Seymour Cray</a:t>
            </a:r>
            <a:endParaRPr sz="1450">
              <a:solidFill>
                <a:srgbClr val="FF9900"/>
              </a:solidFill>
              <a:latin typeface="Trebuchet MS"/>
              <a:ea typeface="Trebuchet MS"/>
              <a:cs typeface="Trebuchet MS"/>
              <a:sym typeface="Trebuchet MS"/>
            </a:endParaRPr>
          </a:p>
          <a:p>
            <a:pPr marL="457200" lvl="0" indent="-320675" algn="l" rtl="0">
              <a:lnSpc>
                <a:spcPct val="150000"/>
              </a:lnSpc>
              <a:spcBef>
                <a:spcPts val="0"/>
              </a:spcBef>
              <a:spcAft>
                <a:spcPts val="0"/>
              </a:spcAft>
              <a:buClr>
                <a:srgbClr val="FF9900"/>
              </a:buClr>
              <a:buSzPts val="1450"/>
              <a:buFont typeface="Trebuchet MS"/>
              <a:buChar char="●"/>
            </a:pPr>
            <a:r>
              <a:rPr lang="en" sz="1450">
                <a:solidFill>
                  <a:srgbClr val="FF9900"/>
                </a:solidFill>
                <a:latin typeface="Trebuchet MS"/>
                <a:ea typeface="Trebuchet MS"/>
                <a:cs typeface="Trebuchet MS"/>
                <a:sym typeface="Trebuchet MS"/>
              </a:rPr>
              <a:t>Forerunner of what we know now as RISC</a:t>
            </a:r>
            <a:endParaRPr sz="1450">
              <a:solidFill>
                <a:srgbClr val="FF9900"/>
              </a:solidFill>
              <a:latin typeface="Trebuchet MS"/>
              <a:ea typeface="Trebuchet MS"/>
              <a:cs typeface="Trebuchet MS"/>
              <a:sym typeface="Trebuchet MS"/>
            </a:endParaRPr>
          </a:p>
          <a:p>
            <a:pPr marL="457200" lvl="0" indent="-320675" algn="l" rtl="0">
              <a:lnSpc>
                <a:spcPct val="150000"/>
              </a:lnSpc>
              <a:spcBef>
                <a:spcPts val="0"/>
              </a:spcBef>
              <a:spcAft>
                <a:spcPts val="0"/>
              </a:spcAft>
              <a:buClr>
                <a:srgbClr val="FF9900"/>
              </a:buClr>
              <a:buSzPts val="1450"/>
              <a:buFont typeface="Trebuchet MS"/>
              <a:buChar char="●"/>
            </a:pPr>
            <a:r>
              <a:rPr lang="en" sz="1450">
                <a:solidFill>
                  <a:srgbClr val="FF9900"/>
                </a:solidFill>
                <a:latin typeface="Trebuchet MS"/>
                <a:ea typeface="Trebuchet MS"/>
                <a:cs typeface="Trebuchet MS"/>
                <a:sym typeface="Trebuchet MS"/>
              </a:rPr>
              <a:t>Fastest computer from 1964-1969</a:t>
            </a:r>
            <a:endParaRPr sz="1450">
              <a:solidFill>
                <a:srgbClr val="FF9900"/>
              </a:solidFill>
              <a:latin typeface="Trebuchet MS"/>
              <a:ea typeface="Trebuchet MS"/>
              <a:cs typeface="Trebuchet MS"/>
              <a:sym typeface="Trebuchet MS"/>
            </a:endParaRPr>
          </a:p>
          <a:p>
            <a:pPr marL="457200" lvl="0" indent="-320675" algn="l" rtl="0">
              <a:lnSpc>
                <a:spcPct val="150000"/>
              </a:lnSpc>
              <a:spcBef>
                <a:spcPts val="0"/>
              </a:spcBef>
              <a:spcAft>
                <a:spcPts val="0"/>
              </a:spcAft>
              <a:buClr>
                <a:srgbClr val="FF9900"/>
              </a:buClr>
              <a:buSzPts val="1450"/>
              <a:buFont typeface="Trebuchet MS"/>
              <a:buChar char="●"/>
            </a:pPr>
            <a:r>
              <a:rPr lang="en" sz="1450">
                <a:solidFill>
                  <a:srgbClr val="FF9900"/>
                </a:solidFill>
                <a:latin typeface="Trebuchet MS"/>
                <a:ea typeface="Trebuchet MS"/>
                <a:cs typeface="Trebuchet MS"/>
                <a:sym typeface="Trebuchet MS"/>
              </a:rPr>
              <a:t>Price was $2,370,000.00(19,540,000 in 2019)</a:t>
            </a:r>
            <a:endParaRPr sz="1450">
              <a:solidFill>
                <a:srgbClr val="FF9900"/>
              </a:solidFill>
              <a:latin typeface="Trebuchet MS"/>
              <a:ea typeface="Trebuchet MS"/>
              <a:cs typeface="Trebuchet MS"/>
              <a:sym typeface="Trebuchet MS"/>
            </a:endParaRPr>
          </a:p>
          <a:p>
            <a:pPr marL="457200" lvl="0" indent="-320675" algn="l" rtl="0">
              <a:lnSpc>
                <a:spcPct val="150000"/>
              </a:lnSpc>
              <a:spcBef>
                <a:spcPts val="0"/>
              </a:spcBef>
              <a:spcAft>
                <a:spcPts val="0"/>
              </a:spcAft>
              <a:buClr>
                <a:srgbClr val="FF9900"/>
              </a:buClr>
              <a:buSzPts val="1450"/>
              <a:buFont typeface="Trebuchet MS"/>
              <a:buChar char="●"/>
            </a:pPr>
            <a:r>
              <a:rPr lang="en" sz="1450">
                <a:solidFill>
                  <a:srgbClr val="FF9900"/>
                </a:solidFill>
                <a:latin typeface="Trebuchet MS"/>
                <a:ea typeface="Trebuchet MS"/>
                <a:cs typeface="Trebuchet MS"/>
                <a:sym typeface="Trebuchet MS"/>
              </a:rPr>
              <a:t>Previous to this a processor might take 15 cycles </a:t>
            </a:r>
            <a:endParaRPr sz="1450">
              <a:solidFill>
                <a:srgbClr val="FF9900"/>
              </a:solidFill>
              <a:latin typeface="Trebuchet MS"/>
              <a:ea typeface="Trebuchet MS"/>
              <a:cs typeface="Trebuchet MS"/>
              <a:sym typeface="Trebuchet MS"/>
            </a:endParaRPr>
          </a:p>
          <a:p>
            <a:pPr marL="457200" lvl="0" indent="0" algn="l" rtl="0">
              <a:lnSpc>
                <a:spcPct val="150000"/>
              </a:lnSpc>
              <a:spcBef>
                <a:spcPts val="0"/>
              </a:spcBef>
              <a:spcAft>
                <a:spcPts val="0"/>
              </a:spcAft>
              <a:buNone/>
            </a:pPr>
            <a:r>
              <a:rPr lang="en" sz="1450">
                <a:solidFill>
                  <a:srgbClr val="FF9900"/>
                </a:solidFill>
                <a:latin typeface="Trebuchet MS"/>
                <a:ea typeface="Trebuchet MS"/>
                <a:cs typeface="Trebuchet MS"/>
                <a:sym typeface="Trebuchet MS"/>
              </a:rPr>
              <a:t>to multiply two numbers, while each memory </a:t>
            </a:r>
            <a:endParaRPr sz="1450">
              <a:solidFill>
                <a:srgbClr val="FF9900"/>
              </a:solidFill>
              <a:latin typeface="Trebuchet MS"/>
              <a:ea typeface="Trebuchet MS"/>
              <a:cs typeface="Trebuchet MS"/>
              <a:sym typeface="Trebuchet MS"/>
            </a:endParaRPr>
          </a:p>
          <a:p>
            <a:pPr marL="457200" lvl="0" indent="0" algn="l" rtl="0">
              <a:lnSpc>
                <a:spcPct val="150000"/>
              </a:lnSpc>
              <a:spcBef>
                <a:spcPts val="0"/>
              </a:spcBef>
              <a:spcAft>
                <a:spcPts val="0"/>
              </a:spcAft>
              <a:buNone/>
            </a:pPr>
            <a:r>
              <a:rPr lang="en" sz="1450">
                <a:solidFill>
                  <a:srgbClr val="FF9900"/>
                </a:solidFill>
                <a:latin typeface="Trebuchet MS"/>
                <a:ea typeface="Trebuchet MS"/>
                <a:cs typeface="Trebuchet MS"/>
                <a:sym typeface="Trebuchet MS"/>
              </a:rPr>
              <a:t>access took one to two cycles. This meant </a:t>
            </a:r>
            <a:endParaRPr sz="1450">
              <a:solidFill>
                <a:srgbClr val="FF9900"/>
              </a:solidFill>
              <a:latin typeface="Trebuchet MS"/>
              <a:ea typeface="Trebuchet MS"/>
              <a:cs typeface="Trebuchet MS"/>
              <a:sym typeface="Trebuchet MS"/>
            </a:endParaRPr>
          </a:p>
          <a:p>
            <a:pPr marL="457200" lvl="0" indent="0" algn="l" rtl="0">
              <a:lnSpc>
                <a:spcPct val="150000"/>
              </a:lnSpc>
              <a:spcBef>
                <a:spcPts val="0"/>
              </a:spcBef>
              <a:spcAft>
                <a:spcPts val="0"/>
              </a:spcAft>
              <a:buNone/>
            </a:pPr>
            <a:r>
              <a:rPr lang="en" sz="1450">
                <a:solidFill>
                  <a:srgbClr val="FF9900"/>
                </a:solidFill>
                <a:latin typeface="Trebuchet MS"/>
                <a:ea typeface="Trebuchet MS"/>
                <a:cs typeface="Trebuchet MS"/>
                <a:sym typeface="Trebuchet MS"/>
              </a:rPr>
              <a:t>significant time main memory was idle. </a:t>
            </a:r>
            <a:endParaRPr sz="1450">
              <a:solidFill>
                <a:srgbClr val="FF9900"/>
              </a:solidFill>
              <a:latin typeface="Trebuchet MS"/>
              <a:ea typeface="Trebuchet MS"/>
              <a:cs typeface="Trebuchet MS"/>
              <a:sym typeface="Trebuchet MS"/>
            </a:endParaRPr>
          </a:p>
          <a:p>
            <a:pPr marL="457200" lvl="0" indent="0" algn="l" rtl="0">
              <a:lnSpc>
                <a:spcPct val="150000"/>
              </a:lnSpc>
              <a:spcBef>
                <a:spcPts val="0"/>
              </a:spcBef>
              <a:spcAft>
                <a:spcPts val="0"/>
              </a:spcAft>
              <a:buNone/>
            </a:pPr>
            <a:r>
              <a:rPr lang="en" sz="1450">
                <a:solidFill>
                  <a:srgbClr val="FF9900"/>
                </a:solidFill>
                <a:latin typeface="Trebuchet MS"/>
                <a:ea typeface="Trebuchet MS"/>
                <a:cs typeface="Trebuchet MS"/>
                <a:sym typeface="Trebuchet MS"/>
              </a:rPr>
              <a:t>The 6600 exploited this fact by completing the </a:t>
            </a:r>
            <a:endParaRPr sz="1450">
              <a:solidFill>
                <a:srgbClr val="FF9900"/>
              </a:solidFill>
              <a:latin typeface="Trebuchet MS"/>
              <a:ea typeface="Trebuchet MS"/>
              <a:cs typeface="Trebuchet MS"/>
              <a:sym typeface="Trebuchet MS"/>
            </a:endParaRPr>
          </a:p>
          <a:p>
            <a:pPr marL="457200" lvl="0" indent="0" algn="l" rtl="0">
              <a:lnSpc>
                <a:spcPct val="150000"/>
              </a:lnSpc>
              <a:spcBef>
                <a:spcPts val="0"/>
              </a:spcBef>
              <a:spcAft>
                <a:spcPts val="0"/>
              </a:spcAft>
              <a:buNone/>
            </a:pPr>
            <a:r>
              <a:rPr lang="en" sz="1450">
                <a:solidFill>
                  <a:srgbClr val="FF9900"/>
                </a:solidFill>
                <a:latin typeface="Trebuchet MS"/>
                <a:ea typeface="Trebuchet MS"/>
                <a:cs typeface="Trebuchet MS"/>
                <a:sym typeface="Trebuchet MS"/>
              </a:rPr>
              <a:t>Multiplication in 10 cycles</a:t>
            </a:r>
            <a:endParaRPr sz="1450">
              <a:solidFill>
                <a:srgbClr val="FF9900"/>
              </a:solidFill>
              <a:latin typeface="Trebuchet MS"/>
              <a:ea typeface="Trebuchet MS"/>
              <a:cs typeface="Trebuchet MS"/>
              <a:sym typeface="Trebuchet MS"/>
            </a:endParaRPr>
          </a:p>
          <a:p>
            <a:pPr marL="0" lvl="0" indent="0" algn="l" rtl="0">
              <a:lnSpc>
                <a:spcPct val="150000"/>
              </a:lnSpc>
              <a:spcBef>
                <a:spcPts val="0"/>
              </a:spcBef>
              <a:spcAft>
                <a:spcPts val="1600"/>
              </a:spcAft>
              <a:buNone/>
            </a:pPr>
            <a:endParaRPr sz="1450">
              <a:solidFill>
                <a:srgbClr val="FF9900"/>
              </a:solidFill>
              <a:latin typeface="Trebuchet MS"/>
              <a:ea typeface="Trebuchet MS"/>
              <a:cs typeface="Trebuchet MS"/>
              <a:sym typeface="Trebuchet MS"/>
            </a:endParaRPr>
          </a:p>
        </p:txBody>
      </p:sp>
      <p:pic>
        <p:nvPicPr>
          <p:cNvPr id="73" name="Google Shape;73;p15"/>
          <p:cNvPicPr preferRelativeResize="0"/>
          <p:nvPr/>
        </p:nvPicPr>
        <p:blipFill>
          <a:blip r:embed="rId3">
            <a:alphaModFix/>
          </a:blip>
          <a:stretch>
            <a:fillRect/>
          </a:stretch>
        </p:blipFill>
        <p:spPr>
          <a:xfrm>
            <a:off x="5517050" y="1458225"/>
            <a:ext cx="3160800" cy="26664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Program #1 Compiled in RISC-V: Unoptimized          </a:t>
            </a:r>
            <a:endParaRPr/>
          </a:p>
        </p:txBody>
      </p:sp>
      <p:sp>
        <p:nvSpPr>
          <p:cNvPr id="252" name="Google Shape;252;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53" name="Google Shape;253;p42"/>
          <p:cNvPicPr preferRelativeResize="0"/>
          <p:nvPr/>
        </p:nvPicPr>
        <p:blipFill>
          <a:blip r:embed="rId3">
            <a:alphaModFix/>
          </a:blip>
          <a:stretch>
            <a:fillRect/>
          </a:stretch>
        </p:blipFill>
        <p:spPr>
          <a:xfrm>
            <a:off x="311700" y="1152475"/>
            <a:ext cx="5030600" cy="3457700"/>
          </a:xfrm>
          <a:prstGeom prst="rect">
            <a:avLst/>
          </a:prstGeom>
          <a:noFill/>
          <a:ln>
            <a:noFill/>
          </a:ln>
        </p:spPr>
      </p:pic>
      <p:sp>
        <p:nvSpPr>
          <p:cNvPr id="254" name="Google Shape;254;p42"/>
          <p:cNvSpPr txBox="1"/>
          <p:nvPr/>
        </p:nvSpPr>
        <p:spPr>
          <a:xfrm>
            <a:off x="5342300" y="1185300"/>
            <a:ext cx="3489900" cy="338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verage"/>
                <a:ea typeface="Average"/>
                <a:cs typeface="Average"/>
                <a:sym typeface="Average"/>
              </a:rPr>
              <a:t>There are two types of commands that begin with a period: labels (specifically functions created during compilation) and </a:t>
            </a:r>
            <a:r>
              <a:rPr lang="en" b="1">
                <a:latin typeface="Average"/>
                <a:ea typeface="Average"/>
                <a:cs typeface="Average"/>
                <a:sym typeface="Average"/>
              </a:rPr>
              <a:t>assembler directives</a:t>
            </a:r>
            <a:r>
              <a:rPr lang="en">
                <a:latin typeface="Average"/>
                <a:ea typeface="Average"/>
                <a:cs typeface="Average"/>
                <a:sym typeface="Average"/>
              </a:rPr>
              <a:t>. Assembler directives are commands that are not part of the instruction set, but are used for formatting purposes (thus the .align command), or other special purposes that fall outside of the instruction set. You can think of them as “meta instructions”.</a:t>
            </a:r>
            <a:endParaRPr>
              <a:latin typeface="Average"/>
              <a:ea typeface="Average"/>
              <a:cs typeface="Average"/>
              <a:sym typeface="Average"/>
            </a:endParaRPr>
          </a:p>
          <a:p>
            <a:pPr marL="0" lvl="0" indent="0" algn="l" rtl="0">
              <a:spcBef>
                <a:spcPts val="0"/>
              </a:spcBef>
              <a:spcAft>
                <a:spcPts val="0"/>
              </a:spcAft>
              <a:buNone/>
            </a:pPr>
            <a:endParaRPr>
              <a:latin typeface="Average"/>
              <a:ea typeface="Average"/>
              <a:cs typeface="Average"/>
              <a:sym typeface="Average"/>
            </a:endParaRPr>
          </a:p>
          <a:p>
            <a:pPr marL="0" lvl="0" indent="0" algn="l" rtl="0">
              <a:spcBef>
                <a:spcPts val="0"/>
              </a:spcBef>
              <a:spcAft>
                <a:spcPts val="0"/>
              </a:spcAft>
              <a:buNone/>
            </a:pPr>
            <a:endParaRPr>
              <a:latin typeface="Average"/>
              <a:ea typeface="Average"/>
              <a:cs typeface="Average"/>
              <a:sym typeface="Average"/>
            </a:endParaRPr>
          </a:p>
          <a:p>
            <a:pPr marL="0" lvl="0" indent="0" algn="l" rtl="0">
              <a:spcBef>
                <a:spcPts val="0"/>
              </a:spcBef>
              <a:spcAft>
                <a:spcPts val="0"/>
              </a:spcAft>
              <a:buNone/>
            </a:pPr>
            <a:r>
              <a:rPr lang="en">
                <a:latin typeface="Average"/>
                <a:ea typeface="Average"/>
                <a:cs typeface="Average"/>
                <a:sym typeface="Average"/>
              </a:rPr>
              <a:t>Let’s exclude the assembler directives and address information for clearer viewing.</a:t>
            </a:r>
            <a:endParaRPr>
              <a:latin typeface="Average"/>
              <a:ea typeface="Average"/>
              <a:cs typeface="Average"/>
              <a:sym typeface="Average"/>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Program #1: Unoptimized with Extras Removed</a:t>
            </a:r>
            <a:endParaRPr/>
          </a:p>
        </p:txBody>
      </p:sp>
      <p:sp>
        <p:nvSpPr>
          <p:cNvPr id="260" name="Google Shape;260;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61" name="Google Shape;261;p43"/>
          <p:cNvPicPr preferRelativeResize="0"/>
          <p:nvPr/>
        </p:nvPicPr>
        <p:blipFill>
          <a:blip r:embed="rId3">
            <a:alphaModFix/>
          </a:blip>
          <a:stretch>
            <a:fillRect/>
          </a:stretch>
        </p:blipFill>
        <p:spPr>
          <a:xfrm>
            <a:off x="311700" y="1185300"/>
            <a:ext cx="4220300" cy="3505624"/>
          </a:xfrm>
          <a:prstGeom prst="rect">
            <a:avLst/>
          </a:prstGeom>
          <a:noFill/>
          <a:ln>
            <a:noFill/>
          </a:ln>
        </p:spPr>
      </p:pic>
      <p:sp>
        <p:nvSpPr>
          <p:cNvPr id="262" name="Google Shape;262;p43"/>
          <p:cNvSpPr txBox="1"/>
          <p:nvPr/>
        </p:nvSpPr>
        <p:spPr>
          <a:xfrm>
            <a:off x="4572000" y="1152475"/>
            <a:ext cx="4137900" cy="3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Average"/>
                <a:ea typeface="Average"/>
                <a:cs typeface="Average"/>
                <a:sym typeface="Average"/>
              </a:rPr>
              <a:t>Our program is still somewhat recognizable, retaining much of the basic structure of the c code. However, labels have been added and the c code has been expanded into assembly.</a:t>
            </a:r>
            <a:endParaRPr sz="1200">
              <a:latin typeface="Average"/>
              <a:ea typeface="Average"/>
              <a:cs typeface="Average"/>
              <a:sym typeface="Average"/>
            </a:endParaRPr>
          </a:p>
          <a:p>
            <a:pPr marL="0" lvl="0" indent="0" algn="l" rtl="0">
              <a:spcBef>
                <a:spcPts val="0"/>
              </a:spcBef>
              <a:spcAft>
                <a:spcPts val="0"/>
              </a:spcAft>
              <a:buNone/>
            </a:pPr>
            <a:endParaRPr sz="1200">
              <a:latin typeface="Average"/>
              <a:ea typeface="Average"/>
              <a:cs typeface="Average"/>
              <a:sym typeface="Average"/>
            </a:endParaRPr>
          </a:p>
          <a:p>
            <a:pPr marL="0" lvl="0" indent="0" algn="l" rtl="0">
              <a:spcBef>
                <a:spcPts val="0"/>
              </a:spcBef>
              <a:spcAft>
                <a:spcPts val="0"/>
              </a:spcAft>
              <a:buNone/>
            </a:pPr>
            <a:r>
              <a:rPr lang="en" sz="1200">
                <a:latin typeface="Average"/>
                <a:ea typeface="Average"/>
                <a:cs typeface="Average"/>
                <a:sym typeface="Average"/>
              </a:rPr>
              <a:t>lw (load word) loads a 32 bit value and sign-extends it to 64 bits before storing it in a register.</a:t>
            </a:r>
            <a:endParaRPr sz="1200">
              <a:latin typeface="Average"/>
              <a:ea typeface="Average"/>
              <a:cs typeface="Average"/>
              <a:sym typeface="Average"/>
            </a:endParaRPr>
          </a:p>
          <a:p>
            <a:pPr marL="0" lvl="0" indent="0" algn="l" rtl="0">
              <a:spcBef>
                <a:spcPts val="0"/>
              </a:spcBef>
              <a:spcAft>
                <a:spcPts val="0"/>
              </a:spcAft>
              <a:buNone/>
            </a:pPr>
            <a:endParaRPr sz="1200">
              <a:latin typeface="Average"/>
              <a:ea typeface="Average"/>
              <a:cs typeface="Average"/>
              <a:sym typeface="Average"/>
            </a:endParaRPr>
          </a:p>
          <a:p>
            <a:pPr marL="0" lvl="0" indent="0" algn="l" rtl="0">
              <a:spcBef>
                <a:spcPts val="0"/>
              </a:spcBef>
              <a:spcAft>
                <a:spcPts val="0"/>
              </a:spcAft>
              <a:buNone/>
            </a:pPr>
            <a:r>
              <a:rPr lang="en" sz="1200">
                <a:latin typeface="Average"/>
                <a:ea typeface="Average"/>
                <a:cs typeface="Average"/>
                <a:sym typeface="Average"/>
              </a:rPr>
              <a:t>On line 22 for example, data in a0 is being copied into a5.</a:t>
            </a:r>
            <a:endParaRPr sz="1200">
              <a:latin typeface="Average"/>
              <a:ea typeface="Average"/>
              <a:cs typeface="Average"/>
              <a:sym typeface="Average"/>
            </a:endParaRPr>
          </a:p>
          <a:p>
            <a:pPr marL="0" lvl="0" indent="0" algn="l" rtl="0">
              <a:spcBef>
                <a:spcPts val="0"/>
              </a:spcBef>
              <a:spcAft>
                <a:spcPts val="0"/>
              </a:spcAft>
              <a:buNone/>
            </a:pPr>
            <a:endParaRPr sz="1200">
              <a:latin typeface="Average"/>
              <a:ea typeface="Average"/>
              <a:cs typeface="Average"/>
              <a:sym typeface="Average"/>
            </a:endParaRPr>
          </a:p>
          <a:p>
            <a:pPr marL="0" lvl="0" indent="0" algn="l" rtl="0">
              <a:spcBef>
                <a:spcPts val="0"/>
              </a:spcBef>
              <a:spcAft>
                <a:spcPts val="0"/>
              </a:spcAft>
              <a:buNone/>
            </a:pPr>
            <a:r>
              <a:rPr lang="en" sz="1200">
                <a:latin typeface="Average"/>
                <a:ea typeface="Average"/>
                <a:cs typeface="Average"/>
                <a:sym typeface="Average"/>
              </a:rPr>
              <a:t>addi: line 51, adds the value of sp to -32 and stores the result back into sp. Stands for “add immediate”. This is part of stack management, and line 51 is actually allocating 32 bytes of memory for use.</a:t>
            </a:r>
            <a:endParaRPr sz="1200">
              <a:latin typeface="Average"/>
              <a:ea typeface="Average"/>
              <a:cs typeface="Average"/>
              <a:sym typeface="Average"/>
            </a:endParaRPr>
          </a:p>
          <a:p>
            <a:pPr marL="0" lvl="0" indent="0" algn="l" rtl="0">
              <a:spcBef>
                <a:spcPts val="0"/>
              </a:spcBef>
              <a:spcAft>
                <a:spcPts val="0"/>
              </a:spcAft>
              <a:buNone/>
            </a:pPr>
            <a:endParaRPr sz="1200">
              <a:latin typeface="Average"/>
              <a:ea typeface="Average"/>
              <a:cs typeface="Average"/>
              <a:sym typeface="Average"/>
            </a:endParaRPr>
          </a:p>
          <a:p>
            <a:pPr marL="0" lvl="0" indent="0" algn="l" rtl="0">
              <a:spcBef>
                <a:spcPts val="0"/>
              </a:spcBef>
              <a:spcAft>
                <a:spcPts val="0"/>
              </a:spcAft>
              <a:buNone/>
            </a:pPr>
            <a:r>
              <a:rPr lang="en" sz="1200">
                <a:latin typeface="Average"/>
                <a:ea typeface="Average"/>
                <a:cs typeface="Average"/>
                <a:sym typeface="Average"/>
              </a:rPr>
              <a:t>The reason .L3 is included as an argument for ble on line 37 is that ble is a branching instruction, specifically an “if less than or equals to” branching.</a:t>
            </a:r>
            <a:endParaRPr sz="1200">
              <a:latin typeface="Average"/>
              <a:ea typeface="Average"/>
              <a:cs typeface="Average"/>
              <a:sym typeface="Average"/>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Program #1 in RISC-V: Optimized Version</a:t>
            </a:r>
            <a:endParaRPr/>
          </a:p>
        </p:txBody>
      </p:sp>
      <p:sp>
        <p:nvSpPr>
          <p:cNvPr id="268" name="Google Shape;268;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69" name="Google Shape;269;p44"/>
          <p:cNvPicPr preferRelativeResize="0"/>
          <p:nvPr/>
        </p:nvPicPr>
        <p:blipFill>
          <a:blip r:embed="rId3">
            <a:alphaModFix/>
          </a:blip>
          <a:stretch>
            <a:fillRect/>
          </a:stretch>
        </p:blipFill>
        <p:spPr>
          <a:xfrm>
            <a:off x="311700" y="1152475"/>
            <a:ext cx="3657600" cy="3416400"/>
          </a:xfrm>
          <a:prstGeom prst="rect">
            <a:avLst/>
          </a:prstGeom>
          <a:noFill/>
          <a:ln>
            <a:noFill/>
          </a:ln>
        </p:spPr>
      </p:pic>
      <p:sp>
        <p:nvSpPr>
          <p:cNvPr id="270" name="Google Shape;270;p44"/>
          <p:cNvSpPr txBox="1"/>
          <p:nvPr/>
        </p:nvSpPr>
        <p:spPr>
          <a:xfrm>
            <a:off x="3969300" y="1152475"/>
            <a:ext cx="5024700" cy="3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Average"/>
                <a:ea typeface="Average"/>
                <a:cs typeface="Average"/>
                <a:sym typeface="Average"/>
              </a:rPr>
              <a:t>The optimized version is unrecognizable from our original code in C, but is far superior in terms of efficiency. The addi operation at the very top is grabbing the number of bytes needed to store 4 register values (8 bytes each), and then storing our values in registers using the allocated bytes.</a:t>
            </a:r>
            <a:endParaRPr sz="1200" dirty="0">
              <a:latin typeface="Average"/>
              <a:ea typeface="Average"/>
              <a:cs typeface="Average"/>
              <a:sym typeface="Average"/>
            </a:endParaRPr>
          </a:p>
          <a:p>
            <a:pPr marL="0" lvl="0" indent="0" algn="l" rtl="0">
              <a:spcBef>
                <a:spcPts val="0"/>
              </a:spcBef>
              <a:spcAft>
                <a:spcPts val="0"/>
              </a:spcAft>
              <a:buNone/>
            </a:pPr>
            <a:endParaRPr sz="1200" dirty="0">
              <a:latin typeface="Average"/>
              <a:ea typeface="Average"/>
              <a:cs typeface="Average"/>
              <a:sym typeface="Average"/>
            </a:endParaRPr>
          </a:p>
          <a:p>
            <a:pPr marL="0" lvl="0" indent="0" algn="l" rtl="0">
              <a:spcBef>
                <a:spcPts val="0"/>
              </a:spcBef>
              <a:spcAft>
                <a:spcPts val="0"/>
              </a:spcAft>
              <a:buNone/>
            </a:pPr>
            <a:r>
              <a:rPr lang="en" sz="1200" dirty="0">
                <a:latin typeface="Average"/>
                <a:ea typeface="Average"/>
                <a:cs typeface="Average"/>
                <a:sym typeface="Average"/>
              </a:rPr>
              <a:t>Our optimized code only has three functions when assembly directives are excluded.</a:t>
            </a:r>
            <a:endParaRPr sz="1200" dirty="0">
              <a:latin typeface="Average"/>
              <a:ea typeface="Average"/>
              <a:cs typeface="Average"/>
              <a:sym typeface="Average"/>
            </a:endParaRPr>
          </a:p>
          <a:p>
            <a:pPr marL="0" lvl="0" indent="0" algn="l" rtl="0">
              <a:spcBef>
                <a:spcPts val="0"/>
              </a:spcBef>
              <a:spcAft>
                <a:spcPts val="0"/>
              </a:spcAft>
              <a:buNone/>
            </a:pPr>
            <a:endParaRPr sz="1200" dirty="0">
              <a:latin typeface="Average"/>
              <a:ea typeface="Average"/>
              <a:cs typeface="Average"/>
              <a:sym typeface="Average"/>
            </a:endParaRPr>
          </a:p>
          <a:p>
            <a:pPr marL="0" lvl="0" indent="0" algn="l" rtl="0">
              <a:spcBef>
                <a:spcPts val="0"/>
              </a:spcBef>
              <a:spcAft>
                <a:spcPts val="0"/>
              </a:spcAft>
              <a:buNone/>
            </a:pPr>
            <a:r>
              <a:rPr lang="en" sz="1200" dirty="0">
                <a:latin typeface="Average"/>
                <a:ea typeface="Average"/>
                <a:cs typeface="Average"/>
                <a:sym typeface="Average"/>
              </a:rPr>
              <a:t>The command sp stands for stack pointer. You can think of sd (store double word) as push, and ld (load) as the pop.</a:t>
            </a:r>
            <a:endParaRPr sz="1200" dirty="0">
              <a:latin typeface="Average"/>
              <a:ea typeface="Average"/>
              <a:cs typeface="Average"/>
              <a:sym typeface="Average"/>
            </a:endParaRPr>
          </a:p>
          <a:p>
            <a:pPr marL="0" lvl="0" indent="0" algn="l" rtl="0">
              <a:spcBef>
                <a:spcPts val="0"/>
              </a:spcBef>
              <a:spcAft>
                <a:spcPts val="0"/>
              </a:spcAft>
              <a:buNone/>
            </a:pPr>
            <a:endParaRPr sz="1200" dirty="0">
              <a:latin typeface="Average"/>
              <a:ea typeface="Average"/>
              <a:cs typeface="Average"/>
              <a:sym typeface="Average"/>
            </a:endParaRPr>
          </a:p>
          <a:p>
            <a:pPr marL="0" lvl="0" indent="0" algn="l" rtl="0">
              <a:spcBef>
                <a:spcPts val="0"/>
              </a:spcBef>
              <a:spcAft>
                <a:spcPts val="0"/>
              </a:spcAft>
              <a:buNone/>
            </a:pPr>
            <a:r>
              <a:rPr lang="en" sz="1200" dirty="0">
                <a:latin typeface="Average"/>
                <a:ea typeface="Average"/>
                <a:cs typeface="Average"/>
                <a:sym typeface="Average"/>
              </a:rPr>
              <a:t>According to Stephen Marz, professor at UTK (see sources), “... all functions have a preamble, which is essentially setting up a stack frame for local storage, and an epilogue, which usually entails loading saved registers and return address and moving the stack pointer before returning.”</a:t>
            </a:r>
            <a:endParaRPr sz="1200" dirty="0">
              <a:latin typeface="Average"/>
              <a:ea typeface="Average"/>
              <a:cs typeface="Average"/>
              <a:sym typeface="Average"/>
            </a:endParaRPr>
          </a:p>
          <a:p>
            <a:pPr marL="0" lvl="0" indent="0" algn="l" rtl="0">
              <a:spcBef>
                <a:spcPts val="0"/>
              </a:spcBef>
              <a:spcAft>
                <a:spcPts val="0"/>
              </a:spcAft>
              <a:buNone/>
            </a:pPr>
            <a:endParaRPr sz="1200" dirty="0">
              <a:latin typeface="Average"/>
              <a:ea typeface="Average"/>
              <a:cs typeface="Average"/>
              <a:sym typeface="Average"/>
            </a:endParaRPr>
          </a:p>
          <a:p>
            <a:pPr marL="0" lvl="0" indent="0" algn="l" rtl="0">
              <a:spcBef>
                <a:spcPts val="0"/>
              </a:spcBef>
              <a:spcAft>
                <a:spcPts val="0"/>
              </a:spcAft>
              <a:buNone/>
            </a:pPr>
            <a:r>
              <a:rPr lang="en" sz="1200" dirty="0">
                <a:latin typeface="Average"/>
                <a:ea typeface="Average"/>
                <a:cs typeface="Average"/>
                <a:sym typeface="Average"/>
              </a:rPr>
              <a:t>When applied to our program, main is the preamble, and .L2 is the epilogue.</a:t>
            </a:r>
            <a:endParaRPr sz="1200" dirty="0">
              <a:latin typeface="Average"/>
              <a:ea typeface="Average"/>
              <a:cs typeface="Average"/>
              <a:sym typeface="Average"/>
            </a:endParaRPr>
          </a:p>
          <a:p>
            <a:pPr marL="0" lvl="0" indent="0" algn="l" rtl="0">
              <a:spcBef>
                <a:spcPts val="0"/>
              </a:spcBef>
              <a:spcAft>
                <a:spcPts val="0"/>
              </a:spcAft>
              <a:buNone/>
            </a:pPr>
            <a:endParaRPr sz="1200" dirty="0">
              <a:latin typeface="Average"/>
              <a:ea typeface="Average"/>
              <a:cs typeface="Average"/>
              <a:sym typeface="Average"/>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Working the assembler; RISC-V vs x86 Optimized    </a:t>
            </a:r>
            <a:endParaRPr/>
          </a:p>
        </p:txBody>
      </p:sp>
      <p:sp>
        <p:nvSpPr>
          <p:cNvPr id="276" name="Google Shape;276;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77" name="Google Shape;277;p45"/>
          <p:cNvPicPr preferRelativeResize="0"/>
          <p:nvPr/>
        </p:nvPicPr>
        <p:blipFill>
          <a:blip r:embed="rId3">
            <a:alphaModFix/>
          </a:blip>
          <a:stretch>
            <a:fillRect/>
          </a:stretch>
        </p:blipFill>
        <p:spPr>
          <a:xfrm>
            <a:off x="311700" y="1152475"/>
            <a:ext cx="3504851" cy="3416399"/>
          </a:xfrm>
          <a:prstGeom prst="rect">
            <a:avLst/>
          </a:prstGeom>
          <a:noFill/>
          <a:ln>
            <a:noFill/>
          </a:ln>
        </p:spPr>
      </p:pic>
      <p:pic>
        <p:nvPicPr>
          <p:cNvPr id="278" name="Google Shape;278;p45"/>
          <p:cNvPicPr preferRelativeResize="0"/>
          <p:nvPr/>
        </p:nvPicPr>
        <p:blipFill>
          <a:blip r:embed="rId4">
            <a:alphaModFix/>
          </a:blip>
          <a:stretch>
            <a:fillRect/>
          </a:stretch>
        </p:blipFill>
        <p:spPr>
          <a:xfrm>
            <a:off x="4202425" y="1152475"/>
            <a:ext cx="4317400" cy="3298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Sources Ordered by Prominence: Most to Least         (Daniel)</a:t>
            </a:r>
            <a:endParaRPr/>
          </a:p>
        </p:txBody>
      </p:sp>
      <p:sp>
        <p:nvSpPr>
          <p:cNvPr id="284" name="Google Shape;284;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u="sng">
                <a:solidFill>
                  <a:schemeClr val="hlink"/>
                </a:solidFill>
                <a:hlinkClick r:id="rId3"/>
              </a:rPr>
              <a:t>https://riscv.org//wp-content/uploads/2017/05/riscv-spec-v2.2.pdf</a:t>
            </a:r>
            <a:endParaRPr sz="1000"/>
          </a:p>
          <a:p>
            <a:pPr marL="0" lvl="0" indent="0" algn="l" rtl="0">
              <a:spcBef>
                <a:spcPts val="1600"/>
              </a:spcBef>
              <a:spcAft>
                <a:spcPts val="0"/>
              </a:spcAft>
              <a:buNone/>
            </a:pPr>
            <a:r>
              <a:rPr lang="en" sz="1000" u="sng">
                <a:solidFill>
                  <a:schemeClr val="hlink"/>
                </a:solidFill>
                <a:hlinkClick r:id="rId4"/>
              </a:rPr>
              <a:t>https://web.eecs.utk.edu/~smarz1/courses/ece356/notes/assembly/</a:t>
            </a:r>
            <a:endParaRPr sz="1000"/>
          </a:p>
          <a:p>
            <a:pPr marL="0" lvl="0" indent="0" algn="l" rtl="0">
              <a:spcBef>
                <a:spcPts val="1600"/>
              </a:spcBef>
              <a:spcAft>
                <a:spcPts val="0"/>
              </a:spcAft>
              <a:buNone/>
            </a:pPr>
            <a:r>
              <a:rPr lang="en" sz="1000" u="sng">
                <a:solidFill>
                  <a:schemeClr val="hlink"/>
                </a:solidFill>
                <a:hlinkClick r:id="rId5"/>
              </a:rPr>
              <a:t>https://metalcode.eu/2019-12-06-rv32i.html</a:t>
            </a:r>
            <a:endParaRPr sz="1000"/>
          </a:p>
          <a:p>
            <a:pPr marL="0" lvl="0" indent="0" algn="l" rtl="0">
              <a:spcBef>
                <a:spcPts val="1600"/>
              </a:spcBef>
              <a:spcAft>
                <a:spcPts val="0"/>
              </a:spcAft>
              <a:buNone/>
            </a:pPr>
            <a:r>
              <a:rPr lang="en" sz="1000" u="sng">
                <a:solidFill>
                  <a:schemeClr val="hlink"/>
                </a:solidFill>
                <a:hlinkClick r:id="rId6"/>
              </a:rPr>
              <a:t>https://docs.oracle.com/cd/E36784_01/html/E36859/eoiyg.html</a:t>
            </a:r>
            <a:endParaRPr sz="1000"/>
          </a:p>
          <a:p>
            <a:pPr marL="0" lvl="0" indent="0" algn="l" rtl="0">
              <a:spcBef>
                <a:spcPts val="1600"/>
              </a:spcBef>
              <a:spcAft>
                <a:spcPts val="0"/>
              </a:spcAft>
              <a:buNone/>
            </a:pPr>
            <a:r>
              <a:rPr lang="en" sz="1000" u="sng">
                <a:solidFill>
                  <a:schemeClr val="hlink"/>
                </a:solidFill>
                <a:hlinkClick r:id="rId7"/>
              </a:rPr>
              <a:t>https://riscv.org/wp-content/uploads/2016/02/EECS-2016-6.pdf</a:t>
            </a:r>
            <a:endParaRPr sz="1000"/>
          </a:p>
          <a:p>
            <a:pPr marL="0" lvl="0" indent="0" algn="l" rtl="0">
              <a:spcBef>
                <a:spcPts val="1600"/>
              </a:spcBef>
              <a:spcAft>
                <a:spcPts val="0"/>
              </a:spcAft>
              <a:buNone/>
            </a:pPr>
            <a:r>
              <a:rPr lang="en" sz="1000" u="sng">
                <a:solidFill>
                  <a:schemeClr val="hlink"/>
                </a:solidFill>
                <a:hlinkClick r:id="rId8"/>
              </a:rPr>
              <a:t>https://github.com/riscv/riscv-asm-manual/blob/master/riscv-asm.md</a:t>
            </a:r>
            <a:endParaRPr sz="1000"/>
          </a:p>
          <a:p>
            <a:pPr marL="0" lvl="0" indent="0" algn="l" rtl="0">
              <a:spcBef>
                <a:spcPts val="1600"/>
              </a:spcBef>
              <a:spcAft>
                <a:spcPts val="0"/>
              </a:spcAft>
              <a:buNone/>
            </a:pPr>
            <a:r>
              <a:rPr lang="en" sz="1000" u="sng">
                <a:solidFill>
                  <a:schemeClr val="hlink"/>
                </a:solidFill>
                <a:hlinkClick r:id="rId9"/>
              </a:rPr>
              <a:t>https://passlab.github.io/CSCE513/notes/lecture04_RISCV_ISA.pdf</a:t>
            </a:r>
            <a:endParaRPr sz="1000"/>
          </a:p>
          <a:p>
            <a:pPr marL="0" lvl="0" indent="0" algn="l" rtl="0">
              <a:spcBef>
                <a:spcPts val="1600"/>
              </a:spcBef>
              <a:spcAft>
                <a:spcPts val="0"/>
              </a:spcAft>
              <a:buNone/>
            </a:pPr>
            <a:r>
              <a:rPr lang="en" sz="1000" u="sng">
                <a:solidFill>
                  <a:schemeClr val="hlink"/>
                </a:solidFill>
                <a:hlinkClick r:id="rId10"/>
              </a:rPr>
              <a:t>https://stackoverflow.com/questions/24787769/what-are-lfb-lbb-lbe-lvl-loc-in-the-compiler-generated-assembly-code</a:t>
            </a:r>
            <a:endParaRPr sz="1000"/>
          </a:p>
          <a:p>
            <a:pPr marL="0" lvl="0" indent="0" algn="l" rtl="0">
              <a:spcBef>
                <a:spcPts val="1600"/>
              </a:spcBef>
              <a:spcAft>
                <a:spcPts val="0"/>
              </a:spcAft>
              <a:buNone/>
            </a:pPr>
            <a:r>
              <a:rPr lang="en" sz="1000" u="sng">
                <a:solidFill>
                  <a:schemeClr val="hlink"/>
                </a:solidFill>
                <a:hlinkClick r:id="rId11"/>
              </a:rPr>
              <a:t>https://stackoverflow.com/questions/56874101/how-does-risc-v-variable-length-of-instruction-work-in-detail</a:t>
            </a:r>
            <a:endParaRPr sz="1000"/>
          </a:p>
          <a:p>
            <a:pPr marL="0" lvl="0" indent="0" algn="l" rtl="0">
              <a:spcBef>
                <a:spcPts val="1600"/>
              </a:spcBef>
              <a:spcAft>
                <a:spcPts val="0"/>
              </a:spcAft>
              <a:buNone/>
            </a:pPr>
            <a:endParaRPr sz="1000"/>
          </a:p>
          <a:p>
            <a:pPr marL="0" lvl="0" indent="0" algn="l" rtl="0">
              <a:spcBef>
                <a:spcPts val="1600"/>
              </a:spcBef>
              <a:spcAft>
                <a:spcPts val="0"/>
              </a:spcAft>
              <a:buNone/>
            </a:pPr>
            <a:endParaRPr sz="1000"/>
          </a:p>
          <a:p>
            <a:pPr marL="0" lvl="0" indent="0" algn="l" rtl="0">
              <a:spcBef>
                <a:spcPts val="1600"/>
              </a:spcBef>
              <a:spcAft>
                <a:spcPts val="0"/>
              </a:spcAft>
              <a:buNone/>
            </a:pPr>
            <a:endParaRPr sz="1000"/>
          </a:p>
          <a:p>
            <a:pPr marL="0" lvl="0" indent="0" algn="l" rtl="0">
              <a:spcBef>
                <a:spcPts val="1600"/>
              </a:spcBef>
              <a:spcAft>
                <a:spcPts val="0"/>
              </a:spcAft>
              <a:buNone/>
            </a:pPr>
            <a:endParaRPr sz="1200"/>
          </a:p>
          <a:p>
            <a:pPr marL="0" lvl="0" indent="0" algn="l" rtl="0">
              <a:spcBef>
                <a:spcPts val="1600"/>
              </a:spcBef>
              <a:spcAft>
                <a:spcPts val="0"/>
              </a:spcAft>
              <a:buNone/>
            </a:pPr>
            <a:endParaRPr sz="1400"/>
          </a:p>
          <a:p>
            <a:pPr marL="0" lvl="0" indent="0" algn="l" rtl="0">
              <a:spcBef>
                <a:spcPts val="1600"/>
              </a:spcBef>
              <a:spcAft>
                <a:spcPts val="1600"/>
              </a:spcAft>
              <a:buNone/>
            </a:pP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rebuchet MS"/>
                <a:ea typeface="Trebuchet MS"/>
                <a:cs typeface="Trebuchet MS"/>
                <a:sym typeface="Trebuchet MS"/>
              </a:rPr>
              <a:t>RISC Processor-History(Jake 2/5)</a:t>
            </a:r>
            <a:endParaRPr/>
          </a:p>
          <a:p>
            <a:pPr marL="0" lvl="0" indent="0" algn="l" rtl="0">
              <a:spcBef>
                <a:spcPts val="0"/>
              </a:spcBef>
              <a:spcAft>
                <a:spcPts val="0"/>
              </a:spcAft>
              <a:buNone/>
            </a:pPr>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20675" algn="l" rtl="0">
              <a:lnSpc>
                <a:spcPct val="150000"/>
              </a:lnSpc>
              <a:spcBef>
                <a:spcPts val="0"/>
              </a:spcBef>
              <a:spcAft>
                <a:spcPts val="0"/>
              </a:spcAft>
              <a:buClr>
                <a:srgbClr val="FF9900"/>
              </a:buClr>
              <a:buSzPts val="1450"/>
              <a:buFont typeface="Trebuchet MS"/>
              <a:buChar char="●"/>
            </a:pPr>
            <a:r>
              <a:rPr lang="en" sz="1450">
                <a:solidFill>
                  <a:srgbClr val="FF9900"/>
                </a:solidFill>
                <a:latin typeface="Trebuchet MS"/>
                <a:ea typeface="Trebuchet MS"/>
                <a:cs typeface="Trebuchet MS"/>
                <a:sym typeface="Trebuchet MS"/>
              </a:rPr>
              <a:t>What made the CDC 6600 very unique at the time were the functional units and scoreboard</a:t>
            </a:r>
            <a:endParaRPr sz="1450">
              <a:solidFill>
                <a:srgbClr val="FF9900"/>
              </a:solidFill>
              <a:latin typeface="Trebuchet MS"/>
              <a:ea typeface="Trebuchet MS"/>
              <a:cs typeface="Trebuchet MS"/>
              <a:sym typeface="Trebuchet MS"/>
            </a:endParaRPr>
          </a:p>
          <a:p>
            <a:pPr marL="457200" lvl="0" indent="-320675" algn="l" rtl="0">
              <a:lnSpc>
                <a:spcPct val="150000"/>
              </a:lnSpc>
              <a:spcBef>
                <a:spcPts val="0"/>
              </a:spcBef>
              <a:spcAft>
                <a:spcPts val="0"/>
              </a:spcAft>
              <a:buClr>
                <a:srgbClr val="FF9900"/>
              </a:buClr>
              <a:buSzPts val="1450"/>
              <a:buFont typeface="Trebuchet MS"/>
              <a:buChar char="●"/>
            </a:pPr>
            <a:r>
              <a:rPr lang="en" sz="1450">
                <a:solidFill>
                  <a:srgbClr val="FF9900"/>
                </a:solidFill>
                <a:latin typeface="Trebuchet MS"/>
                <a:ea typeface="Trebuchet MS"/>
                <a:cs typeface="Trebuchet MS"/>
                <a:sym typeface="Trebuchet MS"/>
              </a:rPr>
              <a:t>Execution unit directed instructions to the appropriate function unit (load/store/arithmetic)</a:t>
            </a:r>
            <a:endParaRPr sz="1450">
              <a:solidFill>
                <a:srgbClr val="FF9900"/>
              </a:solidFill>
              <a:latin typeface="Trebuchet MS"/>
              <a:ea typeface="Trebuchet MS"/>
              <a:cs typeface="Trebuchet MS"/>
              <a:sym typeface="Trebuchet MS"/>
            </a:endParaRPr>
          </a:p>
          <a:p>
            <a:pPr marL="457200" lvl="0" indent="-320675" algn="l" rtl="0">
              <a:lnSpc>
                <a:spcPct val="150000"/>
              </a:lnSpc>
              <a:spcBef>
                <a:spcPts val="0"/>
              </a:spcBef>
              <a:spcAft>
                <a:spcPts val="0"/>
              </a:spcAft>
              <a:buClr>
                <a:srgbClr val="FF9900"/>
              </a:buClr>
              <a:buSzPts val="1450"/>
              <a:buFont typeface="Trebuchet MS"/>
              <a:buChar char="●"/>
            </a:pPr>
            <a:r>
              <a:rPr lang="en" sz="1450">
                <a:solidFill>
                  <a:srgbClr val="FF9900"/>
                </a:solidFill>
                <a:latin typeface="Trebuchet MS"/>
                <a:ea typeface="Trebuchet MS"/>
                <a:cs typeface="Trebuchet MS"/>
                <a:sym typeface="Trebuchet MS"/>
              </a:rPr>
              <a:t>Scoreboard kept track of what registers were in use</a:t>
            </a:r>
            <a:endParaRPr sz="1450">
              <a:solidFill>
                <a:srgbClr val="FF9900"/>
              </a:solidFill>
              <a:latin typeface="Trebuchet MS"/>
              <a:ea typeface="Trebuchet MS"/>
              <a:cs typeface="Trebuchet MS"/>
              <a:sym typeface="Trebuchet MS"/>
            </a:endParaRPr>
          </a:p>
          <a:p>
            <a:pPr marL="457200" lvl="0" indent="-320675" algn="l" rtl="0">
              <a:lnSpc>
                <a:spcPct val="150000"/>
              </a:lnSpc>
              <a:spcBef>
                <a:spcPts val="0"/>
              </a:spcBef>
              <a:spcAft>
                <a:spcPts val="0"/>
              </a:spcAft>
              <a:buClr>
                <a:srgbClr val="FF9900"/>
              </a:buClr>
              <a:buSzPts val="1450"/>
              <a:buFont typeface="Trebuchet MS"/>
              <a:buChar char="●"/>
            </a:pPr>
            <a:r>
              <a:rPr lang="en" sz="1450">
                <a:solidFill>
                  <a:srgbClr val="FF9900"/>
                </a:solidFill>
                <a:latin typeface="Trebuchet MS"/>
                <a:ea typeface="Trebuchet MS"/>
                <a:cs typeface="Trebuchet MS"/>
                <a:sym typeface="Trebuchet MS"/>
              </a:rPr>
              <a:t>Allowed for multiple instructions to be executed at once</a:t>
            </a:r>
            <a:endParaRPr sz="1450">
              <a:solidFill>
                <a:srgbClr val="FF9900"/>
              </a:solidFill>
              <a:latin typeface="Trebuchet MS"/>
              <a:ea typeface="Trebuchet MS"/>
              <a:cs typeface="Trebuchet MS"/>
              <a:sym typeface="Trebuchet MS"/>
            </a:endParaRPr>
          </a:p>
          <a:p>
            <a:pPr marL="457200" lvl="0" indent="0" algn="l" rtl="0">
              <a:lnSpc>
                <a:spcPct val="150000"/>
              </a:lnSpc>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rebuchet MS"/>
                <a:ea typeface="Trebuchet MS"/>
                <a:cs typeface="Trebuchet MS"/>
                <a:sym typeface="Trebuchet MS"/>
              </a:rPr>
              <a:t>RISC Processor-History(Jake 3/5)</a:t>
            </a:r>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20675" algn="l" rtl="0">
              <a:lnSpc>
                <a:spcPct val="150000"/>
              </a:lnSpc>
              <a:spcBef>
                <a:spcPts val="0"/>
              </a:spcBef>
              <a:spcAft>
                <a:spcPts val="0"/>
              </a:spcAft>
              <a:buClr>
                <a:srgbClr val="FF9900"/>
              </a:buClr>
              <a:buSzPts val="1450"/>
              <a:buFont typeface="Trebuchet MS"/>
              <a:buChar char="●"/>
            </a:pPr>
            <a:r>
              <a:rPr lang="en" sz="1450">
                <a:solidFill>
                  <a:srgbClr val="FF9900"/>
                </a:solidFill>
                <a:latin typeface="Trebuchet MS"/>
                <a:ea typeface="Trebuchet MS"/>
                <a:cs typeface="Trebuchet MS"/>
                <a:sym typeface="Trebuchet MS"/>
              </a:rPr>
              <a:t>The idea is that many of the CISC complex instructions are not utilized fully and many programmers use compilers that don’t use complex instructions because of differences in computer languages</a:t>
            </a:r>
            <a:endParaRPr sz="1450">
              <a:solidFill>
                <a:srgbClr val="FF9900"/>
              </a:solidFill>
              <a:latin typeface="Trebuchet MS"/>
              <a:ea typeface="Trebuchet MS"/>
              <a:cs typeface="Trebuchet MS"/>
              <a:sym typeface="Trebuchet MS"/>
            </a:endParaRPr>
          </a:p>
          <a:p>
            <a:pPr marL="457200" lvl="0" indent="-320675" algn="l" rtl="0">
              <a:lnSpc>
                <a:spcPct val="150000"/>
              </a:lnSpc>
              <a:spcBef>
                <a:spcPts val="0"/>
              </a:spcBef>
              <a:spcAft>
                <a:spcPts val="0"/>
              </a:spcAft>
              <a:buClr>
                <a:srgbClr val="FF9900"/>
              </a:buClr>
              <a:buSzPts val="1450"/>
              <a:buFont typeface="Trebuchet MS"/>
              <a:buChar char="●"/>
            </a:pPr>
            <a:r>
              <a:rPr lang="en" sz="1450">
                <a:solidFill>
                  <a:srgbClr val="FF9900"/>
                </a:solidFill>
                <a:latin typeface="Trebuchet MS"/>
                <a:ea typeface="Trebuchet MS"/>
                <a:cs typeface="Trebuchet MS"/>
                <a:sym typeface="Trebuchet MS"/>
              </a:rPr>
              <a:t>RISC processors have a clock per instruction (CPI) of one cycle due to the optimization of each instruction on the CPU using pipelining </a:t>
            </a:r>
            <a:endParaRPr sz="1450">
              <a:solidFill>
                <a:srgbClr val="FF9900"/>
              </a:solidFill>
              <a:latin typeface="Trebuchet MS"/>
              <a:ea typeface="Trebuchet MS"/>
              <a:cs typeface="Trebuchet MS"/>
              <a:sym typeface="Trebuchet MS"/>
            </a:endParaRPr>
          </a:p>
          <a:p>
            <a:pPr marL="457200" lvl="0" indent="-320675" algn="l" rtl="0">
              <a:lnSpc>
                <a:spcPct val="150000"/>
              </a:lnSpc>
              <a:spcBef>
                <a:spcPts val="0"/>
              </a:spcBef>
              <a:spcAft>
                <a:spcPts val="0"/>
              </a:spcAft>
              <a:buClr>
                <a:srgbClr val="FF9900"/>
              </a:buClr>
              <a:buSzPts val="1450"/>
              <a:buFont typeface="Trebuchet MS"/>
              <a:buChar char="●"/>
            </a:pPr>
            <a:r>
              <a:rPr lang="en" sz="1450">
                <a:solidFill>
                  <a:srgbClr val="FF9900"/>
                </a:solidFill>
                <a:latin typeface="Trebuchet MS"/>
                <a:ea typeface="Trebuchet MS"/>
                <a:cs typeface="Trebuchet MS"/>
                <a:sym typeface="Trebuchet MS"/>
              </a:rPr>
              <a:t>Allows for simultaneous execution of parts, or stages, of instructions to more efficiently process instructions</a:t>
            </a:r>
            <a:endParaRPr sz="1450">
              <a:solidFill>
                <a:srgbClr val="FF9900"/>
              </a:solidFill>
              <a:latin typeface="Trebuchet MS"/>
              <a:ea typeface="Trebuchet MS"/>
              <a:cs typeface="Trebuchet MS"/>
              <a:sym typeface="Trebuchet MS"/>
            </a:endParaRPr>
          </a:p>
          <a:p>
            <a:pPr marL="457200" lvl="0" indent="-320675" algn="l" rtl="0">
              <a:lnSpc>
                <a:spcPct val="150000"/>
              </a:lnSpc>
              <a:spcBef>
                <a:spcPts val="0"/>
              </a:spcBef>
              <a:spcAft>
                <a:spcPts val="0"/>
              </a:spcAft>
              <a:buClr>
                <a:srgbClr val="FF9900"/>
              </a:buClr>
              <a:buSzPts val="1450"/>
              <a:buFont typeface="Trebuchet MS"/>
              <a:buChar char="●"/>
            </a:pPr>
            <a:r>
              <a:rPr lang="en" sz="1450">
                <a:solidFill>
                  <a:srgbClr val="FF9900"/>
                </a:solidFill>
                <a:latin typeface="Trebuchet MS"/>
                <a:ea typeface="Trebuchet MS"/>
                <a:cs typeface="Trebuchet MS"/>
                <a:sym typeface="Trebuchet MS"/>
              </a:rPr>
              <a:t>The RISC design philosophy generally incorporates a larger number of registers to prevent large amounts of interactions with memory</a:t>
            </a:r>
            <a:endParaRPr sz="1450">
              <a:solidFill>
                <a:srgbClr val="FF9900"/>
              </a:solidFill>
              <a:latin typeface="Trebuchet MS"/>
              <a:ea typeface="Trebuchet MS"/>
              <a:cs typeface="Trebuchet MS"/>
              <a:sym typeface="Trebuchet MS"/>
            </a:endParaRPr>
          </a:p>
          <a:p>
            <a:pPr marL="457200" lvl="0" indent="-320675" algn="l" rtl="0">
              <a:lnSpc>
                <a:spcPct val="150000"/>
              </a:lnSpc>
              <a:spcBef>
                <a:spcPts val="0"/>
              </a:spcBef>
              <a:spcAft>
                <a:spcPts val="0"/>
              </a:spcAft>
              <a:buClr>
                <a:srgbClr val="FF9900"/>
              </a:buClr>
              <a:buSzPts val="1450"/>
              <a:buFont typeface="Trebuchet MS"/>
              <a:buChar char="●"/>
            </a:pPr>
            <a:r>
              <a:rPr lang="en" sz="1450">
                <a:solidFill>
                  <a:srgbClr val="FF9900"/>
                </a:solidFill>
                <a:latin typeface="Trebuchet MS"/>
                <a:ea typeface="Trebuchet MS"/>
                <a:cs typeface="Trebuchet MS"/>
                <a:sym typeface="Trebuchet MS"/>
              </a:rPr>
              <a:t>RISC need fewer transistors making them cheaper and easier to design</a:t>
            </a:r>
            <a:endParaRPr sz="1450">
              <a:solidFill>
                <a:srgbClr val="FF9900"/>
              </a:solidFill>
              <a:latin typeface="Trebuchet MS"/>
              <a:ea typeface="Trebuchet MS"/>
              <a:cs typeface="Trebuchet MS"/>
              <a:sym typeface="Trebuchet MS"/>
            </a:endParaRPr>
          </a:p>
          <a:p>
            <a:pPr marL="0" lvl="0" indent="0" algn="l" rtl="0">
              <a:lnSpc>
                <a:spcPct val="150000"/>
              </a:lnSpc>
              <a:spcBef>
                <a:spcPts val="1600"/>
              </a:spcBef>
              <a:spcAft>
                <a:spcPts val="0"/>
              </a:spcAft>
              <a:buNone/>
            </a:pPr>
            <a:endParaRPr sz="1450">
              <a:solidFill>
                <a:srgbClr val="FF9900"/>
              </a:solidFill>
              <a:latin typeface="Trebuchet MS"/>
              <a:ea typeface="Trebuchet MS"/>
              <a:cs typeface="Trebuchet MS"/>
              <a:sym typeface="Trebuchet MS"/>
            </a:endParaRPr>
          </a:p>
          <a:p>
            <a:pPr marL="457200" lvl="0" indent="0" algn="l" rtl="0">
              <a:lnSpc>
                <a:spcPct val="150000"/>
              </a:lnSpc>
              <a:spcBef>
                <a:spcPts val="1600"/>
              </a:spcBef>
              <a:spcAft>
                <a:spcPts val="1600"/>
              </a:spcAft>
              <a:buNone/>
            </a:pPr>
            <a:endParaRPr sz="1450">
              <a:solidFill>
                <a:srgbClr val="FF9900"/>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rebuchet MS"/>
                <a:ea typeface="Trebuchet MS"/>
                <a:cs typeface="Trebuchet MS"/>
                <a:sym typeface="Trebuchet MS"/>
              </a:rPr>
              <a:t>RISC Processor-History(Jake 4/5)</a:t>
            </a:r>
            <a:endParaRPr/>
          </a:p>
          <a:p>
            <a:pPr marL="0" lvl="0" indent="0" algn="l" rtl="0">
              <a:spcBef>
                <a:spcPts val="0"/>
              </a:spcBef>
              <a:spcAft>
                <a:spcPts val="0"/>
              </a:spcAft>
              <a:buNone/>
            </a:pPr>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20675" algn="l" rtl="0">
              <a:lnSpc>
                <a:spcPct val="150000"/>
              </a:lnSpc>
              <a:spcBef>
                <a:spcPts val="0"/>
              </a:spcBef>
              <a:spcAft>
                <a:spcPts val="0"/>
              </a:spcAft>
              <a:buClr>
                <a:srgbClr val="FF9900"/>
              </a:buClr>
              <a:buSzPts val="1450"/>
              <a:buFont typeface="Trebuchet MS"/>
              <a:buChar char="●"/>
            </a:pPr>
            <a:r>
              <a:rPr lang="en" sz="1450">
                <a:solidFill>
                  <a:srgbClr val="FF9900"/>
                </a:solidFill>
                <a:latin typeface="Trebuchet MS"/>
                <a:ea typeface="Trebuchet MS"/>
                <a:cs typeface="Trebuchet MS"/>
                <a:sym typeface="Trebuchet MS"/>
              </a:rPr>
              <a:t>RISC vs CISC example instruction</a:t>
            </a:r>
            <a:endParaRPr sz="1450">
              <a:solidFill>
                <a:srgbClr val="FF9900"/>
              </a:solidFill>
              <a:latin typeface="Trebuchet MS"/>
              <a:ea typeface="Trebuchet MS"/>
              <a:cs typeface="Trebuchet MS"/>
              <a:sym typeface="Trebuchet MS"/>
            </a:endParaRPr>
          </a:p>
          <a:p>
            <a:pPr marL="0" lvl="0" indent="0" algn="ctr" rtl="0">
              <a:lnSpc>
                <a:spcPct val="100000"/>
              </a:lnSpc>
              <a:spcBef>
                <a:spcPts val="1600"/>
              </a:spcBef>
              <a:spcAft>
                <a:spcPts val="0"/>
              </a:spcAft>
              <a:buNone/>
            </a:pPr>
            <a:r>
              <a:rPr lang="en" sz="1450" u="sng">
                <a:solidFill>
                  <a:srgbClr val="FF9900"/>
                </a:solidFill>
                <a:latin typeface="Trebuchet MS"/>
                <a:ea typeface="Trebuchet MS"/>
                <a:cs typeface="Trebuchet MS"/>
                <a:sym typeface="Trebuchet MS"/>
              </a:rPr>
              <a:t>CISC: Multiply-Complex instruction</a:t>
            </a:r>
            <a:endParaRPr sz="1450" u="sng">
              <a:solidFill>
                <a:srgbClr val="FF9900"/>
              </a:solidFill>
              <a:latin typeface="Trebuchet MS"/>
              <a:ea typeface="Trebuchet MS"/>
              <a:cs typeface="Trebuchet MS"/>
              <a:sym typeface="Trebuchet MS"/>
            </a:endParaRPr>
          </a:p>
          <a:p>
            <a:pPr marL="0" lvl="0" indent="0" algn="ctr" rtl="0">
              <a:lnSpc>
                <a:spcPct val="100000"/>
              </a:lnSpc>
              <a:spcBef>
                <a:spcPts val="0"/>
              </a:spcBef>
              <a:spcAft>
                <a:spcPts val="0"/>
              </a:spcAft>
              <a:buNone/>
            </a:pPr>
            <a:r>
              <a:rPr lang="en" sz="1450">
                <a:solidFill>
                  <a:srgbClr val="FF9900"/>
                </a:solidFill>
                <a:latin typeface="Trebuchet MS"/>
                <a:ea typeface="Trebuchet MS"/>
                <a:cs typeface="Trebuchet MS"/>
                <a:sym typeface="Trebuchet MS"/>
              </a:rPr>
              <a:t>MUL Val1, Val2</a:t>
            </a:r>
            <a:endParaRPr sz="1450">
              <a:solidFill>
                <a:srgbClr val="FF9900"/>
              </a:solidFill>
              <a:latin typeface="Trebuchet MS"/>
              <a:ea typeface="Trebuchet MS"/>
              <a:cs typeface="Trebuchet MS"/>
              <a:sym typeface="Trebuchet MS"/>
            </a:endParaRPr>
          </a:p>
          <a:p>
            <a:pPr marL="0" lvl="0" indent="0" algn="l" rtl="0">
              <a:lnSpc>
                <a:spcPct val="150000"/>
              </a:lnSpc>
              <a:spcBef>
                <a:spcPts val="0"/>
              </a:spcBef>
              <a:spcAft>
                <a:spcPts val="0"/>
              </a:spcAft>
              <a:buNone/>
            </a:pPr>
            <a:endParaRPr sz="1450">
              <a:solidFill>
                <a:srgbClr val="FF9900"/>
              </a:solidFill>
              <a:latin typeface="Trebuchet MS"/>
              <a:ea typeface="Trebuchet MS"/>
              <a:cs typeface="Trebuchet MS"/>
              <a:sym typeface="Trebuchet MS"/>
            </a:endParaRPr>
          </a:p>
          <a:p>
            <a:pPr marL="0" lvl="0" indent="0" algn="ctr" rtl="0">
              <a:lnSpc>
                <a:spcPct val="150000"/>
              </a:lnSpc>
              <a:spcBef>
                <a:spcPts val="1600"/>
              </a:spcBef>
              <a:spcAft>
                <a:spcPts val="0"/>
              </a:spcAft>
              <a:buNone/>
            </a:pPr>
            <a:r>
              <a:rPr lang="en" sz="1450" u="sng">
                <a:solidFill>
                  <a:srgbClr val="FF9900"/>
                </a:solidFill>
                <a:latin typeface="Trebuchet MS"/>
                <a:ea typeface="Trebuchet MS"/>
                <a:cs typeface="Trebuchet MS"/>
                <a:sym typeface="Trebuchet MS"/>
              </a:rPr>
              <a:t>RISC: Multiply-Simple Instruction</a:t>
            </a:r>
            <a:endParaRPr sz="1450" u="sng">
              <a:solidFill>
                <a:srgbClr val="FF9900"/>
              </a:solidFill>
              <a:latin typeface="Trebuchet MS"/>
              <a:ea typeface="Trebuchet MS"/>
              <a:cs typeface="Trebuchet MS"/>
              <a:sym typeface="Trebuchet MS"/>
            </a:endParaRPr>
          </a:p>
          <a:p>
            <a:pPr marL="0" lvl="0" indent="0" algn="ctr" rtl="0">
              <a:lnSpc>
                <a:spcPct val="100000"/>
              </a:lnSpc>
              <a:spcBef>
                <a:spcPts val="1600"/>
              </a:spcBef>
              <a:spcAft>
                <a:spcPts val="0"/>
              </a:spcAft>
              <a:buNone/>
            </a:pPr>
            <a:r>
              <a:rPr lang="en" sz="1450">
                <a:solidFill>
                  <a:srgbClr val="FF9900"/>
                </a:solidFill>
                <a:latin typeface="Trebuchet MS"/>
                <a:ea typeface="Trebuchet MS"/>
                <a:cs typeface="Trebuchet MS"/>
                <a:sym typeface="Trebuchet MS"/>
              </a:rPr>
              <a:t>Load A, 2</a:t>
            </a:r>
            <a:endParaRPr sz="1450">
              <a:solidFill>
                <a:srgbClr val="FF9900"/>
              </a:solidFill>
              <a:latin typeface="Trebuchet MS"/>
              <a:ea typeface="Trebuchet MS"/>
              <a:cs typeface="Trebuchet MS"/>
              <a:sym typeface="Trebuchet MS"/>
            </a:endParaRPr>
          </a:p>
          <a:p>
            <a:pPr marL="0" lvl="0" indent="0" algn="ctr" rtl="0">
              <a:lnSpc>
                <a:spcPct val="100000"/>
              </a:lnSpc>
              <a:spcBef>
                <a:spcPts val="0"/>
              </a:spcBef>
              <a:spcAft>
                <a:spcPts val="0"/>
              </a:spcAft>
              <a:buNone/>
            </a:pPr>
            <a:r>
              <a:rPr lang="en" sz="1450">
                <a:solidFill>
                  <a:srgbClr val="FF9900"/>
                </a:solidFill>
                <a:latin typeface="Trebuchet MS"/>
                <a:ea typeface="Trebuchet MS"/>
                <a:cs typeface="Trebuchet MS"/>
                <a:sym typeface="Trebuchet MS"/>
              </a:rPr>
              <a:t>Load B, 5</a:t>
            </a:r>
            <a:endParaRPr sz="1450">
              <a:solidFill>
                <a:srgbClr val="FF9900"/>
              </a:solidFill>
              <a:latin typeface="Trebuchet MS"/>
              <a:ea typeface="Trebuchet MS"/>
              <a:cs typeface="Trebuchet MS"/>
              <a:sym typeface="Trebuchet MS"/>
            </a:endParaRPr>
          </a:p>
          <a:p>
            <a:pPr marL="0" lvl="0" indent="0" algn="ctr" rtl="0">
              <a:lnSpc>
                <a:spcPct val="100000"/>
              </a:lnSpc>
              <a:spcBef>
                <a:spcPts val="0"/>
              </a:spcBef>
              <a:spcAft>
                <a:spcPts val="0"/>
              </a:spcAft>
              <a:buNone/>
            </a:pPr>
            <a:r>
              <a:rPr lang="en" sz="1450">
                <a:solidFill>
                  <a:srgbClr val="FF9900"/>
                </a:solidFill>
                <a:latin typeface="Trebuchet MS"/>
                <a:ea typeface="Trebuchet MS"/>
                <a:cs typeface="Trebuchet MS"/>
                <a:sym typeface="Trebuchet MS"/>
              </a:rPr>
              <a:t>PROD A, B</a:t>
            </a:r>
            <a:endParaRPr sz="1450">
              <a:solidFill>
                <a:srgbClr val="FF9900"/>
              </a:solidFill>
              <a:latin typeface="Trebuchet MS"/>
              <a:ea typeface="Trebuchet MS"/>
              <a:cs typeface="Trebuchet MS"/>
              <a:sym typeface="Trebuchet MS"/>
            </a:endParaRPr>
          </a:p>
          <a:p>
            <a:pPr marL="0" lvl="0" indent="0" algn="ctr" rtl="0">
              <a:lnSpc>
                <a:spcPct val="100000"/>
              </a:lnSpc>
              <a:spcBef>
                <a:spcPts val="0"/>
              </a:spcBef>
              <a:spcAft>
                <a:spcPts val="0"/>
              </a:spcAft>
              <a:buNone/>
            </a:pPr>
            <a:r>
              <a:rPr lang="en" sz="1450">
                <a:solidFill>
                  <a:srgbClr val="FF9900"/>
                </a:solidFill>
                <a:latin typeface="Trebuchet MS"/>
                <a:ea typeface="Trebuchet MS"/>
                <a:cs typeface="Trebuchet MS"/>
                <a:sym typeface="Trebuchet MS"/>
              </a:rPr>
              <a:t>STORE C, 10 </a:t>
            </a:r>
            <a:endParaRPr sz="1450">
              <a:solidFill>
                <a:srgbClr val="FF9900"/>
              </a:solidFill>
              <a:latin typeface="Trebuchet MS"/>
              <a:ea typeface="Trebuchet MS"/>
              <a:cs typeface="Trebuchet MS"/>
              <a:sym typeface="Trebuchet MS"/>
            </a:endParaRPr>
          </a:p>
          <a:p>
            <a:pPr marL="457200" lvl="0" indent="-320675" algn="l" rtl="0">
              <a:lnSpc>
                <a:spcPct val="100000"/>
              </a:lnSpc>
              <a:spcBef>
                <a:spcPts val="0"/>
              </a:spcBef>
              <a:spcAft>
                <a:spcPts val="0"/>
              </a:spcAft>
              <a:buClr>
                <a:srgbClr val="FF9900"/>
              </a:buClr>
              <a:buSzPts val="1450"/>
              <a:buFont typeface="Trebuchet MS"/>
              <a:buChar char="●"/>
            </a:pPr>
            <a:r>
              <a:rPr lang="en" sz="1450">
                <a:solidFill>
                  <a:srgbClr val="FF9900"/>
                </a:solidFill>
                <a:latin typeface="Trebuchet MS"/>
                <a:ea typeface="Trebuchet MS"/>
                <a:cs typeface="Trebuchet MS"/>
                <a:sym typeface="Trebuchet MS"/>
              </a:rPr>
              <a:t>Advantages- Pipelining, Operand remains in register for future use, less transistors needed so more room for general purpose registers </a:t>
            </a:r>
            <a:endParaRPr sz="1450">
              <a:solidFill>
                <a:srgbClr val="FF9900"/>
              </a:solidFill>
              <a:latin typeface="Trebuchet MS"/>
              <a:ea typeface="Trebuchet MS"/>
              <a:cs typeface="Trebuchet MS"/>
              <a:sym typeface="Trebuchet MS"/>
            </a:endParaRPr>
          </a:p>
          <a:p>
            <a:pPr marL="0" lvl="0" indent="0" algn="l" rtl="0">
              <a:spcBef>
                <a:spcPts val="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latin typeface="Trebuchet MS"/>
                <a:ea typeface="Trebuchet MS"/>
                <a:cs typeface="Trebuchet MS"/>
                <a:sym typeface="Trebuchet MS"/>
              </a:rPr>
              <a:t>RISC-V Processor-History(Jake 5/5)</a:t>
            </a:r>
            <a:endParaRPr>
              <a:latin typeface="Trebuchet MS"/>
              <a:ea typeface="Trebuchet MS"/>
              <a:cs typeface="Trebuchet MS"/>
              <a:sym typeface="Trebuchet MS"/>
            </a:endParaRPr>
          </a:p>
          <a:p>
            <a:pPr marL="0" lvl="0" indent="0" algn="l" rtl="0">
              <a:spcBef>
                <a:spcPts val="0"/>
              </a:spcBef>
              <a:spcAft>
                <a:spcPts val="0"/>
              </a:spcAft>
              <a:buNone/>
            </a:pPr>
            <a:endParaRPr/>
          </a:p>
        </p:txBody>
      </p:sp>
      <p:pic>
        <p:nvPicPr>
          <p:cNvPr id="97" name="Google Shape;97;p19"/>
          <p:cNvPicPr preferRelativeResize="0"/>
          <p:nvPr/>
        </p:nvPicPr>
        <p:blipFill>
          <a:blip r:embed="rId3">
            <a:alphaModFix/>
          </a:blip>
          <a:stretch>
            <a:fillRect/>
          </a:stretch>
        </p:blipFill>
        <p:spPr>
          <a:xfrm>
            <a:off x="1995896" y="1303250"/>
            <a:ext cx="5250024" cy="3338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rebuchet MS"/>
                <a:ea typeface="Trebuchet MS"/>
                <a:cs typeface="Trebuchet MS"/>
                <a:sym typeface="Trebuchet MS"/>
              </a:rPr>
              <a:t>RISC-V Processor-History(Jake 1/4)</a:t>
            </a:r>
            <a:endParaRPr>
              <a:latin typeface="Trebuchet MS"/>
              <a:ea typeface="Trebuchet MS"/>
              <a:cs typeface="Trebuchet MS"/>
              <a:sym typeface="Trebuchet MS"/>
            </a:endParaRPr>
          </a:p>
          <a:p>
            <a:pPr marL="0" lvl="0" indent="0" algn="l" rtl="0">
              <a:spcBef>
                <a:spcPts val="0"/>
              </a:spcBef>
              <a:spcAft>
                <a:spcPts val="0"/>
              </a:spcAft>
              <a:buNone/>
            </a:pPr>
            <a:endParaRPr/>
          </a:p>
        </p:txBody>
      </p:sp>
      <p:sp>
        <p:nvSpPr>
          <p:cNvPr id="103" name="Google Shape;103;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20675" algn="l" rtl="0">
              <a:lnSpc>
                <a:spcPct val="150000"/>
              </a:lnSpc>
              <a:spcBef>
                <a:spcPts val="0"/>
              </a:spcBef>
              <a:spcAft>
                <a:spcPts val="0"/>
              </a:spcAft>
              <a:buClr>
                <a:srgbClr val="FF9900"/>
              </a:buClr>
              <a:buSzPts val="1450"/>
              <a:buFont typeface="Trebuchet MS"/>
              <a:buChar char="●"/>
            </a:pPr>
            <a:r>
              <a:rPr lang="en" sz="1450">
                <a:solidFill>
                  <a:srgbClr val="FF9900"/>
                </a:solidFill>
                <a:latin typeface="Trebuchet MS"/>
                <a:ea typeface="Trebuchet MS"/>
                <a:cs typeface="Trebuchet MS"/>
                <a:sym typeface="Trebuchet MS"/>
              </a:rPr>
              <a:t>RISC-V (Pronounced RISK-FIVE) is the latest in RISC development</a:t>
            </a:r>
            <a:endParaRPr sz="1450">
              <a:solidFill>
                <a:srgbClr val="FF9900"/>
              </a:solidFill>
              <a:latin typeface="Trebuchet MS"/>
              <a:ea typeface="Trebuchet MS"/>
              <a:cs typeface="Trebuchet MS"/>
              <a:sym typeface="Trebuchet MS"/>
            </a:endParaRPr>
          </a:p>
          <a:p>
            <a:pPr marL="457200" lvl="0" indent="-320675" algn="l" rtl="0">
              <a:lnSpc>
                <a:spcPct val="150000"/>
              </a:lnSpc>
              <a:spcBef>
                <a:spcPts val="0"/>
              </a:spcBef>
              <a:spcAft>
                <a:spcPts val="0"/>
              </a:spcAft>
              <a:buClr>
                <a:srgbClr val="FF9900"/>
              </a:buClr>
              <a:buSzPts val="1450"/>
              <a:buFont typeface="Trebuchet MS"/>
              <a:buChar char="●"/>
            </a:pPr>
            <a:r>
              <a:rPr lang="en" sz="1450">
                <a:solidFill>
                  <a:srgbClr val="FF9900"/>
                </a:solidFill>
                <a:latin typeface="Trebuchet MS"/>
                <a:ea typeface="Trebuchet MS"/>
                <a:cs typeface="Trebuchet MS"/>
                <a:sym typeface="Trebuchet MS"/>
              </a:rPr>
              <a:t>RISC-V Started at UC Berkeley in May 2010 </a:t>
            </a:r>
            <a:endParaRPr sz="1450">
              <a:solidFill>
                <a:srgbClr val="FF9900"/>
              </a:solidFill>
              <a:latin typeface="Trebuchet MS"/>
              <a:ea typeface="Trebuchet MS"/>
              <a:cs typeface="Trebuchet MS"/>
              <a:sym typeface="Trebuchet MS"/>
            </a:endParaRPr>
          </a:p>
          <a:p>
            <a:pPr marL="457200" lvl="0" indent="-320675" algn="l" rtl="0">
              <a:lnSpc>
                <a:spcPct val="150000"/>
              </a:lnSpc>
              <a:spcBef>
                <a:spcPts val="0"/>
              </a:spcBef>
              <a:spcAft>
                <a:spcPts val="0"/>
              </a:spcAft>
              <a:buClr>
                <a:srgbClr val="FF9900"/>
              </a:buClr>
              <a:buSzPts val="1450"/>
              <a:buFont typeface="Trebuchet MS"/>
              <a:buChar char="●"/>
            </a:pPr>
            <a:r>
              <a:rPr lang="en" sz="1450">
                <a:solidFill>
                  <a:srgbClr val="FF9900"/>
                </a:solidFill>
                <a:latin typeface="Trebuchet MS"/>
                <a:ea typeface="Trebuchet MS"/>
                <a:cs typeface="Trebuchet MS"/>
                <a:sym typeface="Trebuchet MS"/>
              </a:rPr>
              <a:t>Kirste Asanovic saw many uses for an open source computer system</a:t>
            </a:r>
            <a:endParaRPr sz="1450">
              <a:solidFill>
                <a:srgbClr val="FF9900"/>
              </a:solidFill>
              <a:latin typeface="Trebuchet MS"/>
              <a:ea typeface="Trebuchet MS"/>
              <a:cs typeface="Trebuchet MS"/>
              <a:sym typeface="Trebuchet MS"/>
            </a:endParaRPr>
          </a:p>
          <a:p>
            <a:pPr marL="457200" lvl="0" indent="-320675" algn="l" rtl="0">
              <a:lnSpc>
                <a:spcPct val="150000"/>
              </a:lnSpc>
              <a:spcBef>
                <a:spcPts val="0"/>
              </a:spcBef>
              <a:spcAft>
                <a:spcPts val="0"/>
              </a:spcAft>
              <a:buClr>
                <a:srgbClr val="FF9900"/>
              </a:buClr>
              <a:buSzPts val="1450"/>
              <a:buFont typeface="Trebuchet MS"/>
              <a:buChar char="●"/>
            </a:pPr>
            <a:r>
              <a:rPr lang="en" sz="1450">
                <a:solidFill>
                  <a:srgbClr val="FF9900"/>
                </a:solidFill>
                <a:latin typeface="Trebuchet MS"/>
                <a:ea typeface="Trebuchet MS"/>
                <a:cs typeface="Trebuchet MS"/>
                <a:sym typeface="Trebuchet MS"/>
              </a:rPr>
              <a:t>David Patterson originally identified the Berkeley RISC and cooperatively RISC-V is the latest</a:t>
            </a:r>
            <a:endParaRPr sz="1450">
              <a:solidFill>
                <a:srgbClr val="FF9900"/>
              </a:solidFill>
              <a:latin typeface="Trebuchet MS"/>
              <a:ea typeface="Trebuchet MS"/>
              <a:cs typeface="Trebuchet MS"/>
              <a:sym typeface="Trebuchet MS"/>
            </a:endParaRPr>
          </a:p>
          <a:p>
            <a:pPr marL="457200" lvl="0" indent="-320675" algn="l" rtl="0">
              <a:lnSpc>
                <a:spcPct val="150000"/>
              </a:lnSpc>
              <a:spcBef>
                <a:spcPts val="0"/>
              </a:spcBef>
              <a:spcAft>
                <a:spcPts val="0"/>
              </a:spcAft>
              <a:buClr>
                <a:srgbClr val="FF9900"/>
              </a:buClr>
              <a:buSzPts val="1450"/>
              <a:buFont typeface="Trebuchet MS"/>
              <a:buChar char="●"/>
            </a:pPr>
            <a:r>
              <a:rPr lang="en" sz="1450">
                <a:solidFill>
                  <a:srgbClr val="FF9900"/>
                </a:solidFill>
                <a:latin typeface="Trebuchet MS"/>
                <a:ea typeface="Trebuchet MS"/>
                <a:cs typeface="Trebuchet MS"/>
                <a:sym typeface="Trebuchet MS"/>
              </a:rPr>
              <a:t>Started with a goal to make a practical ISA that was open-sourced</a:t>
            </a:r>
            <a:endParaRPr sz="1450">
              <a:solidFill>
                <a:srgbClr val="FF9900"/>
              </a:solidFill>
              <a:latin typeface="Trebuchet MS"/>
              <a:ea typeface="Trebuchet MS"/>
              <a:cs typeface="Trebuchet MS"/>
              <a:sym typeface="Trebuchet MS"/>
            </a:endParaRPr>
          </a:p>
          <a:p>
            <a:pPr marL="457200" lvl="0" indent="-320675" algn="l" rtl="0">
              <a:lnSpc>
                <a:spcPct val="150000"/>
              </a:lnSpc>
              <a:spcBef>
                <a:spcPts val="0"/>
              </a:spcBef>
              <a:spcAft>
                <a:spcPts val="0"/>
              </a:spcAft>
              <a:buClr>
                <a:srgbClr val="FF9900"/>
              </a:buClr>
              <a:buSzPts val="1450"/>
              <a:buFont typeface="Trebuchet MS"/>
              <a:buChar char="●"/>
            </a:pPr>
            <a:r>
              <a:rPr lang="en" sz="1450">
                <a:solidFill>
                  <a:srgbClr val="FF9900"/>
                </a:solidFill>
                <a:latin typeface="Trebuchet MS"/>
                <a:ea typeface="Trebuchet MS"/>
                <a:cs typeface="Trebuchet MS"/>
                <a:sym typeface="Trebuchet MS"/>
              </a:rPr>
              <a:t>Free to download and use by anyone and free to customize as user sees fit</a:t>
            </a:r>
            <a:endParaRPr sz="1450">
              <a:solidFill>
                <a:srgbClr val="FF9900"/>
              </a:solidFill>
              <a:latin typeface="Trebuchet MS"/>
              <a:ea typeface="Trebuchet MS"/>
              <a:cs typeface="Trebuchet MS"/>
              <a:sym typeface="Trebuchet MS"/>
            </a:endParaRPr>
          </a:p>
          <a:p>
            <a:pPr marL="457200" lvl="0" indent="-320675" algn="l" rtl="0">
              <a:lnSpc>
                <a:spcPct val="150000"/>
              </a:lnSpc>
              <a:spcBef>
                <a:spcPts val="0"/>
              </a:spcBef>
              <a:spcAft>
                <a:spcPts val="0"/>
              </a:spcAft>
              <a:buClr>
                <a:srgbClr val="FF9900"/>
              </a:buClr>
              <a:buSzPts val="1450"/>
              <a:buFont typeface="Trebuchet MS"/>
              <a:buChar char="●"/>
            </a:pPr>
            <a:r>
              <a:rPr lang="en" sz="1450">
                <a:solidFill>
                  <a:srgbClr val="FF9900"/>
                </a:solidFill>
                <a:latin typeface="Trebuchet MS"/>
                <a:ea typeface="Trebuchet MS"/>
                <a:cs typeface="Trebuchet MS"/>
                <a:sym typeface="Trebuchet MS"/>
              </a:rPr>
              <a:t>RISC-V Designers wanted open source to increase development and design from multiple collaborative efforts</a:t>
            </a:r>
            <a:endParaRPr sz="1450">
              <a:solidFill>
                <a:srgbClr val="FF9900"/>
              </a:solidFill>
              <a:latin typeface="Trebuchet MS"/>
              <a:ea typeface="Trebuchet MS"/>
              <a:cs typeface="Trebuchet MS"/>
              <a:sym typeface="Trebuchet MS"/>
            </a:endParaRPr>
          </a:p>
          <a:p>
            <a:pPr marL="457200" lvl="0" indent="-320675" algn="l" rtl="0">
              <a:lnSpc>
                <a:spcPct val="150000"/>
              </a:lnSpc>
              <a:spcBef>
                <a:spcPts val="0"/>
              </a:spcBef>
              <a:spcAft>
                <a:spcPts val="0"/>
              </a:spcAft>
              <a:buClr>
                <a:srgbClr val="FF9900"/>
              </a:buClr>
              <a:buSzPts val="1450"/>
              <a:buFont typeface="Trebuchet MS"/>
              <a:buChar char="●"/>
            </a:pPr>
            <a:r>
              <a:rPr lang="en" sz="1450">
                <a:solidFill>
                  <a:srgbClr val="FF9900"/>
                </a:solidFill>
                <a:latin typeface="Trebuchet MS"/>
                <a:ea typeface="Trebuchet MS"/>
                <a:cs typeface="Trebuchet MS"/>
                <a:sym typeface="Trebuchet MS"/>
              </a:rPr>
              <a:t>RISC-V Prototype Jan,2013 --&gt;</a:t>
            </a:r>
            <a:endParaRPr sz="1450">
              <a:solidFill>
                <a:srgbClr val="FF9900"/>
              </a:solidFill>
              <a:latin typeface="Trebuchet MS"/>
              <a:ea typeface="Trebuchet MS"/>
              <a:cs typeface="Trebuchet MS"/>
              <a:sym typeface="Trebuchet MS"/>
            </a:endParaRPr>
          </a:p>
          <a:p>
            <a:pPr marL="0" lvl="0" indent="0" algn="l" rtl="0">
              <a:spcBef>
                <a:spcPts val="1600"/>
              </a:spcBef>
              <a:spcAft>
                <a:spcPts val="0"/>
              </a:spcAft>
              <a:buNone/>
            </a:pPr>
            <a:endParaRPr sz="1050">
              <a:solidFill>
                <a:srgbClr val="676767"/>
              </a:solidFill>
              <a:highlight>
                <a:srgbClr val="FFFFFF"/>
              </a:highlight>
            </a:endParaRPr>
          </a:p>
          <a:p>
            <a:pPr marL="0" lvl="0" indent="0" algn="l" rtl="0">
              <a:spcBef>
                <a:spcPts val="1600"/>
              </a:spcBef>
              <a:spcAft>
                <a:spcPts val="0"/>
              </a:spcAft>
              <a:buNone/>
            </a:pPr>
            <a:endParaRPr sz="1050">
              <a:solidFill>
                <a:srgbClr val="676767"/>
              </a:solidFill>
              <a:highlight>
                <a:srgbClr val="FFFFFF"/>
              </a:highlight>
            </a:endParaRPr>
          </a:p>
          <a:p>
            <a:pPr marL="457200" lvl="0" indent="0" algn="l" rtl="0">
              <a:spcBef>
                <a:spcPts val="1600"/>
              </a:spcBef>
              <a:spcAft>
                <a:spcPts val="0"/>
              </a:spcAft>
              <a:buNone/>
            </a:pPr>
            <a:endParaRPr sz="1050">
              <a:solidFill>
                <a:srgbClr val="676767"/>
              </a:solidFill>
              <a:highlight>
                <a:srgbClr val="FFFFFF"/>
              </a:highlight>
            </a:endParaRPr>
          </a:p>
          <a:p>
            <a:pPr marL="457200" lvl="0" indent="0" algn="l" rtl="0">
              <a:spcBef>
                <a:spcPts val="1600"/>
              </a:spcBef>
              <a:spcAft>
                <a:spcPts val="1600"/>
              </a:spcAft>
              <a:buNone/>
            </a:pPr>
            <a:endParaRPr sz="1050">
              <a:solidFill>
                <a:srgbClr val="676767"/>
              </a:solidFill>
              <a:highlight>
                <a:srgbClr val="FFFFFF"/>
              </a:highlight>
            </a:endParaRPr>
          </a:p>
        </p:txBody>
      </p:sp>
      <p:pic>
        <p:nvPicPr>
          <p:cNvPr id="104" name="Google Shape;104;p20"/>
          <p:cNvPicPr preferRelativeResize="0"/>
          <p:nvPr/>
        </p:nvPicPr>
        <p:blipFill rotWithShape="1">
          <a:blip r:embed="rId3">
            <a:alphaModFix/>
          </a:blip>
          <a:srcRect l="20570" t="-17036" r="-20569" b="-6328"/>
          <a:stretch/>
        </p:blipFill>
        <p:spPr>
          <a:xfrm>
            <a:off x="4465325" y="3743313"/>
            <a:ext cx="2095500" cy="1400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latin typeface="Trebuchet MS"/>
                <a:ea typeface="Trebuchet MS"/>
                <a:cs typeface="Trebuchet MS"/>
                <a:sym typeface="Trebuchet MS"/>
              </a:rPr>
              <a:t>RISC-V Processor-History(Jake 2/4)</a:t>
            </a:r>
            <a:endParaRPr>
              <a:latin typeface="Trebuchet MS"/>
              <a:ea typeface="Trebuchet MS"/>
              <a:cs typeface="Trebuchet MS"/>
              <a:sym typeface="Trebuchet MS"/>
            </a:endParaRPr>
          </a:p>
        </p:txBody>
      </p:sp>
      <p:sp>
        <p:nvSpPr>
          <p:cNvPr id="110" name="Google Shape;11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20675" algn="l" rtl="0">
              <a:spcBef>
                <a:spcPts val="0"/>
              </a:spcBef>
              <a:spcAft>
                <a:spcPts val="0"/>
              </a:spcAft>
              <a:buClr>
                <a:srgbClr val="FF9900"/>
              </a:buClr>
              <a:buSzPts val="1450"/>
              <a:buChar char="●"/>
            </a:pPr>
            <a:r>
              <a:rPr lang="en" sz="1450">
                <a:solidFill>
                  <a:srgbClr val="FF9900"/>
                </a:solidFill>
                <a:latin typeface="Trebuchet MS"/>
                <a:ea typeface="Trebuchet MS"/>
                <a:cs typeface="Trebuchet MS"/>
                <a:sym typeface="Trebuchet MS"/>
              </a:rPr>
              <a:t>After the invention of RISC-V, many entities started using it</a:t>
            </a:r>
            <a:endParaRPr sz="1450">
              <a:solidFill>
                <a:srgbClr val="FF9900"/>
              </a:solidFill>
              <a:latin typeface="Trebuchet MS"/>
              <a:ea typeface="Trebuchet MS"/>
              <a:cs typeface="Trebuchet MS"/>
              <a:sym typeface="Trebuchet MS"/>
            </a:endParaRPr>
          </a:p>
          <a:p>
            <a:pPr marL="457200" lvl="0" indent="-320675" algn="l" rtl="0">
              <a:spcBef>
                <a:spcPts val="1600"/>
              </a:spcBef>
              <a:spcAft>
                <a:spcPts val="0"/>
              </a:spcAft>
              <a:buClr>
                <a:srgbClr val="FF9900"/>
              </a:buClr>
              <a:buSzPts val="1450"/>
              <a:buFont typeface="Trebuchet MS"/>
              <a:buChar char="●"/>
            </a:pPr>
            <a:r>
              <a:rPr lang="en" sz="1450">
                <a:solidFill>
                  <a:srgbClr val="FF9900"/>
                </a:solidFill>
                <a:latin typeface="Trebuchet MS"/>
                <a:ea typeface="Trebuchet MS"/>
                <a:cs typeface="Trebuchet MS"/>
                <a:sym typeface="Trebuchet MS"/>
              </a:rPr>
              <a:t>Previous to this the United States Air Force developed the open standard MIL-STD-1750 16-bit processor ISA for military applications for security and development</a:t>
            </a:r>
            <a:endParaRPr sz="1450">
              <a:solidFill>
                <a:srgbClr val="FF9900"/>
              </a:solidFill>
              <a:latin typeface="Trebuchet MS"/>
              <a:ea typeface="Trebuchet MS"/>
              <a:cs typeface="Trebuchet MS"/>
              <a:sym typeface="Trebuchet MS"/>
            </a:endParaRPr>
          </a:p>
          <a:p>
            <a:pPr marL="457200" lvl="0" indent="-320675" algn="l" rtl="0">
              <a:spcBef>
                <a:spcPts val="1600"/>
              </a:spcBef>
              <a:spcAft>
                <a:spcPts val="0"/>
              </a:spcAft>
              <a:buClr>
                <a:srgbClr val="FF9900"/>
              </a:buClr>
              <a:buSzPts val="1450"/>
              <a:buChar char="●"/>
            </a:pPr>
            <a:r>
              <a:rPr lang="en" sz="1450">
                <a:solidFill>
                  <a:srgbClr val="FF9900"/>
                </a:solidFill>
                <a:latin typeface="Trebuchet MS"/>
                <a:ea typeface="Trebuchet MS"/>
                <a:cs typeface="Trebuchet MS"/>
                <a:sym typeface="Trebuchet MS"/>
              </a:rPr>
              <a:t>The Defense Advanced Research Projects Agency (</a:t>
            </a:r>
            <a:r>
              <a:rPr lang="en" sz="1450" b="1">
                <a:solidFill>
                  <a:srgbClr val="FF9900"/>
                </a:solidFill>
                <a:uFill>
                  <a:noFill/>
                </a:uFill>
                <a:latin typeface="Trebuchet MS"/>
                <a:ea typeface="Trebuchet MS"/>
                <a:cs typeface="Trebuchet MS"/>
                <a:sym typeface="Trebuchet MS"/>
                <a:hlinkClick r:id="rId3">
                  <a:extLst>
                    <a:ext uri="{A12FA001-AC4F-418D-AE19-62706E023703}">
                      <ahyp:hlinkClr xmlns:ahyp="http://schemas.microsoft.com/office/drawing/2018/hyperlinkcolor" val="tx"/>
                    </a:ext>
                  </a:extLst>
                </a:hlinkClick>
              </a:rPr>
              <a:t>DARPA</a:t>
            </a:r>
            <a:r>
              <a:rPr lang="en" sz="1450">
                <a:solidFill>
                  <a:srgbClr val="FF9900"/>
                </a:solidFill>
                <a:latin typeface="Trebuchet MS"/>
                <a:ea typeface="Trebuchet MS"/>
                <a:cs typeface="Trebuchet MS"/>
                <a:sym typeface="Trebuchet MS"/>
              </a:rPr>
              <a:t>) started using RISC-V because of it’s open architecture design. It allowed them to inspect and analyze the ISA to assess security and where it needed to be improved preemptively instead of having security algorithms added after breaches were identified in previous ISA implementation</a:t>
            </a:r>
            <a:endParaRPr sz="1450">
              <a:solidFill>
                <a:srgbClr val="FF9900"/>
              </a:solidFill>
              <a:latin typeface="Trebuchet MS"/>
              <a:ea typeface="Trebuchet MS"/>
              <a:cs typeface="Trebuchet MS"/>
              <a:sym typeface="Trebuchet MS"/>
            </a:endParaRPr>
          </a:p>
          <a:p>
            <a:pPr marL="457200" lvl="0" indent="-320675" algn="l" rtl="0">
              <a:spcBef>
                <a:spcPts val="1600"/>
              </a:spcBef>
              <a:spcAft>
                <a:spcPts val="0"/>
              </a:spcAft>
              <a:buClr>
                <a:srgbClr val="FF9900"/>
              </a:buClr>
              <a:buSzPts val="1450"/>
              <a:buFont typeface="Trebuchet MS"/>
              <a:buChar char="●"/>
            </a:pPr>
            <a:r>
              <a:rPr lang="en" sz="1450">
                <a:solidFill>
                  <a:srgbClr val="FF9900"/>
                </a:solidFill>
                <a:latin typeface="Trebuchet MS"/>
                <a:ea typeface="Trebuchet MS"/>
                <a:cs typeface="Trebuchet MS"/>
                <a:sym typeface="Trebuchet MS"/>
              </a:rPr>
              <a:t>This provided great benefits to U.S. taxpayers in reducing the cost of advanced military system development allowing the government to build their own trusted implementations at a low cost</a:t>
            </a:r>
            <a:endParaRPr sz="1450">
              <a:solidFill>
                <a:srgbClr val="FF9900"/>
              </a:solidFill>
              <a:latin typeface="Trebuchet MS"/>
              <a:ea typeface="Trebuchet MS"/>
              <a:cs typeface="Trebuchet MS"/>
              <a:sym typeface="Trebuchet MS"/>
            </a:endParaRPr>
          </a:p>
          <a:p>
            <a:pPr marL="457200" lvl="0" indent="0" algn="l" rtl="0">
              <a:spcBef>
                <a:spcPts val="1600"/>
              </a:spcBef>
              <a:spcAft>
                <a:spcPts val="1600"/>
              </a:spcAft>
              <a:buNone/>
            </a:pPr>
            <a:endParaRPr sz="2200">
              <a:solidFill>
                <a:srgbClr val="FF9900"/>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2800</Words>
  <Application>Microsoft Office PowerPoint</Application>
  <PresentationFormat>On-screen Show (16:9)</PresentationFormat>
  <Paragraphs>217</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Trebuchet MS</vt:lpstr>
      <vt:lpstr>Oswald</vt:lpstr>
      <vt:lpstr>Arial</vt:lpstr>
      <vt:lpstr>Average</vt:lpstr>
      <vt:lpstr>Slate</vt:lpstr>
      <vt:lpstr>RISC-V</vt:lpstr>
      <vt:lpstr>RISC Processor-History(Jake 1/5)</vt:lpstr>
      <vt:lpstr>RISC Processor-History(Jake 2/5)</vt:lpstr>
      <vt:lpstr>RISC Processor-History(Jake 2/5) </vt:lpstr>
      <vt:lpstr>RISC Processor-History(Jake 3/5)</vt:lpstr>
      <vt:lpstr>RISC Processor-History(Jake 4/5) </vt:lpstr>
      <vt:lpstr>RISC-V Processor-History(Jake 5/5) </vt:lpstr>
      <vt:lpstr>RISC-V Processor-History(Jake 1/4) </vt:lpstr>
      <vt:lpstr>RISC-V Processor-History(Jake 2/4)</vt:lpstr>
      <vt:lpstr>RISC-V Processor-History(Jake 3/4)</vt:lpstr>
      <vt:lpstr>RISC-V Processor-History(Jake 4/4)</vt:lpstr>
      <vt:lpstr>RISC-V Manufacturing</vt:lpstr>
      <vt:lpstr>RISC-V Caching</vt:lpstr>
      <vt:lpstr>RISC-V Threading</vt:lpstr>
      <vt:lpstr>RISC-V Cores</vt:lpstr>
      <vt:lpstr>CPU Management - Paging </vt:lpstr>
      <vt:lpstr>Virtual Memory</vt:lpstr>
      <vt:lpstr>Tables</vt:lpstr>
      <vt:lpstr>Physical Address</vt:lpstr>
      <vt:lpstr>Page Faults</vt:lpstr>
      <vt:lpstr>Instruction Set Architecture (ISA) - Drew </vt:lpstr>
      <vt:lpstr>Instruction Set Architecture (ISA) - Drew</vt:lpstr>
      <vt:lpstr>Registers - Drew</vt:lpstr>
      <vt:lpstr>Instruction Formats - Drew</vt:lpstr>
      <vt:lpstr>Stack Management - Drew</vt:lpstr>
      <vt:lpstr>Stack Management - Drew</vt:lpstr>
      <vt:lpstr>Sample instructions - Drew</vt:lpstr>
      <vt:lpstr>Prelude to Sample Program: RISC-V Genealogy         (Daniel)</vt:lpstr>
      <vt:lpstr>                         Sample Program #1                          </vt:lpstr>
      <vt:lpstr>         Program #1 Compiled in RISC-V: Unoptimized          </vt:lpstr>
      <vt:lpstr>          Program #1: Unoptimized with Extras Removed</vt:lpstr>
      <vt:lpstr>              Program #1 in RISC-V: Optimized Version</vt:lpstr>
      <vt:lpstr>        Working the assembler; RISC-V vs x86 Optimized    </vt:lpstr>
      <vt:lpstr>Sources Ordered by Prominence: Most to Least         (Daniel)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RISC-V</dc:title>
  <dc:creator>ben hanson</dc:creator>
  <cp:lastModifiedBy>Daniel Renaud</cp:lastModifiedBy>
  <cp:revision>4</cp:revision>
  <dcterms:modified xsi:type="dcterms:W3CDTF">2021-02-11T18:08:03Z</dcterms:modified>
</cp:coreProperties>
</file>