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81" r:id="rId5"/>
    <p:sldId id="286" r:id="rId6"/>
    <p:sldId id="285" r:id="rId7"/>
    <p:sldId id="283" r:id="rId8"/>
    <p:sldId id="284" r:id="rId9"/>
    <p:sldId id="258" r:id="rId10"/>
    <p:sldId id="259" r:id="rId11"/>
    <p:sldId id="282" r:id="rId12"/>
    <p:sldId id="260" r:id="rId13"/>
    <p:sldId id="261" r:id="rId14"/>
    <p:sldId id="262" r:id="rId15"/>
    <p:sldId id="269" r:id="rId16"/>
    <p:sldId id="270" r:id="rId17"/>
    <p:sldId id="271" r:id="rId18"/>
    <p:sldId id="29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1" r:id="rId29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633"/>
    <a:srgbClr val="C0C0C0"/>
    <a:srgbClr val="FF9999"/>
    <a:srgbClr val="9933FF"/>
    <a:srgbClr val="FFFF00"/>
    <a:srgbClr val="339933"/>
    <a:srgbClr val="0452A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2CB8-D048-4FC6-9029-3D0A3CBB8F28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B9539-B46C-42B9-84E8-9C7A2A0159AE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272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66E5-A841-42FE-956C-23B352FEC490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68850-5C2A-4C9B-A1F5-924E73512C7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352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76E67-9957-44A7-9F4C-576BB41CDBF3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1977-447F-46E5-B657-A4686BEF025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748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A3B67-F786-417C-BB00-F5A1C5FFCBAB}" type="datetime1">
              <a:rPr lang="es-ES_tradnl"/>
              <a:pPr>
                <a:defRPr/>
              </a:pPr>
              <a:t>01/10/2020</a:t>
            </a:fld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Curso Bases de Datos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066F3-1DC0-40E6-9F20-2977DEFF16B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885906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6D44-0B96-4B95-85F3-452F2070CDC6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36AE2-513E-4CCD-8496-64D4C2F11A7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910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FD15B-FBB8-446B-9778-1C971F1F481E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80091-D1E2-4FDD-BA94-019A0FBC08B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848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64F0-5D18-4551-92EA-8D23C1BF04ED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16288-F6AB-476D-A042-995323BFB24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4734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6911-EA19-458D-9C03-7E069ACCB34D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106D6-CFEF-499C-8B1E-12A808148BEE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676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9B1C0-4C2E-4074-96D1-CD7E52FC8648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26557-3EE2-47B6-8878-E86F8302C2AE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4430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3BFA0-24E7-49A7-ADB5-8BEFDB80AA63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5CC65-185F-4D13-90E7-DF102995E43E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16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3EB4A-097A-43D7-BF05-CCB1D00424A6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710CA-333B-4FD3-8AAF-4DFDF831122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154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957F-1E0C-4D64-99E1-0E2821329F1F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A2A64-E224-4CED-92F0-277AC486745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3843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EA74B2-2710-4286-8CDC-7C8B1B074689}" type="datetimeFigureOut">
              <a:rPr lang="es-CO"/>
              <a:pPr>
                <a:defRPr/>
              </a:pPr>
              <a:t>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526B8E4-F50B-41AD-AD0E-85D7D227C5EC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arinm2@tdea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6" y="1080655"/>
            <a:ext cx="8137525" cy="184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s-EC" sz="3300" b="1" dirty="0">
              <a:solidFill>
                <a:srgbClr val="086633"/>
              </a:solidFill>
              <a:latin typeface="Tahoma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s-EC" sz="4000" b="1" dirty="0">
                <a:solidFill>
                  <a:srgbClr val="08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panose="020B0604020202020204" pitchFamily="34" charset="0"/>
              </a:rPr>
              <a:t>Construcción de Bases de Datos I</a:t>
            </a:r>
            <a:endParaRPr lang="es-ES" sz="4000" b="1" dirty="0">
              <a:solidFill>
                <a:srgbClr val="08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04903" y="3454198"/>
            <a:ext cx="5783839" cy="1446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86633"/>
              </a:buClr>
              <a:defRPr/>
            </a:pPr>
            <a:r>
              <a:rPr lang="es-CO" altLang="es-CO" sz="2200" dirty="0">
                <a:latin typeface="Tahoma" panose="020B0604030504040204" pitchFamily="34" charset="0"/>
              </a:rPr>
              <a:t>María Isabel Marín Morales</a:t>
            </a:r>
          </a:p>
          <a:p>
            <a:pPr algn="ctr" eaLnBrk="1" hangingPunct="1">
              <a:buClr>
                <a:srgbClr val="086633"/>
              </a:buClr>
              <a:defRPr/>
            </a:pPr>
            <a:r>
              <a:rPr lang="es-CO" altLang="es-CO" sz="2200" dirty="0">
                <a:latin typeface="Tahoma" panose="020B0604030504040204" pitchFamily="34" charset="0"/>
                <a:hlinkClick r:id="rId2"/>
              </a:rPr>
              <a:t>mmarinm2@tdea.edu.co</a:t>
            </a:r>
            <a:endParaRPr lang="es-CO" altLang="es-CO" sz="2200" dirty="0">
              <a:latin typeface="Tahoma" panose="020B0604030504040204" pitchFamily="34" charset="0"/>
            </a:endParaRPr>
          </a:p>
          <a:p>
            <a:pPr algn="ctr" eaLnBrk="1" hangingPunct="1">
              <a:buClr>
                <a:srgbClr val="086633"/>
              </a:buClr>
              <a:defRPr/>
            </a:pPr>
            <a:r>
              <a:rPr lang="es-CO" altLang="es-CO" sz="2200" dirty="0">
                <a:latin typeface="Tahoma" panose="020B0604030504040204" pitchFamily="34" charset="0"/>
              </a:rPr>
              <a:t>3017255504</a:t>
            </a:r>
          </a:p>
          <a:p>
            <a:pPr algn="ctr" eaLnBrk="1" hangingPunct="1">
              <a:buClr>
                <a:srgbClr val="086633"/>
              </a:buClr>
              <a:defRPr/>
            </a:pPr>
            <a:r>
              <a:rPr lang="es-CO" altLang="es-CO" sz="2200" dirty="0">
                <a:latin typeface="Tahoma" panose="020B0604030504040204" pitchFamily="34" charset="0"/>
              </a:rPr>
              <a:t>6 - 108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2 Marcador de fecha"/>
          <p:cNvSpPr>
            <a:spLocks noGrp="1"/>
          </p:cNvSpPr>
          <p:nvPr>
            <p:ph type="dt" sz="quarter" idx="10"/>
          </p:nvPr>
        </p:nvSpPr>
        <p:spPr>
          <a:xfrm>
            <a:off x="4699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0F4949-DF91-4F38-85B2-57B39A4506FA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614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08300" y="62484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3373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DFC58-EE94-4019-9BC2-44166C2C9923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_tradnl" altLang="es-ES" sz="1400"/>
          </a:p>
        </p:txBody>
      </p:sp>
      <p:graphicFrame>
        <p:nvGraphicFramePr>
          <p:cNvPr id="28867" name="Group 19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274579643"/>
              </p:ext>
            </p:extLst>
          </p:nvPr>
        </p:nvGraphicFramePr>
        <p:xfrm>
          <a:off x="844550" y="2233957"/>
          <a:ext cx="7397750" cy="3521076"/>
        </p:xfrm>
        <a:graphic>
          <a:graphicData uri="http://schemas.openxmlformats.org/drawingml/2006/table">
            <a:tbl>
              <a:tblPr/>
              <a:tblGrid>
                <a:gridCol w="126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7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9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Nombre columna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código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ced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nombre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salario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jefe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dpto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2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Tipo de clave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CF</a:t>
                      </a:r>
                      <a:r>
                        <a:rPr kumimoji="0" lang="es-CO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(EMPLEADO)</a:t>
                      </a:r>
                      <a:endParaRPr kumimoji="0" lang="es-ES_tradnl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CF</a:t>
                      </a:r>
                      <a:r>
                        <a:rPr kumimoji="0" lang="es-CO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(DEPTO)</a:t>
                      </a:r>
                      <a:endParaRPr kumimoji="0" lang="es-ES_tradnl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Nulos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Ejemplos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71721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43214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71234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43125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Jimmy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Nia</a:t>
                      </a:r>
                      <a:endParaRPr kumimoji="0" lang="es-C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Candy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Brandy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5500</a:t>
                      </a:r>
                      <a:endParaRPr kumimoji="0" lang="es-ES_trad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91" name="Rectangle 171"/>
          <p:cNvSpPr>
            <a:spLocks noChangeArrowheads="1"/>
          </p:cNvSpPr>
          <p:nvPr/>
        </p:nvSpPr>
        <p:spPr bwMode="auto">
          <a:xfrm>
            <a:off x="844550" y="69418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4000" dirty="0">
                <a:solidFill>
                  <a:schemeClr val="tx2"/>
                </a:solidFill>
              </a:rPr>
              <a:t>Conversión E-R a Relacional</a:t>
            </a:r>
            <a:br>
              <a:rPr lang="es-ES_tradnl" altLang="es-ES" sz="4000" dirty="0">
                <a:solidFill>
                  <a:schemeClr val="tx2"/>
                </a:solidFill>
              </a:rPr>
            </a:br>
            <a:r>
              <a:rPr lang="es-ES_tradnl" altLang="es-ES" dirty="0"/>
              <a:t>Cuadro de especificaciones:</a:t>
            </a:r>
          </a:p>
        </p:txBody>
      </p:sp>
      <p:sp>
        <p:nvSpPr>
          <p:cNvPr id="6194" name="Text Box 177"/>
          <p:cNvSpPr txBox="1">
            <a:spLocks noChangeArrowheads="1"/>
          </p:cNvSpPr>
          <p:nvPr/>
        </p:nvSpPr>
        <p:spPr bwMode="auto">
          <a:xfrm>
            <a:off x="1652795" y="1704802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400" dirty="0"/>
              <a:t>Relación EMPLEADO</a:t>
            </a:r>
            <a:endParaRPr lang="es-ES_tradnl" altLang="es-ES" sz="2400" dirty="0"/>
          </a:p>
        </p:txBody>
      </p:sp>
    </p:spTree>
    <p:extLst>
      <p:ext uri="{BB962C8B-B14F-4D97-AF65-F5344CB8AC3E}">
        <p14:creationId xmlns:p14="http://schemas.microsoft.com/office/powerpoint/2010/main" val="411151736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B00AA-3865-45FA-AB4E-2A77620F7D00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331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331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0ED136-572C-4EFB-BC7F-DC29BF96D42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s-ES_tradnl" altLang="es-E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14479"/>
            <a:ext cx="7886700" cy="1325563"/>
          </a:xfrm>
        </p:spPr>
        <p:txBody>
          <a:bodyPr/>
          <a:lstStyle/>
          <a:p>
            <a:pPr algn="ctr"/>
            <a:r>
              <a:rPr lang="es-ES_tradnl" altLang="es-ES" dirty="0"/>
              <a:t>Conversión E-R a Relacional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926" y="2040042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 dirty="0"/>
              <a:t>Convertir los </a:t>
            </a:r>
            <a:r>
              <a:rPr lang="es-ES_tradnl" altLang="es-ES" dirty="0">
                <a:solidFill>
                  <a:schemeClr val="accent2"/>
                </a:solidFill>
              </a:rPr>
              <a:t>identificadores únicos</a:t>
            </a:r>
            <a:r>
              <a:rPr lang="es-ES_tradnl" altLang="es-ES" dirty="0"/>
              <a:t> en </a:t>
            </a:r>
            <a:r>
              <a:rPr lang="es-ES_tradnl" altLang="es-ES" dirty="0">
                <a:solidFill>
                  <a:schemeClr val="accent2"/>
                </a:solidFill>
              </a:rPr>
              <a:t>claves primarias</a:t>
            </a:r>
            <a:r>
              <a:rPr lang="es-ES_tradnl" altLang="es-ES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_tradnl" altLang="es-ES" dirty="0"/>
              <a:t>Identificador único con varios atributos </a:t>
            </a:r>
            <a:r>
              <a:rPr lang="es-ES_tradnl" altLang="es-ES" dirty="0">
                <a:sym typeface="Wingdings" panose="05000000000000000000" pitchFamily="2" charset="2"/>
              </a:rPr>
              <a:t></a:t>
            </a:r>
            <a:r>
              <a:rPr lang="es-ES_tradnl" altLang="es-ES" dirty="0"/>
              <a:t> clave primaria compuesta.</a:t>
            </a:r>
          </a:p>
          <a:p>
            <a:pPr lvl="1">
              <a:lnSpc>
                <a:spcPct val="90000"/>
              </a:lnSpc>
            </a:pPr>
            <a:r>
              <a:rPr lang="es-ES_tradnl" altLang="es-ES" dirty="0"/>
              <a:t>Si el </a:t>
            </a:r>
            <a:r>
              <a:rPr lang="es-ES_tradnl" altLang="es-ES" b="1" dirty="0"/>
              <a:t>identificador único está conformado por relaciones</a:t>
            </a:r>
            <a:r>
              <a:rPr lang="es-ES_tradnl" altLang="es-ES" b="1" dirty="0">
                <a:solidFill>
                  <a:schemeClr val="accent2"/>
                </a:solidFill>
              </a:rPr>
              <a:t>*</a:t>
            </a:r>
            <a:r>
              <a:rPr lang="es-ES_tradnl" altLang="es-ES" b="1" dirty="0"/>
              <a:t> con otras entidades</a:t>
            </a:r>
            <a:r>
              <a:rPr lang="es-ES_tradnl" altLang="es-ES" dirty="0"/>
              <a:t>, las claves foráneas respectivas harán parte de la clave primaria.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611188" y="5048250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b="1" dirty="0">
                <a:solidFill>
                  <a:schemeClr val="accent2"/>
                </a:solidFill>
              </a:rPr>
              <a:t>*</a:t>
            </a:r>
            <a:r>
              <a:rPr lang="es-MX" altLang="es-ES" sz="2400" dirty="0"/>
              <a:t> Relación en el sentido del modelo E-R.</a:t>
            </a:r>
            <a:endParaRPr lang="es-ES_tradnl" altLang="es-ES" sz="2400" dirty="0"/>
          </a:p>
        </p:txBody>
      </p:sp>
    </p:spTree>
    <p:extLst>
      <p:ext uri="{BB962C8B-B14F-4D97-AF65-F5344CB8AC3E}">
        <p14:creationId xmlns:p14="http://schemas.microsoft.com/office/powerpoint/2010/main" val="340710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fecha"/>
          <p:cNvSpPr>
            <a:spLocks noGrp="1"/>
          </p:cNvSpPr>
          <p:nvPr>
            <p:ph type="dt" sz="quarter" idx="10"/>
          </p:nvPr>
        </p:nvSpPr>
        <p:spPr>
          <a:xfrm>
            <a:off x="1477963" y="6105525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3192B6-22CE-42FE-994F-D84469F5607D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717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16363" y="6105525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437438" y="6105525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E559FA-EDFB-4443-95F1-10A1078F9CE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ES_tradnl" altLang="es-ES" sz="1400"/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1619250" y="1035049"/>
            <a:ext cx="2520950" cy="176688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563688" y="1092994"/>
            <a:ext cx="24479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 dirty="0"/>
              <a:t>    MECÁNICO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dirty="0"/>
              <a:t>#cédula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dirty="0"/>
              <a:t>*nombre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dirty="0"/>
              <a:t>*salario</a:t>
            </a:r>
            <a:endParaRPr lang="es-ES_tradnl" altLang="es-ES" sz="2000" dirty="0"/>
          </a:p>
        </p:txBody>
      </p:sp>
      <p:sp>
        <p:nvSpPr>
          <p:cNvPr id="7175" name="AutoShape 12"/>
          <p:cNvSpPr>
            <a:spLocks noChangeArrowheads="1"/>
          </p:cNvSpPr>
          <p:nvPr/>
        </p:nvSpPr>
        <p:spPr bwMode="auto">
          <a:xfrm>
            <a:off x="6122988" y="3789363"/>
            <a:ext cx="2520950" cy="23764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6196013" y="3819525"/>
            <a:ext cx="2447925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 AUTOMÓVIL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#letras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#números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*marca</a:t>
            </a:r>
            <a:endParaRPr lang="es-ES_tradnl" altLang="es-ES" sz="2000"/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*modelo</a:t>
            </a:r>
          </a:p>
        </p:txBody>
      </p:sp>
      <p:sp>
        <p:nvSpPr>
          <p:cNvPr id="7177" name="AutoShape 14"/>
          <p:cNvSpPr>
            <a:spLocks noChangeArrowheads="1"/>
          </p:cNvSpPr>
          <p:nvPr/>
        </p:nvSpPr>
        <p:spPr bwMode="auto">
          <a:xfrm>
            <a:off x="1490663" y="3535363"/>
            <a:ext cx="2520950" cy="23764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1563688" y="3565525"/>
            <a:ext cx="2447925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REVISIÓN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#fecha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°valor</a:t>
            </a:r>
            <a:endParaRPr lang="es-ES_tradnl" altLang="es-ES" sz="2000"/>
          </a:p>
        </p:txBody>
      </p:sp>
      <p:sp>
        <p:nvSpPr>
          <p:cNvPr id="7179" name="Text Box 22"/>
          <p:cNvSpPr txBox="1">
            <a:spLocks noChangeArrowheads="1"/>
          </p:cNvSpPr>
          <p:nvPr/>
        </p:nvSpPr>
        <p:spPr bwMode="auto">
          <a:xfrm>
            <a:off x="3419475" y="3068638"/>
            <a:ext cx="19446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CO" altLang="es-ES" sz="2400"/>
              <a:t>recibida por</a:t>
            </a:r>
            <a:endParaRPr lang="es-ES_tradnl" altLang="es-ES" sz="2400"/>
          </a:p>
        </p:txBody>
      </p:sp>
      <p:sp>
        <p:nvSpPr>
          <p:cNvPr id="7180" name="Line 25"/>
          <p:cNvSpPr>
            <a:spLocks noChangeShapeType="1"/>
          </p:cNvSpPr>
          <p:nvPr/>
        </p:nvSpPr>
        <p:spPr bwMode="auto">
          <a:xfrm rot="10800000">
            <a:off x="2286000" y="3300413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81" name="Line 26"/>
          <p:cNvSpPr>
            <a:spLocks noChangeShapeType="1"/>
          </p:cNvSpPr>
          <p:nvPr/>
        </p:nvSpPr>
        <p:spPr bwMode="auto">
          <a:xfrm rot="10800000" flipV="1">
            <a:off x="2124075" y="32972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82" name="Line 30"/>
          <p:cNvSpPr>
            <a:spLocks noChangeShapeType="1"/>
          </p:cNvSpPr>
          <p:nvPr/>
        </p:nvSpPr>
        <p:spPr bwMode="auto">
          <a:xfrm rot="10800000" flipH="1">
            <a:off x="2279650" y="2708275"/>
            <a:ext cx="1587" cy="827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83" name="Text Box 38"/>
          <p:cNvSpPr txBox="1">
            <a:spLocks noChangeArrowheads="1"/>
          </p:cNvSpPr>
          <p:nvPr/>
        </p:nvSpPr>
        <p:spPr bwMode="auto">
          <a:xfrm>
            <a:off x="-39691" y="2549456"/>
            <a:ext cx="1943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 dirty="0"/>
              <a:t>el ejecutor de</a:t>
            </a:r>
            <a:endParaRPr lang="es-ES_tradnl" altLang="es-ES" sz="2400" dirty="0"/>
          </a:p>
        </p:txBody>
      </p:sp>
      <p:sp>
        <p:nvSpPr>
          <p:cNvPr id="7184" name="Text Box 40"/>
          <p:cNvSpPr txBox="1">
            <a:spLocks noChangeArrowheads="1"/>
          </p:cNvSpPr>
          <p:nvPr/>
        </p:nvSpPr>
        <p:spPr bwMode="auto">
          <a:xfrm>
            <a:off x="4195763" y="2443163"/>
            <a:ext cx="192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 dirty="0"/>
              <a:t>el receptor de</a:t>
            </a:r>
            <a:endParaRPr lang="es-ES_tradnl" altLang="es-ES" sz="2400" dirty="0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4016375" y="47529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016375" y="453707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4016375" y="475297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5024438" y="47529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auto">
          <a:xfrm>
            <a:off x="5024438" y="4686300"/>
            <a:ext cx="11318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CO" altLang="es-ES" sz="2400"/>
              <a:t>sujeto de</a:t>
            </a:r>
            <a:endParaRPr lang="es-ES_tradnl" altLang="es-ES" sz="2400"/>
          </a:p>
        </p:txBody>
      </p:sp>
      <p:sp>
        <p:nvSpPr>
          <p:cNvPr id="7190" name="Line 23"/>
          <p:cNvSpPr>
            <a:spLocks noChangeShapeType="1"/>
          </p:cNvSpPr>
          <p:nvPr/>
        </p:nvSpPr>
        <p:spPr bwMode="auto">
          <a:xfrm>
            <a:off x="4160838" y="4464050"/>
            <a:ext cx="0" cy="5762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91" name="Line 25"/>
          <p:cNvSpPr>
            <a:spLocks noChangeShapeType="1"/>
          </p:cNvSpPr>
          <p:nvPr/>
        </p:nvSpPr>
        <p:spPr bwMode="auto">
          <a:xfrm rot="10800000">
            <a:off x="3635375" y="3340100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92" name="Line 26"/>
          <p:cNvSpPr>
            <a:spLocks noChangeShapeType="1"/>
          </p:cNvSpPr>
          <p:nvPr/>
        </p:nvSpPr>
        <p:spPr bwMode="auto">
          <a:xfrm rot="10800000" flipV="1">
            <a:off x="3473450" y="33353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93" name="Line 27"/>
          <p:cNvSpPr>
            <a:spLocks noChangeShapeType="1"/>
          </p:cNvSpPr>
          <p:nvPr/>
        </p:nvSpPr>
        <p:spPr bwMode="auto">
          <a:xfrm flipH="1">
            <a:off x="3617912" y="2665413"/>
            <a:ext cx="17461" cy="312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94" name="Line 30"/>
          <p:cNvSpPr>
            <a:spLocks noChangeShapeType="1"/>
          </p:cNvSpPr>
          <p:nvPr/>
        </p:nvSpPr>
        <p:spPr bwMode="auto">
          <a:xfrm rot="10800000">
            <a:off x="3629025" y="2997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95" name="Text Box 38"/>
          <p:cNvSpPr txBox="1">
            <a:spLocks noChangeArrowheads="1"/>
          </p:cNvSpPr>
          <p:nvPr/>
        </p:nvSpPr>
        <p:spPr bwMode="auto">
          <a:xfrm>
            <a:off x="323850" y="3017838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ejecutada por</a:t>
            </a:r>
            <a:endParaRPr lang="es-ES_tradnl" altLang="es-ES" sz="2400"/>
          </a:p>
        </p:txBody>
      </p:sp>
      <p:sp>
        <p:nvSpPr>
          <p:cNvPr id="2" name="1 CuadroTexto"/>
          <p:cNvSpPr txBox="1"/>
          <p:nvPr/>
        </p:nvSpPr>
        <p:spPr>
          <a:xfrm>
            <a:off x="6227763" y="461963"/>
            <a:ext cx="2697162" cy="2246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CO" sz="2000" dirty="0"/>
              <a:t>En este ejemplo: </a:t>
            </a:r>
          </a:p>
          <a:p>
            <a:pPr>
              <a:defRPr/>
            </a:pPr>
            <a:r>
              <a:rPr lang="es-CO" sz="2000" dirty="0"/>
              <a:t>- </a:t>
            </a:r>
            <a:r>
              <a:rPr lang="es-CO" sz="2000" dirty="0">
                <a:solidFill>
                  <a:srgbClr val="FF0000"/>
                </a:solidFill>
              </a:rPr>
              <a:t>Un automóvil solo puede tener  una revisión por día.</a:t>
            </a:r>
          </a:p>
          <a:p>
            <a:pPr>
              <a:defRPr/>
            </a:pPr>
            <a:r>
              <a:rPr lang="es-CO" sz="2000" dirty="0"/>
              <a:t>- </a:t>
            </a:r>
            <a:r>
              <a:rPr lang="es-CO" sz="2000" dirty="0">
                <a:solidFill>
                  <a:schemeClr val="accent2"/>
                </a:solidFill>
              </a:rPr>
              <a:t>La placa de los autos está descompuesta en letras y números.</a:t>
            </a:r>
          </a:p>
        </p:txBody>
      </p:sp>
      <p:sp>
        <p:nvSpPr>
          <p:cNvPr id="7197" name="Text Box 22"/>
          <p:cNvSpPr txBox="1">
            <a:spLocks noChangeArrowheads="1"/>
          </p:cNvSpPr>
          <p:nvPr/>
        </p:nvSpPr>
        <p:spPr bwMode="auto">
          <a:xfrm>
            <a:off x="3995738" y="4968875"/>
            <a:ext cx="1511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para</a:t>
            </a:r>
            <a:endParaRPr lang="es-ES_tradnl" altLang="es-ES" sz="2400"/>
          </a:p>
        </p:txBody>
      </p:sp>
    </p:spTree>
    <p:extLst>
      <p:ext uri="{BB962C8B-B14F-4D97-AF65-F5344CB8AC3E}">
        <p14:creationId xmlns:p14="http://schemas.microsoft.com/office/powerpoint/2010/main" val="154747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1FD6C-5A06-4643-99BC-A4AB04FE78FD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819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819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CEBFD0-C9D9-4F33-AB7E-4D54CAAB9B05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s-ES_tradnl" altLang="es-ES" sz="14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543" y="1231624"/>
            <a:ext cx="8062913" cy="5799138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dirty="0"/>
              <a:t>La relación</a:t>
            </a:r>
            <a:r>
              <a:rPr lang="es-ES" dirty="0">
                <a:solidFill>
                  <a:schemeClr val="accent2"/>
                </a:solidFill>
              </a:rPr>
              <a:t>*</a:t>
            </a:r>
            <a:r>
              <a:rPr lang="es-ES" dirty="0"/>
              <a:t> REVISIÓN tendrá </a:t>
            </a: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tres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claves foráneas: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s-ES" sz="2800" dirty="0"/>
          </a:p>
          <a:p>
            <a:pPr>
              <a:lnSpc>
                <a:spcPct val="90000"/>
              </a:lnSpc>
              <a:defRPr/>
            </a:pPr>
            <a:r>
              <a:rPr lang="es-ES" sz="2800" dirty="0"/>
              <a:t>Dos hacia MECÁNICO</a:t>
            </a:r>
          </a:p>
          <a:p>
            <a:pPr>
              <a:lnSpc>
                <a:spcPct val="90000"/>
              </a:lnSpc>
              <a:defRPr/>
            </a:pPr>
            <a:r>
              <a:rPr lang="es-ES" sz="2800" dirty="0"/>
              <a:t>Una hacia AUTOMÓVIL. Además </a:t>
            </a:r>
            <a:r>
              <a:rPr lang="es-ES" sz="2800" dirty="0">
                <a:solidFill>
                  <a:srgbClr val="C00000"/>
                </a:solidFill>
              </a:rPr>
              <a:t>esta clave foránea</a:t>
            </a:r>
            <a:r>
              <a:rPr lang="es-ES" sz="2800" dirty="0"/>
              <a:t>: 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/>
              <a:t>hace parte de la clave primaria de REVISIÓN (esto lo indica la </a:t>
            </a:r>
            <a:r>
              <a:rPr lang="es-ES" dirty="0">
                <a:solidFill>
                  <a:schemeClr val="accent2"/>
                </a:solidFill>
              </a:rPr>
              <a:t>rayita azul </a:t>
            </a:r>
            <a:r>
              <a:rPr lang="es-ES" dirty="0"/>
              <a:t>en el modelo entidad relación) junto con la fecha.</a:t>
            </a:r>
          </a:p>
          <a:p>
            <a:pPr lvl="1">
              <a:lnSpc>
                <a:spcPct val="90000"/>
              </a:lnSpc>
              <a:defRPr/>
            </a:pPr>
            <a:r>
              <a:rPr lang="es-ES" dirty="0"/>
              <a:t>es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compuesta</a:t>
            </a:r>
            <a:r>
              <a:rPr lang="es-ES" dirty="0"/>
              <a:t>, ya que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/>
              <a:t>clave primaria de la relación</a:t>
            </a:r>
            <a:r>
              <a:rPr lang="es-ES" dirty="0">
                <a:solidFill>
                  <a:schemeClr val="accent2"/>
                </a:solidFill>
              </a:rPr>
              <a:t>*</a:t>
            </a:r>
            <a:r>
              <a:rPr lang="es-ES" dirty="0"/>
              <a:t> AUTOMÓVIL está conformada por {letras, números}.</a:t>
            </a:r>
          </a:p>
          <a:p>
            <a:pPr lvl="1">
              <a:lnSpc>
                <a:spcPct val="90000"/>
              </a:lnSpc>
              <a:defRPr/>
            </a:pPr>
            <a:endParaRPr lang="es-ES" dirty="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33350" y="5149332"/>
            <a:ext cx="51054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dirty="0">
                <a:solidFill>
                  <a:schemeClr val="accent2"/>
                </a:solidFill>
              </a:rPr>
              <a:t>*</a:t>
            </a:r>
            <a:r>
              <a:rPr lang="es-MX" altLang="es-ES" dirty="0"/>
              <a:t> </a:t>
            </a:r>
            <a:r>
              <a:rPr lang="es-MX" altLang="es-ES" sz="2000" dirty="0"/>
              <a:t>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272431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51104-3091-435F-9586-B6BFECF1C17B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921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922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BE4F5-B292-4549-BAC7-9C049476ACB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s-ES_tradnl" altLang="es-ES" sz="1400"/>
          </a:p>
        </p:txBody>
      </p:sp>
      <p:sp>
        <p:nvSpPr>
          <p:cNvPr id="9221" name="2 Marcador de fecha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ED4B1-B7CC-46A3-9202-847DD9841ED6}" type="datetime1">
              <a:rPr lang="es-ES_tradnl" altLang="es-ES" sz="140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9222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9223" name="4 Marcador de número de diapositiva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2DEC333-1D6E-4592-AA8B-4F6B105AC012}" type="slidenum">
              <a:rPr lang="es-ES_tradnl" altLang="es-ES" sz="1400"/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s-ES_tradnl" altLang="es-ES" sz="1400"/>
          </a:p>
        </p:txBody>
      </p:sp>
      <p:graphicFrame>
        <p:nvGraphicFramePr>
          <p:cNvPr id="10" name="Group 195"/>
          <p:cNvGraphicFramePr>
            <a:graphicFrameLocks noGrp="1"/>
          </p:cNvGraphicFramePr>
          <p:nvPr>
            <p:ph/>
          </p:nvPr>
        </p:nvGraphicFramePr>
        <p:xfrm>
          <a:off x="142875" y="2133600"/>
          <a:ext cx="8424863" cy="3848101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Nombre columna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valor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ccejecuta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ccrecibe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placaletras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placanumeros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Tipo de clave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</a:rPr>
                        <a:t>CP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CF</a:t>
                      </a:r>
                      <a:r>
                        <a:rPr kumimoji="0" lang="es-CO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s-CO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(MECÁNICO)</a:t>
                      </a:r>
                      <a:endParaRPr kumimoji="0" lang="es-ES_tradnl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CF</a:t>
                      </a:r>
                      <a:r>
                        <a:rPr kumimoji="0" lang="es-CO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s-CO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CO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(MECÁNICO)</a:t>
                      </a:r>
                      <a:endParaRPr kumimoji="0" lang="es-ES_tradnl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CP</a:t>
                      </a: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CF</a:t>
                      </a:r>
                      <a:r>
                        <a:rPr kumimoji="0" lang="es-CO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 (AUTOMÓVIL)</a:t>
                      </a:r>
                      <a:endParaRPr kumimoji="0" lang="es-ES_tradnl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CP</a:t>
                      </a: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CF</a:t>
                      </a:r>
                      <a:r>
                        <a:rPr kumimoji="0" lang="es-CO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 (AUTOMÓVIL)</a:t>
                      </a:r>
                      <a:endParaRPr kumimoji="0" lang="es-ES_tradnl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Nulos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Ejemplos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30/01/99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15/02/99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30/01/99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30/01/99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ABK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ABK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ITA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231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66" name="Rectangle 171"/>
          <p:cNvSpPr>
            <a:spLocks noChangeArrowheads="1"/>
          </p:cNvSpPr>
          <p:nvPr/>
        </p:nvSpPr>
        <p:spPr bwMode="auto">
          <a:xfrm>
            <a:off x="795338" y="723901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4000" dirty="0">
                <a:solidFill>
                  <a:schemeClr val="tx2"/>
                </a:solidFill>
              </a:rPr>
              <a:t>Conversión E-R a Relacional</a:t>
            </a:r>
            <a:br>
              <a:rPr lang="es-ES_tradnl" altLang="es-ES" sz="4000" dirty="0">
                <a:solidFill>
                  <a:schemeClr val="tx2"/>
                </a:solidFill>
              </a:rPr>
            </a:br>
            <a:r>
              <a:rPr lang="es-ES_tradnl" altLang="es-ES" dirty="0"/>
              <a:t>Cuadro de especificaciones:</a:t>
            </a:r>
          </a:p>
        </p:txBody>
      </p:sp>
      <p:sp>
        <p:nvSpPr>
          <p:cNvPr id="9267" name="Text Box 177"/>
          <p:cNvSpPr txBox="1">
            <a:spLocks noChangeArrowheads="1"/>
          </p:cNvSpPr>
          <p:nvPr/>
        </p:nvSpPr>
        <p:spPr bwMode="auto">
          <a:xfrm>
            <a:off x="1657350" y="172533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400" dirty="0"/>
              <a:t>Relación REVISIÓN</a:t>
            </a:r>
            <a:endParaRPr lang="es-ES_tradnl" altLang="es-ES" sz="2400" dirty="0"/>
          </a:p>
        </p:txBody>
      </p:sp>
    </p:spTree>
    <p:extLst>
      <p:ext uri="{BB962C8B-B14F-4D97-AF65-F5344CB8AC3E}">
        <p14:creationId xmlns:p14="http://schemas.microsoft.com/office/powerpoint/2010/main" val="20074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02B89-ACCE-4887-96F5-43AE4846EB42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638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638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C19D61-10C7-4BC2-BAF0-C53C0EE0934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s-ES_tradnl" altLang="es-E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51669"/>
            <a:ext cx="7772400" cy="1143000"/>
          </a:xfrm>
        </p:spPr>
        <p:txBody>
          <a:bodyPr/>
          <a:lstStyle/>
          <a:p>
            <a:r>
              <a:rPr lang="es-ES_tradnl" altLang="es-ES" dirty="0"/>
              <a:t>Conversión E-R a Relacional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219200"/>
          </a:xfrm>
        </p:spPr>
        <p:txBody>
          <a:bodyPr/>
          <a:lstStyle/>
          <a:p>
            <a:r>
              <a:rPr lang="es-ES_tradnl" altLang="es-ES">
                <a:solidFill>
                  <a:schemeClr val="accent2"/>
                </a:solidFill>
              </a:rPr>
              <a:t>Arcos</a:t>
            </a:r>
            <a:r>
              <a:rPr lang="es-ES_tradnl" altLang="es-ES"/>
              <a:t>:</a:t>
            </a:r>
          </a:p>
        </p:txBody>
      </p:sp>
      <p:sp>
        <p:nvSpPr>
          <p:cNvPr id="16391" name="AutoShape 9"/>
          <p:cNvSpPr>
            <a:spLocks noChangeArrowheads="1"/>
          </p:cNvSpPr>
          <p:nvPr/>
        </p:nvSpPr>
        <p:spPr bwMode="auto">
          <a:xfrm>
            <a:off x="684213" y="2205038"/>
            <a:ext cx="2520950" cy="18716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757238" y="2235200"/>
            <a:ext cx="24479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 FACTURA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°fecha</a:t>
            </a:r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>
            <a:off x="3205163" y="26368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3205163" y="242093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 flipV="1">
            <a:off x="3205163" y="263683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4213225" y="2636838"/>
            <a:ext cx="15827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3133725" y="1844675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para</a:t>
            </a:r>
            <a:endParaRPr lang="es-ES_tradnl" altLang="es-ES" sz="2400"/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3205163" y="37179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>
            <a:off x="3205163" y="35020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 flipV="1">
            <a:off x="3205163" y="37179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401" name="Line 19"/>
          <p:cNvSpPr>
            <a:spLocks noChangeShapeType="1"/>
          </p:cNvSpPr>
          <p:nvPr/>
        </p:nvSpPr>
        <p:spPr bwMode="auto">
          <a:xfrm>
            <a:off x="4213225" y="3716338"/>
            <a:ext cx="1582738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402" name="AutoShape 20"/>
          <p:cNvSpPr>
            <a:spLocks noChangeArrowheads="1"/>
          </p:cNvSpPr>
          <p:nvPr/>
        </p:nvSpPr>
        <p:spPr bwMode="auto">
          <a:xfrm>
            <a:off x="5867400" y="1628775"/>
            <a:ext cx="2520950" cy="13684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03" name="Text Box 21"/>
          <p:cNvSpPr txBox="1">
            <a:spLocks noChangeArrowheads="1"/>
          </p:cNvSpPr>
          <p:nvPr/>
        </p:nvSpPr>
        <p:spPr bwMode="auto">
          <a:xfrm>
            <a:off x="5940425" y="1658938"/>
            <a:ext cx="24479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 INDIVIDUO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*nombre</a:t>
            </a:r>
          </a:p>
        </p:txBody>
      </p:sp>
      <p:sp>
        <p:nvSpPr>
          <p:cNvPr id="16404" name="AutoShape 22"/>
          <p:cNvSpPr>
            <a:spLocks noChangeArrowheads="1"/>
          </p:cNvSpPr>
          <p:nvPr/>
        </p:nvSpPr>
        <p:spPr bwMode="auto">
          <a:xfrm>
            <a:off x="5868988" y="3429000"/>
            <a:ext cx="2520950" cy="19446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5940425" y="3429000"/>
            <a:ext cx="24479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 SOCIEDAD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*nombre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*fecha constitución</a:t>
            </a: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3060700" y="3908425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para</a:t>
            </a:r>
            <a:endParaRPr lang="es-ES_tradnl" altLang="es-ES" sz="2400"/>
          </a:p>
        </p:txBody>
      </p:sp>
      <p:sp>
        <p:nvSpPr>
          <p:cNvPr id="16407" name="Text Box 25"/>
          <p:cNvSpPr txBox="1">
            <a:spLocks noChangeArrowheads="1"/>
          </p:cNvSpPr>
          <p:nvPr/>
        </p:nvSpPr>
        <p:spPr bwMode="auto">
          <a:xfrm>
            <a:off x="4213225" y="1814513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CO" altLang="es-ES" sz="2400"/>
              <a:t>generador de</a:t>
            </a:r>
            <a:endParaRPr lang="es-ES_tradnl" altLang="es-ES" sz="2400"/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4213225" y="3860800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CO" altLang="es-ES" sz="2400"/>
              <a:t>generador de</a:t>
            </a:r>
            <a:endParaRPr lang="es-ES_tradnl" altLang="es-ES" sz="2400"/>
          </a:p>
        </p:txBody>
      </p:sp>
      <p:sp>
        <p:nvSpPr>
          <p:cNvPr id="16409" name="AutoShape 27"/>
          <p:cNvSpPr>
            <a:spLocks/>
          </p:cNvSpPr>
          <p:nvPr/>
        </p:nvSpPr>
        <p:spPr bwMode="auto">
          <a:xfrm>
            <a:off x="3781425" y="1773238"/>
            <a:ext cx="71438" cy="2879725"/>
          </a:xfrm>
          <a:prstGeom prst="rightBracket">
            <a:avLst>
              <a:gd name="adj" fmla="val 33592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10" name="Oval 28"/>
          <p:cNvSpPr>
            <a:spLocks noChangeArrowheads="1"/>
          </p:cNvSpPr>
          <p:nvPr/>
        </p:nvSpPr>
        <p:spPr bwMode="auto">
          <a:xfrm>
            <a:off x="3746500" y="2511425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11" name="Oval 29"/>
          <p:cNvSpPr>
            <a:spLocks noChangeArrowheads="1"/>
          </p:cNvSpPr>
          <p:nvPr/>
        </p:nvSpPr>
        <p:spPr bwMode="auto">
          <a:xfrm>
            <a:off x="3743325" y="363061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12" name="Text Box 30"/>
          <p:cNvSpPr txBox="1">
            <a:spLocks noChangeArrowheads="1"/>
          </p:cNvSpPr>
          <p:nvPr/>
        </p:nvSpPr>
        <p:spPr bwMode="auto">
          <a:xfrm>
            <a:off x="250826" y="4437063"/>
            <a:ext cx="3097212" cy="15525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dirty="0"/>
              <a:t>Se pueden llevar al modelo relacional mediante </a:t>
            </a:r>
            <a:r>
              <a:rPr lang="es-ES_tradnl" altLang="es-ES" sz="2400" dirty="0">
                <a:solidFill>
                  <a:srgbClr val="FF0000"/>
                </a:solidFill>
              </a:rPr>
              <a:t>arco explícito</a:t>
            </a:r>
            <a:r>
              <a:rPr lang="es-ES_tradnl" altLang="es-ES" sz="2400" dirty="0"/>
              <a:t> o </a:t>
            </a:r>
            <a:r>
              <a:rPr lang="es-ES_tradnl" altLang="es-ES" sz="2400" dirty="0">
                <a:solidFill>
                  <a:srgbClr val="FF0000"/>
                </a:solidFill>
              </a:rPr>
              <a:t>arco genérico</a:t>
            </a:r>
            <a:r>
              <a:rPr lang="es-ES_tradnl" alt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81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292E41-76A7-4359-A368-6D9E74E7E4CF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741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741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741BC7-0EBC-487A-A721-10FA4C1CF71C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s-ES_tradnl" altLang="es-E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18344"/>
            <a:ext cx="7886700" cy="1325563"/>
          </a:xfrm>
        </p:spPr>
        <p:txBody>
          <a:bodyPr/>
          <a:lstStyle/>
          <a:p>
            <a:r>
              <a:rPr lang="es-ES_tradnl" altLang="es-ES" dirty="0"/>
              <a:t>Conversión E-R a Relacional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977" y="2109788"/>
            <a:ext cx="7772400" cy="41148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s-ES_tradnl" altLang="es-ES" b="1" dirty="0"/>
              <a:t>Arco explícito: </a:t>
            </a:r>
          </a:p>
          <a:p>
            <a:pPr lvl="1">
              <a:lnSpc>
                <a:spcPct val="90000"/>
              </a:lnSpc>
            </a:pPr>
            <a:r>
              <a:rPr lang="es-ES_tradnl" altLang="es-ES" dirty="0"/>
              <a:t>Una CF por cada relación</a:t>
            </a:r>
            <a:r>
              <a:rPr lang="es-MX" altLang="es-ES" dirty="0">
                <a:solidFill>
                  <a:schemeClr val="accent2"/>
                </a:solidFill>
              </a:rPr>
              <a:t>*</a:t>
            </a:r>
            <a:r>
              <a:rPr lang="es-ES_tradnl" altLang="es-ES" dirty="0"/>
              <a:t> participante en el arco.</a:t>
            </a:r>
          </a:p>
          <a:p>
            <a:pPr lvl="1">
              <a:lnSpc>
                <a:spcPct val="90000"/>
              </a:lnSpc>
            </a:pPr>
            <a:r>
              <a:rPr lang="es-ES_tradnl" altLang="es-ES" dirty="0"/>
              <a:t>Se debe usar cuando las </a:t>
            </a:r>
            <a:r>
              <a:rPr lang="es-ES_tradnl" altLang="es-ES" dirty="0" err="1"/>
              <a:t>CFs</a:t>
            </a:r>
            <a:r>
              <a:rPr lang="es-ES_tradnl" altLang="es-ES" dirty="0"/>
              <a:t> tienen diferentes dominios.</a:t>
            </a:r>
          </a:p>
          <a:p>
            <a:pPr lvl="1">
              <a:lnSpc>
                <a:spcPct val="90000"/>
              </a:lnSpc>
            </a:pPr>
            <a:r>
              <a:rPr lang="es-ES_tradnl" altLang="es-ES" dirty="0"/>
              <a:t>Para manejar la exclusividad se debe recurrir a una cláusula de verificación (CHECK) para garantizar que si una CF del arco es no nula las demás </a:t>
            </a:r>
            <a:r>
              <a:rPr lang="es-ES_tradnl" altLang="es-ES" dirty="0" err="1"/>
              <a:t>CFs</a:t>
            </a:r>
            <a:r>
              <a:rPr lang="es-ES_tradnl" altLang="es-ES" dirty="0"/>
              <a:t> del arco deberán ser nulas.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684213" y="5695950"/>
            <a:ext cx="435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MX" altLang="es-ES" sz="2000">
                <a:solidFill>
                  <a:schemeClr val="accent2"/>
                </a:solidFill>
              </a:rPr>
              <a:t>*</a:t>
            </a:r>
            <a:r>
              <a:rPr lang="es-MX" altLang="es-ES" sz="2000"/>
              <a:t> Relación en el sentido del modelo E-R.</a:t>
            </a:r>
            <a:endParaRPr lang="es-ES" altLang="es-ES" sz="2000"/>
          </a:p>
        </p:txBody>
      </p:sp>
    </p:spTree>
    <p:extLst>
      <p:ext uri="{BB962C8B-B14F-4D97-AF65-F5344CB8AC3E}">
        <p14:creationId xmlns:p14="http://schemas.microsoft.com/office/powerpoint/2010/main" val="255754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82F076-FA38-4C44-A206-2F94A55DAC91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843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843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21A3F4-05B2-40FD-BFFA-35A385D4964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s-ES_tradnl" altLang="es-E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83686"/>
            <a:ext cx="7772400" cy="1143000"/>
          </a:xfrm>
        </p:spPr>
        <p:txBody>
          <a:bodyPr/>
          <a:lstStyle/>
          <a:p>
            <a:r>
              <a:rPr lang="es-ES_tradnl" altLang="es-ES" dirty="0"/>
              <a:t>Conversión E-R a Relacional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" y="2039938"/>
            <a:ext cx="8424863" cy="5157787"/>
          </a:xfrm>
        </p:spPr>
        <p:txBody>
          <a:bodyPr/>
          <a:lstStyle/>
          <a:p>
            <a:pPr lvl="1">
              <a:buFontTx/>
              <a:buNone/>
            </a:pPr>
            <a:r>
              <a:rPr lang="es-ES_tradnl" altLang="es-ES" sz="2400" b="1" dirty="0"/>
              <a:t>Arco genérico:</a:t>
            </a:r>
            <a:r>
              <a:rPr lang="es-ES_tradnl" altLang="es-ES" sz="2400" dirty="0"/>
              <a:t> </a:t>
            </a:r>
          </a:p>
          <a:p>
            <a:pPr lvl="1"/>
            <a:r>
              <a:rPr lang="es-ES_tradnl" altLang="es-ES" sz="2400" dirty="0"/>
              <a:t>Una columna representa a todas las relaciones</a:t>
            </a:r>
            <a:r>
              <a:rPr lang="es-MX" altLang="es-ES" sz="2400" dirty="0">
                <a:solidFill>
                  <a:schemeClr val="accent2"/>
                </a:solidFill>
              </a:rPr>
              <a:t>*</a:t>
            </a:r>
            <a:r>
              <a:rPr lang="es-ES_tradnl" altLang="es-ES" sz="2400" dirty="0"/>
              <a:t> en el arco.</a:t>
            </a:r>
          </a:p>
          <a:p>
            <a:pPr lvl="1"/>
            <a:r>
              <a:rPr lang="es-ES_tradnl" altLang="es-ES" sz="2400" dirty="0"/>
              <a:t>Si el arco es obligatorio, la columna debe ser NN, opcional de lo contrario.</a:t>
            </a:r>
          </a:p>
          <a:p>
            <a:pPr lvl="1"/>
            <a:r>
              <a:rPr lang="es-ES_tradnl" altLang="es-ES" sz="2400" dirty="0"/>
              <a:t>El dominio debe ser igual en todas las relaciones</a:t>
            </a:r>
            <a:r>
              <a:rPr lang="es-MX" altLang="es-ES" sz="2400" dirty="0">
                <a:solidFill>
                  <a:schemeClr val="accent2"/>
                </a:solidFill>
              </a:rPr>
              <a:t>*</a:t>
            </a:r>
            <a:r>
              <a:rPr lang="es-ES_tradnl" altLang="es-ES" sz="2400" dirty="0"/>
              <a:t> del arco.</a:t>
            </a:r>
          </a:p>
          <a:p>
            <a:pPr lvl="1"/>
            <a:r>
              <a:rPr lang="es-ES_tradnl" altLang="es-ES" sz="2400" dirty="0"/>
              <a:t>Una columna adicional para saber cual de las relaciones</a:t>
            </a: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ES_tradnl" altLang="es-ES" sz="2400" dirty="0"/>
              <a:t> se referencia en la columna.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684213" y="5300663"/>
            <a:ext cx="435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MX" altLang="es-ES" sz="2000">
                <a:solidFill>
                  <a:schemeClr val="accent2"/>
                </a:solidFill>
              </a:rPr>
              <a:t>*</a:t>
            </a:r>
            <a:r>
              <a:rPr lang="es-MX" altLang="es-ES" sz="2000"/>
              <a:t> Relación en el sentido del modelo E-R.</a:t>
            </a:r>
            <a:endParaRPr lang="es-ES" altLang="es-ES" sz="2000"/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517525" y="5661025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>
                <a:solidFill>
                  <a:schemeClr val="accent2"/>
                </a:solidFill>
              </a:rPr>
              <a:t>**</a:t>
            </a:r>
            <a:r>
              <a:rPr lang="es-MX" altLang="es-ES" sz="2000"/>
              <a:t> Relación en el sentido del modelo relacional.</a:t>
            </a:r>
            <a:endParaRPr lang="es-ES" altLang="es-ES" sz="200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</p:spTree>
    <p:extLst>
      <p:ext uri="{BB962C8B-B14F-4D97-AF65-F5344CB8AC3E}">
        <p14:creationId xmlns:p14="http://schemas.microsoft.com/office/powerpoint/2010/main" val="317985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02B89-ACCE-4887-96F5-43AE4846EB42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638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638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C19D61-10C7-4BC2-BAF0-C53C0EE0934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s-ES_tradnl" altLang="es-E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996" y="612775"/>
            <a:ext cx="7772400" cy="1143000"/>
          </a:xfrm>
        </p:spPr>
        <p:txBody>
          <a:bodyPr/>
          <a:lstStyle/>
          <a:p>
            <a:r>
              <a:rPr lang="es-ES_tradnl" altLang="es-ES" dirty="0"/>
              <a:t>Conversión E-R a Relacional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219200"/>
          </a:xfrm>
        </p:spPr>
        <p:txBody>
          <a:bodyPr/>
          <a:lstStyle/>
          <a:p>
            <a:r>
              <a:rPr lang="es-ES_tradnl" altLang="es-ES">
                <a:solidFill>
                  <a:schemeClr val="accent2"/>
                </a:solidFill>
              </a:rPr>
              <a:t>Arcos</a:t>
            </a:r>
            <a:r>
              <a:rPr lang="es-ES_tradnl" altLang="es-ES"/>
              <a:t>:</a:t>
            </a:r>
          </a:p>
        </p:txBody>
      </p:sp>
      <p:sp>
        <p:nvSpPr>
          <p:cNvPr id="16391" name="AutoShape 9"/>
          <p:cNvSpPr>
            <a:spLocks noChangeArrowheads="1"/>
          </p:cNvSpPr>
          <p:nvPr/>
        </p:nvSpPr>
        <p:spPr bwMode="auto">
          <a:xfrm>
            <a:off x="684213" y="2205038"/>
            <a:ext cx="2520950" cy="18716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757238" y="2235200"/>
            <a:ext cx="24479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 FACTURA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°fecha</a:t>
            </a:r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>
            <a:off x="3205163" y="26368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3205163" y="242093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 flipV="1">
            <a:off x="3205163" y="263683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4213225" y="2636838"/>
            <a:ext cx="15827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3133725" y="1844675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para</a:t>
            </a:r>
            <a:endParaRPr lang="es-ES_tradnl" altLang="es-ES" sz="2400"/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3205163" y="37179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>
            <a:off x="3205163" y="35020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 flipV="1">
            <a:off x="3205163" y="37179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401" name="Line 19"/>
          <p:cNvSpPr>
            <a:spLocks noChangeShapeType="1"/>
          </p:cNvSpPr>
          <p:nvPr/>
        </p:nvSpPr>
        <p:spPr bwMode="auto">
          <a:xfrm>
            <a:off x="4213225" y="3716338"/>
            <a:ext cx="1582738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6402" name="AutoShape 20"/>
          <p:cNvSpPr>
            <a:spLocks noChangeArrowheads="1"/>
          </p:cNvSpPr>
          <p:nvPr/>
        </p:nvSpPr>
        <p:spPr bwMode="auto">
          <a:xfrm>
            <a:off x="5867400" y="1628775"/>
            <a:ext cx="2520950" cy="13684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03" name="Text Box 21"/>
          <p:cNvSpPr txBox="1">
            <a:spLocks noChangeArrowheads="1"/>
          </p:cNvSpPr>
          <p:nvPr/>
        </p:nvSpPr>
        <p:spPr bwMode="auto">
          <a:xfrm>
            <a:off x="5940425" y="1658938"/>
            <a:ext cx="24479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 INDIVIDUO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*nombre</a:t>
            </a:r>
          </a:p>
        </p:txBody>
      </p:sp>
      <p:sp>
        <p:nvSpPr>
          <p:cNvPr id="16404" name="AutoShape 22"/>
          <p:cNvSpPr>
            <a:spLocks noChangeArrowheads="1"/>
          </p:cNvSpPr>
          <p:nvPr/>
        </p:nvSpPr>
        <p:spPr bwMode="auto">
          <a:xfrm>
            <a:off x="5868988" y="3429000"/>
            <a:ext cx="2520950" cy="19446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5940425" y="3429000"/>
            <a:ext cx="24479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 SOCIEDAD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*nombre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*fecha constitución</a:t>
            </a: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3060700" y="3908425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para</a:t>
            </a:r>
            <a:endParaRPr lang="es-ES_tradnl" altLang="es-ES" sz="2400"/>
          </a:p>
        </p:txBody>
      </p:sp>
      <p:sp>
        <p:nvSpPr>
          <p:cNvPr id="16407" name="Text Box 25"/>
          <p:cNvSpPr txBox="1">
            <a:spLocks noChangeArrowheads="1"/>
          </p:cNvSpPr>
          <p:nvPr/>
        </p:nvSpPr>
        <p:spPr bwMode="auto">
          <a:xfrm>
            <a:off x="4213225" y="1814513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CO" altLang="es-ES" sz="2400"/>
              <a:t>generador de</a:t>
            </a:r>
            <a:endParaRPr lang="es-ES_tradnl" altLang="es-ES" sz="2400"/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4213225" y="3860800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CO" altLang="es-ES" sz="2400"/>
              <a:t>generador de</a:t>
            </a:r>
            <a:endParaRPr lang="es-ES_tradnl" altLang="es-ES" sz="2400"/>
          </a:p>
        </p:txBody>
      </p:sp>
      <p:sp>
        <p:nvSpPr>
          <p:cNvPr id="16409" name="AutoShape 27"/>
          <p:cNvSpPr>
            <a:spLocks/>
          </p:cNvSpPr>
          <p:nvPr/>
        </p:nvSpPr>
        <p:spPr bwMode="auto">
          <a:xfrm>
            <a:off x="3781425" y="1773238"/>
            <a:ext cx="71438" cy="2879725"/>
          </a:xfrm>
          <a:prstGeom prst="rightBracket">
            <a:avLst>
              <a:gd name="adj" fmla="val 33592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10" name="Oval 28"/>
          <p:cNvSpPr>
            <a:spLocks noChangeArrowheads="1"/>
          </p:cNvSpPr>
          <p:nvPr/>
        </p:nvSpPr>
        <p:spPr bwMode="auto">
          <a:xfrm>
            <a:off x="3746500" y="2511425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11" name="Oval 29"/>
          <p:cNvSpPr>
            <a:spLocks noChangeArrowheads="1"/>
          </p:cNvSpPr>
          <p:nvPr/>
        </p:nvSpPr>
        <p:spPr bwMode="auto">
          <a:xfrm>
            <a:off x="3743325" y="363061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6412" name="Text Box 30"/>
          <p:cNvSpPr txBox="1">
            <a:spLocks noChangeArrowheads="1"/>
          </p:cNvSpPr>
          <p:nvPr/>
        </p:nvSpPr>
        <p:spPr bwMode="auto">
          <a:xfrm>
            <a:off x="396082" y="4810125"/>
            <a:ext cx="3672681" cy="132343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dirty="0"/>
              <a:t>Cómo quedaría la tabla de especificación de FACTURA haciendo la conversión con arco explícito.</a:t>
            </a:r>
          </a:p>
        </p:txBody>
      </p:sp>
    </p:spTree>
    <p:extLst>
      <p:ext uri="{BB962C8B-B14F-4D97-AF65-F5344CB8AC3E}">
        <p14:creationId xmlns:p14="http://schemas.microsoft.com/office/powerpoint/2010/main" val="253290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FCBD8-254D-417C-B4EC-58A3422E7286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945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946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7B2E4-413D-4C61-94DD-8B35CC2E33A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s-ES_tradnl" altLang="es-ES" sz="1400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778250" y="1174750"/>
            <a:ext cx="4681538" cy="28082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354513" y="1174750"/>
            <a:ext cx="24479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 dirty="0"/>
              <a:t>EMPLEADO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dirty="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dirty="0"/>
              <a:t>*nombre</a:t>
            </a:r>
          </a:p>
          <a:p>
            <a:pPr>
              <a:spcBef>
                <a:spcPct val="50000"/>
              </a:spcBef>
              <a:buFontTx/>
              <a:buNone/>
            </a:pPr>
            <a:endParaRPr lang="es-CO" altLang="es-ES" sz="20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922713" y="2543175"/>
            <a:ext cx="2087562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922713" y="2614613"/>
            <a:ext cx="20161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/>
              <a:t>DE PLANTA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*salario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6227763" y="2543175"/>
            <a:ext cx="2087562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227763" y="2614613"/>
            <a:ext cx="20161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 dirty="0"/>
              <a:t>TEMPORAL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dirty="0"/>
              <a:t>*valor hora</a:t>
            </a:r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6191250" y="5157788"/>
            <a:ext cx="2087563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191250" y="5229225"/>
            <a:ext cx="20161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 dirty="0"/>
              <a:t>EMPRESA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dirty="0"/>
              <a:t>#</a:t>
            </a:r>
            <a:r>
              <a:rPr lang="es-CO" altLang="es-ES" sz="2000" dirty="0" err="1"/>
              <a:t>nit</a:t>
            </a:r>
            <a:endParaRPr lang="es-CO" altLang="es-ES" sz="2000" dirty="0"/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3743325" y="5157788"/>
            <a:ext cx="2087563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743325" y="5229225"/>
            <a:ext cx="20161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 dirty="0"/>
              <a:t>DEPTO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dirty="0"/>
              <a:t>#código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rot="10800000">
            <a:off x="4643438" y="398303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rot="10800000" flipV="1">
            <a:off x="4787900" y="39830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787900" y="44513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rot="10800000">
            <a:off x="4787900" y="39830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5" name="Text Box 20"/>
          <p:cNvSpPr txBox="1">
            <a:spLocks noChangeArrowheads="1"/>
          </p:cNvSpPr>
          <p:nvPr/>
        </p:nvSpPr>
        <p:spPr bwMode="auto">
          <a:xfrm>
            <a:off x="4284663" y="3910013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en</a:t>
            </a:r>
            <a:endParaRPr lang="es-ES_tradnl" altLang="es-ES" sz="2400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 rot="10800000">
            <a:off x="7091363" y="362267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 rot="10800000" flipV="1">
            <a:off x="7235825" y="362267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8" name="Line 23"/>
          <p:cNvSpPr>
            <a:spLocks noChangeShapeType="1"/>
          </p:cNvSpPr>
          <p:nvPr/>
        </p:nvSpPr>
        <p:spPr bwMode="auto">
          <a:xfrm>
            <a:off x="7235825" y="4235450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 rot="10800000">
            <a:off x="7235825" y="36226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4749800" y="4362450"/>
            <a:ext cx="1728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el lugar de trabajo de</a:t>
            </a:r>
            <a:endParaRPr lang="es-ES_tradnl" altLang="es-ES" sz="2400"/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7164388" y="4678363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adscrito a</a:t>
            </a:r>
            <a:endParaRPr lang="es-ES_tradnl" altLang="es-ES" sz="2400"/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7197725" y="3886200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en</a:t>
            </a:r>
            <a:endParaRPr lang="es-ES_tradnl" altLang="es-ES" sz="2400"/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468313" y="3644900"/>
            <a:ext cx="3097212" cy="11874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400"/>
              <a:t>Se verán dos formas para llevarlo al modelo relacional.</a:t>
            </a:r>
            <a:endParaRPr lang="es-ES" altLang="es-ES" sz="2400"/>
          </a:p>
        </p:txBody>
      </p:sp>
      <p:sp>
        <p:nvSpPr>
          <p:cNvPr id="19484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3240087" cy="10080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 dirty="0" err="1">
                <a:solidFill>
                  <a:schemeClr val="accent2"/>
                </a:solidFill>
              </a:rPr>
              <a:t>Supertipos</a:t>
            </a:r>
            <a:r>
              <a:rPr lang="es-ES_tradnl" altLang="es-ES" dirty="0">
                <a:solidFill>
                  <a:schemeClr val="accent2"/>
                </a:solidFill>
              </a:rPr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dirty="0">
                <a:solidFill>
                  <a:schemeClr val="accent2"/>
                </a:solidFill>
              </a:rPr>
              <a:t>subtipos:</a:t>
            </a:r>
          </a:p>
        </p:txBody>
      </p:sp>
      <p:sp>
        <p:nvSpPr>
          <p:cNvPr id="19485" name="Rectangle 30"/>
          <p:cNvSpPr>
            <a:spLocks noGrp="1" noChangeArrowheads="1"/>
          </p:cNvSpPr>
          <p:nvPr>
            <p:ph type="title"/>
          </p:nvPr>
        </p:nvSpPr>
        <p:spPr>
          <a:xfrm>
            <a:off x="3028950" y="44450"/>
            <a:ext cx="5570538" cy="1143000"/>
          </a:xfrm>
          <a:noFill/>
        </p:spPr>
        <p:txBody>
          <a:bodyPr/>
          <a:lstStyle/>
          <a:p>
            <a:pPr algn="r"/>
            <a:r>
              <a:rPr lang="es-ES_tradnl" altLang="es-ES" dirty="0"/>
              <a:t>Conversión E-R a Relacional</a:t>
            </a:r>
          </a:p>
        </p:txBody>
      </p:sp>
    </p:spTree>
    <p:extLst>
      <p:ext uri="{BB962C8B-B14F-4D97-AF65-F5344CB8AC3E}">
        <p14:creationId xmlns:p14="http://schemas.microsoft.com/office/powerpoint/2010/main" val="160714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934" y="2235338"/>
            <a:ext cx="7886700" cy="1325563"/>
          </a:xfrm>
        </p:spPr>
        <p:txBody>
          <a:bodyPr/>
          <a:lstStyle/>
          <a:p>
            <a:pPr algn="ctr"/>
            <a:r>
              <a:rPr lang="es-CO" b="1" dirty="0"/>
              <a:t>Diseño de Bases de Datos</a:t>
            </a:r>
            <a:br>
              <a:rPr lang="es-CO" b="1" dirty="0"/>
            </a:br>
            <a:br>
              <a:rPr lang="es-CO" b="1" dirty="0"/>
            </a:br>
            <a:r>
              <a:rPr lang="es-CO" b="1" dirty="0"/>
              <a:t>Conversión E-R - Relacional</a:t>
            </a:r>
          </a:p>
        </p:txBody>
      </p:sp>
    </p:spTree>
    <p:extLst>
      <p:ext uri="{BB962C8B-B14F-4D97-AF65-F5344CB8AC3E}">
        <p14:creationId xmlns:p14="http://schemas.microsoft.com/office/powerpoint/2010/main" val="86093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FEC813-8F2F-4BDC-AD00-AE318224D5EC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2048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2048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3B81B-0262-48E2-95B8-D3CAEC7D14C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s-ES_tradnl" altLang="es-E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28949" y="333375"/>
            <a:ext cx="5427663" cy="1143000"/>
          </a:xfrm>
        </p:spPr>
        <p:txBody>
          <a:bodyPr/>
          <a:lstStyle/>
          <a:p>
            <a:pPr algn="r"/>
            <a:r>
              <a:rPr lang="es-ES_tradnl" altLang="es-ES" dirty="0"/>
              <a:t>Conversión E-R a Relacional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740" y="1476376"/>
            <a:ext cx="7985608" cy="2552286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1.</a:t>
            </a:r>
            <a:r>
              <a:rPr lang="es-ES_tradnl" altLang="es-ES" sz="2400" dirty="0"/>
              <a:t> Diseño de los subtipos en una sola relación</a:t>
            </a: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ES_tradnl" altLang="es-ES" sz="2400" dirty="0"/>
              <a:t>.</a:t>
            </a:r>
          </a:p>
          <a:p>
            <a:pPr>
              <a:buFontTx/>
              <a:buNone/>
            </a:pPr>
            <a:r>
              <a:rPr lang="es-ES_tradnl" altLang="es-ES" sz="2400" dirty="0"/>
              <a:t>Características:</a:t>
            </a:r>
          </a:p>
          <a:p>
            <a:pPr>
              <a:buFontTx/>
              <a:buNone/>
            </a:pPr>
            <a:r>
              <a:rPr lang="es-ES_tradnl" altLang="es-ES" sz="2000" dirty="0"/>
              <a:t>- Recomendable cuando: los subtipos tienen pocos atributos y pocas relaciones</a:t>
            </a:r>
            <a:r>
              <a:rPr lang="es-ES_tradnl" altLang="es-ES" sz="2000" dirty="0">
                <a:solidFill>
                  <a:schemeClr val="accent2"/>
                </a:solidFill>
              </a:rPr>
              <a:t>*</a:t>
            </a:r>
            <a:r>
              <a:rPr lang="es-ES_tradnl" altLang="es-ES" sz="2000" dirty="0"/>
              <a:t> propias, la mayoría de las consultas involucran datos de diferentes subtipos.</a:t>
            </a:r>
          </a:p>
          <a:p>
            <a:pPr>
              <a:buFontTx/>
              <a:buNone/>
            </a:pPr>
            <a:r>
              <a:rPr lang="es-ES_tradnl" altLang="es-ES" sz="2000" dirty="0"/>
              <a:t>- La relación</a:t>
            </a:r>
            <a:r>
              <a:rPr lang="es-ES_tradnl" altLang="es-ES" sz="2000" dirty="0">
                <a:solidFill>
                  <a:schemeClr val="accent2"/>
                </a:solidFill>
              </a:rPr>
              <a:t>**</a:t>
            </a:r>
            <a:r>
              <a:rPr lang="es-ES_tradnl" altLang="es-ES" sz="2000" dirty="0"/>
              <a:t> resultante contiene los datos de todos los subtipos.</a:t>
            </a:r>
          </a:p>
          <a:p>
            <a:pPr>
              <a:buFontTx/>
              <a:buNone/>
            </a:pPr>
            <a:r>
              <a:rPr lang="es-ES_tradnl" altLang="es-ES" sz="2000" dirty="0"/>
              <a:t>- El acceso al </a:t>
            </a:r>
            <a:r>
              <a:rPr lang="es-ES_tradnl" altLang="es-ES" sz="2000" dirty="0" err="1"/>
              <a:t>supertipo</a:t>
            </a:r>
            <a:r>
              <a:rPr lang="es-ES_tradnl" altLang="es-ES" sz="2000" dirty="0"/>
              <a:t> es “directo”.</a:t>
            </a:r>
          </a:p>
          <a:p>
            <a:pPr>
              <a:buFontTx/>
              <a:buNone/>
            </a:pPr>
            <a:r>
              <a:rPr lang="es-ES_tradnl" altLang="es-ES" sz="2000" dirty="0"/>
              <a:t>- El acceso a los subtipos se logra mediante vistas.</a:t>
            </a:r>
          </a:p>
          <a:p>
            <a:pPr lvl="2"/>
            <a:endParaRPr lang="es-ES_tradnl" altLang="es-ES" sz="1800" dirty="0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17488" y="4648959"/>
            <a:ext cx="435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MX" altLang="es-ES" sz="2000" dirty="0">
                <a:solidFill>
                  <a:schemeClr val="accent2"/>
                </a:solidFill>
              </a:rPr>
              <a:t>*</a:t>
            </a:r>
            <a:r>
              <a:rPr lang="es-MX" altLang="es-ES" sz="2000" dirty="0"/>
              <a:t> Relación en el sentido del modelo E-R.</a:t>
            </a:r>
            <a:endParaRPr lang="es-ES" altLang="es-ES" sz="2000" dirty="0"/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125412" y="5045834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MX" altLang="es-ES" sz="2000" dirty="0"/>
              <a:t> 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282520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8FFB5-1FAE-4173-9146-33D9C1A0CA6B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2150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2150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FA5F5-9196-43FC-909E-B1B15C61112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s-ES_tradnl" altLang="es-E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023"/>
            <a:ext cx="7886700" cy="1325563"/>
          </a:xfrm>
        </p:spPr>
        <p:txBody>
          <a:bodyPr/>
          <a:lstStyle/>
          <a:p>
            <a:pPr algn="r"/>
            <a:r>
              <a:rPr lang="es-ES_tradnl" altLang="es-ES" dirty="0"/>
              <a:t>Conversión E-R a Relacional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134350" cy="4038600"/>
          </a:xfrm>
        </p:spPr>
        <p:txBody>
          <a:bodyPr/>
          <a:lstStyle/>
          <a:p>
            <a:r>
              <a:rPr lang="es-ES_tradnl" altLang="es-ES" dirty="0"/>
              <a:t>El diseño es así:</a:t>
            </a:r>
          </a:p>
          <a:p>
            <a:pPr lvl="2"/>
            <a:r>
              <a:rPr lang="es-ES_tradnl" altLang="es-ES" dirty="0">
                <a:highlight>
                  <a:srgbClr val="FFFF00"/>
                </a:highlight>
              </a:rPr>
              <a:t>Crear una relación</a:t>
            </a:r>
            <a:r>
              <a:rPr lang="es-MX" altLang="es-ES" dirty="0">
                <a:solidFill>
                  <a:schemeClr val="accent2"/>
                </a:solidFill>
                <a:highlight>
                  <a:srgbClr val="FFFF00"/>
                </a:highlight>
              </a:rPr>
              <a:t>**</a:t>
            </a:r>
            <a:r>
              <a:rPr lang="es-ES_tradnl" altLang="es-ES" dirty="0">
                <a:highlight>
                  <a:srgbClr val="FFFF00"/>
                </a:highlight>
              </a:rPr>
              <a:t> para el </a:t>
            </a:r>
            <a:r>
              <a:rPr lang="es-ES_tradnl" altLang="es-ES" dirty="0" err="1">
                <a:highlight>
                  <a:srgbClr val="FFFF00"/>
                </a:highlight>
              </a:rPr>
              <a:t>supertipo</a:t>
            </a:r>
            <a:r>
              <a:rPr lang="es-ES_tradnl" altLang="es-ES" dirty="0">
                <a:highlight>
                  <a:srgbClr val="FFFF00"/>
                </a:highlight>
              </a:rPr>
              <a:t>.</a:t>
            </a:r>
          </a:p>
          <a:p>
            <a:pPr lvl="2"/>
            <a:r>
              <a:rPr lang="es-ES_tradnl" altLang="es-ES" dirty="0">
                <a:highlight>
                  <a:srgbClr val="FFFF00"/>
                </a:highlight>
              </a:rPr>
              <a:t>Crear una columna para cada atributo del </a:t>
            </a:r>
            <a:r>
              <a:rPr lang="es-ES_tradnl" altLang="es-ES" dirty="0" err="1">
                <a:highlight>
                  <a:srgbClr val="FFFF00"/>
                </a:highlight>
              </a:rPr>
              <a:t>supertipo</a:t>
            </a:r>
            <a:r>
              <a:rPr lang="es-ES_tradnl" altLang="es-ES" dirty="0">
                <a:highlight>
                  <a:srgbClr val="FFFF00"/>
                </a:highlight>
              </a:rPr>
              <a:t>.</a:t>
            </a:r>
          </a:p>
          <a:p>
            <a:pPr lvl="2"/>
            <a:r>
              <a:rPr lang="es-ES_tradnl" altLang="es-ES" dirty="0">
                <a:highlight>
                  <a:srgbClr val="FFFF00"/>
                </a:highlight>
              </a:rPr>
              <a:t>Crear una columna para cada atributo de los subtipos.</a:t>
            </a:r>
          </a:p>
          <a:p>
            <a:pPr lvl="2"/>
            <a:r>
              <a:rPr lang="es-ES_tradnl" altLang="es-ES" dirty="0">
                <a:highlight>
                  <a:srgbClr val="FFFF00"/>
                </a:highlight>
              </a:rPr>
              <a:t>Crear una columna llamada “tipo” para identificar a cada subtipo.</a:t>
            </a:r>
          </a:p>
          <a:p>
            <a:pPr lvl="2"/>
            <a:r>
              <a:rPr lang="es-ES_tradnl" altLang="es-ES" dirty="0">
                <a:highlight>
                  <a:srgbClr val="FFFF00"/>
                </a:highlight>
              </a:rPr>
              <a:t>Crear columnas CF para cada relación</a:t>
            </a:r>
            <a:r>
              <a:rPr lang="es-ES_tradnl" altLang="es-ES" dirty="0">
                <a:solidFill>
                  <a:schemeClr val="accent2"/>
                </a:solidFill>
                <a:highlight>
                  <a:srgbClr val="FFFF00"/>
                </a:highlight>
              </a:rPr>
              <a:t>*</a:t>
            </a:r>
            <a:r>
              <a:rPr lang="es-ES_tradnl" altLang="es-ES" dirty="0">
                <a:highlight>
                  <a:srgbClr val="FFFF00"/>
                </a:highlight>
              </a:rPr>
              <a:t> del </a:t>
            </a:r>
            <a:r>
              <a:rPr lang="es-ES_tradnl" altLang="es-ES" dirty="0" err="1">
                <a:highlight>
                  <a:srgbClr val="FFFF00"/>
                </a:highlight>
              </a:rPr>
              <a:t>supertipo</a:t>
            </a:r>
            <a:r>
              <a:rPr lang="es-ES_tradnl" altLang="es-ES" dirty="0">
                <a:highlight>
                  <a:srgbClr val="FFFF00"/>
                </a:highlight>
              </a:rPr>
              <a:t>.</a:t>
            </a:r>
          </a:p>
          <a:p>
            <a:pPr lvl="2"/>
            <a:r>
              <a:rPr lang="es-ES_tradnl" altLang="es-ES" dirty="0">
                <a:highlight>
                  <a:srgbClr val="FFFF00"/>
                </a:highlight>
              </a:rPr>
              <a:t>Crear columnas CF para cada relación</a:t>
            </a:r>
            <a:r>
              <a:rPr lang="es-ES_tradnl" altLang="es-ES" dirty="0">
                <a:solidFill>
                  <a:schemeClr val="accent2"/>
                </a:solidFill>
                <a:highlight>
                  <a:srgbClr val="FFFF00"/>
                </a:highlight>
              </a:rPr>
              <a:t>*</a:t>
            </a:r>
            <a:r>
              <a:rPr lang="es-ES_tradnl" altLang="es-ES" dirty="0">
                <a:highlight>
                  <a:srgbClr val="FFFF00"/>
                </a:highlight>
              </a:rPr>
              <a:t> de los subtipos.</a:t>
            </a:r>
          </a:p>
          <a:p>
            <a:pPr lvl="2"/>
            <a:endParaRPr lang="es-ES_tradnl" altLang="es-ES" dirty="0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96185" y="4556539"/>
            <a:ext cx="4354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MX" altLang="es-ES" sz="2000" dirty="0">
                <a:solidFill>
                  <a:schemeClr val="accent2"/>
                </a:solidFill>
              </a:rPr>
              <a:t>*</a:t>
            </a:r>
            <a:r>
              <a:rPr lang="es-MX" altLang="es-ES" sz="2000" dirty="0"/>
              <a:t> Relación en el sentido del modelo E-R.</a:t>
            </a:r>
            <a:endParaRPr lang="es-ES" altLang="es-ES" sz="2000" dirty="0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96185" y="4953414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MX" altLang="es-ES" sz="2000" dirty="0"/>
              <a:t> 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93433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5F13-738F-428C-9766-9AE053C1DE44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2253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2253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8FA867-2DAA-417F-B49E-886629DF0ED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s-ES_tradnl" altLang="es-E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568325"/>
            <a:ext cx="7886700" cy="1325563"/>
          </a:xfrm>
        </p:spPr>
        <p:txBody>
          <a:bodyPr/>
          <a:lstStyle/>
          <a:p>
            <a:r>
              <a:rPr lang="es-ES_tradnl" altLang="es-ES" dirty="0"/>
              <a:t>Conversión E-R a Relacional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1893888"/>
            <a:ext cx="8207375" cy="4114800"/>
          </a:xfrm>
        </p:spPr>
        <p:txBody>
          <a:bodyPr/>
          <a:lstStyle/>
          <a:p>
            <a:pPr lvl="2"/>
            <a:r>
              <a:rPr lang="es-CO" altLang="es-ES" sz="2800" dirty="0"/>
              <a:t>Ventaja:</a:t>
            </a:r>
          </a:p>
          <a:p>
            <a:pPr lvl="3"/>
            <a:r>
              <a:rPr lang="es-CO" altLang="es-ES" dirty="0"/>
              <a:t>Una sola relación</a:t>
            </a:r>
            <a:r>
              <a:rPr lang="es-ES_tradnl" altLang="es-ES" dirty="0">
                <a:solidFill>
                  <a:schemeClr val="accent2"/>
                </a:solidFill>
              </a:rPr>
              <a:t>**</a:t>
            </a:r>
            <a:r>
              <a:rPr lang="es-CO" altLang="es-ES" dirty="0"/>
              <a:t> para manejar el </a:t>
            </a:r>
            <a:r>
              <a:rPr lang="es-CO" altLang="es-ES" dirty="0" err="1"/>
              <a:t>supertipo</a:t>
            </a:r>
            <a:r>
              <a:rPr lang="es-CO" altLang="es-ES" dirty="0"/>
              <a:t> y todos sus subtipos.</a:t>
            </a:r>
            <a:endParaRPr lang="es-ES_tradnl" altLang="es-ES" dirty="0"/>
          </a:p>
          <a:p>
            <a:pPr lvl="2"/>
            <a:r>
              <a:rPr lang="es-ES_tradnl" altLang="es-ES" sz="2800" dirty="0"/>
              <a:t>Desventajas:</a:t>
            </a:r>
            <a:endParaRPr lang="es-ES_tradnl" altLang="es-ES" dirty="0"/>
          </a:p>
          <a:p>
            <a:pPr lvl="3"/>
            <a:r>
              <a:rPr lang="es-ES_tradnl" altLang="es-ES" sz="2400" dirty="0"/>
              <a:t>Requiere la creación de una columna para identificar a los subtipos.</a:t>
            </a:r>
          </a:p>
          <a:p>
            <a:pPr lvl="3"/>
            <a:r>
              <a:rPr lang="es-ES_tradnl" altLang="es-ES" sz="2400" dirty="0"/>
              <a:t>Todos las columnas de los subtipos deben ser opcionales (admitir nulos) ¿Por qué? ¿Esto que implicaciones tiene?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62157" y="5186363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MX" altLang="es-ES" sz="2000" dirty="0"/>
              <a:t> 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2441540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4FFFC-1703-41D4-A3BF-6A53CE4D78CA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2355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2355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F6B3C5-CD46-4B04-8BA8-B321A699AC4C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s-ES_tradnl" altLang="es-E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21196" y="818705"/>
            <a:ext cx="7886700" cy="1325563"/>
          </a:xfrm>
        </p:spPr>
        <p:txBody>
          <a:bodyPr/>
          <a:lstStyle/>
          <a:p>
            <a:r>
              <a:rPr lang="es-ES_tradnl" altLang="es-ES" dirty="0"/>
              <a:t>Conversión E-R a Relacional</a:t>
            </a:r>
            <a:endParaRPr lang="es-ES" altLang="es-ES" dirty="0"/>
          </a:p>
        </p:txBody>
      </p:sp>
      <p:sp>
        <p:nvSpPr>
          <p:cNvPr id="23558" name="CuadroTexto 1"/>
          <p:cNvSpPr txBox="1">
            <a:spLocks noChangeArrowheads="1"/>
          </p:cNvSpPr>
          <p:nvPr/>
        </p:nvSpPr>
        <p:spPr bwMode="auto">
          <a:xfrm>
            <a:off x="636104" y="1960213"/>
            <a:ext cx="72723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CO" dirty="0"/>
              <a:t>Desventajas: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ES" altLang="es-CO" dirty="0"/>
              <a:t>Implica verificar que si una </a:t>
            </a:r>
            <a:r>
              <a:rPr lang="es-ES" altLang="es-CO" dirty="0" err="1"/>
              <a:t>tupla</a:t>
            </a:r>
            <a:r>
              <a:rPr lang="es-ES" altLang="es-CO" dirty="0"/>
              <a:t> pertenece a un subtipo dado, los atributos de los demás subtipos deberán ser nulos.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ES" altLang="es-CO" dirty="0"/>
              <a:t>Si un atributo de un subtipo es obligatorio en el modelo E-R, la columna correspondiente en el modelo relacional queda opcional.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ES" altLang="es-CO" dirty="0"/>
              <a:t>Implica el manejo de vistas para “extraer” los subtipos.</a:t>
            </a:r>
          </a:p>
        </p:txBody>
      </p:sp>
    </p:spTree>
    <p:extLst>
      <p:ext uri="{BB962C8B-B14F-4D97-AF65-F5344CB8AC3E}">
        <p14:creationId xmlns:p14="http://schemas.microsoft.com/office/powerpoint/2010/main" val="7520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FDB4A9-31AB-4A82-893D-DFC0C39969F5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2457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2458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44AB36-C53D-464F-AD94-86607B103DE3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s-ES_tradnl" altLang="es-ES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46712"/>
            <a:ext cx="7886700" cy="1325563"/>
          </a:xfrm>
        </p:spPr>
        <p:txBody>
          <a:bodyPr/>
          <a:lstStyle/>
          <a:p>
            <a:r>
              <a:rPr lang="es-ES_tradnl" altLang="es-ES" dirty="0"/>
              <a:t>Conversión E-R a Relacional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2099"/>
            <a:ext cx="7772400" cy="343296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000" dirty="0">
                <a:solidFill>
                  <a:schemeClr val="accent2"/>
                </a:solidFill>
              </a:rPr>
              <a:t>2</a:t>
            </a:r>
            <a:r>
              <a:rPr lang="es-ES_tradnl" altLang="es-ES" sz="2000" dirty="0"/>
              <a:t>. Diseño de los subtipos en relaciones</a:t>
            </a:r>
            <a:r>
              <a:rPr lang="es-ES_tradnl" altLang="es-ES" sz="2000" dirty="0">
                <a:solidFill>
                  <a:schemeClr val="accent2"/>
                </a:solidFill>
              </a:rPr>
              <a:t>**</a:t>
            </a:r>
            <a:r>
              <a:rPr lang="es-ES_tradnl" altLang="es-ES" sz="2000" dirty="0"/>
              <a:t> separadas.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000" dirty="0"/>
              <a:t>El diseño es así:</a:t>
            </a:r>
          </a:p>
          <a:p>
            <a:pPr>
              <a:lnSpc>
                <a:spcPct val="90000"/>
              </a:lnSpc>
            </a:pPr>
            <a:r>
              <a:rPr lang="es-ES_tradnl" altLang="es-ES" sz="2000" dirty="0"/>
              <a:t>Crear una relación</a:t>
            </a:r>
            <a:r>
              <a:rPr lang="es-ES_tradnl" altLang="es-ES" sz="2000" dirty="0">
                <a:solidFill>
                  <a:schemeClr val="accent2"/>
                </a:solidFill>
              </a:rPr>
              <a:t>**</a:t>
            </a:r>
            <a:r>
              <a:rPr lang="es-ES_tradnl" altLang="es-ES" sz="2000" dirty="0"/>
              <a:t> para el </a:t>
            </a:r>
            <a:r>
              <a:rPr lang="es-ES_tradnl" altLang="es-ES" sz="2000" dirty="0" err="1"/>
              <a:t>supertipo</a:t>
            </a:r>
            <a:r>
              <a:rPr lang="es-ES_tradnl" altLang="es-ES" sz="20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000" dirty="0"/>
              <a:t>		- Crear una columna por cada atributo del </a:t>
            </a:r>
            <a:r>
              <a:rPr lang="es-ES_tradnl" altLang="es-ES" sz="2000" dirty="0" err="1"/>
              <a:t>supertipo</a:t>
            </a:r>
            <a:r>
              <a:rPr lang="es-ES_tradnl" altLang="es-ES" sz="20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000" dirty="0"/>
              <a:t>		- Crear columnas CF para cada relación</a:t>
            </a:r>
            <a:r>
              <a:rPr lang="es-ES_tradnl" altLang="es-ES" sz="2000" dirty="0">
                <a:solidFill>
                  <a:schemeClr val="accent2"/>
                </a:solidFill>
              </a:rPr>
              <a:t>*</a:t>
            </a:r>
            <a:r>
              <a:rPr lang="es-ES_tradnl" altLang="es-ES" sz="2000" dirty="0"/>
              <a:t> del  </a:t>
            </a:r>
            <a:r>
              <a:rPr lang="es-ES_tradnl" altLang="es-ES" sz="2000" dirty="0" err="1"/>
              <a:t>supertipo</a:t>
            </a:r>
            <a:r>
              <a:rPr lang="es-ES_tradnl" altLang="es-ES" sz="20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000" dirty="0"/>
              <a:t>		- Crear una columna llamada “tipo” para identificar a cada subtipo.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altLang="es-ES" sz="2000" dirty="0"/>
          </a:p>
          <a:p>
            <a:pPr>
              <a:lnSpc>
                <a:spcPct val="90000"/>
              </a:lnSpc>
              <a:buFontTx/>
              <a:buNone/>
            </a:pPr>
            <a:endParaRPr lang="es-ES_tradnl" altLang="es-ES" sz="2000" dirty="0"/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356566" y="5073792"/>
            <a:ext cx="4354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MX" altLang="es-ES" sz="2000" dirty="0">
                <a:solidFill>
                  <a:schemeClr val="accent2"/>
                </a:solidFill>
              </a:rPr>
              <a:t>*</a:t>
            </a:r>
            <a:r>
              <a:rPr lang="es-MX" altLang="es-ES" sz="2000" dirty="0"/>
              <a:t> Relación en el sentido del modelo E-R.</a:t>
            </a:r>
            <a:endParaRPr lang="es-ES" altLang="es-ES" sz="2000" dirty="0"/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356566" y="5470667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MX" altLang="es-ES" sz="2000" dirty="0"/>
              <a:t> 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175715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C44292-B20F-411A-B703-A12E45B454AA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2560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2560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027F91-109F-4053-BF77-9063AEF7348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s-ES_tradnl" altLang="es-ES" sz="14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33826"/>
            <a:ext cx="7886700" cy="1325563"/>
          </a:xfrm>
        </p:spPr>
        <p:txBody>
          <a:bodyPr/>
          <a:lstStyle/>
          <a:p>
            <a:r>
              <a:rPr lang="es-ES_tradnl" altLang="es-ES" dirty="0"/>
              <a:t>Conversión E-R a Relacional</a:t>
            </a:r>
            <a:endParaRPr lang="es-ES" altLang="es-E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ES" sz="2800" dirty="0"/>
              <a:t>Crear una </a:t>
            </a:r>
            <a:r>
              <a:rPr lang="es-ES_tradnl" altLang="es-ES" sz="2400" dirty="0"/>
              <a:t>relación</a:t>
            </a: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ES_tradnl" altLang="es-ES" sz="2800" dirty="0"/>
              <a:t> para cada subtipo:</a:t>
            </a:r>
          </a:p>
          <a:p>
            <a:pPr lvl="3"/>
            <a:r>
              <a:rPr lang="es-ES_tradnl" altLang="es-ES" sz="2400" dirty="0"/>
              <a:t>Crear columnas para cada atributo del subtipo.</a:t>
            </a:r>
          </a:p>
          <a:p>
            <a:pPr lvl="3"/>
            <a:r>
              <a:rPr lang="es-ES_tradnl" altLang="es-ES" sz="2400" dirty="0"/>
              <a:t>Crear columnas CF para cada relación</a:t>
            </a:r>
            <a:r>
              <a:rPr lang="es-ES_tradnl" altLang="es-ES" sz="2400" dirty="0">
                <a:solidFill>
                  <a:schemeClr val="accent2"/>
                </a:solidFill>
              </a:rPr>
              <a:t>*</a:t>
            </a:r>
            <a:r>
              <a:rPr lang="es-ES_tradnl" altLang="es-ES" sz="2400" dirty="0"/>
              <a:t> del subtipo.</a:t>
            </a:r>
          </a:p>
          <a:p>
            <a:pPr lvl="3"/>
            <a:r>
              <a:rPr lang="es-ES_tradnl" altLang="es-ES" sz="2400" dirty="0"/>
              <a:t>Crear una CF hacia el </a:t>
            </a:r>
            <a:r>
              <a:rPr lang="es-ES_tradnl" altLang="es-ES" sz="2400" dirty="0" err="1"/>
              <a:t>supertipo</a:t>
            </a:r>
            <a:r>
              <a:rPr lang="es-ES_tradnl" altLang="es-ES" sz="2400" dirty="0"/>
              <a:t> en cada uno de los subtipos. </a:t>
            </a:r>
            <a:r>
              <a:rPr lang="es-ES_tradnl" altLang="es-ES" sz="2400" dirty="0">
                <a:solidFill>
                  <a:schemeClr val="accent2"/>
                </a:solidFill>
              </a:rPr>
              <a:t>Esta CF será la CP del subtipo</a:t>
            </a:r>
            <a:r>
              <a:rPr lang="es-ES_tradnl" altLang="es-ES" sz="2400" dirty="0"/>
              <a:t>.</a:t>
            </a:r>
          </a:p>
          <a:p>
            <a:pPr>
              <a:buFontTx/>
              <a:buNone/>
            </a:pPr>
            <a:endParaRPr lang="es-ES_tradnl" altLang="es-ES" sz="2000" dirty="0"/>
          </a:p>
          <a:p>
            <a:pPr lvl="3">
              <a:buFontTx/>
              <a:buNone/>
            </a:pPr>
            <a:endParaRPr lang="es-ES_tradnl" altLang="es-ES" dirty="0"/>
          </a:p>
          <a:p>
            <a:endParaRPr lang="es-ES" altLang="es-ES" sz="2400" dirty="0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383071" y="4863341"/>
            <a:ext cx="4354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MX" altLang="es-ES" sz="2000" dirty="0">
                <a:solidFill>
                  <a:schemeClr val="accent2"/>
                </a:solidFill>
              </a:rPr>
              <a:t>*</a:t>
            </a:r>
            <a:r>
              <a:rPr lang="es-MX" altLang="es-ES" sz="2000" dirty="0"/>
              <a:t> Relación en el sentido del modelo E-R.</a:t>
            </a:r>
            <a:endParaRPr lang="es-ES" altLang="es-ES" sz="2000" dirty="0"/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383071" y="5401849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MX" altLang="es-ES" sz="2000" dirty="0"/>
              <a:t> 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3944066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81DC0F-253C-4B1B-8FC9-434FBC176132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2662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2662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5C913-559D-4858-8FA7-CE28A474293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s-ES_tradnl" altLang="es-E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9842"/>
            <a:ext cx="6267450" cy="1143000"/>
          </a:xfrm>
        </p:spPr>
        <p:txBody>
          <a:bodyPr/>
          <a:lstStyle/>
          <a:p>
            <a:pPr algn="r"/>
            <a:r>
              <a:rPr lang="es-ES_tradnl" altLang="es-ES" dirty="0"/>
              <a:t>Conversión E-R a Relacional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90582" y="5428059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*</a:t>
            </a:r>
            <a:r>
              <a:rPr lang="es-MX" altLang="es-ES" sz="2000" dirty="0"/>
              <a:t> 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  <p:sp>
        <p:nvSpPr>
          <p:cNvPr id="26631" name="CuadroTexto 1"/>
          <p:cNvSpPr txBox="1">
            <a:spLocks noChangeArrowheads="1"/>
          </p:cNvSpPr>
          <p:nvPr/>
        </p:nvSpPr>
        <p:spPr bwMode="auto">
          <a:xfrm>
            <a:off x="423104" y="1535906"/>
            <a:ext cx="72739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CO" dirty="0">
                <a:solidFill>
                  <a:srgbClr val="FF0000"/>
                </a:solidFill>
              </a:rPr>
              <a:t>Ventajas:</a:t>
            </a:r>
          </a:p>
          <a:p>
            <a:r>
              <a:rPr lang="es-ES" altLang="es-CO" dirty="0"/>
              <a:t>- Cada relación</a:t>
            </a:r>
            <a:r>
              <a:rPr lang="es-ES" altLang="es-CO" dirty="0">
                <a:solidFill>
                  <a:schemeClr val="accent2"/>
                </a:solidFill>
              </a:rPr>
              <a:t>*</a:t>
            </a:r>
            <a:r>
              <a:rPr lang="es-ES" altLang="es-CO" dirty="0"/>
              <a:t> tiene instancias solo de un 	subtipo.</a:t>
            </a:r>
          </a:p>
          <a:p>
            <a:r>
              <a:rPr lang="es-ES" altLang="es-CO" dirty="0"/>
              <a:t>- Si un atributo de un subtipo es obligatorio, la columna correspondiente en el modelo relacional queda obligatoria.</a:t>
            </a:r>
          </a:p>
          <a:p>
            <a:r>
              <a:rPr lang="es-ES" altLang="es-CO" dirty="0">
                <a:solidFill>
                  <a:srgbClr val="FF0000"/>
                </a:solidFill>
              </a:rPr>
              <a:t>Desventajas:</a:t>
            </a:r>
          </a:p>
          <a:p>
            <a:r>
              <a:rPr lang="es-ES" altLang="es-CO" dirty="0"/>
              <a:t>- Acceso al </a:t>
            </a:r>
            <a:r>
              <a:rPr lang="es-ES" altLang="es-CO" dirty="0" err="1"/>
              <a:t>supertipo</a:t>
            </a:r>
            <a:r>
              <a:rPr lang="es-ES" altLang="es-CO" dirty="0"/>
              <a:t> que implique atributos de los subtipos implica una reunión (</a:t>
            </a:r>
            <a:r>
              <a:rPr lang="es-ES" altLang="es-CO" i="1" dirty="0" err="1"/>
              <a:t>join</a:t>
            </a:r>
            <a:r>
              <a:rPr lang="es-ES" altLang="es-CO" dirty="0"/>
              <a:t>) </a:t>
            </a:r>
            <a:r>
              <a:rPr lang="es-ES" altLang="es-CO" dirty="0">
                <a:sym typeface="Wingdings" panose="05000000000000000000" pitchFamily="2" charset="2"/>
              </a:rPr>
              <a:t></a:t>
            </a:r>
            <a:r>
              <a:rPr lang="es-ES" altLang="es-CO" dirty="0"/>
              <a:t> Se ve 	luego.</a:t>
            </a:r>
          </a:p>
          <a:p>
            <a:r>
              <a:rPr lang="es-ES" altLang="es-CO" dirty="0"/>
              <a:t>- Subtipos excluyentes: Implica garantizar que la CP del </a:t>
            </a:r>
            <a:r>
              <a:rPr lang="es-ES" altLang="es-CO" dirty="0" err="1"/>
              <a:t>supertipo</a:t>
            </a:r>
            <a:r>
              <a:rPr lang="es-ES" altLang="es-CO" dirty="0"/>
              <a:t> solo aparezca en uno de los subtipos.</a:t>
            </a:r>
          </a:p>
        </p:txBody>
      </p:sp>
    </p:spTree>
    <p:extLst>
      <p:ext uri="{BB962C8B-B14F-4D97-AF65-F5344CB8AC3E}">
        <p14:creationId xmlns:p14="http://schemas.microsoft.com/office/powerpoint/2010/main" val="229179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52C026-4A9F-4E43-B2CA-B4EEE108E2A4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2765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2765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EC4985-0AEF-4EEA-9FFE-3A177F2C54F9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s-ES_tradnl" altLang="es-ES" sz="14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88962"/>
            <a:ext cx="7772400" cy="1143000"/>
          </a:xfrm>
        </p:spPr>
        <p:txBody>
          <a:bodyPr/>
          <a:lstStyle/>
          <a:p>
            <a:pPr algn="r"/>
            <a:r>
              <a:rPr lang="es-ES_tradnl" altLang="es-ES" dirty="0"/>
              <a:t>Conversión E-R a Relacional</a:t>
            </a:r>
            <a:endParaRPr lang="es-ES" altLang="es-ES" dirty="0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09575" y="4993878"/>
            <a:ext cx="4354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MX" altLang="es-ES" sz="2000" dirty="0">
                <a:solidFill>
                  <a:schemeClr val="accent2"/>
                </a:solidFill>
              </a:rPr>
              <a:t>*</a:t>
            </a:r>
            <a:r>
              <a:rPr lang="es-MX" altLang="es-ES" sz="2000" dirty="0"/>
              <a:t> Relación en el sentido del modelo E-R.</a:t>
            </a:r>
            <a:endParaRPr lang="es-ES" altLang="es-ES" sz="2000" dirty="0"/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09575" y="5291140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MX" altLang="es-ES" sz="2000" dirty="0"/>
              <a:t> 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  <p:sp>
        <p:nvSpPr>
          <p:cNvPr id="27656" name="CuadroTexto 2"/>
          <p:cNvSpPr txBox="1">
            <a:spLocks noChangeArrowheads="1"/>
          </p:cNvSpPr>
          <p:nvPr/>
        </p:nvSpPr>
        <p:spPr bwMode="auto">
          <a:xfrm>
            <a:off x="409575" y="1581945"/>
            <a:ext cx="7273925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CO" sz="2800" dirty="0">
                <a:solidFill>
                  <a:schemeClr val="accent2"/>
                </a:solidFill>
              </a:rPr>
              <a:t>Otra Alternativa:</a:t>
            </a:r>
          </a:p>
          <a:p>
            <a:r>
              <a:rPr lang="es-ES" altLang="es-CO" sz="2800" dirty="0"/>
              <a:t>Eliminar la relación</a:t>
            </a:r>
            <a:r>
              <a:rPr lang="es-ES" altLang="es-CO" sz="2800" dirty="0">
                <a:solidFill>
                  <a:schemeClr val="accent2"/>
                </a:solidFill>
              </a:rPr>
              <a:t>**</a:t>
            </a:r>
            <a:r>
              <a:rPr lang="es-ES" altLang="es-CO" sz="2800" dirty="0"/>
              <a:t> correspondiente al </a:t>
            </a:r>
          </a:p>
          <a:p>
            <a:r>
              <a:rPr lang="es-ES" altLang="es-CO" sz="2800" dirty="0" err="1"/>
              <a:t>supertipo</a:t>
            </a:r>
            <a:r>
              <a:rPr lang="es-ES" altLang="es-CO" sz="2800" dirty="0"/>
              <a:t> y agregar todas sus columnas y </a:t>
            </a:r>
          </a:p>
          <a:p>
            <a:r>
              <a:rPr lang="es-ES" altLang="es-CO" sz="2800" dirty="0"/>
              <a:t>relaciones</a:t>
            </a:r>
            <a:r>
              <a:rPr lang="es-ES" altLang="es-CO" sz="2800" dirty="0">
                <a:solidFill>
                  <a:schemeClr val="accent2"/>
                </a:solidFill>
              </a:rPr>
              <a:t>*</a:t>
            </a:r>
            <a:r>
              <a:rPr lang="es-ES" altLang="es-CO" sz="2800" dirty="0"/>
              <a:t> a cada relación</a:t>
            </a:r>
            <a:r>
              <a:rPr lang="es-ES" altLang="es-CO" sz="2800" dirty="0">
                <a:solidFill>
                  <a:schemeClr val="accent2"/>
                </a:solidFill>
              </a:rPr>
              <a:t>**</a:t>
            </a:r>
            <a:r>
              <a:rPr lang="es-ES" altLang="es-CO" sz="2800" dirty="0"/>
              <a:t> correspondiente a los subtipos, pero igualmente exige controles adicionales y además </a:t>
            </a:r>
            <a:r>
              <a:rPr lang="es-ES" altLang="es-CO" sz="2800" dirty="0">
                <a:solidFill>
                  <a:srgbClr val="FF0000"/>
                </a:solidFill>
              </a:rPr>
              <a:t>se pierde la noción de </a:t>
            </a:r>
            <a:r>
              <a:rPr lang="es-ES" altLang="es-CO" sz="2800" dirty="0" err="1">
                <a:solidFill>
                  <a:srgbClr val="FF0000"/>
                </a:solidFill>
              </a:rPr>
              <a:t>supertipo</a:t>
            </a:r>
            <a:r>
              <a:rPr lang="es-ES" altLang="es-CO" sz="2800" dirty="0">
                <a:solidFill>
                  <a:srgbClr val="FF0000"/>
                </a:solidFill>
              </a:rPr>
              <a:t>...</a:t>
            </a:r>
          </a:p>
          <a:p>
            <a:endParaRPr lang="es-E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1826388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FCBD8-254D-417C-B4EC-58A3422E7286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945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946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7B2E4-413D-4C61-94DD-8B35CC2E33A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s-ES_tradnl" altLang="es-ES" sz="1400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778250" y="1174750"/>
            <a:ext cx="4681538" cy="28082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354513" y="1174750"/>
            <a:ext cx="24479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/>
              <a:t>EMPLEADO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*nombre</a:t>
            </a:r>
          </a:p>
          <a:p>
            <a:pPr>
              <a:spcBef>
                <a:spcPct val="50000"/>
              </a:spcBef>
              <a:buFontTx/>
              <a:buNone/>
            </a:pPr>
            <a:endParaRPr lang="es-CO" altLang="es-ES" sz="200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922713" y="2543175"/>
            <a:ext cx="2087562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922713" y="2614613"/>
            <a:ext cx="20161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/>
              <a:t>DE PLANTA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*salario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6227763" y="2543175"/>
            <a:ext cx="2087562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227763" y="2614613"/>
            <a:ext cx="20161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/>
              <a:t>TEMPORAL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*valor hora</a:t>
            </a:r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6191250" y="5157788"/>
            <a:ext cx="2087563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191250" y="5229225"/>
            <a:ext cx="20161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/>
              <a:t>EMPRESA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#nit</a:t>
            </a:r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3743325" y="5157788"/>
            <a:ext cx="2087563" cy="1079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743325" y="5229225"/>
            <a:ext cx="20161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 b="1"/>
              <a:t>DEPTO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rot="10800000">
            <a:off x="4643438" y="398303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rot="10800000" flipV="1">
            <a:off x="4787900" y="398303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787900" y="44513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rot="10800000">
            <a:off x="4787900" y="39830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5" name="Text Box 20"/>
          <p:cNvSpPr txBox="1">
            <a:spLocks noChangeArrowheads="1"/>
          </p:cNvSpPr>
          <p:nvPr/>
        </p:nvSpPr>
        <p:spPr bwMode="auto">
          <a:xfrm>
            <a:off x="4284663" y="3910013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en</a:t>
            </a:r>
            <a:endParaRPr lang="es-ES_tradnl" altLang="es-ES" sz="2400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 rot="10800000">
            <a:off x="7091363" y="362267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 rot="10800000" flipV="1">
            <a:off x="7235825" y="362267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8" name="Line 23"/>
          <p:cNvSpPr>
            <a:spLocks noChangeShapeType="1"/>
          </p:cNvSpPr>
          <p:nvPr/>
        </p:nvSpPr>
        <p:spPr bwMode="auto">
          <a:xfrm>
            <a:off x="7235825" y="4235450"/>
            <a:ext cx="0" cy="900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 rot="10800000">
            <a:off x="7235825" y="36226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4749800" y="4362450"/>
            <a:ext cx="1728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el lugar de trabajo de</a:t>
            </a:r>
            <a:endParaRPr lang="es-ES_tradnl" altLang="es-ES" sz="2400"/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7164388" y="4678363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adscrito a</a:t>
            </a:r>
            <a:endParaRPr lang="es-ES_tradnl" altLang="es-ES" sz="2400"/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7197725" y="3886200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en</a:t>
            </a:r>
            <a:endParaRPr lang="es-ES_tradnl" altLang="es-ES" sz="2400"/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428626" y="2761040"/>
            <a:ext cx="3097212" cy="156966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ES" sz="2400" dirty="0"/>
              <a:t>Crear la relación Empleado con </a:t>
            </a:r>
            <a:r>
              <a:rPr lang="es-ES_tradnl" altLang="es-ES" sz="2400" dirty="0"/>
              <a:t>el diseño de los subtipos en una sola relación</a:t>
            </a:r>
            <a:r>
              <a:rPr lang="es-MX" altLang="es-ES" sz="2400" dirty="0"/>
              <a:t>.</a:t>
            </a:r>
            <a:endParaRPr lang="es-ES" altLang="es-ES" sz="2400" dirty="0"/>
          </a:p>
        </p:txBody>
      </p:sp>
      <p:sp>
        <p:nvSpPr>
          <p:cNvPr id="19484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3240087" cy="10080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>
                <a:solidFill>
                  <a:schemeClr val="accent2"/>
                </a:solidFill>
              </a:rPr>
              <a:t>Supertipos/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">
                <a:solidFill>
                  <a:schemeClr val="accent2"/>
                </a:solidFill>
              </a:rPr>
              <a:t>subtipos:</a:t>
            </a:r>
          </a:p>
        </p:txBody>
      </p:sp>
      <p:sp>
        <p:nvSpPr>
          <p:cNvPr id="19485" name="Rectangle 30"/>
          <p:cNvSpPr>
            <a:spLocks noGrp="1" noChangeArrowheads="1"/>
          </p:cNvSpPr>
          <p:nvPr>
            <p:ph type="title"/>
          </p:nvPr>
        </p:nvSpPr>
        <p:spPr>
          <a:xfrm>
            <a:off x="3180522" y="44450"/>
            <a:ext cx="5418966" cy="1143000"/>
          </a:xfrm>
          <a:noFill/>
        </p:spPr>
        <p:txBody>
          <a:bodyPr/>
          <a:lstStyle/>
          <a:p>
            <a:pPr algn="r"/>
            <a:r>
              <a:rPr lang="es-ES_tradnl" altLang="es-ES" dirty="0"/>
              <a:t>Conversión E-R a Relacional</a:t>
            </a:r>
          </a:p>
        </p:txBody>
      </p:sp>
    </p:spTree>
    <p:extLst>
      <p:ext uri="{BB962C8B-B14F-4D97-AF65-F5344CB8AC3E}">
        <p14:creationId xmlns:p14="http://schemas.microsoft.com/office/powerpoint/2010/main" val="306094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BB13C-F4B0-47D6-A4A0-89B8E6518107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409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410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D76ED-796C-4B09-A758-13102874CA6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_tradnl" altLang="es-E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algn="r"/>
            <a:r>
              <a:rPr lang="es-MX" altLang="es-ES" dirty="0"/>
              <a:t>Convenciones</a:t>
            </a:r>
            <a:endParaRPr lang="es-ES" altLang="es-E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s-MX" sz="3600" dirty="0">
                <a:solidFill>
                  <a:schemeClr val="accent2"/>
                </a:solidFill>
              </a:rPr>
              <a:t>CP</a:t>
            </a:r>
            <a:r>
              <a:rPr lang="es-MX" sz="3600" dirty="0"/>
              <a:t> = Clave Primaria.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s-MX" sz="3600" dirty="0">
                <a:solidFill>
                  <a:schemeClr val="accent2"/>
                </a:solidFill>
              </a:rPr>
              <a:t>NN</a:t>
            </a:r>
            <a:r>
              <a:rPr lang="es-MX" sz="3600" dirty="0"/>
              <a:t> = No Nulo.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s-MX" sz="3600" dirty="0">
                <a:solidFill>
                  <a:schemeClr val="accent2"/>
                </a:solidFill>
              </a:rPr>
              <a:t>CA</a:t>
            </a:r>
            <a:r>
              <a:rPr lang="es-MX" sz="3600" dirty="0"/>
              <a:t> = Clave Alternativa.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s-MX" sz="3600" dirty="0">
                <a:solidFill>
                  <a:schemeClr val="accent2"/>
                </a:solidFill>
              </a:rPr>
              <a:t>CF</a:t>
            </a:r>
            <a:r>
              <a:rPr lang="es-MX" sz="3600" dirty="0"/>
              <a:t> =  Clave Foránea.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s-MX" sz="3600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s-MX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</a:t>
            </a:r>
            <a:r>
              <a:rPr lang="es-MX" sz="2800" dirty="0"/>
              <a:t>: Si hay varias claves alternativas o foráneas se les coloca un </a:t>
            </a:r>
            <a:r>
              <a:rPr lang="es-MX" sz="2800" dirty="0">
                <a:solidFill>
                  <a:srgbClr val="FF0000"/>
                </a:solidFill>
              </a:rPr>
              <a:t>subíndice</a:t>
            </a:r>
            <a:r>
              <a:rPr lang="es-MX" sz="2800" dirty="0"/>
              <a:t> numérico para diferenciarlas, veremos ejemplos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235185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3AB7E7-6C0C-48AD-A67A-F50D799A815A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229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229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876E74-50EE-4926-B1BC-E2B942FDE047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_tradnl" altLang="es-E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3028950" y="119978"/>
            <a:ext cx="5817704" cy="1325563"/>
          </a:xfrm>
        </p:spPr>
        <p:txBody>
          <a:bodyPr/>
          <a:lstStyle/>
          <a:p>
            <a:pPr algn="r"/>
            <a:r>
              <a:rPr lang="es-ES_tradnl" altLang="es-ES" dirty="0"/>
              <a:t>Conversión E-R a Relacional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254" y="1242280"/>
            <a:ext cx="7848600" cy="367188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_tradnl" altLang="es-ES" sz="2400" dirty="0"/>
              <a:t>Convertir cada entidad en una relación</a:t>
            </a:r>
            <a:r>
              <a:rPr lang="es-ES_tradnl" altLang="es-ES" sz="2400" dirty="0">
                <a:solidFill>
                  <a:schemeClr val="accent2"/>
                </a:solidFill>
              </a:rPr>
              <a:t>*</a:t>
            </a:r>
            <a:endParaRPr lang="es-ES_tradnl" altLang="es-ES" sz="2800" dirty="0">
              <a:solidFill>
                <a:schemeClr val="accent2"/>
              </a:solidFill>
            </a:endParaRPr>
          </a:p>
          <a:p>
            <a:pPr marL="808038" lvl="1">
              <a:lnSpc>
                <a:spcPct val="90000"/>
              </a:lnSpc>
              <a:tabLst>
                <a:tab pos="0" algn="l"/>
              </a:tabLst>
            </a:pPr>
            <a:r>
              <a:rPr lang="es-ES_tradnl" altLang="es-ES" sz="2000" dirty="0"/>
              <a:t>Un cuadro de especificaciones por cada relación</a:t>
            </a:r>
            <a:r>
              <a:rPr lang="es-ES_tradnl" altLang="es-ES" sz="2000" dirty="0">
                <a:solidFill>
                  <a:schemeClr val="accent2"/>
                </a:solidFill>
              </a:rPr>
              <a:t>*</a:t>
            </a:r>
            <a:r>
              <a:rPr lang="es-ES_tradnl" altLang="es-ES" sz="2000" dirty="0"/>
              <a:t>.</a:t>
            </a:r>
          </a:p>
          <a:p>
            <a:pPr marL="808038" lvl="1">
              <a:lnSpc>
                <a:spcPct val="90000"/>
              </a:lnSpc>
              <a:tabLst>
                <a:tab pos="0" algn="l"/>
              </a:tabLst>
            </a:pPr>
            <a:r>
              <a:rPr lang="es-ES_tradnl" altLang="es-ES" sz="2000" dirty="0"/>
              <a:t>Preferiblemente con el mismo nombre que tiene en el modelo E-R.</a:t>
            </a:r>
            <a:endParaRPr lang="es-ES_tradnl" altLang="es-ES" sz="2400" dirty="0"/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-ES_tradnl" altLang="es-ES" sz="2400" dirty="0"/>
              <a:t>Convertir los atributos en columnas:</a:t>
            </a:r>
            <a:endParaRPr lang="es-ES_tradnl" altLang="es-ES" sz="2800" dirty="0"/>
          </a:p>
          <a:p>
            <a:pPr marL="808038" lvl="1">
              <a:lnSpc>
                <a:spcPct val="90000"/>
              </a:lnSpc>
              <a:tabLst>
                <a:tab pos="0" algn="l"/>
              </a:tabLst>
            </a:pPr>
            <a:r>
              <a:rPr lang="es-ES_tradnl" altLang="es-ES" sz="2000" dirty="0"/>
              <a:t>Los atributos obligatorios son no nulos (NN).</a:t>
            </a:r>
          </a:p>
          <a:p>
            <a:pPr marL="808038" lvl="1">
              <a:lnSpc>
                <a:spcPct val="90000"/>
              </a:lnSpc>
              <a:tabLst>
                <a:tab pos="0" algn="l"/>
              </a:tabLst>
            </a:pPr>
            <a:r>
              <a:rPr lang="es-ES_tradnl" altLang="es-ES" sz="2000" dirty="0"/>
              <a:t>Nombres cortos pero significativos (usualmente los mismos que tienen en el modelo E-R), pueden ser abreviaturas entendibles.</a:t>
            </a:r>
          </a:p>
          <a:p>
            <a:pPr marL="407988">
              <a:lnSpc>
                <a:spcPct val="90000"/>
              </a:lnSpc>
              <a:tabLst>
                <a:tab pos="0" algn="l"/>
              </a:tabLst>
            </a:pPr>
            <a:r>
              <a:rPr lang="es-ES" altLang="es-ES" sz="2400" dirty="0"/>
              <a:t>Obtener </a:t>
            </a:r>
            <a:r>
              <a:rPr lang="es-ES" altLang="es-ES" sz="2400" b="1" dirty="0"/>
              <a:t>datos ejemplo de las </a:t>
            </a:r>
            <a:r>
              <a:rPr lang="es-ES" altLang="es-ES" sz="2400" b="1" dirty="0" err="1"/>
              <a:t>tuplas</a:t>
            </a:r>
            <a:r>
              <a:rPr lang="es-ES" altLang="es-ES" sz="2400" dirty="0"/>
              <a:t> mediante: entrevistas, documentación, conversaciones con los usuarios.</a:t>
            </a:r>
            <a:endParaRPr lang="es-ES_tradnl" altLang="es-ES" sz="2400" dirty="0"/>
          </a:p>
          <a:p>
            <a:pPr marL="808038" lvl="1">
              <a:lnSpc>
                <a:spcPct val="90000"/>
              </a:lnSpc>
              <a:tabLst>
                <a:tab pos="0" algn="l"/>
              </a:tabLst>
            </a:pPr>
            <a:endParaRPr lang="es-ES_tradnl" altLang="es-ES" sz="2000" dirty="0"/>
          </a:p>
          <a:p>
            <a:pPr marL="808038" lvl="1">
              <a:lnSpc>
                <a:spcPct val="90000"/>
              </a:lnSpc>
              <a:tabLst>
                <a:tab pos="0" algn="l"/>
              </a:tabLst>
            </a:pPr>
            <a:endParaRPr lang="es-ES_tradnl" altLang="es-ES" sz="2400" dirty="0"/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755650" y="5373688"/>
            <a:ext cx="4968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>
                <a:solidFill>
                  <a:schemeClr val="accent2"/>
                </a:solidFill>
              </a:rPr>
              <a:t>*</a:t>
            </a:r>
            <a:r>
              <a:rPr lang="es-MX" altLang="es-ES" sz="2000"/>
              <a:t> Relación en el sentido del modelo relacional.</a:t>
            </a:r>
            <a:endParaRPr lang="es-ES" altLang="es-ES" sz="200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</p:spTree>
    <p:extLst>
      <p:ext uri="{BB962C8B-B14F-4D97-AF65-F5344CB8AC3E}">
        <p14:creationId xmlns:p14="http://schemas.microsoft.com/office/powerpoint/2010/main" val="232571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478C1-F796-4523-90C0-9BCBC2CB26EE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512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512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F18AAE-FD2A-4A88-B643-849F72E75DA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_tradnl" altLang="es-ES" sz="1400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1187450" y="2205038"/>
            <a:ext cx="2520950" cy="23764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260475" y="2235200"/>
            <a:ext cx="2447925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EMPLEADO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*ced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*nombre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*salario</a:t>
            </a: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5795963" y="2230438"/>
            <a:ext cx="2520950" cy="23764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128" name="Text Box 15"/>
          <p:cNvSpPr txBox="1">
            <a:spLocks noChangeArrowheads="1"/>
          </p:cNvSpPr>
          <p:nvPr/>
        </p:nvSpPr>
        <p:spPr bwMode="auto">
          <a:xfrm>
            <a:off x="5868988" y="2260600"/>
            <a:ext cx="24479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       DEPTO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*nombre</a:t>
            </a:r>
          </a:p>
        </p:txBody>
      </p:sp>
      <p:sp>
        <p:nvSpPr>
          <p:cNvPr id="5129" name="Line 17"/>
          <p:cNvSpPr>
            <a:spLocks noChangeShapeType="1"/>
          </p:cNvSpPr>
          <p:nvPr/>
        </p:nvSpPr>
        <p:spPr bwMode="auto">
          <a:xfrm>
            <a:off x="3708400" y="34290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0" name="Line 18"/>
          <p:cNvSpPr>
            <a:spLocks noChangeShapeType="1"/>
          </p:cNvSpPr>
          <p:nvPr/>
        </p:nvSpPr>
        <p:spPr bwMode="auto">
          <a:xfrm>
            <a:off x="3708400" y="3213100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1" name="Line 19"/>
          <p:cNvSpPr>
            <a:spLocks noChangeShapeType="1"/>
          </p:cNvSpPr>
          <p:nvPr/>
        </p:nvSpPr>
        <p:spPr bwMode="auto">
          <a:xfrm flipV="1">
            <a:off x="3708400" y="3429000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>
            <a:off x="4716463" y="34290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3" name="Text Box 21"/>
          <p:cNvSpPr txBox="1">
            <a:spLocks noChangeArrowheads="1"/>
          </p:cNvSpPr>
          <p:nvPr/>
        </p:nvSpPr>
        <p:spPr bwMode="auto">
          <a:xfrm>
            <a:off x="4284663" y="3429000"/>
            <a:ext cx="1655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el lugar de trabajo de</a:t>
            </a:r>
            <a:endParaRPr lang="es-ES_tradnl" altLang="es-ES" sz="2400"/>
          </a:p>
        </p:txBody>
      </p:sp>
      <p:sp>
        <p:nvSpPr>
          <p:cNvPr id="5134" name="Text Box 22"/>
          <p:cNvSpPr txBox="1">
            <a:spLocks noChangeArrowheads="1"/>
          </p:cNvSpPr>
          <p:nvPr/>
        </p:nvSpPr>
        <p:spPr bwMode="auto">
          <a:xfrm>
            <a:off x="3676650" y="2565400"/>
            <a:ext cx="1225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adscrito  a</a:t>
            </a:r>
            <a:endParaRPr lang="es-ES_tradnl" altLang="es-ES" sz="2400"/>
          </a:p>
        </p:txBody>
      </p:sp>
      <p:sp>
        <p:nvSpPr>
          <p:cNvPr id="5135" name="Line 24"/>
          <p:cNvSpPr>
            <a:spLocks noChangeShapeType="1"/>
          </p:cNvSpPr>
          <p:nvPr/>
        </p:nvSpPr>
        <p:spPr bwMode="auto">
          <a:xfrm flipV="1">
            <a:off x="2124075" y="100171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6" name="Line 25"/>
          <p:cNvSpPr>
            <a:spLocks noChangeShapeType="1"/>
          </p:cNvSpPr>
          <p:nvPr/>
        </p:nvSpPr>
        <p:spPr bwMode="auto">
          <a:xfrm>
            <a:off x="2135188" y="10017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7" name="Line 26"/>
          <p:cNvSpPr>
            <a:spLocks noChangeShapeType="1"/>
          </p:cNvSpPr>
          <p:nvPr/>
        </p:nvSpPr>
        <p:spPr bwMode="auto">
          <a:xfrm flipV="1">
            <a:off x="2720975" y="100171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auto">
          <a:xfrm>
            <a:off x="1238250" y="1382713"/>
            <a:ext cx="1225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el jefe de</a:t>
            </a:r>
            <a:endParaRPr lang="es-ES_tradnl" altLang="es-ES" sz="2400"/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>
            <a:off x="2833688" y="1350963"/>
            <a:ext cx="1419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mandado por</a:t>
            </a:r>
            <a:endParaRPr lang="es-ES_tradnl" altLang="es-ES" sz="2400"/>
          </a:p>
        </p:txBody>
      </p:sp>
      <p:sp>
        <p:nvSpPr>
          <p:cNvPr id="5140" name="Line 30"/>
          <p:cNvSpPr>
            <a:spLocks noChangeShapeType="1"/>
          </p:cNvSpPr>
          <p:nvPr/>
        </p:nvSpPr>
        <p:spPr bwMode="auto">
          <a:xfrm>
            <a:off x="2720975" y="1936750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 flipV="1">
            <a:off x="2576513" y="193675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01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2 Marcador de fecha"/>
          <p:cNvSpPr>
            <a:spLocks noGrp="1"/>
          </p:cNvSpPr>
          <p:nvPr>
            <p:ph type="dt" sz="quarter" idx="10"/>
          </p:nvPr>
        </p:nvSpPr>
        <p:spPr>
          <a:xfrm>
            <a:off x="4699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0F4949-DF91-4F38-85B2-57B39A4506FA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614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08300" y="62484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3373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DFC58-EE94-4019-9BC2-44166C2C9923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_tradnl" altLang="es-ES" sz="1400"/>
          </a:p>
        </p:txBody>
      </p:sp>
      <p:graphicFrame>
        <p:nvGraphicFramePr>
          <p:cNvPr id="28867" name="Group 19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06387445"/>
              </p:ext>
            </p:extLst>
          </p:nvPr>
        </p:nvGraphicFramePr>
        <p:xfrm>
          <a:off x="1048115" y="2665194"/>
          <a:ext cx="6866794" cy="2678549"/>
        </p:xfrm>
        <a:graphic>
          <a:graphicData uri="http://schemas.openxmlformats.org/drawingml/2006/table">
            <a:tbl>
              <a:tblPr/>
              <a:tblGrid>
                <a:gridCol w="167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Nombre columna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código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ced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nombre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salario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Nulos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  <a:endParaRPr kumimoji="0" lang="es-ES_trad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Ejemplos</a:t>
                      </a:r>
                      <a:endParaRPr kumimoji="0" 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71721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43214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71234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43125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Jimmy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Nia</a:t>
                      </a:r>
                      <a:endParaRPr kumimoji="0" lang="es-CO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Candy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Brandy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5500</a:t>
                      </a:r>
                      <a:endParaRPr kumimoji="0" 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4" marR="91434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91" name="Rectangle 171"/>
          <p:cNvSpPr>
            <a:spLocks noChangeArrowheads="1"/>
          </p:cNvSpPr>
          <p:nvPr/>
        </p:nvSpPr>
        <p:spPr bwMode="auto">
          <a:xfrm>
            <a:off x="955350" y="833081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4000" dirty="0">
                <a:solidFill>
                  <a:schemeClr val="tx2"/>
                </a:solidFill>
              </a:rPr>
              <a:t>Conversión E-R a Relacional</a:t>
            </a:r>
            <a:br>
              <a:rPr lang="es-ES_tradnl" altLang="es-ES" sz="4000" dirty="0">
                <a:solidFill>
                  <a:schemeClr val="tx2"/>
                </a:solidFill>
              </a:rPr>
            </a:br>
            <a:r>
              <a:rPr lang="es-ES_tradnl" altLang="es-ES" dirty="0"/>
              <a:t>Cuadro de especificaciones:</a:t>
            </a:r>
          </a:p>
        </p:txBody>
      </p:sp>
      <p:sp>
        <p:nvSpPr>
          <p:cNvPr id="6194" name="Text Box 177"/>
          <p:cNvSpPr txBox="1">
            <a:spLocks noChangeArrowheads="1"/>
          </p:cNvSpPr>
          <p:nvPr/>
        </p:nvSpPr>
        <p:spPr bwMode="auto">
          <a:xfrm>
            <a:off x="1673224" y="2053385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CO" altLang="es-ES" sz="2400" dirty="0"/>
              <a:t>Relación EMPLEADO</a:t>
            </a:r>
            <a:endParaRPr lang="es-ES_tradnl" altLang="es-ES" sz="2400" dirty="0"/>
          </a:p>
        </p:txBody>
      </p:sp>
    </p:spTree>
    <p:extLst>
      <p:ext uri="{BB962C8B-B14F-4D97-AF65-F5344CB8AC3E}">
        <p14:creationId xmlns:p14="http://schemas.microsoft.com/office/powerpoint/2010/main" val="101040796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1E56A-E178-48FE-A860-4439E69F0B36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4339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434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43AAE4-938D-44E4-BBF4-8524A1471708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_tradnl" altLang="es-E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525" y="127276"/>
            <a:ext cx="7772400" cy="1143000"/>
          </a:xfrm>
        </p:spPr>
        <p:txBody>
          <a:bodyPr/>
          <a:lstStyle/>
          <a:p>
            <a:pPr algn="r"/>
            <a:r>
              <a:rPr lang="es-ES_tradnl" altLang="es-ES" dirty="0"/>
              <a:t>Conversión </a:t>
            </a:r>
            <a:br>
              <a:rPr lang="es-ES_tradnl" altLang="es-ES" dirty="0"/>
            </a:br>
            <a:r>
              <a:rPr lang="es-ES_tradnl" altLang="es-ES" dirty="0"/>
              <a:t>E-R a Relacional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54137"/>
            <a:ext cx="806450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 sz="2000" dirty="0"/>
              <a:t>La clave foránea siempre hace referencia de la clave primaria de la relación a la que apunta.</a:t>
            </a:r>
          </a:p>
          <a:p>
            <a:pPr>
              <a:lnSpc>
                <a:spcPct val="90000"/>
              </a:lnSpc>
            </a:pPr>
            <a:r>
              <a:rPr lang="es-ES_tradnl" altLang="es-ES" sz="2000" dirty="0"/>
              <a:t>Convertir las relaciones</a:t>
            </a:r>
            <a:r>
              <a:rPr lang="es-ES_tradnl" altLang="es-ES" sz="2000" dirty="0">
                <a:solidFill>
                  <a:schemeClr val="accent2"/>
                </a:solidFill>
              </a:rPr>
              <a:t>*</a:t>
            </a:r>
            <a:r>
              <a:rPr lang="es-ES_tradnl" altLang="es-ES" sz="2000" dirty="0"/>
              <a:t> en claves foráneas:</a:t>
            </a:r>
          </a:p>
          <a:p>
            <a:pPr lvl="1">
              <a:lnSpc>
                <a:spcPct val="90000"/>
              </a:lnSpc>
            </a:pPr>
            <a:r>
              <a:rPr lang="es-ES_tradnl" altLang="es-ES" sz="2000" dirty="0"/>
              <a:t>Asignar nombre(s) a la(s) columna(s) que conforman la CF y rotularla(s) “CF” en el cuadro de especificaciones e indicar la relación</a:t>
            </a:r>
            <a:r>
              <a:rPr lang="es-ES_tradnl" altLang="es-ES" sz="2000" dirty="0">
                <a:solidFill>
                  <a:schemeClr val="accent2"/>
                </a:solidFill>
              </a:rPr>
              <a:t>**</a:t>
            </a:r>
            <a:r>
              <a:rPr lang="es-ES_tradnl" altLang="es-ES" sz="2000" dirty="0"/>
              <a:t> a la que referencia.</a:t>
            </a:r>
          </a:p>
          <a:p>
            <a:pPr lvl="1">
              <a:lnSpc>
                <a:spcPct val="90000"/>
              </a:lnSpc>
            </a:pPr>
            <a:r>
              <a:rPr lang="es-ES_tradnl" altLang="es-ES" sz="2000" dirty="0"/>
              <a:t>Relaciones</a:t>
            </a:r>
            <a:r>
              <a:rPr lang="es-ES_tradnl" altLang="es-ES" sz="1800" dirty="0">
                <a:solidFill>
                  <a:schemeClr val="accent2"/>
                </a:solidFill>
              </a:rPr>
              <a:t>*</a:t>
            </a:r>
            <a:r>
              <a:rPr lang="es-ES_tradnl" altLang="es-ES" sz="2000" dirty="0"/>
              <a:t> 1 a muchos: La CF se coloca en la relación</a:t>
            </a:r>
            <a:r>
              <a:rPr lang="es-MX" altLang="es-ES" sz="2000" dirty="0">
                <a:solidFill>
                  <a:schemeClr val="accent2"/>
                </a:solidFill>
              </a:rPr>
              <a:t>**</a:t>
            </a:r>
            <a:r>
              <a:rPr lang="es-ES_tradnl" altLang="es-ES" sz="2000" dirty="0"/>
              <a:t> correspondiente a la entidad donde llega la </a:t>
            </a:r>
            <a:r>
              <a:rPr lang="es-ES_tradnl" altLang="es-ES" sz="2000" dirty="0" err="1"/>
              <a:t>cardinalidad</a:t>
            </a:r>
            <a:r>
              <a:rPr lang="es-ES_tradnl" altLang="es-ES" sz="2000" dirty="0"/>
              <a:t> muchos.</a:t>
            </a:r>
          </a:p>
          <a:p>
            <a:pPr lvl="1">
              <a:lnSpc>
                <a:spcPct val="90000"/>
              </a:lnSpc>
            </a:pPr>
            <a:r>
              <a:rPr lang="es-ES_tradnl" altLang="es-ES" sz="2000" dirty="0"/>
              <a:t>Si la relación</a:t>
            </a:r>
            <a:r>
              <a:rPr lang="es-ES_tradnl" altLang="es-ES" sz="1800" dirty="0">
                <a:solidFill>
                  <a:schemeClr val="accent2"/>
                </a:solidFill>
              </a:rPr>
              <a:t>*</a:t>
            </a:r>
            <a:r>
              <a:rPr lang="es-ES_tradnl" altLang="es-ES" sz="2000" dirty="0"/>
              <a:t> es obligatoria (en el lado de la entidad </a:t>
            </a:r>
            <a:r>
              <a:rPr lang="es-ES_tradnl" altLang="es-ES" sz="2000" b="1" dirty="0"/>
              <a:t>que posee</a:t>
            </a:r>
            <a:r>
              <a:rPr lang="es-ES_tradnl" altLang="es-ES" sz="2000" dirty="0"/>
              <a:t> la CF), la CF es NN.</a:t>
            </a:r>
          </a:p>
          <a:p>
            <a:pPr lvl="1">
              <a:lnSpc>
                <a:spcPct val="90000"/>
              </a:lnSpc>
            </a:pPr>
            <a:r>
              <a:rPr lang="es-ES_tradnl" altLang="es-ES" sz="2000" dirty="0"/>
              <a:t>Relación</a:t>
            </a:r>
            <a:r>
              <a:rPr lang="es-ES_tradnl" altLang="es-ES" sz="1800" dirty="0">
                <a:solidFill>
                  <a:schemeClr val="accent2"/>
                </a:solidFill>
              </a:rPr>
              <a:t>*</a:t>
            </a:r>
            <a:r>
              <a:rPr lang="es-ES_tradnl" altLang="es-ES" sz="2000" dirty="0"/>
              <a:t> recursiva 1 a muchos: se adiciona una columna CF a la relación</a:t>
            </a:r>
            <a:r>
              <a:rPr lang="es-ES_tradnl" altLang="es-ES" sz="2000" dirty="0">
                <a:solidFill>
                  <a:schemeClr val="accent2"/>
                </a:solidFill>
              </a:rPr>
              <a:t>**</a:t>
            </a:r>
            <a:r>
              <a:rPr lang="es-ES_tradnl" altLang="es-ES" sz="2000" dirty="0"/>
              <a:t> y se referencia </a:t>
            </a:r>
            <a:r>
              <a:rPr lang="es-ES_tradnl" altLang="es-ES" sz="2000" dirty="0">
                <a:solidFill>
                  <a:schemeClr val="accent2"/>
                </a:solidFill>
              </a:rPr>
              <a:t>hacia sí misma </a:t>
            </a:r>
            <a:r>
              <a:rPr lang="es-ES_tradnl" altLang="es-ES" sz="2000" dirty="0"/>
              <a:t>(hacia su CP). 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481150" y="5198959"/>
            <a:ext cx="435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MX" altLang="es-ES" sz="2000" dirty="0">
                <a:solidFill>
                  <a:schemeClr val="accent2"/>
                </a:solidFill>
              </a:rPr>
              <a:t>*</a:t>
            </a:r>
            <a:r>
              <a:rPr lang="es-MX" altLang="es-ES" sz="2000" dirty="0"/>
              <a:t> Relación en el sentido del modelo E-R.</a:t>
            </a:r>
            <a:endParaRPr lang="es-ES" altLang="es-ES" sz="2000" dirty="0"/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468312" y="5509298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MX" altLang="es-ES" sz="2000" dirty="0"/>
              <a:t> 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408339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32679-81B6-47D3-A3A7-45EF0ACFA711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1536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1536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5B855A-FCBD-4E09-96AD-A254FF3F1C03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_tradnl" altLang="es-E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576018"/>
            <a:ext cx="7886700" cy="1325563"/>
          </a:xfrm>
        </p:spPr>
        <p:txBody>
          <a:bodyPr/>
          <a:lstStyle/>
          <a:p>
            <a:pPr algn="ctr"/>
            <a:r>
              <a:rPr lang="es-ES_tradnl" altLang="es-ES" dirty="0"/>
              <a:t>Conversión E-R a Relacional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302" y="1901581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 sz="2400" dirty="0"/>
              <a:t>Claves Foráneas (cont.):</a:t>
            </a:r>
          </a:p>
          <a:p>
            <a:pPr lvl="1">
              <a:lnSpc>
                <a:spcPct val="90000"/>
              </a:lnSpc>
            </a:pPr>
            <a:r>
              <a:rPr lang="es-ES_tradnl" altLang="es-ES" sz="2000" dirty="0"/>
              <a:t>Relaciones</a:t>
            </a:r>
            <a:r>
              <a:rPr lang="es-MX" altLang="es-ES" sz="2000" dirty="0">
                <a:solidFill>
                  <a:schemeClr val="accent2"/>
                </a:solidFill>
              </a:rPr>
              <a:t>*</a:t>
            </a:r>
            <a:r>
              <a:rPr lang="es-ES_tradnl" altLang="es-ES" sz="2000" dirty="0"/>
              <a:t> 1 a 1: Colocar la CF en el lado de la obligatoriedad y es NN. </a:t>
            </a:r>
          </a:p>
          <a:p>
            <a:pPr lvl="2">
              <a:lnSpc>
                <a:spcPct val="90000"/>
              </a:lnSpc>
            </a:pPr>
            <a:r>
              <a:rPr lang="es-ES_tradnl" altLang="es-ES" sz="1800" dirty="0"/>
              <a:t>Si ambos lados de la relación</a:t>
            </a:r>
            <a:r>
              <a:rPr lang="es-MX" altLang="es-ES" sz="1800" dirty="0">
                <a:solidFill>
                  <a:schemeClr val="accent2"/>
                </a:solidFill>
              </a:rPr>
              <a:t>*</a:t>
            </a:r>
            <a:r>
              <a:rPr lang="es-ES_tradnl" altLang="es-ES" sz="1800" dirty="0"/>
              <a:t> son obligatorios u opcionales, la CF se coloca en cualquiera de las dos relaciones</a:t>
            </a:r>
            <a:r>
              <a:rPr lang="es-ES_tradnl" altLang="es-ES" sz="1800" dirty="0">
                <a:solidFill>
                  <a:schemeClr val="accent2"/>
                </a:solidFill>
              </a:rPr>
              <a:t>**</a:t>
            </a:r>
            <a:r>
              <a:rPr lang="es-ES_tradnl" altLang="es-ES" sz="1800" dirty="0"/>
              <a:t>.</a:t>
            </a:r>
          </a:p>
          <a:p>
            <a:pPr lvl="2">
              <a:lnSpc>
                <a:spcPct val="90000"/>
              </a:lnSpc>
            </a:pPr>
            <a:r>
              <a:rPr lang="es-ES_tradnl" altLang="es-ES" sz="1800" dirty="0"/>
              <a:t>Si ambos lados de la relación</a:t>
            </a:r>
            <a:r>
              <a:rPr lang="es-MX" altLang="es-ES" sz="1800" dirty="0">
                <a:solidFill>
                  <a:schemeClr val="accent2"/>
                </a:solidFill>
              </a:rPr>
              <a:t>*</a:t>
            </a:r>
            <a:r>
              <a:rPr lang="es-ES_tradnl" altLang="es-ES" sz="1800" dirty="0"/>
              <a:t> son opcionales, la CF admite nulos.</a:t>
            </a:r>
          </a:p>
          <a:p>
            <a:pPr lvl="1">
              <a:lnSpc>
                <a:spcPct val="90000"/>
              </a:lnSpc>
            </a:pPr>
            <a:r>
              <a:rPr lang="es-ES_tradnl" altLang="es-ES" sz="2000" dirty="0"/>
              <a:t>Una CF que surge de una relación</a:t>
            </a:r>
            <a:r>
              <a:rPr lang="es-MX" altLang="es-ES" sz="2000" dirty="0">
                <a:solidFill>
                  <a:schemeClr val="accent2"/>
                </a:solidFill>
              </a:rPr>
              <a:t>*</a:t>
            </a:r>
            <a:r>
              <a:rPr lang="es-ES_tradnl" altLang="es-ES" sz="2000" dirty="0"/>
              <a:t> 1 a 1 es una</a:t>
            </a:r>
            <a:r>
              <a:rPr lang="es-ES_tradnl" altLang="es-ES" sz="2000" b="1" dirty="0"/>
              <a:t> clave candidata</a:t>
            </a:r>
            <a:endParaRPr lang="es-ES_tradnl" altLang="es-ES" sz="2000" dirty="0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517525" y="4996657"/>
            <a:ext cx="435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MX" altLang="es-ES" sz="2000" dirty="0">
                <a:solidFill>
                  <a:schemeClr val="accent2"/>
                </a:solidFill>
              </a:rPr>
              <a:t>*</a:t>
            </a:r>
            <a:r>
              <a:rPr lang="es-MX" altLang="es-ES" sz="2000" dirty="0"/>
              <a:t> Relación en el sentido del modelo E-R.</a:t>
            </a:r>
            <a:endParaRPr lang="es-ES" altLang="es-ES" sz="2000" dirty="0"/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315302" y="5323132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400" dirty="0">
                <a:solidFill>
                  <a:schemeClr val="accent2"/>
                </a:solidFill>
              </a:rPr>
              <a:t>**</a:t>
            </a:r>
            <a:r>
              <a:rPr lang="es-MX" altLang="es-ES" sz="2000" dirty="0"/>
              <a:t> Relación en el sentido del modelo relacional.</a:t>
            </a:r>
            <a:endParaRPr lang="es-ES" altLang="es-E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166931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478C1-F796-4523-90C0-9BCBC2CB26EE}" type="datetime1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01/10/2020</a:t>
            </a:fld>
            <a:endParaRPr lang="es-ES_tradnl" altLang="es-ES" sz="1400"/>
          </a:p>
        </p:txBody>
      </p:sp>
      <p:sp>
        <p:nvSpPr>
          <p:cNvPr id="512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Curso Bases de Datos</a:t>
            </a:r>
          </a:p>
        </p:txBody>
      </p:sp>
      <p:sp>
        <p:nvSpPr>
          <p:cNvPr id="512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F18AAE-FD2A-4A88-B643-849F72E75DA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_tradnl" altLang="es-ES" sz="1400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1187450" y="2205038"/>
            <a:ext cx="2520950" cy="23764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260475" y="2235200"/>
            <a:ext cx="2447925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EMPLEADO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*ced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*nombre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*salario</a:t>
            </a: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5795963" y="2230438"/>
            <a:ext cx="2520950" cy="23764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sp>
        <p:nvSpPr>
          <p:cNvPr id="5128" name="Text Box 15"/>
          <p:cNvSpPr txBox="1">
            <a:spLocks noChangeArrowheads="1"/>
          </p:cNvSpPr>
          <p:nvPr/>
        </p:nvSpPr>
        <p:spPr bwMode="auto">
          <a:xfrm>
            <a:off x="5868988" y="2260600"/>
            <a:ext cx="24479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 b="1"/>
              <a:t>          DEPTO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#código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CO" altLang="es-ES" sz="2000"/>
              <a:t>*nombre</a:t>
            </a:r>
          </a:p>
        </p:txBody>
      </p:sp>
      <p:sp>
        <p:nvSpPr>
          <p:cNvPr id="5129" name="Line 17"/>
          <p:cNvSpPr>
            <a:spLocks noChangeShapeType="1"/>
          </p:cNvSpPr>
          <p:nvPr/>
        </p:nvSpPr>
        <p:spPr bwMode="auto">
          <a:xfrm>
            <a:off x="3708400" y="34290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0" name="Line 18"/>
          <p:cNvSpPr>
            <a:spLocks noChangeShapeType="1"/>
          </p:cNvSpPr>
          <p:nvPr/>
        </p:nvSpPr>
        <p:spPr bwMode="auto">
          <a:xfrm>
            <a:off x="3708400" y="3213100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1" name="Line 19"/>
          <p:cNvSpPr>
            <a:spLocks noChangeShapeType="1"/>
          </p:cNvSpPr>
          <p:nvPr/>
        </p:nvSpPr>
        <p:spPr bwMode="auto">
          <a:xfrm flipV="1">
            <a:off x="3708400" y="3429000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>
            <a:off x="4716463" y="34290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3" name="Text Box 21"/>
          <p:cNvSpPr txBox="1">
            <a:spLocks noChangeArrowheads="1"/>
          </p:cNvSpPr>
          <p:nvPr/>
        </p:nvSpPr>
        <p:spPr bwMode="auto">
          <a:xfrm>
            <a:off x="4284663" y="3429000"/>
            <a:ext cx="1655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el lugar de trabajo de</a:t>
            </a:r>
            <a:endParaRPr lang="es-ES_tradnl" altLang="es-ES" sz="2400"/>
          </a:p>
        </p:txBody>
      </p:sp>
      <p:sp>
        <p:nvSpPr>
          <p:cNvPr id="5134" name="Text Box 22"/>
          <p:cNvSpPr txBox="1">
            <a:spLocks noChangeArrowheads="1"/>
          </p:cNvSpPr>
          <p:nvPr/>
        </p:nvSpPr>
        <p:spPr bwMode="auto">
          <a:xfrm>
            <a:off x="3676650" y="2565400"/>
            <a:ext cx="1225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adscrito  a</a:t>
            </a:r>
            <a:endParaRPr lang="es-ES_tradnl" altLang="es-ES" sz="2400"/>
          </a:p>
        </p:txBody>
      </p:sp>
      <p:sp>
        <p:nvSpPr>
          <p:cNvPr id="5135" name="Line 24"/>
          <p:cNvSpPr>
            <a:spLocks noChangeShapeType="1"/>
          </p:cNvSpPr>
          <p:nvPr/>
        </p:nvSpPr>
        <p:spPr bwMode="auto">
          <a:xfrm flipV="1">
            <a:off x="2124075" y="100171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6" name="Line 25"/>
          <p:cNvSpPr>
            <a:spLocks noChangeShapeType="1"/>
          </p:cNvSpPr>
          <p:nvPr/>
        </p:nvSpPr>
        <p:spPr bwMode="auto">
          <a:xfrm>
            <a:off x="2135188" y="10017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7" name="Line 26"/>
          <p:cNvSpPr>
            <a:spLocks noChangeShapeType="1"/>
          </p:cNvSpPr>
          <p:nvPr/>
        </p:nvSpPr>
        <p:spPr bwMode="auto">
          <a:xfrm flipV="1">
            <a:off x="2720975" y="100171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auto">
          <a:xfrm>
            <a:off x="1238250" y="1382713"/>
            <a:ext cx="1225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el jefe de</a:t>
            </a:r>
            <a:endParaRPr lang="es-ES_tradnl" altLang="es-ES" sz="2400"/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>
            <a:off x="2833688" y="1350963"/>
            <a:ext cx="1419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CO" altLang="es-ES" sz="2400"/>
              <a:t>mandado por</a:t>
            </a:r>
            <a:endParaRPr lang="es-ES_tradnl" altLang="es-ES" sz="2400"/>
          </a:p>
        </p:txBody>
      </p:sp>
      <p:sp>
        <p:nvSpPr>
          <p:cNvPr id="5140" name="Line 30"/>
          <p:cNvSpPr>
            <a:spLocks noChangeShapeType="1"/>
          </p:cNvSpPr>
          <p:nvPr/>
        </p:nvSpPr>
        <p:spPr bwMode="auto">
          <a:xfrm>
            <a:off x="2720975" y="1936750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 flipV="1">
            <a:off x="2576513" y="193675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071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4681</TotalTime>
  <Words>1984</Words>
  <Application>Microsoft Office PowerPoint</Application>
  <PresentationFormat>Presentación en pantalla (4:3)</PresentationFormat>
  <Paragraphs>446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Times New Roman</vt:lpstr>
      <vt:lpstr>Tema de Office</vt:lpstr>
      <vt:lpstr>Presentación de PowerPoint</vt:lpstr>
      <vt:lpstr>Diseño de Bases de Datos  Conversión E-R - Relacional</vt:lpstr>
      <vt:lpstr>Convenciones</vt:lpstr>
      <vt:lpstr>Conversión E-R a Relacional</vt:lpstr>
      <vt:lpstr>Presentación de PowerPoint</vt:lpstr>
      <vt:lpstr>Presentación de PowerPoint</vt:lpstr>
      <vt:lpstr>Conversión  E-R a Relacional</vt:lpstr>
      <vt:lpstr>Conversión E-R a Relacional</vt:lpstr>
      <vt:lpstr>Presentación de PowerPoint</vt:lpstr>
      <vt:lpstr>Presentación de PowerPoint</vt:lpstr>
      <vt:lpstr>Conversión E-R a Relacional</vt:lpstr>
      <vt:lpstr>Presentación de PowerPoint</vt:lpstr>
      <vt:lpstr>Presentación de PowerPoint</vt:lpstr>
      <vt:lpstr>Presentación de PowerPoint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  <vt:lpstr>Conversión E-R a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Instructivo para el diligenciamiento del formato de inscripción para proyectos de investigación - REDCOLSI</dc:title>
  <dc:creator>Auxiliar Investigaciones</dc:creator>
  <cp:lastModifiedBy>Maria Isabel Marin Morales</cp:lastModifiedBy>
  <cp:revision>539</cp:revision>
  <dcterms:created xsi:type="dcterms:W3CDTF">2017-02-06T16:07:59Z</dcterms:created>
  <dcterms:modified xsi:type="dcterms:W3CDTF">2020-10-02T02:31:21Z</dcterms:modified>
</cp:coreProperties>
</file>