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7"/>
  </p:notesMasterIdLst>
  <p:handoutMasterIdLst>
    <p:handoutMasterId r:id="rId58"/>
  </p:handoutMasterIdLst>
  <p:sldIdLst>
    <p:sldId id="256" r:id="rId5"/>
    <p:sldId id="329" r:id="rId6"/>
    <p:sldId id="306" r:id="rId7"/>
    <p:sldId id="307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93" r:id="rId47"/>
    <p:sldId id="394" r:id="rId48"/>
    <p:sldId id="395" r:id="rId49"/>
    <p:sldId id="396" r:id="rId50"/>
    <p:sldId id="397" r:id="rId51"/>
    <p:sldId id="398" r:id="rId52"/>
    <p:sldId id="399" r:id="rId53"/>
    <p:sldId id="400" r:id="rId54"/>
    <p:sldId id="401" r:id="rId55"/>
    <p:sldId id="402" r:id="rId56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8646"/>
    <a:srgbClr val="C4C4C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E305F-56B2-465F-9C19-B10E566B867D}" v="18" dt="2020-03-04T03:28:51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46"/>
  </p:normalViewPr>
  <p:slideViewPr>
    <p:cSldViewPr snapToGrid="0" snapToObjects="1">
      <p:cViewPr>
        <p:scale>
          <a:sx n="100" d="100"/>
          <a:sy n="100" d="100"/>
        </p:scale>
        <p:origin x="336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Isabel Marin Morales" userId="7ad60347-f251-4cf2-9c3a-3c8a2cb70aeb" providerId="ADAL" clId="{530CC87D-3151-42EB-8224-06566B680A6C}"/>
    <pc:docChg chg="addSld modSld">
      <pc:chgData name="Maria Isabel Marin Morales" userId="7ad60347-f251-4cf2-9c3a-3c8a2cb70aeb" providerId="ADAL" clId="{530CC87D-3151-42EB-8224-06566B680A6C}" dt="2020-02-26T12:48:36.437" v="8"/>
      <pc:docMkLst>
        <pc:docMk/>
      </pc:docMkLst>
      <pc:sldChg chg="modSp">
        <pc:chgData name="Maria Isabel Marin Morales" userId="7ad60347-f251-4cf2-9c3a-3c8a2cb70aeb" providerId="ADAL" clId="{530CC87D-3151-42EB-8224-06566B680A6C}" dt="2020-02-26T12:41:28.027" v="4" actId="6549"/>
        <pc:sldMkLst>
          <pc:docMk/>
          <pc:sldMk cId="2599924207" sldId="257"/>
        </pc:sldMkLst>
        <pc:spChg chg="mod">
          <ac:chgData name="Maria Isabel Marin Morales" userId="7ad60347-f251-4cf2-9c3a-3c8a2cb70aeb" providerId="ADAL" clId="{530CC87D-3151-42EB-8224-06566B680A6C}" dt="2020-02-26T12:41:28.027" v="4" actId="6549"/>
          <ac:spMkLst>
            <pc:docMk/>
            <pc:sldMk cId="2599924207" sldId="257"/>
            <ac:spMk id="3" creationId="{00000000-0000-0000-0000-000000000000}"/>
          </ac:spMkLst>
        </pc:spChg>
      </pc:sldChg>
      <pc:sldChg chg="modSp add">
        <pc:chgData name="Maria Isabel Marin Morales" userId="7ad60347-f251-4cf2-9c3a-3c8a2cb70aeb" providerId="ADAL" clId="{530CC87D-3151-42EB-8224-06566B680A6C}" dt="2020-02-26T12:48:36.437" v="8"/>
        <pc:sldMkLst>
          <pc:docMk/>
          <pc:sldMk cId="2651627111" sldId="260"/>
        </pc:sldMkLst>
        <pc:spChg chg="mod">
          <ac:chgData name="Maria Isabel Marin Morales" userId="7ad60347-f251-4cf2-9c3a-3c8a2cb70aeb" providerId="ADAL" clId="{530CC87D-3151-42EB-8224-06566B680A6C}" dt="2020-02-26T12:48:36.437" v="8"/>
          <ac:spMkLst>
            <pc:docMk/>
            <pc:sldMk cId="2651627111" sldId="260"/>
            <ac:spMk id="3" creationId="{5C2839CB-C13A-45C3-B10B-B470E25B112F}"/>
          </ac:spMkLst>
        </pc:spChg>
      </pc:sldChg>
    </pc:docChg>
  </pc:docChgLst>
  <pc:docChgLst>
    <pc:chgData name="MARIA ISABEL MARIN MORALES" userId="bfe88224-0585-448e-99eb-dac8c3af1aa2" providerId="ADAL" clId="{58F70624-FF27-4865-A5D9-62B1677A4D1C}"/>
    <pc:docChg chg="modSld">
      <pc:chgData name="MARIA ISABEL MARIN MORALES" userId="bfe88224-0585-448e-99eb-dac8c3af1aa2" providerId="ADAL" clId="{58F70624-FF27-4865-A5D9-62B1677A4D1C}" dt="2019-11-19T20:30:19.631" v="4" actId="14100"/>
      <pc:docMkLst>
        <pc:docMk/>
      </pc:docMkLst>
      <pc:sldChg chg="modSp">
        <pc:chgData name="MARIA ISABEL MARIN MORALES" userId="bfe88224-0585-448e-99eb-dac8c3af1aa2" providerId="ADAL" clId="{58F70624-FF27-4865-A5D9-62B1677A4D1C}" dt="2019-11-19T20:30:19.631" v="4" actId="14100"/>
        <pc:sldMkLst>
          <pc:docMk/>
          <pc:sldMk cId="3492707600" sldId="257"/>
        </pc:sldMkLst>
        <pc:spChg chg="mod">
          <ac:chgData name="MARIA ISABEL MARIN MORALES" userId="bfe88224-0585-448e-99eb-dac8c3af1aa2" providerId="ADAL" clId="{58F70624-FF27-4865-A5D9-62B1677A4D1C}" dt="2019-11-19T20:30:16.594" v="3" actId="1076"/>
          <ac:spMkLst>
            <pc:docMk/>
            <pc:sldMk cId="3492707600" sldId="257"/>
            <ac:spMk id="4" creationId="{00000000-0000-0000-0000-000000000000}"/>
          </ac:spMkLst>
        </pc:spChg>
        <pc:spChg chg="mod">
          <ac:chgData name="MARIA ISABEL MARIN MORALES" userId="bfe88224-0585-448e-99eb-dac8c3af1aa2" providerId="ADAL" clId="{58F70624-FF27-4865-A5D9-62B1677A4D1C}" dt="2019-11-19T20:30:19.631" v="4" actId="14100"/>
          <ac:spMkLst>
            <pc:docMk/>
            <pc:sldMk cId="3492707600" sldId="257"/>
            <ac:spMk id="5" creationId="{00000000-0000-0000-0000-000000000000}"/>
          </ac:spMkLst>
        </pc:spChg>
      </pc:sldChg>
    </pc:docChg>
  </pc:docChgLst>
  <pc:docChgLst>
    <pc:chgData name="MARIA ISABEL MARIN MORALES" userId="bfe88224-0585-448e-99eb-dac8c3af1aa2" providerId="ADAL" clId="{E56D257B-AC55-427B-B23E-AF0FD7455E3C}"/>
    <pc:docChg chg="undo custSel modSld">
      <pc:chgData name="MARIA ISABEL MARIN MORALES" userId="bfe88224-0585-448e-99eb-dac8c3af1aa2" providerId="ADAL" clId="{E56D257B-AC55-427B-B23E-AF0FD7455E3C}" dt="2019-11-20T18:02:25.948" v="32" actId="6549"/>
      <pc:docMkLst>
        <pc:docMk/>
      </pc:docMkLst>
      <pc:sldChg chg="modSp">
        <pc:chgData name="MARIA ISABEL MARIN MORALES" userId="bfe88224-0585-448e-99eb-dac8c3af1aa2" providerId="ADAL" clId="{E56D257B-AC55-427B-B23E-AF0FD7455E3C}" dt="2019-11-20T13:50:15.725" v="4" actId="13926"/>
        <pc:sldMkLst>
          <pc:docMk/>
          <pc:sldMk cId="2599924207" sldId="257"/>
        </pc:sldMkLst>
        <pc:graphicFrameChg chg="mod modGraphic">
          <ac:chgData name="MARIA ISABEL MARIN MORALES" userId="bfe88224-0585-448e-99eb-dac8c3af1aa2" providerId="ADAL" clId="{E56D257B-AC55-427B-B23E-AF0FD7455E3C}" dt="2019-11-20T13:50:15.725" v="4" actId="13926"/>
          <ac:graphicFrameMkLst>
            <pc:docMk/>
            <pc:sldMk cId="2599924207" sldId="257"/>
            <ac:graphicFrameMk id="4" creationId="{F194228A-4C62-4D0A-B0E3-6F2336FC45FF}"/>
          </ac:graphicFrameMkLst>
        </pc:graphicFrameChg>
      </pc:sldChg>
      <pc:sldChg chg="modSp">
        <pc:chgData name="MARIA ISABEL MARIN MORALES" userId="bfe88224-0585-448e-99eb-dac8c3af1aa2" providerId="ADAL" clId="{E56D257B-AC55-427B-B23E-AF0FD7455E3C}" dt="2019-11-20T18:02:25.948" v="32" actId="6549"/>
        <pc:sldMkLst>
          <pc:docMk/>
          <pc:sldMk cId="3108033263" sldId="274"/>
        </pc:sldMkLst>
        <pc:spChg chg="mod">
          <ac:chgData name="MARIA ISABEL MARIN MORALES" userId="bfe88224-0585-448e-99eb-dac8c3af1aa2" providerId="ADAL" clId="{E56D257B-AC55-427B-B23E-AF0FD7455E3C}" dt="2019-11-20T18:02:07.542" v="31" actId="20577"/>
          <ac:spMkLst>
            <pc:docMk/>
            <pc:sldMk cId="3108033263" sldId="274"/>
            <ac:spMk id="107523" creationId="{B88ACFDE-6240-424F-BED8-4F367E1D267A}"/>
          </ac:spMkLst>
        </pc:spChg>
        <pc:spChg chg="mod">
          <ac:chgData name="MARIA ISABEL MARIN MORALES" userId="bfe88224-0585-448e-99eb-dac8c3af1aa2" providerId="ADAL" clId="{E56D257B-AC55-427B-B23E-AF0FD7455E3C}" dt="2019-11-20T18:02:25.948" v="32" actId="6549"/>
          <ac:spMkLst>
            <pc:docMk/>
            <pc:sldMk cId="3108033263" sldId="274"/>
            <ac:spMk id="107525" creationId="{6761BDE6-8B3E-47C7-A0B7-D5927701AFEC}"/>
          </ac:spMkLst>
        </pc:spChg>
      </pc:sldChg>
      <pc:sldChg chg="delSp">
        <pc:chgData name="MARIA ISABEL MARIN MORALES" userId="bfe88224-0585-448e-99eb-dac8c3af1aa2" providerId="ADAL" clId="{E56D257B-AC55-427B-B23E-AF0FD7455E3C}" dt="2019-11-20T13:51:55.154" v="5" actId="478"/>
        <pc:sldMkLst>
          <pc:docMk/>
          <pc:sldMk cId="0" sldId="281"/>
        </pc:sldMkLst>
        <pc:spChg chg="del">
          <ac:chgData name="MARIA ISABEL MARIN MORALES" userId="bfe88224-0585-448e-99eb-dac8c3af1aa2" providerId="ADAL" clId="{E56D257B-AC55-427B-B23E-AF0FD7455E3C}" dt="2019-11-20T13:51:55.154" v="5" actId="478"/>
          <ac:spMkLst>
            <pc:docMk/>
            <pc:sldMk cId="0" sldId="281"/>
            <ac:spMk id="9222" creationId="{C0278B0C-906C-4F1D-91DC-E9D1F9BD351A}"/>
          </ac:spMkLst>
        </pc:spChg>
      </pc:sldChg>
      <pc:sldChg chg="modSp">
        <pc:chgData name="MARIA ISABEL MARIN MORALES" userId="bfe88224-0585-448e-99eb-dac8c3af1aa2" providerId="ADAL" clId="{E56D257B-AC55-427B-B23E-AF0FD7455E3C}" dt="2019-11-20T13:54:00.074" v="6" actId="14100"/>
        <pc:sldMkLst>
          <pc:docMk/>
          <pc:sldMk cId="0" sldId="284"/>
        </pc:sldMkLst>
        <pc:picChg chg="mod">
          <ac:chgData name="MARIA ISABEL MARIN MORALES" userId="bfe88224-0585-448e-99eb-dac8c3af1aa2" providerId="ADAL" clId="{E56D257B-AC55-427B-B23E-AF0FD7455E3C}" dt="2019-11-20T13:54:00.074" v="6" actId="14100"/>
          <ac:picMkLst>
            <pc:docMk/>
            <pc:sldMk cId="0" sldId="284"/>
            <ac:picMk id="10245" creationId="{8EBECF3F-EA64-470A-94EA-46DA09230D5E}"/>
          </ac:picMkLst>
        </pc:picChg>
      </pc:sldChg>
      <pc:sldChg chg="modSp">
        <pc:chgData name="MARIA ISABEL MARIN MORALES" userId="bfe88224-0585-448e-99eb-dac8c3af1aa2" providerId="ADAL" clId="{E56D257B-AC55-427B-B23E-AF0FD7455E3C}" dt="2019-11-20T18:01:33.068" v="7" actId="20577"/>
        <pc:sldMkLst>
          <pc:docMk/>
          <pc:sldMk cId="2625957455" sldId="288"/>
        </pc:sldMkLst>
        <pc:graphicFrameChg chg="modGraphic">
          <ac:chgData name="MARIA ISABEL MARIN MORALES" userId="bfe88224-0585-448e-99eb-dac8c3af1aa2" providerId="ADAL" clId="{E56D257B-AC55-427B-B23E-AF0FD7455E3C}" dt="2019-11-20T18:01:33.068" v="7" actId="20577"/>
          <ac:graphicFrameMkLst>
            <pc:docMk/>
            <pc:sldMk cId="2625957455" sldId="288"/>
            <ac:graphicFrameMk id="4" creationId="{065164B5-802E-4CFD-BBBB-7738A970275A}"/>
          </ac:graphicFrameMkLst>
        </pc:graphicFrameChg>
      </pc:sldChg>
    </pc:docChg>
  </pc:docChgLst>
  <pc:docChgLst>
    <pc:chgData name="MARIA ISABEL MARIN MORALES" userId="bfe88224-0585-448e-99eb-dac8c3af1aa2" providerId="ADAL" clId="{EFE65DD6-AEA8-495A-91E6-B34530307154}"/>
    <pc:docChg chg="undo custSel addSld delSld modSld">
      <pc:chgData name="MARIA ISABEL MARIN MORALES" userId="bfe88224-0585-448e-99eb-dac8c3af1aa2" providerId="ADAL" clId="{EFE65DD6-AEA8-495A-91E6-B34530307154}" dt="2019-11-19T20:28:54.320" v="12" actId="47"/>
      <pc:docMkLst>
        <pc:docMk/>
      </pc:docMkLst>
      <pc:sldChg chg="modSp">
        <pc:chgData name="MARIA ISABEL MARIN MORALES" userId="bfe88224-0585-448e-99eb-dac8c3af1aa2" providerId="ADAL" clId="{EFE65DD6-AEA8-495A-91E6-B34530307154}" dt="2019-11-19T20:28:42.271" v="2" actId="20577"/>
        <pc:sldMkLst>
          <pc:docMk/>
          <pc:sldMk cId="1793775768" sldId="256"/>
        </pc:sldMkLst>
        <pc:spChg chg="mod">
          <ac:chgData name="MARIA ISABEL MARIN MORALES" userId="bfe88224-0585-448e-99eb-dac8c3af1aa2" providerId="ADAL" clId="{EFE65DD6-AEA8-495A-91E6-B34530307154}" dt="2019-11-19T20:28:36.913" v="0"/>
          <ac:spMkLst>
            <pc:docMk/>
            <pc:sldMk cId="1793775768" sldId="256"/>
            <ac:spMk id="2" creationId="{00000000-0000-0000-0000-000000000000}"/>
          </ac:spMkLst>
        </pc:spChg>
        <pc:spChg chg="mod">
          <ac:chgData name="MARIA ISABEL MARIN MORALES" userId="bfe88224-0585-448e-99eb-dac8c3af1aa2" providerId="ADAL" clId="{EFE65DD6-AEA8-495A-91E6-B34530307154}" dt="2019-11-19T20:28:42.271" v="2" actId="20577"/>
          <ac:spMkLst>
            <pc:docMk/>
            <pc:sldMk cId="1793775768" sldId="256"/>
            <ac:spMk id="3" creationId="{00000000-0000-0000-0000-000000000000}"/>
          </ac:spMkLst>
        </pc:spChg>
      </pc:sldChg>
      <pc:sldChg chg="add del">
        <pc:chgData name="MARIA ISABEL MARIN MORALES" userId="bfe88224-0585-448e-99eb-dac8c3af1aa2" providerId="ADAL" clId="{EFE65DD6-AEA8-495A-91E6-B34530307154}" dt="2019-11-19T20:28:54.320" v="12" actId="47"/>
        <pc:sldMkLst>
          <pc:docMk/>
          <pc:sldMk cId="3492707600" sldId="257"/>
        </pc:sldMkLst>
      </pc:sldChg>
      <pc:sldChg chg="del">
        <pc:chgData name="MARIA ISABEL MARIN MORALES" userId="bfe88224-0585-448e-99eb-dac8c3af1aa2" providerId="ADAL" clId="{EFE65DD6-AEA8-495A-91E6-B34530307154}" dt="2019-11-19T20:28:49.044" v="4" actId="47"/>
        <pc:sldMkLst>
          <pc:docMk/>
          <pc:sldMk cId="2584719421" sldId="258"/>
        </pc:sldMkLst>
      </pc:sldChg>
      <pc:sldChg chg="del">
        <pc:chgData name="MARIA ISABEL MARIN MORALES" userId="bfe88224-0585-448e-99eb-dac8c3af1aa2" providerId="ADAL" clId="{EFE65DD6-AEA8-495A-91E6-B34530307154}" dt="2019-11-19T20:28:49.141" v="5" actId="47"/>
        <pc:sldMkLst>
          <pc:docMk/>
          <pc:sldMk cId="1184999744" sldId="259"/>
        </pc:sldMkLst>
      </pc:sldChg>
      <pc:sldChg chg="del">
        <pc:chgData name="MARIA ISABEL MARIN MORALES" userId="bfe88224-0585-448e-99eb-dac8c3af1aa2" providerId="ADAL" clId="{EFE65DD6-AEA8-495A-91E6-B34530307154}" dt="2019-11-19T20:28:49.725" v="7" actId="47"/>
        <pc:sldMkLst>
          <pc:docMk/>
          <pc:sldMk cId="3937779325" sldId="260"/>
        </pc:sldMkLst>
      </pc:sldChg>
      <pc:sldChg chg="del">
        <pc:chgData name="MARIA ISABEL MARIN MORALES" userId="bfe88224-0585-448e-99eb-dac8c3af1aa2" providerId="ADAL" clId="{EFE65DD6-AEA8-495A-91E6-B34530307154}" dt="2019-11-19T20:28:49.306" v="6" actId="47"/>
        <pc:sldMkLst>
          <pc:docMk/>
          <pc:sldMk cId="745827909" sldId="261"/>
        </pc:sldMkLst>
      </pc:sldChg>
      <pc:sldChg chg="del">
        <pc:chgData name="MARIA ISABEL MARIN MORALES" userId="bfe88224-0585-448e-99eb-dac8c3af1aa2" providerId="ADAL" clId="{EFE65DD6-AEA8-495A-91E6-B34530307154}" dt="2019-11-19T20:28:50.260" v="8" actId="47"/>
        <pc:sldMkLst>
          <pc:docMk/>
          <pc:sldMk cId="273657176" sldId="262"/>
        </pc:sldMkLst>
      </pc:sldChg>
      <pc:sldChg chg="del">
        <pc:chgData name="MARIA ISABEL MARIN MORALES" userId="bfe88224-0585-448e-99eb-dac8c3af1aa2" providerId="ADAL" clId="{EFE65DD6-AEA8-495A-91E6-B34530307154}" dt="2019-11-19T20:28:51.105" v="9" actId="47"/>
        <pc:sldMkLst>
          <pc:docMk/>
          <pc:sldMk cId="3958667741" sldId="263"/>
        </pc:sldMkLst>
      </pc:sldChg>
      <pc:sldChg chg="del">
        <pc:chgData name="MARIA ISABEL MARIN MORALES" userId="bfe88224-0585-448e-99eb-dac8c3af1aa2" providerId="ADAL" clId="{EFE65DD6-AEA8-495A-91E6-B34530307154}" dt="2019-11-19T20:28:51.444" v="10" actId="47"/>
        <pc:sldMkLst>
          <pc:docMk/>
          <pc:sldMk cId="1920124895" sldId="264"/>
        </pc:sldMkLst>
      </pc:sldChg>
      <pc:sldChg chg="del">
        <pc:chgData name="MARIA ISABEL MARIN MORALES" userId="bfe88224-0585-448e-99eb-dac8c3af1aa2" providerId="ADAL" clId="{EFE65DD6-AEA8-495A-91E6-B34530307154}" dt="2019-11-19T20:28:49.021" v="3" actId="47"/>
        <pc:sldMkLst>
          <pc:docMk/>
          <pc:sldMk cId="1627128829" sldId="265"/>
        </pc:sldMkLst>
      </pc:sldChg>
    </pc:docChg>
  </pc:docChgLst>
  <pc:docChgLst>
    <pc:chgData name="Maria Isabel Marin Morales" userId="7ad60347-f251-4cf2-9c3a-3c8a2cb70aeb" providerId="ADAL" clId="{553E305F-56B2-465F-9C19-B10E566B867D}"/>
    <pc:docChg chg="custSel addSld delSld modSld">
      <pc:chgData name="Maria Isabel Marin Morales" userId="7ad60347-f251-4cf2-9c3a-3c8a2cb70aeb" providerId="ADAL" clId="{553E305F-56B2-465F-9C19-B10E566B867D}" dt="2020-03-04T03:29:04.224" v="136" actId="20577"/>
      <pc:docMkLst>
        <pc:docMk/>
      </pc:docMkLst>
      <pc:sldChg chg="delSp modSp">
        <pc:chgData name="Maria Isabel Marin Morales" userId="7ad60347-f251-4cf2-9c3a-3c8a2cb70aeb" providerId="ADAL" clId="{553E305F-56B2-465F-9C19-B10E566B867D}" dt="2020-03-03T03:01:19.286" v="14" actId="1076"/>
        <pc:sldMkLst>
          <pc:docMk/>
          <pc:sldMk cId="3591760226" sldId="262"/>
        </pc:sldMkLst>
        <pc:spChg chg="mod">
          <ac:chgData name="Maria Isabel Marin Morales" userId="7ad60347-f251-4cf2-9c3a-3c8a2cb70aeb" providerId="ADAL" clId="{553E305F-56B2-465F-9C19-B10E566B867D}" dt="2020-03-03T03:01:19.286" v="14" actId="1076"/>
          <ac:spMkLst>
            <pc:docMk/>
            <pc:sldMk cId="3591760226" sldId="262"/>
            <ac:spMk id="2" creationId="{00000000-0000-0000-0000-000000000000}"/>
          </ac:spMkLst>
        </pc:spChg>
        <pc:spChg chg="del mod">
          <ac:chgData name="Maria Isabel Marin Morales" userId="7ad60347-f251-4cf2-9c3a-3c8a2cb70aeb" providerId="ADAL" clId="{553E305F-56B2-465F-9C19-B10E566B867D}" dt="2020-03-03T03:00:30.084" v="3" actId="478"/>
          <ac:spMkLst>
            <pc:docMk/>
            <pc:sldMk cId="3591760226" sldId="262"/>
            <ac:spMk id="8194" creationId="{00000000-0000-0000-0000-000000000000}"/>
          </ac:spMkLst>
        </pc:spChg>
        <pc:spChg chg="del mod">
          <ac:chgData name="Maria Isabel Marin Morales" userId="7ad60347-f251-4cf2-9c3a-3c8a2cb70aeb" providerId="ADAL" clId="{553E305F-56B2-465F-9C19-B10E566B867D}" dt="2020-03-03T03:00:30.084" v="3" actId="478"/>
          <ac:spMkLst>
            <pc:docMk/>
            <pc:sldMk cId="3591760226" sldId="262"/>
            <ac:spMk id="8195" creationId="{00000000-0000-0000-0000-000000000000}"/>
          </ac:spMkLst>
        </pc:spChg>
        <pc:spChg chg="del mod">
          <ac:chgData name="Maria Isabel Marin Morales" userId="7ad60347-f251-4cf2-9c3a-3c8a2cb70aeb" providerId="ADAL" clId="{553E305F-56B2-465F-9C19-B10E566B867D}" dt="2020-03-03T03:00:30.084" v="3" actId="478"/>
          <ac:spMkLst>
            <pc:docMk/>
            <pc:sldMk cId="3591760226" sldId="262"/>
            <ac:spMk id="8196" creationId="{00000000-0000-0000-0000-000000000000}"/>
          </ac:spMkLst>
        </pc:spChg>
        <pc:spChg chg="mod">
          <ac:chgData name="Maria Isabel Marin Morales" userId="7ad60347-f251-4cf2-9c3a-3c8a2cb70aeb" providerId="ADAL" clId="{553E305F-56B2-465F-9C19-B10E566B867D}" dt="2020-03-03T03:01:03.869" v="9" actId="1076"/>
          <ac:spMkLst>
            <pc:docMk/>
            <pc:sldMk cId="3591760226" sldId="262"/>
            <ac:spMk id="8199" creationId="{00000000-0000-0000-0000-000000000000}"/>
          </ac:spMkLst>
        </pc:spChg>
        <pc:spChg chg="mod">
          <ac:chgData name="Maria Isabel Marin Morales" userId="7ad60347-f251-4cf2-9c3a-3c8a2cb70aeb" providerId="ADAL" clId="{553E305F-56B2-465F-9C19-B10E566B867D}" dt="2020-03-03T03:01:07.429" v="10" actId="1076"/>
          <ac:spMkLst>
            <pc:docMk/>
            <pc:sldMk cId="3591760226" sldId="262"/>
            <ac:spMk id="8200" creationId="{00000000-0000-0000-0000-000000000000}"/>
          </ac:spMkLst>
        </pc:spChg>
        <pc:spChg chg="mod">
          <ac:chgData name="Maria Isabel Marin Morales" userId="7ad60347-f251-4cf2-9c3a-3c8a2cb70aeb" providerId="ADAL" clId="{553E305F-56B2-465F-9C19-B10E566B867D}" dt="2020-03-03T03:01:14.029" v="12" actId="1076"/>
          <ac:spMkLst>
            <pc:docMk/>
            <pc:sldMk cId="3591760226" sldId="262"/>
            <ac:spMk id="8201" creationId="{00000000-0000-0000-0000-000000000000}"/>
          </ac:spMkLst>
        </pc:spChg>
        <pc:spChg chg="mod">
          <ac:chgData name="Maria Isabel Marin Morales" userId="7ad60347-f251-4cf2-9c3a-3c8a2cb70aeb" providerId="ADAL" clId="{553E305F-56B2-465F-9C19-B10E566B867D}" dt="2020-03-03T03:01:18.564" v="13" actId="1076"/>
          <ac:spMkLst>
            <pc:docMk/>
            <pc:sldMk cId="3591760226" sldId="262"/>
            <ac:spMk id="8202" creationId="{00000000-0000-0000-0000-000000000000}"/>
          </ac:spMkLst>
        </pc:spChg>
      </pc:sldChg>
      <pc:sldChg chg="del">
        <pc:chgData name="Maria Isabel Marin Morales" userId="7ad60347-f251-4cf2-9c3a-3c8a2cb70aeb" providerId="ADAL" clId="{553E305F-56B2-465F-9C19-B10E566B867D}" dt="2020-03-04T03:27:15.769" v="67" actId="2696"/>
        <pc:sldMkLst>
          <pc:docMk/>
          <pc:sldMk cId="718794134" sldId="268"/>
        </pc:sldMkLst>
      </pc:sldChg>
      <pc:sldChg chg="del">
        <pc:chgData name="Maria Isabel Marin Morales" userId="7ad60347-f251-4cf2-9c3a-3c8a2cb70aeb" providerId="ADAL" clId="{553E305F-56B2-465F-9C19-B10E566B867D}" dt="2020-03-04T03:27:17.346" v="68" actId="2696"/>
        <pc:sldMkLst>
          <pc:docMk/>
          <pc:sldMk cId="1107166785" sldId="269"/>
        </pc:sldMkLst>
      </pc:sldChg>
      <pc:sldChg chg="del">
        <pc:chgData name="Maria Isabel Marin Morales" userId="7ad60347-f251-4cf2-9c3a-3c8a2cb70aeb" providerId="ADAL" clId="{553E305F-56B2-465F-9C19-B10E566B867D}" dt="2020-03-04T03:27:20.425" v="69" actId="2696"/>
        <pc:sldMkLst>
          <pc:docMk/>
          <pc:sldMk cId="3745886668" sldId="270"/>
        </pc:sldMkLst>
      </pc:sldChg>
      <pc:sldChg chg="del">
        <pc:chgData name="Maria Isabel Marin Morales" userId="7ad60347-f251-4cf2-9c3a-3c8a2cb70aeb" providerId="ADAL" clId="{553E305F-56B2-465F-9C19-B10E566B867D}" dt="2020-03-04T03:27:22.585" v="70" actId="2696"/>
        <pc:sldMkLst>
          <pc:docMk/>
          <pc:sldMk cId="2796202509" sldId="271"/>
        </pc:sldMkLst>
      </pc:sldChg>
      <pc:sldChg chg="del">
        <pc:chgData name="Maria Isabel Marin Morales" userId="7ad60347-f251-4cf2-9c3a-3c8a2cb70aeb" providerId="ADAL" clId="{553E305F-56B2-465F-9C19-B10E566B867D}" dt="2020-03-04T03:27:24.636" v="71" actId="2696"/>
        <pc:sldMkLst>
          <pc:docMk/>
          <pc:sldMk cId="3342957164" sldId="272"/>
        </pc:sldMkLst>
      </pc:sldChg>
      <pc:sldChg chg="del">
        <pc:chgData name="Maria Isabel Marin Morales" userId="7ad60347-f251-4cf2-9c3a-3c8a2cb70aeb" providerId="ADAL" clId="{553E305F-56B2-465F-9C19-B10E566B867D}" dt="2020-03-04T03:27:25.885" v="72" actId="2696"/>
        <pc:sldMkLst>
          <pc:docMk/>
          <pc:sldMk cId="892666124" sldId="273"/>
        </pc:sldMkLst>
      </pc:sldChg>
      <pc:sldChg chg="del">
        <pc:chgData name="Maria Isabel Marin Morales" userId="7ad60347-f251-4cf2-9c3a-3c8a2cb70aeb" providerId="ADAL" clId="{553E305F-56B2-465F-9C19-B10E566B867D}" dt="2020-03-04T03:27:39.773" v="75" actId="2696"/>
        <pc:sldMkLst>
          <pc:docMk/>
          <pc:sldMk cId="3108033263" sldId="274"/>
        </pc:sldMkLst>
      </pc:sldChg>
      <pc:sldChg chg="add modTransition">
        <pc:chgData name="Maria Isabel Marin Morales" userId="7ad60347-f251-4cf2-9c3a-3c8a2cb70aeb" providerId="ADAL" clId="{553E305F-56B2-465F-9C19-B10E566B867D}" dt="2020-03-04T03:28:23.888" v="79"/>
        <pc:sldMkLst>
          <pc:docMk/>
          <pc:sldMk cId="3143443335" sldId="274"/>
        </pc:sldMkLst>
      </pc:sldChg>
      <pc:sldChg chg="add modTransition">
        <pc:chgData name="Maria Isabel Marin Morales" userId="7ad60347-f251-4cf2-9c3a-3c8a2cb70aeb" providerId="ADAL" clId="{553E305F-56B2-465F-9C19-B10E566B867D}" dt="2020-03-04T03:28:23.888" v="79"/>
        <pc:sldMkLst>
          <pc:docMk/>
          <pc:sldMk cId="0" sldId="275"/>
        </pc:sldMkLst>
      </pc:sldChg>
      <pc:sldChg chg="del">
        <pc:chgData name="Maria Isabel Marin Morales" userId="7ad60347-f251-4cf2-9c3a-3c8a2cb70aeb" providerId="ADAL" clId="{553E305F-56B2-465F-9C19-B10E566B867D}" dt="2020-03-04T03:27:40.690" v="76" actId="2696"/>
        <pc:sldMkLst>
          <pc:docMk/>
          <pc:sldMk cId="2084509126" sldId="275"/>
        </pc:sldMkLst>
      </pc:sldChg>
      <pc:sldChg chg="add modTransition">
        <pc:chgData name="Maria Isabel Marin Morales" userId="7ad60347-f251-4cf2-9c3a-3c8a2cb70aeb" providerId="ADAL" clId="{553E305F-56B2-465F-9C19-B10E566B867D}" dt="2020-03-04T03:28:23.888" v="79"/>
        <pc:sldMkLst>
          <pc:docMk/>
          <pc:sldMk cId="0" sldId="276"/>
        </pc:sldMkLst>
      </pc:sldChg>
      <pc:sldChg chg="del">
        <pc:chgData name="Maria Isabel Marin Morales" userId="7ad60347-f251-4cf2-9c3a-3c8a2cb70aeb" providerId="ADAL" clId="{553E305F-56B2-465F-9C19-B10E566B867D}" dt="2020-03-04T03:27:54.091" v="77" actId="2696"/>
        <pc:sldMkLst>
          <pc:docMk/>
          <pc:sldMk cId="2308736131" sldId="276"/>
        </pc:sldMkLst>
      </pc:sldChg>
      <pc:sldChg chg="del">
        <pc:chgData name="Maria Isabel Marin Morales" userId="7ad60347-f251-4cf2-9c3a-3c8a2cb70aeb" providerId="ADAL" clId="{553E305F-56B2-465F-9C19-B10E566B867D}" dt="2020-03-04T03:27:55.185" v="78" actId="2696"/>
        <pc:sldMkLst>
          <pc:docMk/>
          <pc:sldMk cId="1546807823" sldId="277"/>
        </pc:sldMkLst>
      </pc:sldChg>
      <pc:sldChg chg="addSp add">
        <pc:chgData name="Maria Isabel Marin Morales" userId="7ad60347-f251-4cf2-9c3a-3c8a2cb70aeb" providerId="ADAL" clId="{553E305F-56B2-465F-9C19-B10E566B867D}" dt="2020-03-04T02:56:45.363" v="17"/>
        <pc:sldMkLst>
          <pc:docMk/>
          <pc:sldMk cId="3211354067" sldId="279"/>
        </pc:sldMkLst>
        <pc:picChg chg="add">
          <ac:chgData name="Maria Isabel Marin Morales" userId="7ad60347-f251-4cf2-9c3a-3c8a2cb70aeb" providerId="ADAL" clId="{553E305F-56B2-465F-9C19-B10E566B867D}" dt="2020-03-04T02:56:45.363" v="17"/>
          <ac:picMkLst>
            <pc:docMk/>
            <pc:sldMk cId="3211354067" sldId="279"/>
            <ac:picMk id="4" creationId="{F48A767A-9145-49DF-8BBD-DB9954D86FB0}"/>
          </ac:picMkLst>
        </pc:picChg>
      </pc:sldChg>
      <pc:sldChg chg="modSp add">
        <pc:chgData name="Maria Isabel Marin Morales" userId="7ad60347-f251-4cf2-9c3a-3c8a2cb70aeb" providerId="ADAL" clId="{553E305F-56B2-465F-9C19-B10E566B867D}" dt="2020-03-04T03:13:55.999" v="66" actId="20577"/>
        <pc:sldMkLst>
          <pc:docMk/>
          <pc:sldMk cId="3200743609" sldId="280"/>
        </pc:sldMkLst>
        <pc:spChg chg="mod">
          <ac:chgData name="Maria Isabel Marin Morales" userId="7ad60347-f251-4cf2-9c3a-3c8a2cb70aeb" providerId="ADAL" clId="{553E305F-56B2-465F-9C19-B10E566B867D}" dt="2020-03-04T03:13:55.999" v="66" actId="20577"/>
          <ac:spMkLst>
            <pc:docMk/>
            <pc:sldMk cId="3200743609" sldId="280"/>
            <ac:spMk id="3" creationId="{2CCF2A44-1B4A-4EA7-A5AE-6A24084BC42A}"/>
          </ac:spMkLst>
        </pc:spChg>
      </pc:sldChg>
      <pc:sldChg chg="add modTransition">
        <pc:chgData name="Maria Isabel Marin Morales" userId="7ad60347-f251-4cf2-9c3a-3c8a2cb70aeb" providerId="ADAL" clId="{553E305F-56B2-465F-9C19-B10E566B867D}" dt="2020-03-04T03:28:23.888" v="79"/>
        <pc:sldMkLst>
          <pc:docMk/>
          <pc:sldMk cId="0" sldId="281"/>
        </pc:sldMkLst>
      </pc:sldChg>
      <pc:sldChg chg="add del">
        <pc:chgData name="Maria Isabel Marin Morales" userId="7ad60347-f251-4cf2-9c3a-3c8a2cb70aeb" providerId="ADAL" clId="{553E305F-56B2-465F-9C19-B10E566B867D}" dt="2020-03-04T03:27:30.578" v="74"/>
        <pc:sldMkLst>
          <pc:docMk/>
          <pc:sldMk cId="1457507379" sldId="281"/>
        </pc:sldMkLst>
      </pc:sldChg>
      <pc:sldChg chg="add modTransition">
        <pc:chgData name="Maria Isabel Marin Morales" userId="7ad60347-f251-4cf2-9c3a-3c8a2cb70aeb" providerId="ADAL" clId="{553E305F-56B2-465F-9C19-B10E566B867D}" dt="2020-03-04T03:28:23.888" v="79"/>
        <pc:sldMkLst>
          <pc:docMk/>
          <pc:sldMk cId="0" sldId="282"/>
        </pc:sldMkLst>
      </pc:sldChg>
      <pc:sldChg chg="add modTransition">
        <pc:chgData name="Maria Isabel Marin Morales" userId="7ad60347-f251-4cf2-9c3a-3c8a2cb70aeb" providerId="ADAL" clId="{553E305F-56B2-465F-9C19-B10E566B867D}" dt="2020-03-04T03:28:23.888" v="79"/>
        <pc:sldMkLst>
          <pc:docMk/>
          <pc:sldMk cId="0" sldId="285"/>
        </pc:sldMkLst>
      </pc:sldChg>
      <pc:sldChg chg="add modTransition">
        <pc:chgData name="Maria Isabel Marin Morales" userId="7ad60347-f251-4cf2-9c3a-3c8a2cb70aeb" providerId="ADAL" clId="{553E305F-56B2-465F-9C19-B10E566B867D}" dt="2020-03-04T03:28:23.888" v="79"/>
        <pc:sldMkLst>
          <pc:docMk/>
          <pc:sldMk cId="0" sldId="286"/>
        </pc:sldMkLst>
      </pc:sldChg>
      <pc:sldChg chg="add modTransition">
        <pc:chgData name="Maria Isabel Marin Morales" userId="7ad60347-f251-4cf2-9c3a-3c8a2cb70aeb" providerId="ADAL" clId="{553E305F-56B2-465F-9C19-B10E566B867D}" dt="2020-03-04T03:28:23.888" v="79"/>
        <pc:sldMkLst>
          <pc:docMk/>
          <pc:sldMk cId="0" sldId="287"/>
        </pc:sldMkLst>
      </pc:sldChg>
      <pc:sldChg chg="add modTransition">
        <pc:chgData name="Maria Isabel Marin Morales" userId="7ad60347-f251-4cf2-9c3a-3c8a2cb70aeb" providerId="ADAL" clId="{553E305F-56B2-465F-9C19-B10E566B867D}" dt="2020-03-04T03:28:23.888" v="79"/>
        <pc:sldMkLst>
          <pc:docMk/>
          <pc:sldMk cId="0" sldId="288"/>
        </pc:sldMkLst>
      </pc:sldChg>
      <pc:sldChg chg="add modTransition">
        <pc:chgData name="Maria Isabel Marin Morales" userId="7ad60347-f251-4cf2-9c3a-3c8a2cb70aeb" providerId="ADAL" clId="{553E305F-56B2-465F-9C19-B10E566B867D}" dt="2020-03-04T03:28:23.888" v="79"/>
        <pc:sldMkLst>
          <pc:docMk/>
          <pc:sldMk cId="0" sldId="289"/>
        </pc:sldMkLst>
      </pc:sldChg>
      <pc:sldChg chg="add modTransition">
        <pc:chgData name="Maria Isabel Marin Morales" userId="7ad60347-f251-4cf2-9c3a-3c8a2cb70aeb" providerId="ADAL" clId="{553E305F-56B2-465F-9C19-B10E566B867D}" dt="2020-03-04T03:28:23.888" v="79"/>
        <pc:sldMkLst>
          <pc:docMk/>
          <pc:sldMk cId="0" sldId="290"/>
        </pc:sldMkLst>
      </pc:sldChg>
      <pc:sldChg chg="add modTransition">
        <pc:chgData name="Maria Isabel Marin Morales" userId="7ad60347-f251-4cf2-9c3a-3c8a2cb70aeb" providerId="ADAL" clId="{553E305F-56B2-465F-9C19-B10E566B867D}" dt="2020-03-04T03:28:23.888" v="79"/>
        <pc:sldMkLst>
          <pc:docMk/>
          <pc:sldMk cId="0" sldId="291"/>
        </pc:sldMkLst>
      </pc:sldChg>
      <pc:sldChg chg="add modTransition">
        <pc:chgData name="Maria Isabel Marin Morales" userId="7ad60347-f251-4cf2-9c3a-3c8a2cb70aeb" providerId="ADAL" clId="{553E305F-56B2-465F-9C19-B10E566B867D}" dt="2020-03-04T03:28:23.888" v="79"/>
        <pc:sldMkLst>
          <pc:docMk/>
          <pc:sldMk cId="0" sldId="292"/>
        </pc:sldMkLst>
      </pc:sldChg>
      <pc:sldChg chg="add modTransition">
        <pc:chgData name="Maria Isabel Marin Morales" userId="7ad60347-f251-4cf2-9c3a-3c8a2cb70aeb" providerId="ADAL" clId="{553E305F-56B2-465F-9C19-B10E566B867D}" dt="2020-03-04T03:28:23.888" v="79"/>
        <pc:sldMkLst>
          <pc:docMk/>
          <pc:sldMk cId="0" sldId="293"/>
        </pc:sldMkLst>
      </pc:sldChg>
      <pc:sldChg chg="add modTransition">
        <pc:chgData name="Maria Isabel Marin Morales" userId="7ad60347-f251-4cf2-9c3a-3c8a2cb70aeb" providerId="ADAL" clId="{553E305F-56B2-465F-9C19-B10E566B867D}" dt="2020-03-04T03:28:23.888" v="79"/>
        <pc:sldMkLst>
          <pc:docMk/>
          <pc:sldMk cId="0" sldId="294"/>
        </pc:sldMkLst>
      </pc:sldChg>
      <pc:sldChg chg="add">
        <pc:chgData name="Maria Isabel Marin Morales" userId="7ad60347-f251-4cf2-9c3a-3c8a2cb70aeb" providerId="ADAL" clId="{553E305F-56B2-465F-9C19-B10E566B867D}" dt="2020-03-04T03:28:23.888" v="79"/>
        <pc:sldMkLst>
          <pc:docMk/>
          <pc:sldMk cId="0" sldId="295"/>
        </pc:sldMkLst>
      </pc:sldChg>
      <pc:sldChg chg="add modTransition">
        <pc:chgData name="Maria Isabel Marin Morales" userId="7ad60347-f251-4cf2-9c3a-3c8a2cb70aeb" providerId="ADAL" clId="{553E305F-56B2-465F-9C19-B10E566B867D}" dt="2020-03-04T03:28:23.888" v="79"/>
        <pc:sldMkLst>
          <pc:docMk/>
          <pc:sldMk cId="0" sldId="296"/>
        </pc:sldMkLst>
      </pc:sldChg>
      <pc:sldChg chg="add modTransition">
        <pc:chgData name="Maria Isabel Marin Morales" userId="7ad60347-f251-4cf2-9c3a-3c8a2cb70aeb" providerId="ADAL" clId="{553E305F-56B2-465F-9C19-B10E566B867D}" dt="2020-03-04T03:28:23.888" v="79"/>
        <pc:sldMkLst>
          <pc:docMk/>
          <pc:sldMk cId="0" sldId="297"/>
        </pc:sldMkLst>
      </pc:sldChg>
      <pc:sldChg chg="add modTransition">
        <pc:chgData name="Maria Isabel Marin Morales" userId="7ad60347-f251-4cf2-9c3a-3c8a2cb70aeb" providerId="ADAL" clId="{553E305F-56B2-465F-9C19-B10E566B867D}" dt="2020-03-04T03:28:23.888" v="79"/>
        <pc:sldMkLst>
          <pc:docMk/>
          <pc:sldMk cId="0" sldId="298"/>
        </pc:sldMkLst>
      </pc:sldChg>
      <pc:sldChg chg="add modTransition">
        <pc:chgData name="Maria Isabel Marin Morales" userId="7ad60347-f251-4cf2-9c3a-3c8a2cb70aeb" providerId="ADAL" clId="{553E305F-56B2-465F-9C19-B10E566B867D}" dt="2020-03-04T03:28:23.888" v="79"/>
        <pc:sldMkLst>
          <pc:docMk/>
          <pc:sldMk cId="0" sldId="299"/>
        </pc:sldMkLst>
      </pc:sldChg>
      <pc:sldChg chg="add modTransition">
        <pc:chgData name="Maria Isabel Marin Morales" userId="7ad60347-f251-4cf2-9c3a-3c8a2cb70aeb" providerId="ADAL" clId="{553E305F-56B2-465F-9C19-B10E566B867D}" dt="2020-03-04T03:28:23.888" v="79"/>
        <pc:sldMkLst>
          <pc:docMk/>
          <pc:sldMk cId="0" sldId="300"/>
        </pc:sldMkLst>
      </pc:sldChg>
      <pc:sldChg chg="add modTransition">
        <pc:chgData name="Maria Isabel Marin Morales" userId="7ad60347-f251-4cf2-9c3a-3c8a2cb70aeb" providerId="ADAL" clId="{553E305F-56B2-465F-9C19-B10E566B867D}" dt="2020-03-04T03:28:23.888" v="79"/>
        <pc:sldMkLst>
          <pc:docMk/>
          <pc:sldMk cId="0" sldId="301"/>
        </pc:sldMkLst>
      </pc:sldChg>
      <pc:sldChg chg="add modTransition">
        <pc:chgData name="Maria Isabel Marin Morales" userId="7ad60347-f251-4cf2-9c3a-3c8a2cb70aeb" providerId="ADAL" clId="{553E305F-56B2-465F-9C19-B10E566B867D}" dt="2020-03-04T03:28:23.888" v="79"/>
        <pc:sldMkLst>
          <pc:docMk/>
          <pc:sldMk cId="0" sldId="302"/>
        </pc:sldMkLst>
      </pc:sldChg>
      <pc:sldChg chg="add modTransition">
        <pc:chgData name="Maria Isabel Marin Morales" userId="7ad60347-f251-4cf2-9c3a-3c8a2cb70aeb" providerId="ADAL" clId="{553E305F-56B2-465F-9C19-B10E566B867D}" dt="2020-03-04T03:28:23.888" v="79"/>
        <pc:sldMkLst>
          <pc:docMk/>
          <pc:sldMk cId="0" sldId="303"/>
        </pc:sldMkLst>
      </pc:sldChg>
      <pc:sldChg chg="add modTransition">
        <pc:chgData name="Maria Isabel Marin Morales" userId="7ad60347-f251-4cf2-9c3a-3c8a2cb70aeb" providerId="ADAL" clId="{553E305F-56B2-465F-9C19-B10E566B867D}" dt="2020-03-04T03:28:23.888" v="79"/>
        <pc:sldMkLst>
          <pc:docMk/>
          <pc:sldMk cId="0" sldId="304"/>
        </pc:sldMkLst>
      </pc:sldChg>
      <pc:sldChg chg="add modTransition">
        <pc:chgData name="Maria Isabel Marin Morales" userId="7ad60347-f251-4cf2-9c3a-3c8a2cb70aeb" providerId="ADAL" clId="{553E305F-56B2-465F-9C19-B10E566B867D}" dt="2020-03-04T03:28:23.888" v="79"/>
        <pc:sldMkLst>
          <pc:docMk/>
          <pc:sldMk cId="0" sldId="305"/>
        </pc:sldMkLst>
      </pc:sldChg>
      <pc:sldChg chg="add modTransition">
        <pc:chgData name="Maria Isabel Marin Morales" userId="7ad60347-f251-4cf2-9c3a-3c8a2cb70aeb" providerId="ADAL" clId="{553E305F-56B2-465F-9C19-B10E566B867D}" dt="2020-03-04T03:28:23.888" v="79"/>
        <pc:sldMkLst>
          <pc:docMk/>
          <pc:sldMk cId="42149028" sldId="306"/>
        </pc:sldMkLst>
      </pc:sldChg>
      <pc:sldChg chg="add modTransition">
        <pc:chgData name="Maria Isabel Marin Morales" userId="7ad60347-f251-4cf2-9c3a-3c8a2cb70aeb" providerId="ADAL" clId="{553E305F-56B2-465F-9C19-B10E566B867D}" dt="2020-03-04T03:28:23.888" v="79"/>
        <pc:sldMkLst>
          <pc:docMk/>
          <pc:sldMk cId="3025197751" sldId="307"/>
        </pc:sldMkLst>
      </pc:sldChg>
      <pc:sldChg chg="add modTransition">
        <pc:chgData name="Maria Isabel Marin Morales" userId="7ad60347-f251-4cf2-9c3a-3c8a2cb70aeb" providerId="ADAL" clId="{553E305F-56B2-465F-9C19-B10E566B867D}" dt="2020-03-04T03:28:23.888" v="79"/>
        <pc:sldMkLst>
          <pc:docMk/>
          <pc:sldMk cId="0" sldId="308"/>
        </pc:sldMkLst>
      </pc:sldChg>
      <pc:sldChg chg="add modTransition">
        <pc:chgData name="Maria Isabel Marin Morales" userId="7ad60347-f251-4cf2-9c3a-3c8a2cb70aeb" providerId="ADAL" clId="{553E305F-56B2-465F-9C19-B10E566B867D}" dt="2020-03-04T03:28:23.888" v="79"/>
        <pc:sldMkLst>
          <pc:docMk/>
          <pc:sldMk cId="0" sldId="309"/>
        </pc:sldMkLst>
      </pc:sldChg>
      <pc:sldChg chg="add modTransition">
        <pc:chgData name="Maria Isabel Marin Morales" userId="7ad60347-f251-4cf2-9c3a-3c8a2cb70aeb" providerId="ADAL" clId="{553E305F-56B2-465F-9C19-B10E566B867D}" dt="2020-03-04T03:28:23.888" v="79"/>
        <pc:sldMkLst>
          <pc:docMk/>
          <pc:sldMk cId="0" sldId="310"/>
        </pc:sldMkLst>
      </pc:sldChg>
      <pc:sldChg chg="add modTransition">
        <pc:chgData name="Maria Isabel Marin Morales" userId="7ad60347-f251-4cf2-9c3a-3c8a2cb70aeb" providerId="ADAL" clId="{553E305F-56B2-465F-9C19-B10E566B867D}" dt="2020-03-04T03:28:23.888" v="79"/>
        <pc:sldMkLst>
          <pc:docMk/>
          <pc:sldMk cId="0" sldId="311"/>
        </pc:sldMkLst>
      </pc:sldChg>
      <pc:sldChg chg="add modTransition">
        <pc:chgData name="Maria Isabel Marin Morales" userId="7ad60347-f251-4cf2-9c3a-3c8a2cb70aeb" providerId="ADAL" clId="{553E305F-56B2-465F-9C19-B10E566B867D}" dt="2020-03-04T03:28:23.888" v="79"/>
        <pc:sldMkLst>
          <pc:docMk/>
          <pc:sldMk cId="0" sldId="312"/>
        </pc:sldMkLst>
      </pc:sldChg>
      <pc:sldChg chg="add modTransition">
        <pc:chgData name="Maria Isabel Marin Morales" userId="7ad60347-f251-4cf2-9c3a-3c8a2cb70aeb" providerId="ADAL" clId="{553E305F-56B2-465F-9C19-B10E566B867D}" dt="2020-03-04T03:28:23.888" v="79"/>
        <pc:sldMkLst>
          <pc:docMk/>
          <pc:sldMk cId="0" sldId="313"/>
        </pc:sldMkLst>
      </pc:sldChg>
      <pc:sldChg chg="modSp add">
        <pc:chgData name="Maria Isabel Marin Morales" userId="7ad60347-f251-4cf2-9c3a-3c8a2cb70aeb" providerId="ADAL" clId="{553E305F-56B2-465F-9C19-B10E566B867D}" dt="2020-03-04T03:29:04.224" v="136" actId="20577"/>
        <pc:sldMkLst>
          <pc:docMk/>
          <pc:sldMk cId="3935969805" sldId="314"/>
        </pc:sldMkLst>
        <pc:spChg chg="mod">
          <ac:chgData name="Maria Isabel Marin Morales" userId="7ad60347-f251-4cf2-9c3a-3c8a2cb70aeb" providerId="ADAL" clId="{553E305F-56B2-465F-9C19-B10E566B867D}" dt="2020-03-04T03:29:04.224" v="136" actId="20577"/>
          <ac:spMkLst>
            <pc:docMk/>
            <pc:sldMk cId="3935969805" sldId="314"/>
            <ac:spMk id="2" creationId="{ACBCA98B-3580-47EF-836E-6ABF3E8ADAF2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9267C1E-A2F6-4803-A145-CF6B42EDA575}" type="datetimeFigureOut">
              <a:rPr lang="es-CO" smtClean="0"/>
              <a:t>10/11/2020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F94D290-2B41-4A6C-8BE8-63411DA227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9249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D428EEC-BE81-444A-BD29-14C75B7905C7}" type="datetimeFigureOut">
              <a:rPr lang="es-CO" smtClean="0"/>
              <a:t>10/11/2020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326B2D4-F2AA-4F18-9ECA-DE7C7FC161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706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507AD93-3168-4222-B533-E81434F13A7A}" type="slidenum">
              <a:rPr lang="es-ES" altLang="es-ES" smtClean="0"/>
              <a:pPr>
                <a:spcBef>
                  <a:spcPct val="0"/>
                </a:spcBef>
              </a:pPr>
              <a:t>9</a:t>
            </a:fld>
            <a:endParaRPr lang="es-ES" altLang="es-ES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7" tIns="46589" rIns="93177" bIns="4658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s-ES_tradnl" altLang="es-ES" sz="1800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s-ES_tradnl" altLang="es-ES" sz="10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7" tIns="46589" rIns="93177" bIns="4658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s-ES_tradnl" altLang="es-ES" sz="1800"/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7" tIns="46589" rIns="93177" bIns="4658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s-ES_tradnl" altLang="es-ES" sz="1800"/>
          </a:p>
        </p:txBody>
      </p:sp>
      <p:sp>
        <p:nvSpPr>
          <p:cNvPr id="922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2325" cy="3473450"/>
          </a:xfrm>
          <a:ln w="12700" cap="flat">
            <a:solidFill>
              <a:schemeClr val="tx1"/>
            </a:solidFill>
          </a:ln>
        </p:spPr>
      </p:sp>
      <p:sp>
        <p:nvSpPr>
          <p:cNvPr id="92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57838" y="4430316"/>
            <a:ext cx="5496348" cy="420274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207" tIns="45295" rIns="92207" bIns="45295"/>
          <a:lstStyle/>
          <a:p>
            <a:pPr defTabSz="776478"/>
            <a:endParaRPr lang="es-ES_tradnl" alt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165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5F94FC-0E15-46C9-B803-015114A4915C}" type="slidenum">
              <a:rPr lang="es-ES" altLang="es-ES" smtClean="0"/>
              <a:pPr>
                <a:spcBef>
                  <a:spcPct val="0"/>
                </a:spcBef>
              </a:pPr>
              <a:t>12</a:t>
            </a:fld>
            <a:endParaRPr lang="es-ES" altLang="es-ES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7" tIns="46589" rIns="93177" bIns="4658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s-ES_tradnl" altLang="es-ES" sz="1800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s-ES_tradnl" altLang="es-ES" sz="1000" i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7" tIns="46589" rIns="93177" bIns="4658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s-ES_tradnl" altLang="es-ES" sz="1800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7" tIns="46589" rIns="93177" bIns="4658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s-ES_tradnl" altLang="es-ES" sz="1800"/>
          </a:p>
        </p:txBody>
      </p:sp>
      <p:sp>
        <p:nvSpPr>
          <p:cNvPr id="1331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2325" cy="3473450"/>
          </a:xfrm>
          <a:ln w="12700" cap="flat">
            <a:solidFill>
              <a:schemeClr val="tx1"/>
            </a:solidFill>
          </a:ln>
        </p:spPr>
      </p:sp>
      <p:sp>
        <p:nvSpPr>
          <p:cNvPr id="1332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57838" y="4430316"/>
            <a:ext cx="5496348" cy="420274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207" tIns="45295" rIns="92207" bIns="45295"/>
          <a:lstStyle/>
          <a:p>
            <a:pPr defTabSz="776478"/>
            <a:endParaRPr lang="es-ES_tradnl" alt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611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9254EF-9381-4E45-9317-A27591CE9474}" type="slidenum">
              <a:rPr lang="es-ES" altLang="es-ES" smtClean="0"/>
              <a:pPr>
                <a:spcBef>
                  <a:spcPct val="0"/>
                </a:spcBef>
              </a:pPr>
              <a:t>14</a:t>
            </a:fld>
            <a:endParaRPr lang="es-ES" altLang="es-ES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7" tIns="46589" rIns="93177" bIns="4658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s-ES_tradnl" altLang="es-ES" sz="1800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s-ES_tradnl" altLang="es-ES" sz="1000" i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7" tIns="46589" rIns="93177" bIns="4658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s-ES_tradnl" altLang="es-ES" sz="1800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177" tIns="46589" rIns="93177" bIns="4658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s-ES_tradnl" altLang="es-ES" sz="1800"/>
          </a:p>
        </p:txBody>
      </p:sp>
      <p:sp>
        <p:nvSpPr>
          <p:cNvPr id="184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2325" cy="3473450"/>
          </a:xfrm>
          <a:ln w="12700" cap="flat">
            <a:solidFill>
              <a:schemeClr val="tx1"/>
            </a:solidFill>
          </a:ln>
        </p:spPr>
      </p:sp>
      <p:sp>
        <p:nvSpPr>
          <p:cNvPr id="184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57838" y="4430316"/>
            <a:ext cx="5496348" cy="420274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207" tIns="45295" rIns="92207" bIns="45295"/>
          <a:lstStyle/>
          <a:p>
            <a:pPr defTabSz="776478"/>
            <a:endParaRPr lang="es-ES_tradnl" alt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44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ortada y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sz="1800"/>
          </a:p>
        </p:txBody>
      </p:sp>
      <p:pic>
        <p:nvPicPr>
          <p:cNvPr id="8" name="Imagen 7" descr="fondo-apaisad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8" y="0"/>
            <a:ext cx="9144000" cy="4518212"/>
          </a:xfrm>
          <a:prstGeom prst="rect">
            <a:avLst/>
          </a:prstGeom>
        </p:spPr>
      </p:pic>
      <p:sp>
        <p:nvSpPr>
          <p:cNvPr id="9" name="Rectángulo 8"/>
          <p:cNvSpPr/>
          <p:nvPr userDrawn="1"/>
        </p:nvSpPr>
        <p:spPr>
          <a:xfrm>
            <a:off x="-13228" y="4537833"/>
            <a:ext cx="9170455" cy="2320169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sz="1800" dirty="0"/>
          </a:p>
        </p:txBody>
      </p:sp>
      <p:pic>
        <p:nvPicPr>
          <p:cNvPr id="11" name="Imagen 10" descr="logo-udea-horizonta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2" y="273102"/>
            <a:ext cx="4043230" cy="104352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7362" y="4537831"/>
            <a:ext cx="7772400" cy="10657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135" y="5626367"/>
            <a:ext cx="7785628" cy="5162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F2330516-30F6-E045-BD1D-7462146B4F22}" type="datetimeFigureOut">
              <a:rPr lang="es-ES" smtClean="0"/>
              <a:pPr/>
              <a:t>10/11/2020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4D4C741-227C-C746-A0AD-2AD17F58555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84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68646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BF6AB103-9406-489A-947F-8CC7074469D9}" type="datetimeFigureOut">
              <a:rPr lang="es-CO" smtClean="0"/>
              <a:t>10/11/2020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76FD8DAA-4F48-4C09-AE6B-2999D29E5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025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2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78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135" y="4673430"/>
            <a:ext cx="7772400" cy="858258"/>
          </a:xfrm>
        </p:spPr>
        <p:txBody>
          <a:bodyPr/>
          <a:lstStyle/>
          <a:p>
            <a:r>
              <a:rPr lang="es-ES" sz="4000" dirty="0"/>
              <a:t>CONSTRUCCIÓN DE BASES DE DATOS I</a:t>
            </a:r>
            <a:endParaRPr lang="es-CO" sz="40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D4DF3F4-161F-4784-B5F7-D1D7D9ED1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135" y="5884492"/>
            <a:ext cx="7785628" cy="516251"/>
          </a:xfrm>
        </p:spPr>
        <p:txBody>
          <a:bodyPr>
            <a:normAutofit fontScale="70000" lnSpcReduction="20000"/>
          </a:bodyPr>
          <a:lstStyle/>
          <a:p>
            <a:r>
              <a:rPr lang="es-CO" dirty="0"/>
              <a:t>María Isabel Marín Morales</a:t>
            </a:r>
          </a:p>
          <a:p>
            <a:r>
              <a:rPr lang="es-CO" dirty="0"/>
              <a:t>Tomado del curso del profesor Francisco Javier Moreno</a:t>
            </a:r>
          </a:p>
        </p:txBody>
      </p:sp>
    </p:spTree>
    <p:extLst>
      <p:ext uri="{BB962C8B-B14F-4D97-AF65-F5344CB8AC3E}">
        <p14:creationId xmlns:p14="http://schemas.microsoft.com/office/powerpoint/2010/main" val="1793775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s-ES_tradnl" altLang="es-ES"/>
              <a:t>Restricciones de integridad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s-ES_tradnl" altLang="es-ES" sz="2400" b="1"/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ES_tradnl" altLang="es-ES" sz="2400" b="1"/>
              <a:t>1.5.</a:t>
            </a:r>
            <a:r>
              <a:rPr lang="es-ES_tradnl" altLang="es-ES" sz="2400"/>
              <a:t> Clave Alternativa: Garantiza la </a:t>
            </a:r>
            <a:r>
              <a:rPr lang="es-ES_tradnl" altLang="es-ES" sz="2400">
                <a:solidFill>
                  <a:srgbClr val="00B050"/>
                </a:solidFill>
              </a:rPr>
              <a:t>unicidad</a:t>
            </a:r>
            <a:r>
              <a:rPr lang="es-ES_tradnl" altLang="es-ES" sz="2400"/>
              <a:t> de los atributos declarados como tal. Se especifica mediante la cláusula </a:t>
            </a:r>
            <a:r>
              <a:rPr lang="es-ES_tradnl" altLang="es-ES" sz="2400">
                <a:solidFill>
                  <a:schemeClr val="accent2"/>
                </a:solidFill>
                <a:latin typeface="SimSun" panose="02010600030101010101" pitchFamily="2" charset="-122"/>
              </a:rPr>
              <a:t>UNIQUE</a:t>
            </a:r>
            <a:r>
              <a:rPr lang="es-ES_tradnl" altLang="es-ES" sz="2400"/>
              <a:t>.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ES_tradnl" altLang="es-ES" sz="2400"/>
              <a:t>	Si se desea hacer obligatoria, se debe especificar </a:t>
            </a:r>
            <a:r>
              <a:rPr lang="es-ES_tradnl" altLang="es-ES" sz="2400">
                <a:solidFill>
                  <a:schemeClr val="accent2"/>
                </a:solidFill>
                <a:latin typeface="SimSun" panose="02010600030101010101" pitchFamily="2" charset="-122"/>
              </a:rPr>
              <a:t>NOT NULL</a:t>
            </a:r>
            <a:r>
              <a:rPr lang="es-ES_tradnl" altLang="es-ES" sz="2400"/>
              <a:t>.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s-ES_tradnl" altLang="es-ES" sz="2400"/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ES_tradnl" altLang="es-ES" sz="2400" b="1"/>
              <a:t>1.6</a:t>
            </a:r>
            <a:r>
              <a:rPr lang="es-ES_tradnl" altLang="es-ES" sz="2400"/>
              <a:t> Las reglas de tipo </a:t>
            </a:r>
            <a:r>
              <a:rPr lang="es-ES_tradnl" altLang="es-ES" sz="2400">
                <a:solidFill>
                  <a:schemeClr val="accent2"/>
                </a:solidFill>
                <a:latin typeface="SimSun" panose="02010600030101010101" pitchFamily="2" charset="-122"/>
              </a:rPr>
              <a:t>CHECK</a:t>
            </a:r>
            <a:r>
              <a:rPr lang="es-ES_tradnl" altLang="es-ES" sz="2400"/>
              <a:t>: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ES_tradnl" altLang="es-ES" sz="2400"/>
              <a:t>	Condiciones de verificación para los valores de uno o varios atributos.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ES_tradnl" altLang="es-ES" sz="2400"/>
              <a:t>    Sintaxis: </a:t>
            </a:r>
            <a:r>
              <a:rPr lang="es-ES_tradnl" altLang="es-ES" sz="2400">
                <a:solidFill>
                  <a:schemeClr val="accent2"/>
                </a:solidFill>
                <a:latin typeface="SimSun" panose="02010600030101010101" pitchFamily="2" charset="-122"/>
              </a:rPr>
              <a:t>CHECK(condición). </a:t>
            </a:r>
            <a:r>
              <a:rPr lang="es-ES_tradnl" altLang="es-ES" sz="2400"/>
              <a:t>Por ejemplo, validar que un valor sea positivo o esté en un rango.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s-ES_tradnl" altLang="es-ES" sz="2400"/>
          </a:p>
          <a:p>
            <a:pPr eaLnBrk="1" hangingPunct="1">
              <a:lnSpc>
                <a:spcPct val="80000"/>
              </a:lnSpc>
            </a:pPr>
            <a:endParaRPr lang="es-ES" altLang="es-ES" sz="2000"/>
          </a:p>
        </p:txBody>
      </p:sp>
    </p:spTree>
    <p:extLst>
      <p:ext uri="{BB962C8B-B14F-4D97-AF65-F5344CB8AC3E}">
        <p14:creationId xmlns:p14="http://schemas.microsoft.com/office/powerpoint/2010/main" val="497715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0"/>
            <a:ext cx="8229600" cy="1141413"/>
          </a:xfrm>
        </p:spPr>
        <p:txBody>
          <a:bodyPr/>
          <a:lstStyle/>
          <a:p>
            <a:pPr algn="just" eaLnBrk="1" hangingPunct="1">
              <a:buFontTx/>
              <a:buNone/>
            </a:pPr>
            <a:endParaRPr lang="es-ES_tradnl" altLang="es-ES">
              <a:solidFill>
                <a:schemeClr val="accent1"/>
              </a:solidFill>
            </a:endParaRPr>
          </a:p>
          <a:p>
            <a:pPr algn="just" eaLnBrk="1" hangingPunct="1">
              <a:buFontTx/>
              <a:buNone/>
            </a:pPr>
            <a:r>
              <a:rPr lang="es-ES_tradnl" altLang="es-ES" sz="2400" b="1"/>
              <a:t>Ejemplo. Sea el modelo E-R:</a:t>
            </a:r>
          </a:p>
          <a:p>
            <a:pPr algn="just" eaLnBrk="1" hangingPunct="1">
              <a:buFontTx/>
              <a:buNone/>
            </a:pPr>
            <a:endParaRPr lang="es-ES" altLang="es-ES" sz="2400"/>
          </a:p>
        </p:txBody>
      </p:sp>
      <p:sp>
        <p:nvSpPr>
          <p:cNvPr id="11267" name="AutoShape 4"/>
          <p:cNvSpPr>
            <a:spLocks noChangeArrowheads="1"/>
          </p:cNvSpPr>
          <p:nvPr/>
        </p:nvSpPr>
        <p:spPr bwMode="auto">
          <a:xfrm>
            <a:off x="3203575" y="1052513"/>
            <a:ext cx="2447925" cy="13668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1800"/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3348038" y="1125538"/>
            <a:ext cx="2114550" cy="128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ES" sz="1800" b="1"/>
              <a:t>DEPARTAMENTO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ES" sz="2000"/>
              <a:t># código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ES" sz="2000"/>
              <a:t>* nombre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ES" sz="2000"/>
              <a:t>* ciudad</a:t>
            </a:r>
            <a:endParaRPr lang="es-ES" altLang="es-ES" sz="2000"/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3348038" y="3573463"/>
            <a:ext cx="2663825" cy="189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ES" sz="1800" b="1"/>
              <a:t>         EMPLEADO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ES" sz="2000"/>
              <a:t> # cédula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ES" sz="2000"/>
              <a:t> * nombre    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ES" sz="2000"/>
              <a:t> * salario      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ES" sz="2000"/>
              <a:t> ° comisión  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ES" sz="2000"/>
              <a:t> * cargo</a:t>
            </a:r>
            <a:endParaRPr lang="es-ES" altLang="es-ES" sz="2000"/>
          </a:p>
        </p:txBody>
      </p:sp>
      <p:sp>
        <p:nvSpPr>
          <p:cNvPr id="11270" name="AutoShape 9"/>
          <p:cNvSpPr>
            <a:spLocks noChangeArrowheads="1"/>
          </p:cNvSpPr>
          <p:nvPr/>
        </p:nvSpPr>
        <p:spPr bwMode="auto">
          <a:xfrm>
            <a:off x="3203575" y="3500438"/>
            <a:ext cx="2592388" cy="23050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1800"/>
          </a:p>
        </p:txBody>
      </p:sp>
      <p:sp>
        <p:nvSpPr>
          <p:cNvPr id="11271" name="Line 11"/>
          <p:cNvSpPr>
            <a:spLocks noChangeShapeType="1"/>
          </p:cNvSpPr>
          <p:nvPr/>
        </p:nvSpPr>
        <p:spPr bwMode="auto">
          <a:xfrm>
            <a:off x="4572000" y="29972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272" name="Line 12"/>
          <p:cNvSpPr>
            <a:spLocks noChangeShapeType="1"/>
          </p:cNvSpPr>
          <p:nvPr/>
        </p:nvSpPr>
        <p:spPr bwMode="auto">
          <a:xfrm>
            <a:off x="4572000" y="24209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273" name="Line 13"/>
          <p:cNvSpPr>
            <a:spLocks noChangeShapeType="1"/>
          </p:cNvSpPr>
          <p:nvPr/>
        </p:nvSpPr>
        <p:spPr bwMode="auto">
          <a:xfrm flipH="1">
            <a:off x="4427538" y="3284538"/>
            <a:ext cx="1444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274" name="Line 14"/>
          <p:cNvSpPr>
            <a:spLocks noChangeShapeType="1"/>
          </p:cNvSpPr>
          <p:nvPr/>
        </p:nvSpPr>
        <p:spPr bwMode="auto">
          <a:xfrm>
            <a:off x="4572000" y="3284538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275" name="Line 15"/>
          <p:cNvSpPr>
            <a:spLocks noChangeShapeType="1"/>
          </p:cNvSpPr>
          <p:nvPr/>
        </p:nvSpPr>
        <p:spPr bwMode="auto">
          <a:xfrm flipH="1">
            <a:off x="2268538" y="4652963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276" name="Line 16"/>
          <p:cNvSpPr>
            <a:spLocks noChangeShapeType="1"/>
          </p:cNvSpPr>
          <p:nvPr/>
        </p:nvSpPr>
        <p:spPr bwMode="auto">
          <a:xfrm>
            <a:off x="2268538" y="4652963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277" name="Line 17"/>
          <p:cNvSpPr>
            <a:spLocks noChangeShapeType="1"/>
          </p:cNvSpPr>
          <p:nvPr/>
        </p:nvSpPr>
        <p:spPr bwMode="auto">
          <a:xfrm>
            <a:off x="2268538" y="6308725"/>
            <a:ext cx="15827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278" name="Line 18"/>
          <p:cNvSpPr>
            <a:spLocks noChangeShapeType="1"/>
          </p:cNvSpPr>
          <p:nvPr/>
        </p:nvSpPr>
        <p:spPr bwMode="auto">
          <a:xfrm>
            <a:off x="3851275" y="58054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279" name="Line 19"/>
          <p:cNvSpPr>
            <a:spLocks noChangeShapeType="1"/>
          </p:cNvSpPr>
          <p:nvPr/>
        </p:nvSpPr>
        <p:spPr bwMode="auto">
          <a:xfrm flipH="1">
            <a:off x="2987675" y="4365625"/>
            <a:ext cx="2159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280" name="Line 20"/>
          <p:cNvSpPr>
            <a:spLocks noChangeShapeType="1"/>
          </p:cNvSpPr>
          <p:nvPr/>
        </p:nvSpPr>
        <p:spPr bwMode="auto">
          <a:xfrm>
            <a:off x="2987675" y="4652963"/>
            <a:ext cx="2159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281" name="Text Box 21"/>
          <p:cNvSpPr txBox="1">
            <a:spLocks noChangeArrowheads="1"/>
          </p:cNvSpPr>
          <p:nvPr/>
        </p:nvSpPr>
        <p:spPr bwMode="auto">
          <a:xfrm>
            <a:off x="4067175" y="58769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1800"/>
          </a:p>
        </p:txBody>
      </p:sp>
      <p:sp>
        <p:nvSpPr>
          <p:cNvPr id="11282" name="Text Box 22"/>
          <p:cNvSpPr txBox="1">
            <a:spLocks noChangeArrowheads="1"/>
          </p:cNvSpPr>
          <p:nvPr/>
        </p:nvSpPr>
        <p:spPr bwMode="auto">
          <a:xfrm>
            <a:off x="3995738" y="5949950"/>
            <a:ext cx="111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ES" sz="1800"/>
              <a:t>el jefe de</a:t>
            </a:r>
            <a:endParaRPr lang="es-ES" altLang="es-ES" sz="1800"/>
          </a:p>
        </p:txBody>
      </p:sp>
      <p:sp>
        <p:nvSpPr>
          <p:cNvPr id="11283" name="Text Box 23"/>
          <p:cNvSpPr txBox="1">
            <a:spLocks noChangeArrowheads="1"/>
          </p:cNvSpPr>
          <p:nvPr/>
        </p:nvSpPr>
        <p:spPr bwMode="auto">
          <a:xfrm>
            <a:off x="1331913" y="4076700"/>
            <a:ext cx="1746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ES" sz="1800"/>
              <a:t>el subordinado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ES" sz="1800"/>
              <a:t>de</a:t>
            </a:r>
            <a:endParaRPr lang="es-ES" altLang="es-ES" sz="1800"/>
          </a:p>
        </p:txBody>
      </p:sp>
      <p:sp>
        <p:nvSpPr>
          <p:cNvPr id="11284" name="Text Box 24"/>
          <p:cNvSpPr txBox="1">
            <a:spLocks noChangeArrowheads="1"/>
          </p:cNvSpPr>
          <p:nvPr/>
        </p:nvSpPr>
        <p:spPr bwMode="auto">
          <a:xfrm>
            <a:off x="4602163" y="2482850"/>
            <a:ext cx="266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ES" sz="1800"/>
              <a:t>el lugar de trabajo de</a:t>
            </a:r>
            <a:endParaRPr lang="es-ES" altLang="es-ES" sz="1800"/>
          </a:p>
        </p:txBody>
      </p:sp>
      <p:sp>
        <p:nvSpPr>
          <p:cNvPr id="11285" name="Text Box 25"/>
          <p:cNvSpPr txBox="1">
            <a:spLocks noChangeArrowheads="1"/>
          </p:cNvSpPr>
          <p:nvPr/>
        </p:nvSpPr>
        <p:spPr bwMode="auto">
          <a:xfrm>
            <a:off x="3276600" y="3133725"/>
            <a:ext cx="151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ES" sz="1800"/>
              <a:t>adscrito a</a:t>
            </a:r>
            <a:endParaRPr lang="es-ES" altLang="es-ES" sz="1800"/>
          </a:p>
        </p:txBody>
      </p:sp>
      <p:sp>
        <p:nvSpPr>
          <p:cNvPr id="2" name="CuadroTexto 1"/>
          <p:cNvSpPr txBox="1"/>
          <p:nvPr/>
        </p:nvSpPr>
        <p:spPr>
          <a:xfrm>
            <a:off x="6273007" y="3148538"/>
            <a:ext cx="2068512" cy="255454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2000" b="1" dirty="0"/>
              <a:t>Notas</a:t>
            </a:r>
            <a:r>
              <a:rPr lang="es-ES" sz="2000" dirty="0"/>
              <a:t>: en DEPARTAMENTO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es-ES" sz="2000" dirty="0">
                <a:solidFill>
                  <a:srgbClr val="3333FF"/>
                </a:solidFill>
              </a:rPr>
              <a:t>nombre</a:t>
            </a:r>
            <a:r>
              <a:rPr lang="es-ES" sz="2000" dirty="0"/>
              <a:t> es un id. alternativo.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es-ES" sz="2000" dirty="0">
                <a:solidFill>
                  <a:srgbClr val="3333FF"/>
                </a:solidFill>
              </a:rPr>
              <a:t>ciudad</a:t>
            </a:r>
            <a:r>
              <a:rPr lang="es-ES" sz="2000" dirty="0"/>
              <a:t> debe ser Medellín, Bogotá o Cali.</a:t>
            </a:r>
          </a:p>
          <a:p>
            <a:pPr marL="285750" indent="-285750" eaLnBrk="1" hangingPunct="1">
              <a:buFontTx/>
              <a:buChar char="-"/>
              <a:defRPr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41742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825" y="546100"/>
            <a:ext cx="8532813" cy="63119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just" defTabSz="762000" eaLnBrk="1" hangingPunct="1">
              <a:buFontTx/>
              <a:buNone/>
            </a:pPr>
            <a:endParaRPr lang="es-CO" altLang="es-ES" dirty="0">
              <a:solidFill>
                <a:schemeClr val="accent1"/>
              </a:solidFill>
            </a:endParaRPr>
          </a:p>
          <a:p>
            <a:pPr algn="just" defTabSz="762000" eaLnBrk="1" hangingPunct="1">
              <a:buFontTx/>
              <a:buNone/>
            </a:pPr>
            <a:endParaRPr lang="es-ES_tradnl" altLang="es-ES" dirty="0">
              <a:solidFill>
                <a:schemeClr val="accent1"/>
              </a:solidFill>
            </a:endParaRPr>
          </a:p>
          <a:p>
            <a:pPr algn="just" defTabSz="762000" eaLnBrk="1" hangingPunct="1">
              <a:buFontTx/>
              <a:buNone/>
            </a:pPr>
            <a:r>
              <a:rPr lang="es-ES_tradnl" altLang="es-ES" sz="2800" b="1" dirty="0">
                <a:solidFill>
                  <a:schemeClr val="accent2"/>
                </a:solidFill>
                <a:latin typeface="SimSun" panose="02010600030101010101" pitchFamily="2" charset="-122"/>
              </a:rPr>
              <a:t>CREATE TABLE</a:t>
            </a: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 departamento</a:t>
            </a:r>
          </a:p>
          <a:p>
            <a:pPr algn="just" defTabSz="762000" eaLnBrk="1" hangingPunct="1">
              <a:buFontTx/>
              <a:buNone/>
            </a:pP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( </a:t>
            </a:r>
            <a:r>
              <a:rPr lang="es-ES_tradnl" altLang="es-ES" sz="2800" dirty="0" err="1">
                <a:solidFill>
                  <a:schemeClr val="accent2"/>
                </a:solidFill>
                <a:latin typeface="SimSun" panose="02010600030101010101" pitchFamily="2" charset="-122"/>
              </a:rPr>
              <a:t>codigo</a:t>
            </a: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</a:t>
            </a:r>
            <a:r>
              <a:rPr lang="es-ES_tradnl" altLang="es-ES" sz="2800" b="1" dirty="0">
                <a:solidFill>
                  <a:schemeClr val="accent2"/>
                </a:solidFill>
                <a:latin typeface="SimSun" panose="02010600030101010101" pitchFamily="2" charset="-122"/>
              </a:rPr>
              <a:t>NUMBER</a:t>
            </a: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(6) </a:t>
            </a:r>
            <a:r>
              <a:rPr lang="es-ES_tradnl" altLang="es-ES" sz="2800" b="1" dirty="0">
                <a:solidFill>
                  <a:schemeClr val="accent2"/>
                </a:solidFill>
                <a:latin typeface="SimSun" panose="02010600030101010101" pitchFamily="2" charset="-122"/>
              </a:rPr>
              <a:t>PRIMARY KEY</a:t>
            </a: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,</a:t>
            </a:r>
          </a:p>
          <a:p>
            <a:pPr algn="just" defTabSz="762000" eaLnBrk="1" hangingPunct="1">
              <a:buFontTx/>
              <a:buNone/>
            </a:pP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 nombre </a:t>
            </a:r>
            <a:r>
              <a:rPr lang="es-ES_tradnl" altLang="es-ES" sz="2800" b="1" dirty="0">
                <a:solidFill>
                  <a:schemeClr val="accent2"/>
                </a:solidFill>
                <a:latin typeface="SimSun" panose="02010600030101010101" pitchFamily="2" charset="-122"/>
              </a:rPr>
              <a:t>VARCHAR</a:t>
            </a: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(6) </a:t>
            </a:r>
            <a:r>
              <a:rPr lang="es-ES_tradnl" altLang="es-ES" sz="2800" b="1" dirty="0">
                <a:solidFill>
                  <a:schemeClr val="accent2"/>
                </a:solidFill>
                <a:latin typeface="SimSun" panose="02010600030101010101" pitchFamily="2" charset="-122"/>
              </a:rPr>
              <a:t>NOT NULL UNIQUE</a:t>
            </a: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,</a:t>
            </a:r>
          </a:p>
          <a:p>
            <a:pPr defTabSz="762000" eaLnBrk="1" hangingPunct="1">
              <a:buFontTx/>
              <a:buNone/>
            </a:pP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 ciudad </a:t>
            </a:r>
            <a:r>
              <a:rPr lang="es-ES_tradnl" altLang="es-ES" sz="2800" b="1" dirty="0">
                <a:solidFill>
                  <a:schemeClr val="accent2"/>
                </a:solidFill>
                <a:latin typeface="SimSun" panose="02010600030101010101" pitchFamily="2" charset="-122"/>
              </a:rPr>
              <a:t>VARCHAR</a:t>
            </a: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(12) </a:t>
            </a:r>
            <a:r>
              <a:rPr lang="es-ES_tradnl" altLang="es-ES" sz="2800" b="1" dirty="0">
                <a:solidFill>
                  <a:schemeClr val="accent2"/>
                </a:solidFill>
                <a:latin typeface="SimSun" panose="02010600030101010101" pitchFamily="2" charset="-122"/>
              </a:rPr>
              <a:t>CHECK</a:t>
            </a: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(ciudad </a:t>
            </a:r>
            <a:r>
              <a:rPr lang="es-ES_tradnl" altLang="es-ES" sz="2800" b="1" dirty="0">
                <a:solidFill>
                  <a:schemeClr val="accent2"/>
                </a:solidFill>
                <a:latin typeface="SimSun" panose="02010600030101010101" pitchFamily="2" charset="-122"/>
              </a:rPr>
              <a:t>IN</a:t>
            </a: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 </a:t>
            </a:r>
          </a:p>
          <a:p>
            <a:pPr defTabSz="762000" eaLnBrk="1" hangingPunct="1">
              <a:buFontTx/>
              <a:buNone/>
            </a:pP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      (</a:t>
            </a:r>
            <a:r>
              <a:rPr lang="es-ES_tradnl" altLang="es-ES" sz="2800" dirty="0"/>
              <a:t>'</a:t>
            </a: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Medellín</a:t>
            </a:r>
            <a:r>
              <a:rPr lang="es-ES_tradnl" altLang="es-ES" sz="2800" dirty="0"/>
              <a:t>'</a:t>
            </a: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, </a:t>
            </a:r>
            <a:r>
              <a:rPr lang="es-ES_tradnl" altLang="es-ES" sz="2800" dirty="0"/>
              <a:t>'</a:t>
            </a: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Bogotá</a:t>
            </a:r>
            <a:r>
              <a:rPr lang="es-ES_tradnl" altLang="es-ES" sz="2800" dirty="0"/>
              <a:t>'</a:t>
            </a: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, </a:t>
            </a:r>
            <a:r>
              <a:rPr lang="es-ES_tradnl" altLang="es-ES" sz="2800" dirty="0"/>
              <a:t>'</a:t>
            </a: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Cali</a:t>
            </a:r>
            <a:r>
              <a:rPr lang="es-ES_tradnl" altLang="es-ES" sz="2800" dirty="0"/>
              <a:t>'</a:t>
            </a: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)) </a:t>
            </a:r>
            <a:r>
              <a:rPr lang="es-ES_tradnl" altLang="es-ES" sz="2800" b="1" dirty="0">
                <a:solidFill>
                  <a:schemeClr val="accent2"/>
                </a:solidFill>
                <a:latin typeface="SimSun" panose="02010600030101010101" pitchFamily="2" charset="-122"/>
              </a:rPr>
              <a:t>NOT NULL</a:t>
            </a:r>
          </a:p>
          <a:p>
            <a:pPr algn="just" defTabSz="762000" eaLnBrk="1" hangingPunct="1">
              <a:buFontTx/>
              <a:buNone/>
            </a:pP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);</a:t>
            </a:r>
            <a:endParaRPr lang="es-ES_tradnl" altLang="es-ES" sz="2800" b="1" dirty="0">
              <a:solidFill>
                <a:schemeClr val="accent2"/>
              </a:solidFill>
              <a:latin typeface="SimSun" panose="02010600030101010101" pitchFamily="2" charset="-122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539750" y="5589588"/>
            <a:ext cx="3816350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ES" sz="2000"/>
              <a:t>El atributo ciudad solo admitirá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ES" sz="2000"/>
              <a:t>una de estas tres ciudades. </a:t>
            </a:r>
            <a:endParaRPr lang="es-ES" altLang="es-ES" sz="2000"/>
          </a:p>
        </p:txBody>
      </p:sp>
      <p:sp>
        <p:nvSpPr>
          <p:cNvPr id="12292" name="Line 6"/>
          <p:cNvSpPr>
            <a:spLocks noChangeShapeType="1"/>
          </p:cNvSpPr>
          <p:nvPr/>
        </p:nvSpPr>
        <p:spPr bwMode="auto">
          <a:xfrm flipH="1">
            <a:off x="2195513" y="4365625"/>
            <a:ext cx="43180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293" name="Text Box 14"/>
          <p:cNvSpPr txBox="1">
            <a:spLocks noChangeArrowheads="1"/>
          </p:cNvSpPr>
          <p:nvPr/>
        </p:nvSpPr>
        <p:spPr bwMode="auto">
          <a:xfrm>
            <a:off x="4643438" y="5589588"/>
            <a:ext cx="3816350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ES" sz="2000" dirty="0"/>
              <a:t>No se permite ciudades con NULL. </a:t>
            </a:r>
            <a:endParaRPr lang="es-ES" altLang="es-ES" sz="2000" dirty="0"/>
          </a:p>
        </p:txBody>
      </p:sp>
      <p:sp>
        <p:nvSpPr>
          <p:cNvPr id="12294" name="Line 16"/>
          <p:cNvSpPr>
            <a:spLocks noChangeShapeType="1"/>
          </p:cNvSpPr>
          <p:nvPr/>
        </p:nvSpPr>
        <p:spPr bwMode="auto">
          <a:xfrm flipH="1">
            <a:off x="6372225" y="4292600"/>
            <a:ext cx="43180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108190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9514"/>
            <a:ext cx="9500528" cy="5360988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endParaRPr lang="es-ES_tradnl" altLang="es-ES" sz="44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ES_tradnl" altLang="es-ES" sz="2800" b="1" dirty="0">
                <a:solidFill>
                  <a:schemeClr val="accent2"/>
                </a:solidFill>
                <a:latin typeface="SimSun" panose="02010600030101010101" pitchFamily="2" charset="-122"/>
              </a:rPr>
              <a:t>CREATE TABLE</a:t>
            </a: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empleado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( cedula </a:t>
            </a:r>
            <a:r>
              <a:rPr lang="es-ES_tradnl" altLang="es-ES" sz="2800" b="1" dirty="0">
                <a:solidFill>
                  <a:schemeClr val="accent2"/>
                </a:solidFill>
                <a:latin typeface="SimSun" panose="02010600030101010101" pitchFamily="2" charset="-122"/>
              </a:rPr>
              <a:t>NUMBER</a:t>
            </a: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(10) </a:t>
            </a:r>
            <a:r>
              <a:rPr lang="es-ES_tradnl" altLang="es-ES" sz="2800" b="1" dirty="0">
                <a:solidFill>
                  <a:schemeClr val="accent2"/>
                </a:solidFill>
                <a:latin typeface="SimSun" panose="02010600030101010101" pitchFamily="2" charset="-122"/>
              </a:rPr>
              <a:t>PRIMARY KEY</a:t>
            </a: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,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 nombre </a:t>
            </a:r>
            <a:r>
              <a:rPr lang="es-ES_tradnl" altLang="es-ES" sz="2800" b="1" dirty="0">
                <a:solidFill>
                  <a:schemeClr val="accent2"/>
                </a:solidFill>
                <a:latin typeface="SimSun" panose="02010600030101010101" pitchFamily="2" charset="-122"/>
              </a:rPr>
              <a:t>VARCHAR</a:t>
            </a: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(30) </a:t>
            </a:r>
            <a:r>
              <a:rPr lang="es-ES_tradnl" altLang="es-ES" sz="2800" b="1" dirty="0">
                <a:solidFill>
                  <a:schemeClr val="accent2"/>
                </a:solidFill>
                <a:latin typeface="SimSun" panose="02010600030101010101" pitchFamily="2" charset="-122"/>
              </a:rPr>
              <a:t>NOT NULL</a:t>
            </a: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,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 salario </a:t>
            </a:r>
            <a:r>
              <a:rPr lang="es-ES_tradnl" altLang="es-ES" sz="2800" b="1" dirty="0">
                <a:solidFill>
                  <a:schemeClr val="accent2"/>
                </a:solidFill>
                <a:latin typeface="SimSun" panose="02010600030101010101" pitchFamily="2" charset="-122"/>
              </a:rPr>
              <a:t>NUMBER</a:t>
            </a: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(10,2) </a:t>
            </a:r>
            <a:r>
              <a:rPr lang="es-ES_tradnl" altLang="es-ES" sz="2800" b="1" dirty="0">
                <a:solidFill>
                  <a:schemeClr val="accent2"/>
                </a:solidFill>
                <a:latin typeface="SimSun" panose="02010600030101010101" pitchFamily="2" charset="-122"/>
              </a:rPr>
              <a:t>NOT NULL</a:t>
            </a: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,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 </a:t>
            </a:r>
            <a:r>
              <a:rPr lang="es-ES_tradnl" altLang="es-ES" sz="2800" dirty="0" err="1">
                <a:solidFill>
                  <a:schemeClr val="accent2"/>
                </a:solidFill>
                <a:latin typeface="SimSun" panose="02010600030101010101" pitchFamily="2" charset="-122"/>
              </a:rPr>
              <a:t>comision</a:t>
            </a: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</a:t>
            </a:r>
            <a:r>
              <a:rPr lang="es-ES_tradnl" altLang="es-ES" sz="2800" b="1" dirty="0">
                <a:solidFill>
                  <a:schemeClr val="accent2"/>
                </a:solidFill>
                <a:latin typeface="SimSun" panose="02010600030101010101" pitchFamily="2" charset="-122"/>
              </a:rPr>
              <a:t>NUMBER</a:t>
            </a: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(2) ,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 cargo </a:t>
            </a:r>
            <a:r>
              <a:rPr lang="es-ES_tradnl" altLang="es-ES" sz="2800" b="1" dirty="0">
                <a:solidFill>
                  <a:schemeClr val="accent2"/>
                </a:solidFill>
                <a:latin typeface="SimSun" panose="02010600030101010101" pitchFamily="2" charset="-122"/>
              </a:rPr>
              <a:t>VARCHAR</a:t>
            </a: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(20) </a:t>
            </a:r>
            <a:r>
              <a:rPr lang="es-ES_tradnl" altLang="es-ES" sz="2800" b="1" dirty="0">
                <a:solidFill>
                  <a:schemeClr val="accent2"/>
                </a:solidFill>
                <a:latin typeface="SimSun" panose="02010600030101010101" pitchFamily="2" charset="-122"/>
              </a:rPr>
              <a:t>NOT NULL</a:t>
            </a: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 jefe </a:t>
            </a:r>
            <a:r>
              <a:rPr lang="es-ES_tradnl" altLang="es-ES" sz="2800" b="1" dirty="0">
                <a:solidFill>
                  <a:schemeClr val="accent2"/>
                </a:solidFill>
                <a:latin typeface="SimSun" panose="02010600030101010101" pitchFamily="2" charset="-122"/>
              </a:rPr>
              <a:t>NUMBER</a:t>
            </a: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(10) </a:t>
            </a:r>
            <a:r>
              <a:rPr lang="es-ES_tradnl" altLang="es-ES" sz="2800" b="1" dirty="0">
                <a:solidFill>
                  <a:schemeClr val="accent2"/>
                </a:solidFill>
                <a:latin typeface="SimSun" panose="02010600030101010101" pitchFamily="2" charset="-122"/>
              </a:rPr>
              <a:t>REFERENCES</a:t>
            </a: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empleado,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 </a:t>
            </a:r>
            <a:r>
              <a:rPr lang="es-ES_tradnl" altLang="es-ES" sz="2800" dirty="0" err="1">
                <a:solidFill>
                  <a:schemeClr val="accent2"/>
                </a:solidFill>
                <a:latin typeface="SimSun" panose="02010600030101010101" pitchFamily="2" charset="-122"/>
              </a:rPr>
              <a:t>depto</a:t>
            </a: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</a:t>
            </a:r>
            <a:r>
              <a:rPr lang="es-ES_tradnl" altLang="es-ES" sz="2800" b="1" dirty="0">
                <a:solidFill>
                  <a:schemeClr val="accent2"/>
                </a:solidFill>
                <a:latin typeface="SimSun" panose="02010600030101010101" pitchFamily="2" charset="-122"/>
              </a:rPr>
              <a:t>NUMBER</a:t>
            </a: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(6) </a:t>
            </a:r>
            <a:r>
              <a:rPr lang="es-ES_tradnl" altLang="es-ES" sz="2800" b="1" dirty="0">
                <a:solidFill>
                  <a:schemeClr val="accent2"/>
                </a:solidFill>
                <a:latin typeface="SimSun" panose="02010600030101010101" pitchFamily="2" charset="-122"/>
              </a:rPr>
              <a:t>NOT NULL REFERENCES</a:t>
            </a:r>
            <a:r>
              <a:rPr lang="es-ES_tradnl" altLang="es-ES" b="1" dirty="0">
                <a:solidFill>
                  <a:schemeClr val="accent2"/>
                </a:solidFill>
                <a:latin typeface="SimSun" panose="02010600030101010101" pitchFamily="2" charset="-122"/>
              </a:rPr>
              <a:t> </a:t>
            </a: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departamento		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ES_tradnl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);</a:t>
            </a:r>
            <a:endParaRPr lang="es-ES_tradnl" altLang="es-ES" sz="4400" dirty="0"/>
          </a:p>
          <a:p>
            <a:pPr eaLnBrk="1" hangingPunct="1">
              <a:lnSpc>
                <a:spcPct val="90000"/>
              </a:lnSpc>
            </a:pPr>
            <a:endParaRPr lang="es-ES_tradnl" altLang="es-ES" sz="2800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3994150" y="5424610"/>
            <a:ext cx="30257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ES" sz="2000"/>
              <a:t>CF hacia departamento</a:t>
            </a:r>
            <a:endParaRPr lang="es-ES" altLang="es-ES" sz="2000"/>
          </a:p>
        </p:txBody>
      </p:sp>
      <p:sp>
        <p:nvSpPr>
          <p:cNvPr id="14340" name="Line 5"/>
          <p:cNvSpPr>
            <a:spLocks noChangeShapeType="1"/>
          </p:cNvSpPr>
          <p:nvPr/>
        </p:nvSpPr>
        <p:spPr bwMode="auto">
          <a:xfrm flipH="1">
            <a:off x="5794374" y="4497655"/>
            <a:ext cx="1711325" cy="8555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4341" name="Line 7"/>
          <p:cNvSpPr>
            <a:spLocks noChangeShapeType="1"/>
          </p:cNvSpPr>
          <p:nvPr/>
        </p:nvSpPr>
        <p:spPr bwMode="auto">
          <a:xfrm flipV="1">
            <a:off x="6424613" y="2328985"/>
            <a:ext cx="1081087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4342" name="Text Box 9"/>
          <p:cNvSpPr txBox="1">
            <a:spLocks noChangeArrowheads="1"/>
          </p:cNvSpPr>
          <p:nvPr/>
        </p:nvSpPr>
        <p:spPr bwMode="auto">
          <a:xfrm>
            <a:off x="6586538" y="1881310"/>
            <a:ext cx="2557462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ES" sz="2000"/>
              <a:t>CF hacia sí misma</a:t>
            </a:r>
            <a:endParaRPr lang="es-ES" altLang="es-ES" sz="2000"/>
          </a:p>
        </p:txBody>
      </p:sp>
    </p:spTree>
    <p:extLst>
      <p:ext uri="{BB962C8B-B14F-4D97-AF65-F5344CB8AC3E}">
        <p14:creationId xmlns:p14="http://schemas.microsoft.com/office/powerpoint/2010/main" val="1503628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711200" y="6229350"/>
            <a:ext cx="18288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180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49600" y="6229350"/>
            <a:ext cx="28448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180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11200" y="285750"/>
            <a:ext cx="8181975" cy="58293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just" defTabSz="762000" eaLnBrk="1" hangingPunct="1">
              <a:lnSpc>
                <a:spcPct val="80000"/>
              </a:lnSpc>
              <a:buFontTx/>
              <a:buNone/>
            </a:pPr>
            <a:endParaRPr lang="es-CO" altLang="es-ES" sz="1800" dirty="0"/>
          </a:p>
          <a:p>
            <a:pPr algn="just" defTabSz="762000" eaLnBrk="1" hangingPunct="1">
              <a:lnSpc>
                <a:spcPct val="80000"/>
              </a:lnSpc>
              <a:buFontTx/>
              <a:buNone/>
            </a:pPr>
            <a:endParaRPr lang="es-CO" altLang="es-ES" sz="1800" dirty="0"/>
          </a:p>
          <a:p>
            <a:pPr algn="just" defTabSz="762000" eaLnBrk="1" hangingPunct="1">
              <a:lnSpc>
                <a:spcPct val="80000"/>
              </a:lnSpc>
              <a:buFontTx/>
              <a:buNone/>
            </a:pPr>
            <a:endParaRPr lang="es-ES_tradnl" altLang="es-ES" sz="1800" dirty="0"/>
          </a:p>
          <a:p>
            <a:pPr algn="just" defTabSz="762000" eaLnBrk="1" hangingPunct="1">
              <a:lnSpc>
                <a:spcPct val="80000"/>
              </a:lnSpc>
              <a:buFontTx/>
              <a:buNone/>
            </a:pPr>
            <a:r>
              <a:rPr lang="es-ES_tradnl" altLang="es-E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CREATE TABLE empleado</a:t>
            </a:r>
          </a:p>
          <a:p>
            <a:pPr algn="just" defTabSz="762000" eaLnBrk="1" hangingPunct="1">
              <a:lnSpc>
                <a:spcPct val="80000"/>
              </a:lnSpc>
              <a:buFontTx/>
              <a:buNone/>
            </a:pPr>
            <a:r>
              <a:rPr lang="es-ES_tradnl" altLang="es-E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(cedula NUMBER(10) PRIMARY KEY,</a:t>
            </a:r>
          </a:p>
          <a:p>
            <a:pPr algn="just" defTabSz="762000" eaLnBrk="1" hangingPunct="1">
              <a:lnSpc>
                <a:spcPct val="80000"/>
              </a:lnSpc>
              <a:buFontTx/>
              <a:buNone/>
            </a:pPr>
            <a:r>
              <a:rPr lang="es-ES_tradnl" altLang="es-E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 nombre VARCHAR(30) NOT NULL,</a:t>
            </a:r>
          </a:p>
          <a:p>
            <a:pPr algn="just" defTabSz="762000" eaLnBrk="1" hangingPunct="1">
              <a:lnSpc>
                <a:spcPct val="80000"/>
              </a:lnSpc>
              <a:buFontTx/>
              <a:buNone/>
            </a:pPr>
            <a:r>
              <a:rPr lang="es-ES_tradnl" altLang="es-E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 salario NUMBER(10,2) NOT NULL </a:t>
            </a:r>
            <a:r>
              <a:rPr lang="es-ES_tradnl" altLang="es-ES" sz="2400" b="1" dirty="0">
                <a:solidFill>
                  <a:srgbClr val="00B050"/>
                </a:solidFill>
                <a:latin typeface="SimSun" panose="02010600030101010101" pitchFamily="2" charset="-122"/>
              </a:rPr>
              <a:t>CHECK(salario &gt; 0)</a:t>
            </a:r>
            <a:r>
              <a:rPr lang="es-ES_tradnl" altLang="es-ES" sz="2400" b="1" dirty="0">
                <a:solidFill>
                  <a:schemeClr val="accent2"/>
                </a:solidFill>
                <a:latin typeface="SimSun" panose="02010600030101010101" pitchFamily="2" charset="-122"/>
              </a:rPr>
              <a:t>,</a:t>
            </a:r>
          </a:p>
          <a:p>
            <a:pPr algn="just" defTabSz="762000" eaLnBrk="1" hangingPunct="1">
              <a:lnSpc>
                <a:spcPct val="80000"/>
              </a:lnSpc>
              <a:buFontTx/>
              <a:buNone/>
            </a:pPr>
            <a:r>
              <a:rPr lang="es-ES_tradnl" altLang="es-E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 </a:t>
            </a:r>
            <a:r>
              <a:rPr lang="es-ES_tradnl" altLang="es-ES" sz="2400" dirty="0" err="1">
                <a:solidFill>
                  <a:schemeClr val="accent2"/>
                </a:solidFill>
                <a:latin typeface="SimSun" panose="02010600030101010101" pitchFamily="2" charset="-122"/>
              </a:rPr>
              <a:t>comision</a:t>
            </a:r>
            <a:r>
              <a:rPr lang="es-ES_tradnl" altLang="es-E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 NUMBER(3) NOT NULL </a:t>
            </a:r>
            <a:r>
              <a:rPr lang="es-ES_tradnl" altLang="es-ES" sz="2400" dirty="0">
                <a:solidFill>
                  <a:srgbClr val="FF0000"/>
                </a:solidFill>
                <a:latin typeface="SimSun" panose="02010600030101010101" pitchFamily="2" charset="-122"/>
              </a:rPr>
              <a:t>CHECK </a:t>
            </a:r>
            <a:r>
              <a:rPr lang="es-ES_tradnl" altLang="es-ES" sz="2400" b="1" dirty="0">
                <a:solidFill>
                  <a:srgbClr val="FF0000"/>
                </a:solidFill>
                <a:latin typeface="SimSun" panose="02010600030101010101" pitchFamily="2" charset="-122"/>
              </a:rPr>
              <a:t>(</a:t>
            </a:r>
            <a:r>
              <a:rPr lang="es-ES_tradnl" altLang="es-ES" sz="2400" b="1" dirty="0" err="1">
                <a:solidFill>
                  <a:srgbClr val="FF0000"/>
                </a:solidFill>
                <a:latin typeface="SimSun" panose="02010600030101010101" pitchFamily="2" charset="-122"/>
              </a:rPr>
              <a:t>comision</a:t>
            </a:r>
            <a:r>
              <a:rPr lang="es-ES_tradnl" altLang="es-ES" sz="2400" b="1" dirty="0">
                <a:solidFill>
                  <a:srgbClr val="FF0000"/>
                </a:solidFill>
                <a:latin typeface="SimSun" panose="02010600030101010101" pitchFamily="2" charset="-122"/>
              </a:rPr>
              <a:t> BETWEEN 0 AND 100)</a:t>
            </a:r>
            <a:r>
              <a:rPr lang="es-ES_tradnl" altLang="es-ES" sz="2400" b="1" dirty="0">
                <a:solidFill>
                  <a:schemeClr val="accent2"/>
                </a:solidFill>
                <a:latin typeface="SimSun" panose="02010600030101010101" pitchFamily="2" charset="-122"/>
              </a:rPr>
              <a:t>,</a:t>
            </a:r>
          </a:p>
          <a:p>
            <a:pPr algn="just" defTabSz="762000" eaLnBrk="1" hangingPunct="1">
              <a:lnSpc>
                <a:spcPct val="80000"/>
              </a:lnSpc>
              <a:buFontTx/>
              <a:buNone/>
            </a:pPr>
            <a:r>
              <a:rPr lang="es-ES_tradnl" altLang="es-E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 cargo VARCHAR(20) NOT NULL,</a:t>
            </a:r>
          </a:p>
          <a:p>
            <a:pPr algn="just" defTabSz="762000" eaLnBrk="1" hangingPunct="1">
              <a:lnSpc>
                <a:spcPct val="80000"/>
              </a:lnSpc>
              <a:buFontTx/>
              <a:buNone/>
            </a:pPr>
            <a:r>
              <a:rPr lang="es-ES_tradnl" altLang="es-E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 jefe NUMBER(10) REFERENCES empleado(</a:t>
            </a:r>
            <a:r>
              <a:rPr lang="es-ES_tradnl" altLang="es-ES" sz="2400" b="1" dirty="0">
                <a:solidFill>
                  <a:srgbClr val="00B0F0"/>
                </a:solidFill>
                <a:latin typeface="SimSun" panose="02010600030101010101" pitchFamily="2" charset="-122"/>
              </a:rPr>
              <a:t>cedula</a:t>
            </a:r>
            <a:r>
              <a:rPr lang="es-ES_tradnl" altLang="es-E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),</a:t>
            </a:r>
          </a:p>
          <a:p>
            <a:pPr algn="just" defTabSz="762000" eaLnBrk="1" hangingPunct="1">
              <a:lnSpc>
                <a:spcPct val="80000"/>
              </a:lnSpc>
              <a:buFontTx/>
              <a:buNone/>
            </a:pPr>
            <a:r>
              <a:rPr lang="es-ES_tradnl" altLang="es-E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 </a:t>
            </a:r>
            <a:r>
              <a:rPr lang="es-ES_tradnl" altLang="es-ES" sz="2400" dirty="0" err="1">
                <a:solidFill>
                  <a:schemeClr val="accent2"/>
                </a:solidFill>
                <a:latin typeface="SimSun" panose="02010600030101010101" pitchFamily="2" charset="-122"/>
              </a:rPr>
              <a:t>depto</a:t>
            </a:r>
            <a:r>
              <a:rPr lang="es-ES_tradnl" altLang="es-E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 NUMBER(6) NOT NULL REFERENCES departamento</a:t>
            </a:r>
          </a:p>
          <a:p>
            <a:pPr algn="just" defTabSz="762000" eaLnBrk="1" hangingPunct="1">
              <a:lnSpc>
                <a:spcPct val="80000"/>
              </a:lnSpc>
              <a:buFontTx/>
              <a:buNone/>
            </a:pPr>
            <a:r>
              <a:rPr lang="es-ES_tradnl" altLang="es-E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);</a:t>
            </a:r>
          </a:p>
        </p:txBody>
      </p:sp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6276975" y="5057775"/>
            <a:ext cx="2867025" cy="13239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ES" sz="2000" dirty="0"/>
              <a:t>Explícitamente se puede especificar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ES" sz="2000" dirty="0"/>
              <a:t>el atributo hacia el cual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ES" sz="2000" dirty="0"/>
              <a:t>se refiere la CF</a:t>
            </a:r>
            <a:endParaRPr lang="es-ES" altLang="es-ES" sz="2000" dirty="0"/>
          </a:p>
        </p:txBody>
      </p:sp>
      <p:sp>
        <p:nvSpPr>
          <p:cNvPr id="17414" name="Line 14"/>
          <p:cNvSpPr>
            <a:spLocks noChangeShapeType="1"/>
          </p:cNvSpPr>
          <p:nvPr/>
        </p:nvSpPr>
        <p:spPr bwMode="auto">
          <a:xfrm flipV="1">
            <a:off x="7446963" y="1773238"/>
            <a:ext cx="0" cy="43180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7415" name="Line 15"/>
          <p:cNvSpPr>
            <a:spLocks noChangeShapeType="1"/>
          </p:cNvSpPr>
          <p:nvPr/>
        </p:nvSpPr>
        <p:spPr bwMode="auto">
          <a:xfrm>
            <a:off x="6983413" y="3933825"/>
            <a:ext cx="865187" cy="1062038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7416" name="Text Box 16"/>
          <p:cNvSpPr txBox="1">
            <a:spLocks noChangeArrowheads="1"/>
          </p:cNvSpPr>
          <p:nvPr/>
        </p:nvSpPr>
        <p:spPr bwMode="auto">
          <a:xfrm>
            <a:off x="6272213" y="846138"/>
            <a:ext cx="2357437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ES" sz="2000" dirty="0"/>
              <a:t>El salario debe ser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ES" sz="2000" dirty="0"/>
              <a:t>mayor que cero.</a:t>
            </a:r>
            <a:endParaRPr lang="es-ES" altLang="es-ES" sz="2000" dirty="0"/>
          </a:p>
        </p:txBody>
      </p:sp>
      <p:sp>
        <p:nvSpPr>
          <p:cNvPr id="17417" name="Line 17"/>
          <p:cNvSpPr>
            <a:spLocks noChangeShapeType="1"/>
          </p:cNvSpPr>
          <p:nvPr/>
        </p:nvSpPr>
        <p:spPr bwMode="auto">
          <a:xfrm flipH="1">
            <a:off x="4643438" y="2917825"/>
            <a:ext cx="2159000" cy="2239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7418" name="Text Box 18"/>
          <p:cNvSpPr txBox="1">
            <a:spLocks noChangeArrowheads="1"/>
          </p:cNvSpPr>
          <p:nvPr/>
        </p:nvSpPr>
        <p:spPr bwMode="auto">
          <a:xfrm>
            <a:off x="1692275" y="5300663"/>
            <a:ext cx="2808288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2000" dirty="0"/>
              <a:t>La comisión debe estar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2000" dirty="0"/>
              <a:t>entre 0 y 100.</a:t>
            </a:r>
          </a:p>
        </p:txBody>
      </p:sp>
    </p:spTree>
    <p:extLst>
      <p:ext uri="{BB962C8B-B14F-4D97-AF65-F5344CB8AC3E}">
        <p14:creationId xmlns:p14="http://schemas.microsoft.com/office/powerpoint/2010/main" val="344387301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58658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s-MX" altLang="es-ES" sz="2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" sz="2800" dirty="0"/>
              <a:t>Especificación de una CP compuesta: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MX" altLang="es-ES" sz="2800" dirty="0">
              <a:solidFill>
                <a:schemeClr val="accent2"/>
              </a:solidFill>
              <a:latin typeface="SimSun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CREATE TABLE </a:t>
            </a:r>
            <a:r>
              <a:rPr lang="es-MX" altLang="es-ES" sz="2800" dirty="0" err="1">
                <a:solidFill>
                  <a:schemeClr val="accent2"/>
                </a:solidFill>
                <a:latin typeface="SimSun" panose="02010600030101010101" pitchFamily="2" charset="-122"/>
              </a:rPr>
              <a:t>envio</a:t>
            </a:r>
            <a:r>
              <a:rPr lang="es-MX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(</a:t>
            </a:r>
          </a:p>
          <a:p>
            <a:pPr>
              <a:lnSpc>
                <a:spcPct val="80000"/>
              </a:lnSpc>
              <a:buNone/>
            </a:pPr>
            <a:r>
              <a:rPr lang="es-MX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</a:t>
            </a:r>
            <a:r>
              <a:rPr lang="es-MX" altLang="es-ES" sz="2800" dirty="0" err="1">
                <a:solidFill>
                  <a:schemeClr val="accent2"/>
                </a:solidFill>
                <a:latin typeface="SimSun" panose="02010600030101010101" pitchFamily="2" charset="-122"/>
              </a:rPr>
              <a:t>snro</a:t>
            </a:r>
            <a:r>
              <a:rPr lang="es-MX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NUMBER(6),</a:t>
            </a:r>
          </a:p>
          <a:p>
            <a:pPr>
              <a:lnSpc>
                <a:spcPct val="80000"/>
              </a:lnSpc>
              <a:buNone/>
            </a:pPr>
            <a:r>
              <a:rPr lang="es-MX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</a:t>
            </a:r>
            <a:r>
              <a:rPr lang="es-MX" altLang="es-ES" sz="2800" dirty="0" err="1">
                <a:solidFill>
                  <a:schemeClr val="accent2"/>
                </a:solidFill>
                <a:latin typeface="SimSun" panose="02010600030101010101" pitchFamily="2" charset="-122"/>
              </a:rPr>
              <a:t>pnro</a:t>
            </a:r>
            <a:r>
              <a:rPr lang="es-MX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NUMBER(6),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cantidad NUMBER(6) NOT NULL,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PRIMARY KEY(</a:t>
            </a:r>
            <a:r>
              <a:rPr lang="es-MX" altLang="es-ES" sz="2800" dirty="0" err="1">
                <a:solidFill>
                  <a:schemeClr val="accent2"/>
                </a:solidFill>
                <a:latin typeface="SimSun" panose="02010600030101010101" pitchFamily="2" charset="-122"/>
              </a:rPr>
              <a:t>snro,pnro</a:t>
            </a:r>
            <a:r>
              <a:rPr lang="es-MX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MX" altLang="es-ES" sz="2800" dirty="0">
              <a:solidFill>
                <a:schemeClr val="accent2"/>
              </a:solidFill>
              <a:latin typeface="SimSun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" sz="2800" b="1" dirty="0"/>
              <a:t>Nota</a:t>
            </a:r>
            <a:r>
              <a:rPr lang="es-MX" altLang="es-ES" sz="2800" dirty="0"/>
              <a:t>: Es incorrecto colocar </a:t>
            </a:r>
            <a:r>
              <a:rPr lang="es-MX" altLang="es-ES" sz="2800" dirty="0">
                <a:latin typeface="SimSun" panose="02010600030101010101" pitchFamily="2" charset="-122"/>
              </a:rPr>
              <a:t>PRIMARY KEY</a:t>
            </a:r>
            <a:r>
              <a:rPr lang="es-MX" altLang="es-ES" sz="2800" dirty="0"/>
              <a:t> al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" sz="2800" dirty="0"/>
              <a:t>frente de </a:t>
            </a:r>
            <a:r>
              <a:rPr lang="es-MX" altLang="es-ES" sz="2800" dirty="0" err="1"/>
              <a:t>snro</a:t>
            </a:r>
            <a:r>
              <a:rPr lang="es-MX" altLang="es-ES" sz="2800" dirty="0"/>
              <a:t> y de </a:t>
            </a:r>
            <a:r>
              <a:rPr lang="es-MX" altLang="es-ES" sz="2800" dirty="0" err="1"/>
              <a:t>pnro</a:t>
            </a:r>
            <a:r>
              <a:rPr lang="es-MX" altLang="es-E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6526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9155113" cy="50736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ES" sz="2800" dirty="0"/>
              <a:t>Especificación de una CF compuesta: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MX" altLang="es-E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CREATE TABLE </a:t>
            </a:r>
            <a:r>
              <a:rPr lang="es-MX" altLang="es-ES" sz="2800" dirty="0" err="1">
                <a:solidFill>
                  <a:schemeClr val="accent2"/>
                </a:solidFill>
                <a:latin typeface="SimSun" panose="02010600030101010101" pitchFamily="2" charset="-122"/>
              </a:rPr>
              <a:t>revision</a:t>
            </a:r>
            <a:r>
              <a:rPr lang="es-MX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(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</a:t>
            </a:r>
            <a:r>
              <a:rPr lang="es-MX" altLang="es-ES" sz="2800" dirty="0" err="1">
                <a:solidFill>
                  <a:schemeClr val="accent2"/>
                </a:solidFill>
                <a:latin typeface="SimSun" panose="02010600030101010101" pitchFamily="2" charset="-122"/>
              </a:rPr>
              <a:t>codrevision</a:t>
            </a:r>
            <a:r>
              <a:rPr lang="es-MX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NUMBER(5) PRIMARY KEY,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</a:t>
            </a:r>
            <a:r>
              <a:rPr lang="es-MX" altLang="es-ES" sz="2800" dirty="0" err="1">
                <a:solidFill>
                  <a:schemeClr val="accent2"/>
                </a:solidFill>
                <a:latin typeface="SimSun" panose="02010600030101010101" pitchFamily="2" charset="-122"/>
              </a:rPr>
              <a:t>mi_snro</a:t>
            </a:r>
            <a:r>
              <a:rPr lang="es-MX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NUMBER(6) NOT NULL,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</a:t>
            </a:r>
            <a:r>
              <a:rPr lang="es-MX" altLang="es-ES" sz="2800" dirty="0" err="1">
                <a:solidFill>
                  <a:schemeClr val="accent2"/>
                </a:solidFill>
                <a:latin typeface="SimSun" panose="02010600030101010101" pitchFamily="2" charset="-122"/>
              </a:rPr>
              <a:t>mi_pnro</a:t>
            </a:r>
            <a:r>
              <a:rPr lang="es-MX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NUMBER(6) NOT NULL,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revisor VARCHAR(20)NOT NULL,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FOREIGN KEY(</a:t>
            </a:r>
            <a:r>
              <a:rPr lang="es-MX" altLang="es-ES" sz="2800" dirty="0" err="1">
                <a:solidFill>
                  <a:schemeClr val="accent2"/>
                </a:solidFill>
                <a:latin typeface="SimSun" panose="02010600030101010101" pitchFamily="2" charset="-122"/>
              </a:rPr>
              <a:t>mi_snro,mi_pnro</a:t>
            </a:r>
            <a:r>
              <a:rPr lang="es-MX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) REFERENCES </a:t>
            </a:r>
            <a:r>
              <a:rPr lang="es-MX" altLang="es-ES" sz="2800" dirty="0" err="1">
                <a:solidFill>
                  <a:schemeClr val="accent2"/>
                </a:solidFill>
                <a:latin typeface="SimSun" panose="02010600030101010101" pitchFamily="2" charset="-122"/>
              </a:rPr>
              <a:t>envio</a:t>
            </a:r>
            <a:endParaRPr lang="es-MX" altLang="es-ES" sz="2800" dirty="0">
              <a:solidFill>
                <a:schemeClr val="accent2"/>
              </a:solidFill>
              <a:latin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ES" altLang="es-ES" sz="2800" dirty="0">
              <a:solidFill>
                <a:schemeClr val="accent2"/>
              </a:solidFill>
            </a:endParaRP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2390823" y="5516563"/>
            <a:ext cx="4389343" cy="830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ES" sz="2400" b="1" dirty="0"/>
              <a:t>Cuando la CF es compuesta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ES" sz="2400" b="1" dirty="0"/>
              <a:t>se debe usar esta sintaxis</a:t>
            </a:r>
          </a:p>
        </p:txBody>
      </p:sp>
      <p:sp>
        <p:nvSpPr>
          <p:cNvPr id="20484" name="Line 5"/>
          <p:cNvSpPr>
            <a:spLocks noChangeShapeType="1"/>
          </p:cNvSpPr>
          <p:nvPr/>
        </p:nvSpPr>
        <p:spPr bwMode="auto">
          <a:xfrm>
            <a:off x="1835150" y="4581525"/>
            <a:ext cx="936625" cy="792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1301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s-ES_tradnl" altLang="es-ES" dirty="0"/>
              <a:t>Se puede modificar el esquema de una tabla con la instrucción </a:t>
            </a:r>
            <a:r>
              <a:rPr lang="es-ES_tradnl" altLang="es-ES" dirty="0">
                <a:solidFill>
                  <a:schemeClr val="accent2"/>
                </a:solidFill>
                <a:latin typeface="SimSun" panose="02010600030101010101" pitchFamily="2" charset="-122"/>
              </a:rPr>
              <a:t>ALTER TABLE</a:t>
            </a:r>
          </a:p>
          <a:p>
            <a:pPr lvl="1" eaLnBrk="1" hangingPunct="1">
              <a:buFontTx/>
              <a:buNone/>
            </a:pPr>
            <a:r>
              <a:rPr lang="es-ES_tradnl" altLang="es-ES" dirty="0"/>
              <a:t>   </a:t>
            </a:r>
            <a:r>
              <a:rPr lang="es-ES_tradnl" altLang="es-ES" dirty="0" err="1"/>
              <a:t>Ej</a:t>
            </a:r>
            <a:r>
              <a:rPr lang="es-ES_tradnl" altLang="es-ES" dirty="0"/>
              <a:t>: </a:t>
            </a:r>
            <a:r>
              <a:rPr lang="es-ES_tradnl" altLang="es-ES" dirty="0">
                <a:solidFill>
                  <a:schemeClr val="accent2"/>
                </a:solidFill>
                <a:latin typeface="SimSun" panose="02010600030101010101" pitchFamily="2" charset="-122"/>
              </a:rPr>
              <a:t>ALTER TABLE </a:t>
            </a:r>
            <a:r>
              <a:rPr lang="es-ES_tradnl" altLang="es-ES" dirty="0" err="1">
                <a:solidFill>
                  <a:schemeClr val="accent2"/>
                </a:solidFill>
                <a:latin typeface="SimSun" panose="02010600030101010101" pitchFamily="2" charset="-122"/>
              </a:rPr>
              <a:t>revision</a:t>
            </a:r>
            <a:r>
              <a:rPr lang="es-ES_tradnl" altLang="es-ES" dirty="0">
                <a:solidFill>
                  <a:schemeClr val="accent2"/>
                </a:solidFill>
                <a:latin typeface="SimSun" panose="02010600030101010101" pitchFamily="2" charset="-122"/>
              </a:rPr>
              <a:t> ADD </a:t>
            </a:r>
            <a:r>
              <a:rPr lang="es-ES_tradnl" altLang="es-ES" dirty="0" err="1">
                <a:solidFill>
                  <a:schemeClr val="accent2"/>
                </a:solidFill>
                <a:latin typeface="SimSun" panose="02010600030101010101" pitchFamily="2" charset="-122"/>
              </a:rPr>
              <a:t>fecharev</a:t>
            </a:r>
            <a:r>
              <a:rPr lang="es-ES_tradnl" altLang="es-ES" dirty="0">
                <a:solidFill>
                  <a:schemeClr val="accent2"/>
                </a:solidFill>
                <a:latin typeface="SimSun" panose="02010600030101010101" pitchFamily="2" charset="-122"/>
              </a:rPr>
              <a:t> DATE;</a:t>
            </a:r>
          </a:p>
          <a:p>
            <a:pPr lvl="1" eaLnBrk="1" hangingPunct="1">
              <a:buFontTx/>
              <a:buNone/>
            </a:pPr>
            <a:endParaRPr lang="es-ES_tradnl" altLang="es-ES" dirty="0">
              <a:solidFill>
                <a:schemeClr val="accent2"/>
              </a:solidFill>
              <a:latin typeface="SimSun" panose="02010600030101010101" pitchFamily="2" charset="-122"/>
            </a:endParaRPr>
          </a:p>
          <a:p>
            <a:pPr lvl="1" eaLnBrk="1" hangingPunct="1"/>
            <a:r>
              <a:rPr lang="es-ES_tradnl" altLang="es-ES" dirty="0"/>
              <a:t>Para destruir una tabla (esquema y datos)</a:t>
            </a:r>
          </a:p>
          <a:p>
            <a:pPr lvl="1" eaLnBrk="1" hangingPunct="1">
              <a:buFontTx/>
              <a:buNone/>
            </a:pPr>
            <a:r>
              <a:rPr lang="es-ES_tradnl" altLang="es-ES" dirty="0">
                <a:solidFill>
                  <a:schemeClr val="accent2"/>
                </a:solidFill>
                <a:latin typeface="SimSun" panose="02010600030101010101" pitchFamily="2" charset="-122"/>
              </a:rPr>
              <a:t>DROP TABLE </a:t>
            </a:r>
            <a:r>
              <a:rPr lang="es-ES_tradnl" altLang="es-ES" dirty="0" err="1">
                <a:solidFill>
                  <a:schemeClr val="accent2"/>
                </a:solidFill>
                <a:latin typeface="SimSun" panose="02010600030101010101" pitchFamily="2" charset="-122"/>
              </a:rPr>
              <a:t>revision</a:t>
            </a:r>
            <a:r>
              <a:rPr lang="es-ES_tradnl" altLang="es-ES" dirty="0">
                <a:solidFill>
                  <a:schemeClr val="accent2"/>
                </a:solidFill>
                <a:latin typeface="SimSun" panose="02010600030101010101" pitchFamily="2" charset="-122"/>
              </a:rPr>
              <a:t>;</a:t>
            </a:r>
            <a:r>
              <a:rPr lang="es-ES_tradnl" altLang="es-ES" dirty="0"/>
              <a:t> </a:t>
            </a:r>
          </a:p>
          <a:p>
            <a:pPr lvl="1" eaLnBrk="1" hangingPunct="1">
              <a:buFontTx/>
              <a:buNone/>
            </a:pPr>
            <a:endParaRPr lang="es-ES_tradnl" altLang="es-ES" dirty="0"/>
          </a:p>
          <a:p>
            <a:pPr eaLnBrk="1" hangingPunct="1"/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911661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293" y="379413"/>
            <a:ext cx="8507413" cy="52895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" altLang="es-ES" dirty="0"/>
              <a:t>Para ingresar filas:</a:t>
            </a:r>
          </a:p>
          <a:p>
            <a:pPr eaLnBrk="1" hangingPunct="1">
              <a:buFontTx/>
              <a:buNone/>
            </a:pPr>
            <a:endParaRPr lang="es-ES" altLang="es-ES" dirty="0"/>
          </a:p>
          <a:p>
            <a:pPr marL="0" indent="0" eaLnBrk="1" hangingPunct="1">
              <a:buNone/>
            </a:pPr>
            <a:r>
              <a:rPr lang="es-ES" altLang="es-ES" dirty="0">
                <a:solidFill>
                  <a:schemeClr val="accent2"/>
                </a:solidFill>
                <a:latin typeface="SimSun" panose="02010600030101010101" pitchFamily="2" charset="-122"/>
              </a:rPr>
              <a:t>INSERT INTO </a:t>
            </a:r>
            <a:r>
              <a:rPr lang="es-ES" altLang="es-ES" dirty="0" err="1">
                <a:solidFill>
                  <a:schemeClr val="accent2"/>
                </a:solidFill>
                <a:latin typeface="SimSun" panose="02010600030101010101" pitchFamily="2" charset="-122"/>
              </a:rPr>
              <a:t>envio</a:t>
            </a:r>
            <a:r>
              <a:rPr lang="es-ES" altLang="es-ES" dirty="0">
                <a:solidFill>
                  <a:schemeClr val="accent2"/>
                </a:solidFill>
                <a:latin typeface="SimSun" panose="02010600030101010101" pitchFamily="2" charset="-122"/>
              </a:rPr>
              <a:t> VALUES(10, 20, 100);</a:t>
            </a:r>
          </a:p>
          <a:p>
            <a:pPr marL="0" indent="0" eaLnBrk="1" hangingPunct="1">
              <a:buNone/>
            </a:pPr>
            <a:r>
              <a:rPr lang="es-ES" altLang="es-ES" dirty="0">
                <a:solidFill>
                  <a:schemeClr val="accent2"/>
                </a:solidFill>
                <a:latin typeface="SimSun" panose="02010600030101010101" pitchFamily="2" charset="-122"/>
              </a:rPr>
              <a:t>INSERT INTO departamento VALUES(100, </a:t>
            </a:r>
            <a:r>
              <a:rPr lang="es-ES" altLang="es-ES" sz="4000" dirty="0">
                <a:solidFill>
                  <a:schemeClr val="accent2"/>
                </a:solidFill>
              </a:rPr>
              <a:t>'</a:t>
            </a:r>
            <a:r>
              <a:rPr lang="es-ES" altLang="es-ES" dirty="0">
                <a:solidFill>
                  <a:schemeClr val="accent2"/>
                </a:solidFill>
                <a:latin typeface="SimSun" panose="02010600030101010101" pitchFamily="2" charset="-122"/>
              </a:rPr>
              <a:t>Aseo</a:t>
            </a:r>
            <a:r>
              <a:rPr lang="es-ES" altLang="es-ES" sz="4000" dirty="0">
                <a:solidFill>
                  <a:schemeClr val="accent2"/>
                </a:solidFill>
              </a:rPr>
              <a:t>'</a:t>
            </a:r>
            <a:r>
              <a:rPr lang="es-ES" altLang="es-ES" dirty="0">
                <a:solidFill>
                  <a:schemeClr val="accent2"/>
                </a:solidFill>
                <a:latin typeface="SimSun" panose="02010600030101010101" pitchFamily="2" charset="-122"/>
              </a:rPr>
              <a:t>, </a:t>
            </a:r>
            <a:r>
              <a:rPr lang="es-ES" altLang="es-ES" sz="4000" dirty="0">
                <a:solidFill>
                  <a:schemeClr val="accent2"/>
                </a:solidFill>
              </a:rPr>
              <a:t>'</a:t>
            </a:r>
            <a:r>
              <a:rPr lang="es-ES" altLang="es-ES" dirty="0">
                <a:solidFill>
                  <a:schemeClr val="accent2"/>
                </a:solidFill>
                <a:latin typeface="SimSun" panose="02010600030101010101" pitchFamily="2" charset="-122"/>
              </a:rPr>
              <a:t>Cali</a:t>
            </a:r>
            <a:r>
              <a:rPr lang="es-ES" altLang="es-ES" sz="4000" dirty="0">
                <a:solidFill>
                  <a:schemeClr val="accent2"/>
                </a:solidFill>
              </a:rPr>
              <a:t>'</a:t>
            </a:r>
            <a:r>
              <a:rPr lang="es-ES" altLang="es-ES" dirty="0">
                <a:solidFill>
                  <a:schemeClr val="accent2"/>
                </a:solidFill>
                <a:latin typeface="SimSun" panose="02010600030101010101" pitchFamily="2" charset="-122"/>
              </a:rPr>
              <a:t>);</a:t>
            </a:r>
          </a:p>
          <a:p>
            <a:pPr eaLnBrk="1" hangingPunct="1">
              <a:buFontTx/>
              <a:buNone/>
            </a:pPr>
            <a:endParaRPr lang="es-ES" altLang="es-ES" dirty="0">
              <a:solidFill>
                <a:schemeClr val="accent2"/>
              </a:solidFill>
              <a:latin typeface="SimSun" panose="02010600030101010101" pitchFamily="2" charset="-122"/>
            </a:endParaRPr>
          </a:p>
          <a:p>
            <a:pPr eaLnBrk="1" hangingPunct="1"/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904853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10052"/>
            <a:ext cx="8229600" cy="51133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s-MX" sz="2800" dirty="0"/>
              <a:t>Sea la tabla: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CREATE TABLE t(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s-MX" dirty="0">
                <a:solidFill>
                  <a:schemeClr val="accent2"/>
                </a:solidFill>
                <a:latin typeface="SimSun" pitchFamily="2" charset="-122"/>
              </a:rPr>
              <a:t>a </a:t>
            </a: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NUMBER(3) PRIMARY KEY,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s-MX" dirty="0">
                <a:solidFill>
                  <a:schemeClr val="accent2"/>
                </a:solidFill>
                <a:latin typeface="SimSun" pitchFamily="2" charset="-122"/>
              </a:rPr>
              <a:t>b </a:t>
            </a: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NUMBER (3),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c VARCHAR(3) NOT NULL);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s-MX" sz="2800" dirty="0">
              <a:solidFill>
                <a:schemeClr val="accent2"/>
              </a:solidFill>
              <a:latin typeface="SimSun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INSERT INTO t VALUES(10, 20, </a:t>
            </a:r>
            <a:r>
              <a:rPr lang="es-ES" sz="3600" dirty="0">
                <a:solidFill>
                  <a:schemeClr val="accent2"/>
                </a:solidFill>
              </a:rPr>
              <a:t>'</a:t>
            </a: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hi</a:t>
            </a:r>
            <a:r>
              <a:rPr lang="es-ES" sz="3600" dirty="0">
                <a:solidFill>
                  <a:schemeClr val="accent2"/>
                </a:solidFill>
              </a:rPr>
              <a:t>'</a:t>
            </a: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INSERT INTO t(</a:t>
            </a:r>
            <a:r>
              <a:rPr lang="es-MX" sz="2800" dirty="0" err="1">
                <a:solidFill>
                  <a:schemeClr val="accent2"/>
                </a:solidFill>
                <a:latin typeface="SimSun" pitchFamily="2" charset="-122"/>
              </a:rPr>
              <a:t>a,b,c</a:t>
            </a: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) VALUES(11, 22, </a:t>
            </a:r>
            <a:r>
              <a:rPr lang="es-ES" sz="3600" dirty="0">
                <a:solidFill>
                  <a:schemeClr val="accent2"/>
                </a:solidFill>
              </a:rPr>
              <a:t>'</a:t>
            </a: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si</a:t>
            </a:r>
            <a:r>
              <a:rPr lang="es-ES" sz="3600" dirty="0">
                <a:solidFill>
                  <a:schemeClr val="accent2"/>
                </a:solidFill>
              </a:rPr>
              <a:t>’</a:t>
            </a: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INSERT INTO </a:t>
            </a:r>
            <a:r>
              <a:rPr lang="es-MX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imSun" pitchFamily="2" charset="-122"/>
              </a:rPr>
              <a:t>t(</a:t>
            </a:r>
            <a:r>
              <a:rPr lang="es-MX" sz="2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imSun" pitchFamily="2" charset="-122"/>
              </a:rPr>
              <a:t>c,a</a:t>
            </a:r>
            <a:r>
              <a:rPr lang="es-MX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imSun" pitchFamily="2" charset="-122"/>
              </a:rPr>
              <a:t>)</a:t>
            </a: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 VALUES(</a:t>
            </a:r>
            <a:r>
              <a:rPr lang="es-ES" sz="3600" dirty="0">
                <a:solidFill>
                  <a:schemeClr val="accent2"/>
                </a:solidFill>
              </a:rPr>
              <a:t>'</a:t>
            </a:r>
            <a:r>
              <a:rPr lang="es-MX" sz="2800" dirty="0" err="1">
                <a:solidFill>
                  <a:schemeClr val="accent2"/>
                </a:solidFill>
                <a:latin typeface="SimSun" pitchFamily="2" charset="-122"/>
              </a:rPr>
              <a:t>bye</a:t>
            </a:r>
            <a:r>
              <a:rPr lang="es-ES" sz="3600" dirty="0">
                <a:solidFill>
                  <a:schemeClr val="accent2"/>
                </a:solidFill>
              </a:rPr>
              <a:t>'</a:t>
            </a: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, 20);</a:t>
            </a:r>
          </a:p>
        </p:txBody>
      </p:sp>
    </p:spTree>
    <p:extLst>
      <p:ext uri="{BB962C8B-B14F-4D97-AF65-F5344CB8AC3E}">
        <p14:creationId xmlns:p14="http://schemas.microsoft.com/office/powerpoint/2010/main" val="378622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468646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s-ES_tradnl" dirty="0">
                <a:solidFill>
                  <a:schemeClr val="accent2"/>
                </a:solidFill>
                <a:latin typeface="Arial" charset="0"/>
              </a:rPr>
              <a:t>LENGUAJES DE BASES DE DATOS:</a:t>
            </a:r>
            <a:br>
              <a:rPr lang="es-ES_tradnl" dirty="0">
                <a:solidFill>
                  <a:schemeClr val="accent2"/>
                </a:solidFill>
                <a:latin typeface="Arial" charset="0"/>
              </a:rPr>
            </a:br>
            <a:r>
              <a:rPr lang="es-ES_tradnl" dirty="0">
                <a:solidFill>
                  <a:schemeClr val="accent2"/>
                </a:solidFill>
                <a:latin typeface="Arial" charset="0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895490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396" y="269020"/>
            <a:ext cx="7921625" cy="57610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MX" altLang="es-ES" sz="2800" dirty="0"/>
              <a:t>Para eliminar filas de una tabla:</a:t>
            </a:r>
          </a:p>
          <a:p>
            <a:pPr eaLnBrk="1" hangingPunct="1"/>
            <a:endParaRPr lang="es-MX" altLang="es-ES" sz="2800" dirty="0"/>
          </a:p>
          <a:p>
            <a:pPr eaLnBrk="1" hangingPunct="1">
              <a:buFontTx/>
              <a:buNone/>
            </a:pPr>
            <a:r>
              <a:rPr lang="es-MX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DELETE </a:t>
            </a:r>
          </a:p>
          <a:p>
            <a:pPr eaLnBrk="1" hangingPunct="1">
              <a:buFontTx/>
              <a:buNone/>
            </a:pPr>
            <a:r>
              <a:rPr lang="es-MX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FROM </a:t>
            </a:r>
            <a:r>
              <a:rPr lang="es-MX" altLang="es-ES" sz="2800" dirty="0" err="1">
                <a:solidFill>
                  <a:schemeClr val="accent2"/>
                </a:solidFill>
                <a:latin typeface="SimSun" panose="02010600030101010101" pitchFamily="2" charset="-122"/>
              </a:rPr>
              <a:t>nombre_tabla</a:t>
            </a:r>
            <a:r>
              <a:rPr lang="es-MX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es-MX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[WHERE </a:t>
            </a:r>
            <a:r>
              <a:rPr lang="es-MX" altLang="es-ES" sz="2800" dirty="0" err="1">
                <a:solidFill>
                  <a:schemeClr val="accent2"/>
                </a:solidFill>
                <a:latin typeface="SimSun" panose="02010600030101010101" pitchFamily="2" charset="-122"/>
              </a:rPr>
              <a:t>condicion</a:t>
            </a:r>
            <a:r>
              <a:rPr lang="es-MX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];</a:t>
            </a:r>
          </a:p>
          <a:p>
            <a:pPr eaLnBrk="1" hangingPunct="1">
              <a:buFontTx/>
              <a:buNone/>
            </a:pPr>
            <a:endParaRPr lang="es-MX" altLang="es-ES" sz="2800" dirty="0"/>
          </a:p>
          <a:p>
            <a:pPr eaLnBrk="1" hangingPunct="1">
              <a:buFontTx/>
              <a:buNone/>
            </a:pPr>
            <a:r>
              <a:rPr lang="es-MX" altLang="es-ES" sz="2800" dirty="0" err="1"/>
              <a:t>Ej</a:t>
            </a:r>
            <a:r>
              <a:rPr lang="es-MX" altLang="es-ES" sz="2800" dirty="0"/>
              <a:t>: </a:t>
            </a:r>
            <a:r>
              <a:rPr lang="es-MX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DELETE </a:t>
            </a:r>
          </a:p>
          <a:p>
            <a:pPr eaLnBrk="1" hangingPunct="1">
              <a:buFontTx/>
              <a:buNone/>
            </a:pPr>
            <a:r>
              <a:rPr lang="es-MX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  FROM t </a:t>
            </a:r>
          </a:p>
          <a:p>
            <a:pPr eaLnBrk="1" hangingPunct="1">
              <a:buFontTx/>
              <a:buNone/>
            </a:pPr>
            <a:r>
              <a:rPr lang="es-MX" alt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  WHERE a </a:t>
            </a:r>
            <a:r>
              <a:rPr lang="es-MX" altLang="es-ES" sz="2800">
                <a:solidFill>
                  <a:schemeClr val="accent2"/>
                </a:solidFill>
                <a:latin typeface="SimSun" panose="02010600030101010101" pitchFamily="2" charset="-122"/>
              </a:rPr>
              <a:t>= 11;</a:t>
            </a:r>
            <a:endParaRPr lang="es-MX" altLang="es-ES" sz="2800" dirty="0">
              <a:solidFill>
                <a:schemeClr val="accent2"/>
              </a:solidFill>
              <a:latin typeface="SimSun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s-MX" altLang="es-ES" sz="2800" dirty="0">
              <a:solidFill>
                <a:schemeClr val="accent2"/>
              </a:solidFill>
              <a:latin typeface="SimSun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s-MX" altLang="es-ES" sz="2800" dirty="0"/>
              <a:t>La condición puede incluir </a:t>
            </a:r>
            <a:r>
              <a:rPr lang="es-MX" altLang="es-ES" sz="2800" dirty="0" err="1">
                <a:solidFill>
                  <a:srgbClr val="00B050"/>
                </a:solidFill>
              </a:rPr>
              <a:t>subconsultas</a:t>
            </a:r>
            <a:r>
              <a:rPr lang="es-MX" altLang="es-ES" sz="2800" dirty="0"/>
              <a:t>…</a:t>
            </a:r>
          </a:p>
          <a:p>
            <a:pPr eaLnBrk="1" hangingPunct="1">
              <a:buFontTx/>
              <a:buNone/>
            </a:pPr>
            <a:endParaRPr lang="es-MX" altLang="es-ES" sz="2800" dirty="0"/>
          </a:p>
        </p:txBody>
      </p:sp>
      <p:sp>
        <p:nvSpPr>
          <p:cNvPr id="24579" name="Line 4"/>
          <p:cNvSpPr>
            <a:spLocks noChangeShapeType="1"/>
          </p:cNvSpPr>
          <p:nvPr/>
        </p:nvSpPr>
        <p:spPr bwMode="auto">
          <a:xfrm flipV="1">
            <a:off x="5489576" y="4812323"/>
            <a:ext cx="80168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6407028" y="4174148"/>
            <a:ext cx="21971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CO" altLang="es-ES" sz="2400" dirty="0"/>
              <a:t>Se ven luego</a:t>
            </a:r>
            <a:endParaRPr lang="es-ES_tradnl" altLang="es-ES" sz="2400" dirty="0"/>
          </a:p>
        </p:txBody>
      </p:sp>
      <p:sp>
        <p:nvSpPr>
          <p:cNvPr id="24581" name="Line 6"/>
          <p:cNvSpPr>
            <a:spLocks noChangeShapeType="1"/>
          </p:cNvSpPr>
          <p:nvPr/>
        </p:nvSpPr>
        <p:spPr bwMode="auto">
          <a:xfrm flipV="1">
            <a:off x="3716277" y="2636716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5336717" y="1851697"/>
            <a:ext cx="2879725" cy="15700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CO" altLang="es-ES" sz="2400" dirty="0"/>
              <a:t>Si no se coloca la cláusula </a:t>
            </a:r>
            <a:r>
              <a:rPr lang="es-CO" altLang="es-ES" sz="2400" dirty="0">
                <a:latin typeface="SimSun" panose="02010600030101010101" pitchFamily="2" charset="-122"/>
                <a:ea typeface="SimSun" panose="02010600030101010101" pitchFamily="2" charset="-122"/>
              </a:rPr>
              <a:t>WHERE</a:t>
            </a:r>
            <a:r>
              <a:rPr lang="es-CO" altLang="es-ES" sz="2400" dirty="0"/>
              <a:t>, se eliminan todas las filas de la tabla</a:t>
            </a:r>
            <a:endParaRPr lang="es-ES_tradnl" altLang="es-ES" sz="2400" dirty="0"/>
          </a:p>
        </p:txBody>
      </p:sp>
      <p:sp>
        <p:nvSpPr>
          <p:cNvPr id="24583" name="Line 8"/>
          <p:cNvSpPr>
            <a:spLocks noChangeShapeType="1"/>
          </p:cNvSpPr>
          <p:nvPr/>
        </p:nvSpPr>
        <p:spPr bwMode="auto">
          <a:xfrm>
            <a:off x="3059113" y="490537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5991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219" y="717795"/>
            <a:ext cx="7886700" cy="4351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altLang="es-ES" sz="2800"/>
              <a:t>Para actualizar filas de una tabla: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MX" altLang="es-ES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ES" sz="2800">
                <a:solidFill>
                  <a:schemeClr val="accent2"/>
                </a:solidFill>
                <a:latin typeface="SimSun" panose="02010600030101010101" pitchFamily="2" charset="-122"/>
              </a:rPr>
              <a:t>	UPDATE tabla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ES" sz="2800">
                <a:solidFill>
                  <a:schemeClr val="accent2"/>
                </a:solidFill>
                <a:latin typeface="SimSun" panose="02010600030101010101" pitchFamily="2" charset="-122"/>
              </a:rPr>
              <a:t>	SET atributo = nuevo_valor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ES" sz="2800">
                <a:solidFill>
                  <a:schemeClr val="accent2"/>
                </a:solidFill>
                <a:latin typeface="SimSun" panose="02010600030101010101" pitchFamily="2" charset="-122"/>
              </a:rPr>
              <a:t>	[WHERE condicion];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MX" altLang="es-ES" sz="2800">
              <a:solidFill>
                <a:schemeClr val="accent2"/>
              </a:solidFill>
              <a:latin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ES" sz="2800"/>
              <a:t>- La </a:t>
            </a:r>
            <a:r>
              <a:rPr lang="es-MX" altLang="es-ES" sz="2800">
                <a:solidFill>
                  <a:schemeClr val="accent2"/>
                </a:solidFill>
                <a:latin typeface="SimSun" panose="02010600030101010101" pitchFamily="2" charset="-122"/>
              </a:rPr>
              <a:t>condición</a:t>
            </a:r>
            <a:r>
              <a:rPr lang="es-MX" altLang="es-ES" sz="2800"/>
              <a:t> y </a:t>
            </a:r>
            <a:r>
              <a:rPr lang="es-MX" altLang="es-ES" sz="2800">
                <a:solidFill>
                  <a:schemeClr val="accent2"/>
                </a:solidFill>
                <a:latin typeface="SimSun" panose="02010600030101010101" pitchFamily="2" charset="-122"/>
              </a:rPr>
              <a:t>nuevo_valor</a:t>
            </a:r>
            <a:r>
              <a:rPr lang="es-MX" altLang="es-ES" sz="2800"/>
              <a:t> pueden incluir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ES" sz="2800"/>
              <a:t>   subconsultas…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MX" altLang="es-ES" sz="28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ES" altLang="es-ES"/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6070844" y="1414708"/>
            <a:ext cx="2879725" cy="1552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CO" altLang="es-ES" sz="2400"/>
              <a:t>Se pueden actualizar varios atributos, se separan por comas</a:t>
            </a:r>
            <a:endParaRPr lang="es-ES_tradnl" altLang="es-ES" sz="2400"/>
          </a:p>
        </p:txBody>
      </p:sp>
      <p:sp>
        <p:nvSpPr>
          <p:cNvPr id="25604" name="Line 5"/>
          <p:cNvSpPr>
            <a:spLocks noChangeShapeType="1"/>
          </p:cNvSpPr>
          <p:nvPr/>
        </p:nvSpPr>
        <p:spPr bwMode="auto">
          <a:xfrm>
            <a:off x="5315194" y="217670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9370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536395"/>
            <a:ext cx="7886700" cy="4351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MX" altLang="es-ES" sz="2800" dirty="0"/>
              <a:t>Ejemplo:</a:t>
            </a:r>
          </a:p>
          <a:p>
            <a:pPr eaLnBrk="1" hangingPunct="1">
              <a:buFontTx/>
              <a:buNone/>
            </a:pPr>
            <a:endParaRPr lang="es-MX" altLang="es-ES" sz="3600" dirty="0">
              <a:latin typeface="SimSun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s-MX" altLang="es-ES" sz="3600" dirty="0">
                <a:solidFill>
                  <a:schemeClr val="accent2"/>
                </a:solidFill>
                <a:latin typeface="SimSun" panose="02010600030101010101" pitchFamily="2" charset="-122"/>
              </a:rPr>
              <a:t>UPDATE t </a:t>
            </a:r>
          </a:p>
          <a:p>
            <a:pPr eaLnBrk="1" hangingPunct="1">
              <a:buFontTx/>
              <a:buNone/>
            </a:pPr>
            <a:r>
              <a:rPr lang="es-MX" altLang="es-ES" sz="3600" dirty="0">
                <a:solidFill>
                  <a:schemeClr val="accent2"/>
                </a:solidFill>
                <a:latin typeface="SimSun" panose="02010600030101010101" pitchFamily="2" charset="-122"/>
              </a:rPr>
              <a:t>SET b = 90, c = </a:t>
            </a:r>
            <a:r>
              <a:rPr lang="es-ES" altLang="es-ES" sz="4000" dirty="0">
                <a:solidFill>
                  <a:schemeClr val="accent2"/>
                </a:solidFill>
              </a:rPr>
              <a:t>'</a:t>
            </a:r>
            <a:r>
              <a:rPr lang="es-MX" altLang="es-ES" dirty="0">
                <a:solidFill>
                  <a:schemeClr val="accent2"/>
                </a:solidFill>
                <a:latin typeface="SimSun" panose="02010600030101010101" pitchFamily="2" charset="-122"/>
              </a:rPr>
              <a:t>yes</a:t>
            </a:r>
            <a:r>
              <a:rPr lang="es-ES" altLang="es-ES" sz="4000" dirty="0">
                <a:solidFill>
                  <a:schemeClr val="accent2"/>
                </a:solidFill>
              </a:rPr>
              <a:t>'</a:t>
            </a:r>
            <a:endParaRPr lang="es-MX" altLang="es-ES" sz="3600" dirty="0">
              <a:solidFill>
                <a:schemeClr val="accent2"/>
              </a:solidFill>
              <a:latin typeface="SimSun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s-MX" altLang="es-ES" sz="3600" dirty="0">
                <a:solidFill>
                  <a:schemeClr val="accent2"/>
                </a:solidFill>
                <a:latin typeface="SimSun" panose="02010600030101010101" pitchFamily="2" charset="-122"/>
              </a:rPr>
              <a:t>WHERE a = 20;</a:t>
            </a:r>
          </a:p>
          <a:p>
            <a:pPr eaLnBrk="1" hangingPunct="1">
              <a:buFontTx/>
              <a:buNone/>
            </a:pPr>
            <a:endParaRPr lang="es-MX" altLang="es-ES" dirty="0"/>
          </a:p>
          <a:p>
            <a:pPr eaLnBrk="1" hangingPunct="1">
              <a:buFontTx/>
              <a:buNone/>
            </a:pPr>
            <a:r>
              <a:rPr lang="es-MX" altLang="es-ES" dirty="0"/>
              <a:t>¿Qué pasa si no se incluye la clausula </a:t>
            </a:r>
            <a:r>
              <a:rPr lang="es-MX" altLang="es-ES" dirty="0" err="1"/>
              <a:t>where</a:t>
            </a:r>
            <a:r>
              <a:rPr lang="es-MX" altLang="es-ES" dirty="0"/>
              <a:t>?</a:t>
            </a:r>
          </a:p>
          <a:p>
            <a:pPr eaLnBrk="1" hangingPunct="1"/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773645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89217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s-MX" altLang="es-ES" b="1"/>
              <a:t>Implementación de arcos</a:t>
            </a:r>
          </a:p>
          <a:p>
            <a:pPr eaLnBrk="1" hangingPunct="1">
              <a:buFontTx/>
              <a:buNone/>
            </a:pPr>
            <a:endParaRPr lang="es-ES" altLang="es-ES" b="1"/>
          </a:p>
        </p:txBody>
      </p:sp>
      <p:sp>
        <p:nvSpPr>
          <p:cNvPr id="27651" name="AutoShape 4"/>
          <p:cNvSpPr>
            <a:spLocks noChangeArrowheads="1"/>
          </p:cNvSpPr>
          <p:nvPr/>
        </p:nvSpPr>
        <p:spPr bwMode="auto">
          <a:xfrm>
            <a:off x="755650" y="2708275"/>
            <a:ext cx="2087563" cy="25193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MX" altLang="es-E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971550" y="2924175"/>
            <a:ext cx="14922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ES" sz="1800" b="1"/>
              <a:t>   FACTURA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E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ES" sz="1800"/>
              <a:t># código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ES" sz="1800"/>
              <a:t>* fecha</a:t>
            </a:r>
          </a:p>
        </p:txBody>
      </p:sp>
      <p:sp>
        <p:nvSpPr>
          <p:cNvPr id="27653" name="AutoShape 6"/>
          <p:cNvSpPr>
            <a:spLocks noChangeArrowheads="1"/>
          </p:cNvSpPr>
          <p:nvPr/>
        </p:nvSpPr>
        <p:spPr bwMode="auto">
          <a:xfrm>
            <a:off x="5076825" y="2492375"/>
            <a:ext cx="1943100" cy="13684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MX" altLang="es-E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5292725" y="2565400"/>
            <a:ext cx="17272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ES" sz="1800" b="1"/>
              <a:t>    PERSONA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ES" sz="1800"/>
              <a:t># cédula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ES" sz="1800"/>
              <a:t>* nombre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ES" sz="1800"/>
              <a:t>* carné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27655" name="AutoShape 8"/>
          <p:cNvSpPr>
            <a:spLocks noChangeArrowheads="1"/>
          </p:cNvSpPr>
          <p:nvPr/>
        </p:nvSpPr>
        <p:spPr bwMode="auto">
          <a:xfrm>
            <a:off x="5106988" y="4292600"/>
            <a:ext cx="2344737" cy="13684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MX" altLang="es-E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5251450" y="4325938"/>
            <a:ext cx="158273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ES" sz="1800" b="1"/>
              <a:t>    EMPRESA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ES" sz="1800"/>
              <a:t># nit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ES" sz="1800"/>
              <a:t>* nombre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>
            <a:off x="2843213" y="3068638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7658" name="Line 11"/>
          <p:cNvSpPr>
            <a:spLocks noChangeShapeType="1"/>
          </p:cNvSpPr>
          <p:nvPr/>
        </p:nvSpPr>
        <p:spPr bwMode="auto">
          <a:xfrm flipH="1">
            <a:off x="2843213" y="3213100"/>
            <a:ext cx="2159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7659" name="Line 12"/>
          <p:cNvSpPr>
            <a:spLocks noChangeShapeType="1"/>
          </p:cNvSpPr>
          <p:nvPr/>
        </p:nvSpPr>
        <p:spPr bwMode="auto">
          <a:xfrm>
            <a:off x="2843213" y="321310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>
            <a:off x="3779838" y="321310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7661" name="Line 14"/>
          <p:cNvSpPr>
            <a:spLocks noChangeShapeType="1"/>
          </p:cNvSpPr>
          <p:nvPr/>
        </p:nvSpPr>
        <p:spPr bwMode="auto">
          <a:xfrm>
            <a:off x="2843213" y="4579938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7662" name="Line 15"/>
          <p:cNvSpPr>
            <a:spLocks noChangeShapeType="1"/>
          </p:cNvSpPr>
          <p:nvPr/>
        </p:nvSpPr>
        <p:spPr bwMode="auto">
          <a:xfrm flipH="1">
            <a:off x="2843213" y="4724400"/>
            <a:ext cx="2159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7663" name="Line 16"/>
          <p:cNvSpPr>
            <a:spLocks noChangeShapeType="1"/>
          </p:cNvSpPr>
          <p:nvPr/>
        </p:nvSpPr>
        <p:spPr bwMode="auto">
          <a:xfrm>
            <a:off x="2843213" y="472440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7664" name="Line 17"/>
          <p:cNvSpPr>
            <a:spLocks noChangeShapeType="1"/>
          </p:cNvSpPr>
          <p:nvPr/>
        </p:nvSpPr>
        <p:spPr bwMode="auto">
          <a:xfrm>
            <a:off x="3779838" y="472440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7665" name="AutoShape 18"/>
          <p:cNvSpPr>
            <a:spLocks/>
          </p:cNvSpPr>
          <p:nvPr/>
        </p:nvSpPr>
        <p:spPr bwMode="auto">
          <a:xfrm>
            <a:off x="3132138" y="2636838"/>
            <a:ext cx="360362" cy="2592387"/>
          </a:xfrm>
          <a:prstGeom prst="rightBracket">
            <a:avLst>
              <a:gd name="adj" fmla="val 5994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1800"/>
          </a:p>
        </p:txBody>
      </p:sp>
      <p:sp>
        <p:nvSpPr>
          <p:cNvPr id="27666" name="Oval 19"/>
          <p:cNvSpPr>
            <a:spLocks noChangeArrowheads="1"/>
          </p:cNvSpPr>
          <p:nvPr/>
        </p:nvSpPr>
        <p:spPr bwMode="auto">
          <a:xfrm>
            <a:off x="3419475" y="3140075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1800"/>
          </a:p>
        </p:txBody>
      </p:sp>
      <p:sp>
        <p:nvSpPr>
          <p:cNvPr id="27667" name="Oval 20"/>
          <p:cNvSpPr>
            <a:spLocks noChangeArrowheads="1"/>
          </p:cNvSpPr>
          <p:nvPr/>
        </p:nvSpPr>
        <p:spPr bwMode="auto">
          <a:xfrm>
            <a:off x="3419475" y="46529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1800"/>
          </a:p>
        </p:txBody>
      </p:sp>
      <p:sp>
        <p:nvSpPr>
          <p:cNvPr id="27668" name="Text Box 21"/>
          <p:cNvSpPr txBox="1">
            <a:spLocks noChangeArrowheads="1"/>
          </p:cNvSpPr>
          <p:nvPr/>
        </p:nvSpPr>
        <p:spPr bwMode="auto">
          <a:xfrm>
            <a:off x="3779838" y="2565400"/>
            <a:ext cx="12969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CO" altLang="es-ES" sz="1800"/>
              <a:t>generador de</a:t>
            </a:r>
            <a:endParaRPr lang="es-ES_tradnl" altLang="es-ES" sz="1800"/>
          </a:p>
        </p:txBody>
      </p:sp>
      <p:sp>
        <p:nvSpPr>
          <p:cNvPr id="27669" name="Text Box 22"/>
          <p:cNvSpPr txBox="1">
            <a:spLocks noChangeArrowheads="1"/>
          </p:cNvSpPr>
          <p:nvPr/>
        </p:nvSpPr>
        <p:spPr bwMode="auto">
          <a:xfrm>
            <a:off x="3851275" y="4076700"/>
            <a:ext cx="1296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CO" altLang="es-ES" sz="1800"/>
              <a:t>generador de</a:t>
            </a:r>
            <a:endParaRPr lang="es-ES_tradnl" altLang="es-ES" sz="1800"/>
          </a:p>
        </p:txBody>
      </p:sp>
      <p:sp>
        <p:nvSpPr>
          <p:cNvPr id="27670" name="Text Box 23"/>
          <p:cNvSpPr txBox="1">
            <a:spLocks noChangeArrowheads="1"/>
          </p:cNvSpPr>
          <p:nvPr/>
        </p:nvSpPr>
        <p:spPr bwMode="auto">
          <a:xfrm>
            <a:off x="2709863" y="2781300"/>
            <a:ext cx="792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CO" altLang="es-ES" sz="1800"/>
              <a:t>para</a:t>
            </a:r>
            <a:endParaRPr lang="es-ES_tradnl" altLang="es-ES" sz="1800"/>
          </a:p>
        </p:txBody>
      </p:sp>
      <p:sp>
        <p:nvSpPr>
          <p:cNvPr id="27671" name="Text Box 25"/>
          <p:cNvSpPr txBox="1">
            <a:spLocks noChangeArrowheads="1"/>
          </p:cNvSpPr>
          <p:nvPr/>
        </p:nvSpPr>
        <p:spPr bwMode="auto">
          <a:xfrm>
            <a:off x="2720975" y="4313238"/>
            <a:ext cx="792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CO" altLang="es-ES" sz="1800"/>
              <a:t>para</a:t>
            </a:r>
            <a:endParaRPr lang="es-ES_tradnl" altLang="es-ES" sz="1800"/>
          </a:p>
        </p:txBody>
      </p:sp>
      <p:sp>
        <p:nvSpPr>
          <p:cNvPr id="27672" name="CuadroTexto 1"/>
          <p:cNvSpPr txBox="1">
            <a:spLocks noChangeArrowheads="1"/>
          </p:cNvSpPr>
          <p:nvPr/>
        </p:nvSpPr>
        <p:spPr bwMode="auto">
          <a:xfrm>
            <a:off x="7451725" y="2492375"/>
            <a:ext cx="1368425" cy="6461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800"/>
              <a:t>carné: id. alternativo</a:t>
            </a:r>
          </a:p>
        </p:txBody>
      </p:sp>
    </p:spTree>
    <p:extLst>
      <p:ext uri="{BB962C8B-B14F-4D97-AF65-F5344CB8AC3E}">
        <p14:creationId xmlns:p14="http://schemas.microsoft.com/office/powerpoint/2010/main" val="3967677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742" y="272928"/>
            <a:ext cx="8353425" cy="568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ES" sz="2800" b="1" dirty="0">
                <a:solidFill>
                  <a:schemeClr val="accent2"/>
                </a:solidFill>
                <a:latin typeface="SimSun" panose="02010600030101010101" pitchFamily="2" charset="-122"/>
              </a:rPr>
              <a:t>CREATE TABLE persona(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ES" sz="2800" b="1" dirty="0">
                <a:solidFill>
                  <a:schemeClr val="accent2"/>
                </a:solidFill>
                <a:latin typeface="SimSun" panose="02010600030101010101" pitchFamily="2" charset="-122"/>
              </a:rPr>
              <a:t>cedula NUMBER(8) PRIMARY KEY,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ES" sz="2800" b="1" dirty="0">
                <a:solidFill>
                  <a:schemeClr val="accent2"/>
                </a:solidFill>
                <a:latin typeface="SimSun" panose="02010600030101010101" pitchFamily="2" charset="-122"/>
              </a:rPr>
              <a:t>nombre VARCHAR(25) NOT NULL,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ES" sz="2800" b="1" dirty="0">
                <a:solidFill>
                  <a:schemeClr val="accent2"/>
                </a:solidFill>
                <a:latin typeface="SimSun" panose="02010600030101010101" pitchFamily="2" charset="-122"/>
              </a:rPr>
              <a:t>carne NUMBER(5) UNIQUE NOT NULL);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MX" altLang="es-ES" sz="2800" b="1" dirty="0">
              <a:solidFill>
                <a:schemeClr val="accent2"/>
              </a:solidFill>
              <a:latin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ES" sz="2800" b="1" dirty="0">
                <a:solidFill>
                  <a:schemeClr val="accent2"/>
                </a:solidFill>
                <a:latin typeface="SimSun" panose="02010600030101010101" pitchFamily="2" charset="-122"/>
              </a:rPr>
              <a:t>INSERT INTO persona VALUES(10,'Dino',912);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MX" altLang="es-ES" sz="2800" b="1" dirty="0">
              <a:solidFill>
                <a:schemeClr val="accent2"/>
              </a:solidFill>
              <a:latin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ES" sz="2800" b="1" dirty="0">
                <a:solidFill>
                  <a:schemeClr val="accent2"/>
                </a:solidFill>
                <a:latin typeface="SimSun" panose="02010600030101010101" pitchFamily="2" charset="-122"/>
              </a:rPr>
              <a:t>CREATE TABLE empresa(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ES" sz="2800" b="1" dirty="0" err="1">
                <a:solidFill>
                  <a:schemeClr val="accent2"/>
                </a:solidFill>
                <a:latin typeface="SimSun" panose="02010600030101010101" pitchFamily="2" charset="-122"/>
              </a:rPr>
              <a:t>nit</a:t>
            </a:r>
            <a:r>
              <a:rPr lang="es-MX" altLang="es-ES" sz="2800" b="1" dirty="0">
                <a:solidFill>
                  <a:schemeClr val="accent2"/>
                </a:solidFill>
                <a:latin typeface="SimSun" panose="02010600030101010101" pitchFamily="2" charset="-122"/>
              </a:rPr>
              <a:t> NUMBER(10) PRIMARY KEY,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ES" sz="2800" b="1" dirty="0">
                <a:solidFill>
                  <a:schemeClr val="accent2"/>
                </a:solidFill>
                <a:latin typeface="SimSun" panose="02010600030101010101" pitchFamily="2" charset="-122"/>
              </a:rPr>
              <a:t>nombre VARCHAR(20) NOT NULL);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s-ES" sz="2800" b="1" dirty="0">
              <a:solidFill>
                <a:schemeClr val="accent2"/>
              </a:solidFill>
              <a:latin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s-ES" sz="2800" b="1" dirty="0">
                <a:solidFill>
                  <a:schemeClr val="accent2"/>
                </a:solidFill>
                <a:latin typeface="SimSun" panose="02010600030101010101" pitchFamily="2" charset="-122"/>
              </a:rPr>
              <a:t>INSERT INTO </a:t>
            </a:r>
            <a:r>
              <a:rPr lang="es-MX" altLang="es-ES" sz="2800" b="1" dirty="0">
                <a:solidFill>
                  <a:schemeClr val="accent2"/>
                </a:solidFill>
                <a:latin typeface="SimSun" panose="02010600030101010101" pitchFamily="2" charset="-122"/>
              </a:rPr>
              <a:t>empresa </a:t>
            </a:r>
            <a:r>
              <a:rPr lang="en-US" altLang="es-ES" sz="2800" b="1" dirty="0">
                <a:solidFill>
                  <a:schemeClr val="accent2"/>
                </a:solidFill>
                <a:latin typeface="SimSun" panose="02010600030101010101" pitchFamily="2" charset="-122"/>
              </a:rPr>
              <a:t>VALUES(40,'BDW');</a:t>
            </a:r>
            <a:endParaRPr lang="es-ES" altLang="es-ES" sz="2800" b="1" dirty="0">
              <a:solidFill>
                <a:schemeClr val="accent2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6347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686800" cy="4997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CREATE TABLE factura(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s-MX" sz="2800" dirty="0" err="1">
                <a:solidFill>
                  <a:schemeClr val="accent2"/>
                </a:solidFill>
                <a:latin typeface="SimSun" pitchFamily="2" charset="-122"/>
              </a:rPr>
              <a:t>codigo</a:t>
            </a: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 NUMBER(6) PRIMARY KEY,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fecha DATE NOT NULL,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cedula NUMBER(8) REFERENCES persona,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s-MX" sz="2800" dirty="0" err="1">
                <a:solidFill>
                  <a:schemeClr val="accent2"/>
                </a:solidFill>
                <a:latin typeface="SimSun" pitchFamily="2" charset="-122"/>
              </a:rPr>
              <a:t>nit</a:t>
            </a: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 NUMBER(10) REFERENCES empresa,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s-MX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imSun" pitchFamily="2" charset="-122"/>
              </a:rPr>
              <a:t>CHECK ((</a:t>
            </a:r>
            <a:r>
              <a:rPr lang="es-MX" sz="2800" b="1" dirty="0" err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imSun" pitchFamily="2" charset="-122"/>
              </a:rPr>
              <a:t>nit</a:t>
            </a:r>
            <a:r>
              <a:rPr lang="es-MX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imSun" pitchFamily="2" charset="-122"/>
              </a:rPr>
              <a:t> IS NULL AND cedula IS NOT NULL)  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s-MX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imSun" pitchFamily="2" charset="-122"/>
              </a:rPr>
              <a:t>        OR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s-MX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imSun" pitchFamily="2" charset="-122"/>
              </a:rPr>
              <a:t>       (</a:t>
            </a:r>
            <a:r>
              <a:rPr lang="es-MX" sz="2800" b="1" dirty="0" err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imSun" pitchFamily="2" charset="-122"/>
              </a:rPr>
              <a:t>nit</a:t>
            </a:r>
            <a:r>
              <a:rPr lang="es-MX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imSun" pitchFamily="2" charset="-122"/>
              </a:rPr>
              <a:t> IS NOT NULL AND cedula IS NULL)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s-MX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imSun" pitchFamily="2" charset="-122"/>
              </a:rPr>
              <a:t>      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);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1835150" y="5229225"/>
            <a:ext cx="5422900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ES" sz="2400"/>
              <a:t>Por medio del CHECK se implementa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ES" sz="2400"/>
              <a:t>el arco, este garantiza que si una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ES" sz="2400"/>
              <a:t>CF </a:t>
            </a:r>
            <a:r>
              <a:rPr lang="es-MX" altLang="es-ES" sz="2400" b="1"/>
              <a:t>es nula</a:t>
            </a:r>
            <a:r>
              <a:rPr lang="es-MX" altLang="es-ES" sz="2400"/>
              <a:t>, la otra CF </a:t>
            </a:r>
            <a:r>
              <a:rPr lang="es-MX" altLang="es-ES" sz="2400" b="1"/>
              <a:t>es no nula</a:t>
            </a:r>
            <a:r>
              <a:rPr lang="es-MX" altLang="es-ES" sz="2400"/>
              <a:t>.</a:t>
            </a:r>
            <a:endParaRPr lang="es-ES" altLang="es-ES" sz="2400"/>
          </a:p>
        </p:txBody>
      </p:sp>
      <p:sp>
        <p:nvSpPr>
          <p:cNvPr id="29700" name="Line 5"/>
          <p:cNvSpPr>
            <a:spLocks noChangeShapeType="1"/>
          </p:cNvSpPr>
          <p:nvPr/>
        </p:nvSpPr>
        <p:spPr bwMode="auto">
          <a:xfrm>
            <a:off x="1187450" y="3573463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9701" name="Line 6"/>
          <p:cNvSpPr>
            <a:spLocks noChangeShapeType="1"/>
          </p:cNvSpPr>
          <p:nvPr/>
        </p:nvSpPr>
        <p:spPr bwMode="auto">
          <a:xfrm>
            <a:off x="1187450" y="58054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1561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813" y="1412875"/>
            <a:ext cx="8686800" cy="5040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es-E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INSERT INTO factura VALUES(300,SYSDATE,</a:t>
            </a:r>
            <a:r>
              <a:rPr lang="es-ES" altLang="es-ES" sz="2400" dirty="0">
                <a:solidFill>
                  <a:srgbClr val="0066FF"/>
                </a:solidFill>
                <a:latin typeface="SimSun" panose="02010600030101010101" pitchFamily="2" charset="-122"/>
              </a:rPr>
              <a:t>10</a:t>
            </a:r>
            <a:r>
              <a:rPr lang="es-ES" altLang="es-ES" sz="2400" dirty="0">
                <a:latin typeface="SimSun" panose="02010600030101010101" pitchFamily="2" charset="-122"/>
              </a:rPr>
              <a:t>,</a:t>
            </a:r>
            <a:r>
              <a:rPr lang="es-ES" altLang="es-ES" sz="2400" dirty="0">
                <a:solidFill>
                  <a:srgbClr val="0066FF"/>
                </a:solidFill>
                <a:latin typeface="SimSun" panose="02010600030101010101" pitchFamily="2" charset="-122"/>
              </a:rPr>
              <a:t>NULL</a:t>
            </a:r>
            <a:r>
              <a:rPr lang="es-ES" altLang="es-E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INSERT INTO factura VALUES(9,SYSDATE - 1,</a:t>
            </a:r>
            <a:r>
              <a:rPr lang="es-ES" altLang="es-ES" sz="2400" dirty="0">
                <a:solidFill>
                  <a:srgbClr val="0066FF"/>
                </a:solidFill>
                <a:latin typeface="SimSun" panose="02010600030101010101" pitchFamily="2" charset="-122"/>
              </a:rPr>
              <a:t>NULL</a:t>
            </a:r>
            <a:r>
              <a:rPr lang="es-ES" altLang="es-ES" sz="2400" dirty="0">
                <a:latin typeface="SimSun" panose="02010600030101010101" pitchFamily="2" charset="-122"/>
              </a:rPr>
              <a:t>,</a:t>
            </a:r>
            <a:r>
              <a:rPr lang="es-ES" altLang="es-ES" sz="2400" dirty="0">
                <a:solidFill>
                  <a:srgbClr val="0066FF"/>
                </a:solidFill>
                <a:latin typeface="SimSun" panose="02010600030101010101" pitchFamily="2" charset="-122"/>
              </a:rPr>
              <a:t>40</a:t>
            </a:r>
            <a:r>
              <a:rPr lang="es-ES" altLang="es-E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ES" altLang="es-ES" sz="2400" dirty="0">
              <a:solidFill>
                <a:schemeClr val="accent2"/>
              </a:solidFill>
              <a:latin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ES" altLang="es-E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" sz="2800" dirty="0"/>
              <a:t>Note que las dos siguientes inserciones fallan: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INSERT INTO factura VALUES(500,SYSDATE,</a:t>
            </a:r>
            <a:r>
              <a:rPr lang="es-ES" altLang="es-ES" sz="2400" dirty="0">
                <a:solidFill>
                  <a:srgbClr val="FF0000"/>
                </a:solidFill>
                <a:latin typeface="SimSun" panose="02010600030101010101" pitchFamily="2" charset="-122"/>
              </a:rPr>
              <a:t>10</a:t>
            </a:r>
            <a:r>
              <a:rPr lang="es-ES" altLang="es-E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,</a:t>
            </a:r>
            <a:r>
              <a:rPr lang="es-ES" altLang="es-ES" sz="2400" dirty="0">
                <a:solidFill>
                  <a:srgbClr val="FF0000"/>
                </a:solidFill>
                <a:latin typeface="SimSun" panose="02010600030101010101" pitchFamily="2" charset="-122"/>
              </a:rPr>
              <a:t>40</a:t>
            </a:r>
            <a:r>
              <a:rPr lang="es-ES" altLang="es-E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INSERT INTO factura VALUES(600,TO_DATE('10-jul-2014','dd-mon-yyyy'),</a:t>
            </a:r>
            <a:r>
              <a:rPr lang="es-ES" altLang="es-ES" sz="2400" dirty="0">
                <a:solidFill>
                  <a:srgbClr val="FF0000"/>
                </a:solidFill>
                <a:latin typeface="SimSun" panose="02010600030101010101" pitchFamily="2" charset="-122"/>
              </a:rPr>
              <a:t>NULL</a:t>
            </a:r>
            <a:r>
              <a:rPr lang="es-ES" altLang="es-E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,</a:t>
            </a:r>
            <a:r>
              <a:rPr lang="es-ES" altLang="es-ES" sz="2400" dirty="0">
                <a:solidFill>
                  <a:srgbClr val="FF0000"/>
                </a:solidFill>
                <a:latin typeface="SimSun" panose="02010600030101010101" pitchFamily="2" charset="-122"/>
              </a:rPr>
              <a:t>NULL</a:t>
            </a:r>
            <a:r>
              <a:rPr lang="es-ES" altLang="es-E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ES" altLang="es-ES" sz="2000" dirty="0">
              <a:latin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ES" altLang="es-ES" sz="2000" dirty="0">
              <a:latin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ES" altLang="es-ES" sz="2000" dirty="0">
              <a:latin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" sz="2000" dirty="0">
                <a:solidFill>
                  <a:srgbClr val="FF0000"/>
                </a:solidFill>
                <a:latin typeface="SimSun" panose="02010600030101010101" pitchFamily="2" charset="-122"/>
              </a:rPr>
              <a:t>* </a:t>
            </a:r>
            <a:r>
              <a:rPr lang="es-ES" altLang="es-ES" sz="2000" dirty="0"/>
              <a:t>En SQL estándar es </a:t>
            </a:r>
            <a:r>
              <a:rPr lang="es-MX" altLang="es-ES" sz="2000" dirty="0">
                <a:solidFill>
                  <a:schemeClr val="accent2"/>
                </a:solidFill>
                <a:latin typeface="SimSun" panose="02010600030101010101" pitchFamily="2" charset="-122"/>
              </a:rPr>
              <a:t>CURRENT_DATE</a:t>
            </a:r>
            <a:r>
              <a:rPr lang="es-MX" altLang="es-ES" sz="2000" dirty="0">
                <a:latin typeface="SimSun" panose="02010600030101010101" pitchFamily="2" charset="-122"/>
              </a:rPr>
              <a:t> </a:t>
            </a:r>
            <a:r>
              <a:rPr lang="es-MX" altLang="es-ES" sz="2000" dirty="0"/>
              <a:t>(en Oracle también funciona).</a:t>
            </a:r>
          </a:p>
        </p:txBody>
      </p:sp>
      <p:sp>
        <p:nvSpPr>
          <p:cNvPr id="30723" name="Line 4"/>
          <p:cNvSpPr>
            <a:spLocks noChangeShapeType="1"/>
          </p:cNvSpPr>
          <p:nvPr/>
        </p:nvSpPr>
        <p:spPr bwMode="auto">
          <a:xfrm flipV="1">
            <a:off x="5867400" y="10525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4932363" y="404813"/>
            <a:ext cx="2146300" cy="67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ES" sz="1800"/>
              <a:t>Genera la fecha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ES" sz="1800"/>
              <a:t>actual (en Oracle)</a:t>
            </a:r>
            <a:r>
              <a:rPr lang="es-ES" altLang="es-ES" sz="2000">
                <a:solidFill>
                  <a:srgbClr val="FF0000"/>
                </a:solidFill>
                <a:latin typeface="SimSun" panose="02010600030101010101" pitchFamily="2" charset="-122"/>
              </a:rPr>
              <a:t>*</a:t>
            </a:r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5219700" y="2449513"/>
            <a:ext cx="2735263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CO" altLang="es-ES" sz="1800"/>
              <a:t>Se resta un día (ayer)</a:t>
            </a:r>
            <a:endParaRPr lang="es-ES_tradnl" altLang="es-ES" sz="1800"/>
          </a:p>
        </p:txBody>
      </p:sp>
      <p:sp>
        <p:nvSpPr>
          <p:cNvPr id="30726" name="Line 10"/>
          <p:cNvSpPr>
            <a:spLocks noChangeShapeType="1"/>
          </p:cNvSpPr>
          <p:nvPr/>
        </p:nvSpPr>
        <p:spPr bwMode="auto">
          <a:xfrm flipH="1">
            <a:off x="6216650" y="2133600"/>
            <a:ext cx="227013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9301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ES" sz="4000"/>
              <a:t>Implementación del supertipo y sus subtipos</a:t>
            </a:r>
            <a:endParaRPr lang="es-ES_tradnl" altLang="es-ES" sz="4000"/>
          </a:p>
        </p:txBody>
      </p:sp>
      <p:sp>
        <p:nvSpPr>
          <p:cNvPr id="31747" name="Text Box 6"/>
          <p:cNvSpPr txBox="1">
            <a:spLocks noChangeArrowheads="1"/>
          </p:cNvSpPr>
          <p:nvPr/>
        </p:nvSpPr>
        <p:spPr bwMode="auto">
          <a:xfrm>
            <a:off x="3276600" y="2060575"/>
            <a:ext cx="16414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 b="1">
                <a:latin typeface="Times New Roman" panose="02020603050405020304" pitchFamily="18" charset="0"/>
              </a:rPr>
              <a:t>PERSONA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>
                <a:latin typeface="Times New Roman" panose="02020603050405020304" pitchFamily="18" charset="0"/>
              </a:rPr>
              <a:t># cédula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>
                <a:latin typeface="Times New Roman" panose="02020603050405020304" pitchFamily="18" charset="0"/>
              </a:rPr>
              <a:t>* nombre</a:t>
            </a:r>
          </a:p>
        </p:txBody>
      </p:sp>
      <p:sp>
        <p:nvSpPr>
          <p:cNvPr id="31748" name="AutoShape 7"/>
          <p:cNvSpPr>
            <a:spLocks noChangeArrowheads="1"/>
          </p:cNvSpPr>
          <p:nvPr/>
        </p:nvSpPr>
        <p:spPr bwMode="auto">
          <a:xfrm>
            <a:off x="2411413" y="1628775"/>
            <a:ext cx="3455987" cy="460851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1800"/>
          </a:p>
        </p:txBody>
      </p:sp>
      <p:sp>
        <p:nvSpPr>
          <p:cNvPr id="31749" name="AutoShape 8"/>
          <p:cNvSpPr>
            <a:spLocks noChangeArrowheads="1"/>
          </p:cNvSpPr>
          <p:nvPr/>
        </p:nvSpPr>
        <p:spPr bwMode="auto">
          <a:xfrm>
            <a:off x="2987675" y="3500438"/>
            <a:ext cx="2376488" cy="13684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1800"/>
          </a:p>
        </p:txBody>
      </p:sp>
      <p:sp>
        <p:nvSpPr>
          <p:cNvPr id="31750" name="AutoShape 9"/>
          <p:cNvSpPr>
            <a:spLocks noChangeArrowheads="1"/>
          </p:cNvSpPr>
          <p:nvPr/>
        </p:nvSpPr>
        <p:spPr bwMode="auto">
          <a:xfrm>
            <a:off x="3059113" y="5013325"/>
            <a:ext cx="2232025" cy="10080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1800"/>
          </a:p>
        </p:txBody>
      </p:sp>
      <p:sp>
        <p:nvSpPr>
          <p:cNvPr id="31751" name="Text Box 10"/>
          <p:cNvSpPr txBox="1">
            <a:spLocks noChangeArrowheads="1"/>
          </p:cNvSpPr>
          <p:nvPr/>
        </p:nvSpPr>
        <p:spPr bwMode="auto">
          <a:xfrm>
            <a:off x="3059113" y="3789363"/>
            <a:ext cx="2665412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" altLang="es-ES" sz="2400" b="1">
                <a:latin typeface="Times New Roman" panose="02020603050405020304" pitchFamily="18" charset="0"/>
              </a:rPr>
              <a:t>ESTUDIANTE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ES" altLang="es-ES" sz="2400">
                <a:latin typeface="Times New Roman" panose="02020603050405020304" pitchFamily="18" charset="0"/>
              </a:rPr>
              <a:t>* promedio</a:t>
            </a:r>
          </a:p>
        </p:txBody>
      </p:sp>
      <p:sp>
        <p:nvSpPr>
          <p:cNvPr id="31752" name="Text Box 11"/>
          <p:cNvSpPr txBox="1">
            <a:spLocks noChangeArrowheads="1"/>
          </p:cNvSpPr>
          <p:nvPr/>
        </p:nvSpPr>
        <p:spPr bwMode="auto">
          <a:xfrm>
            <a:off x="3059113" y="5013325"/>
            <a:ext cx="2665412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" altLang="es-ES" sz="2400" b="1">
                <a:latin typeface="Times New Roman" panose="02020603050405020304" pitchFamily="18" charset="0"/>
              </a:rPr>
              <a:t>   PROFESOR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ES" altLang="es-ES" sz="2400">
                <a:latin typeface="Times New Roman" panose="02020603050405020304" pitchFamily="18" charset="0"/>
              </a:rPr>
              <a:t>* registro</a:t>
            </a:r>
          </a:p>
        </p:txBody>
      </p:sp>
      <p:sp>
        <p:nvSpPr>
          <p:cNvPr id="31753" name="CuadroTexto 1"/>
          <p:cNvSpPr txBox="1">
            <a:spLocks noChangeArrowheads="1"/>
          </p:cNvSpPr>
          <p:nvPr/>
        </p:nvSpPr>
        <p:spPr bwMode="auto">
          <a:xfrm>
            <a:off x="6948488" y="5037138"/>
            <a:ext cx="1584325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800"/>
              <a:t>registro es id. alternativo para los profesores </a:t>
            </a:r>
          </a:p>
        </p:txBody>
      </p:sp>
    </p:spTree>
    <p:extLst>
      <p:ext uri="{BB962C8B-B14F-4D97-AF65-F5344CB8AC3E}">
        <p14:creationId xmlns:p14="http://schemas.microsoft.com/office/powerpoint/2010/main" val="4098599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O" altLang="es-ES" dirty="0"/>
              <a:t>Repasar la presentación de </a:t>
            </a:r>
            <a:r>
              <a:rPr lang="es-ES_tradnl" altLang="es-ES" dirty="0"/>
              <a:t>Conversión </a:t>
            </a:r>
          </a:p>
          <a:p>
            <a:pPr eaLnBrk="1" hangingPunct="1">
              <a:buFontTx/>
              <a:buNone/>
            </a:pPr>
            <a:r>
              <a:rPr lang="es-ES_tradnl" altLang="es-ES" dirty="0"/>
              <a:t>	E-R a Relacional</a:t>
            </a:r>
          </a:p>
          <a:p>
            <a:pPr eaLnBrk="1" hangingPunct="1"/>
            <a:r>
              <a:rPr lang="es-CO" altLang="es-ES" dirty="0"/>
              <a:t>Veamos la alternativa dos para implementar </a:t>
            </a:r>
            <a:r>
              <a:rPr lang="es-CO" altLang="es-ES" dirty="0" err="1"/>
              <a:t>supertipos</a:t>
            </a:r>
            <a:r>
              <a:rPr lang="es-CO" altLang="es-ES" dirty="0"/>
              <a:t> y subtipos:</a:t>
            </a:r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1096829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O" altLang="es-ES"/>
              <a:t>Se crea la tabla para el supertipo:</a:t>
            </a:r>
          </a:p>
          <a:p>
            <a:pPr eaLnBrk="1" hangingPunct="1">
              <a:buFontTx/>
              <a:buNone/>
            </a:pPr>
            <a:r>
              <a:rPr lang="es-CO" altLang="es-ES">
                <a:solidFill>
                  <a:schemeClr val="accent2"/>
                </a:solidFill>
                <a:latin typeface="SimSun" panose="02010600030101010101" pitchFamily="2" charset="-122"/>
              </a:rPr>
              <a:t>CREATE TABLE persona(</a:t>
            </a:r>
          </a:p>
          <a:p>
            <a:pPr eaLnBrk="1" hangingPunct="1">
              <a:buFontTx/>
              <a:buNone/>
            </a:pPr>
            <a:r>
              <a:rPr lang="es-CO" altLang="es-ES">
                <a:solidFill>
                  <a:schemeClr val="accent2"/>
                </a:solidFill>
                <a:latin typeface="SimSun" panose="02010600030101010101" pitchFamily="2" charset="-122"/>
              </a:rPr>
              <a:t> cedula NUMBER(8) PRIMARY KEY, </a:t>
            </a:r>
          </a:p>
          <a:p>
            <a:pPr eaLnBrk="1" hangingPunct="1">
              <a:buFontTx/>
              <a:buNone/>
            </a:pPr>
            <a:r>
              <a:rPr lang="es-CO" altLang="es-ES">
                <a:solidFill>
                  <a:schemeClr val="accent2"/>
                </a:solidFill>
                <a:latin typeface="SimSun" panose="02010600030101010101" pitchFamily="2" charset="-122"/>
              </a:rPr>
              <a:t> nombre VARCHAR(20) NOT NULL,</a:t>
            </a:r>
          </a:p>
          <a:p>
            <a:pPr eaLnBrk="1" hangingPunct="1">
              <a:buFontTx/>
              <a:buNone/>
            </a:pPr>
            <a:r>
              <a:rPr lang="es-CO" altLang="es-ES">
                <a:solidFill>
                  <a:schemeClr val="accent2"/>
                </a:solidFill>
                <a:latin typeface="SimSun" panose="02010600030101010101" pitchFamily="2" charset="-122"/>
              </a:rPr>
              <a:t> tipo VARCHAR(1) NOT NULL CHECK (tipo = 'e' OR tipo = 'p')</a:t>
            </a:r>
          </a:p>
          <a:p>
            <a:pPr eaLnBrk="1" hangingPunct="1">
              <a:buFontTx/>
              <a:buNone/>
            </a:pPr>
            <a:r>
              <a:rPr lang="es-CO" altLang="es-ES">
                <a:solidFill>
                  <a:schemeClr val="accent2"/>
                </a:solidFill>
                <a:latin typeface="SimSun" panose="02010600030101010101" pitchFamily="2" charset="-122"/>
              </a:rPr>
              <a:t>);</a:t>
            </a:r>
            <a:endParaRPr lang="es-ES_tradnl" altLang="es-ES">
              <a:solidFill>
                <a:schemeClr val="accent2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742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0EF9-4E4D-4AF3-8458-C26AC9ED0BC1}" type="datetime1">
              <a:rPr lang="es-ES_tradnl"/>
              <a:pPr/>
              <a:t>10/11/2020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52BA-6647-40A2-A3CB-CC94266DB919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Structured Query Language (SQL)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2" y="1989138"/>
            <a:ext cx="8136259" cy="4114800"/>
          </a:xfrm>
        </p:spPr>
        <p:txBody>
          <a:bodyPr/>
          <a:lstStyle/>
          <a:p>
            <a:r>
              <a:rPr lang="es-ES_tradnl" sz="2800" dirty="0"/>
              <a:t>Versión original: San José </a:t>
            </a:r>
            <a:r>
              <a:rPr lang="es-ES_tradnl" sz="2800" i="1" dirty="0" err="1"/>
              <a:t>Research</a:t>
            </a:r>
            <a:r>
              <a:rPr lang="es-ES_tradnl" sz="2800" i="1" dirty="0"/>
              <a:t> </a:t>
            </a:r>
            <a:r>
              <a:rPr lang="es-ES_tradnl" sz="2800" i="1" dirty="0" err="1"/>
              <a:t>Laboratory</a:t>
            </a:r>
            <a:r>
              <a:rPr lang="es-ES_tradnl" sz="2800" i="1" dirty="0"/>
              <a:t> </a:t>
            </a:r>
            <a:r>
              <a:rPr lang="es-ES_tradnl" sz="2800" dirty="0"/>
              <a:t>de IBM, mediados de 1970</a:t>
            </a:r>
          </a:p>
          <a:p>
            <a:r>
              <a:rPr lang="es-ES_tradnl" sz="2800" dirty="0"/>
              <a:t>Implementado por primera vez en un prototipo de IBM llamado </a:t>
            </a:r>
            <a:r>
              <a:rPr lang="es-ES_tradnl" sz="2800" dirty="0" err="1"/>
              <a:t>System</a:t>
            </a:r>
            <a:r>
              <a:rPr lang="es-ES_tradnl" sz="2800" dirty="0"/>
              <a:t> R</a:t>
            </a:r>
          </a:p>
          <a:p>
            <a:r>
              <a:rPr lang="es-ES_tradnl" sz="2800" dirty="0"/>
              <a:t>El </a:t>
            </a:r>
            <a:r>
              <a:rPr lang="es-ES_tradnl" sz="2800" i="1" dirty="0"/>
              <a:t>American </a:t>
            </a:r>
            <a:r>
              <a:rPr lang="es-ES_tradnl" sz="2800" i="1" dirty="0" err="1"/>
              <a:t>National</a:t>
            </a:r>
            <a:r>
              <a:rPr lang="es-ES_tradnl" sz="2800" i="1" dirty="0"/>
              <a:t> Standard </a:t>
            </a:r>
            <a:r>
              <a:rPr lang="es-ES_tradnl" sz="2800" i="1" dirty="0" err="1"/>
              <a:t>Institute</a:t>
            </a:r>
            <a:r>
              <a:rPr lang="es-ES_tradnl" sz="2800" i="1" dirty="0"/>
              <a:t> </a:t>
            </a:r>
            <a:r>
              <a:rPr lang="es-ES_tradnl" sz="2800" dirty="0"/>
              <a:t>(ANSI) publicó el estándar SQL en 1986</a:t>
            </a:r>
          </a:p>
          <a:p>
            <a:r>
              <a:rPr lang="es-ES_tradnl" sz="2800" dirty="0"/>
              <a:t>La última versión es </a:t>
            </a:r>
            <a:r>
              <a:rPr lang="es-ES_tradnl" sz="2800" dirty="0">
                <a:solidFill>
                  <a:srgbClr val="00B050"/>
                </a:solidFill>
              </a:rPr>
              <a:t>SQL:2016 </a:t>
            </a:r>
            <a:r>
              <a:rPr lang="es-ES_tradnl" sz="2800" dirty="0"/>
              <a:t>(soporta JSON)</a:t>
            </a:r>
          </a:p>
          <a:p>
            <a:r>
              <a:rPr lang="es-ES_tradnl" sz="2800" dirty="0"/>
              <a:t>Es el lenguaje estándar de los SGBD comerciales</a:t>
            </a:r>
          </a:p>
          <a:p>
            <a:endParaRPr lang="es-ES_tradnl" sz="2800" dirty="0"/>
          </a:p>
          <a:p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42149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315" y="360485"/>
            <a:ext cx="8229600" cy="4852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CO" altLang="es-ES" sz="2400"/>
              <a:t>Se crean tablas para cada uno de los subtipos: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CO" altLang="es-ES" sz="2400"/>
              <a:t>	</a:t>
            </a:r>
            <a:r>
              <a:rPr lang="es-CO" altLang="es-ES" sz="2800">
                <a:solidFill>
                  <a:schemeClr val="accent2"/>
                </a:solidFill>
                <a:latin typeface="SimSun" panose="02010600030101010101" pitchFamily="2" charset="-122"/>
              </a:rPr>
              <a:t>CREATE TABLE estudiante(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CO" altLang="es-ES" sz="2800">
                <a:solidFill>
                  <a:schemeClr val="accent2"/>
                </a:solidFill>
                <a:latin typeface="SimSun" panose="02010600030101010101" pitchFamily="2" charset="-122"/>
              </a:rPr>
              <a:t>	 cedest NUMBER(8) PRIMARY KEY </a:t>
            </a:r>
            <a:r>
              <a:rPr lang="es-CO" altLang="es-ES" sz="2800">
                <a:solidFill>
                  <a:srgbClr val="FF0000"/>
                </a:solidFill>
                <a:latin typeface="SimSun" panose="02010600030101010101" pitchFamily="2" charset="-122"/>
              </a:rPr>
              <a:t>REFERENCES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CO" altLang="es-ES" sz="2800">
                <a:solidFill>
                  <a:srgbClr val="FF0000"/>
                </a:solidFill>
                <a:latin typeface="SimSun" panose="02010600030101010101" pitchFamily="2" charset="-122"/>
              </a:rPr>
              <a:t>   persona</a:t>
            </a:r>
            <a:r>
              <a:rPr lang="es-CO" altLang="es-ES" sz="2800">
                <a:solidFill>
                  <a:schemeClr val="accent2"/>
                </a:solidFill>
                <a:latin typeface="SimSun" panose="02010600030101010101" pitchFamily="2" charset="-122"/>
              </a:rPr>
              <a:t>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CO" altLang="es-ES" sz="2800">
                <a:solidFill>
                  <a:schemeClr val="accent2"/>
                </a:solidFill>
                <a:latin typeface="SimSun" panose="02010600030101010101" pitchFamily="2" charset="-122"/>
              </a:rPr>
              <a:t>   promedio NUMBER(3,2) NOT NULL);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CO" altLang="es-ES" sz="2800">
              <a:solidFill>
                <a:schemeClr val="accent2"/>
              </a:solidFill>
              <a:latin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CO" altLang="es-ES" sz="2400"/>
              <a:t>	</a:t>
            </a:r>
            <a:r>
              <a:rPr lang="es-CO" altLang="es-ES" sz="2800">
                <a:solidFill>
                  <a:schemeClr val="accent2"/>
                </a:solidFill>
                <a:latin typeface="SimSun" panose="02010600030101010101" pitchFamily="2" charset="-122"/>
              </a:rPr>
              <a:t>CREATE TABLE profesor(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CO" altLang="es-ES" sz="2800">
                <a:solidFill>
                  <a:schemeClr val="accent2"/>
                </a:solidFill>
                <a:latin typeface="SimSun" panose="02010600030101010101" pitchFamily="2" charset="-122"/>
              </a:rPr>
              <a:t>	 cedprof NUMBER(8) PRIMARY KEY </a:t>
            </a:r>
            <a:r>
              <a:rPr lang="es-CO" altLang="es-ES" sz="2800">
                <a:solidFill>
                  <a:srgbClr val="FF0000"/>
                </a:solidFill>
                <a:latin typeface="SimSun" panose="02010600030101010101" pitchFamily="2" charset="-122"/>
              </a:rPr>
              <a:t>REFERENCES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CO" altLang="es-ES" sz="2800">
                <a:solidFill>
                  <a:srgbClr val="FF0000"/>
                </a:solidFill>
                <a:latin typeface="SimSun" panose="02010600030101010101" pitchFamily="2" charset="-122"/>
              </a:rPr>
              <a:t>   persona</a:t>
            </a:r>
            <a:r>
              <a:rPr lang="es-CO" altLang="es-ES" sz="2800">
                <a:solidFill>
                  <a:schemeClr val="accent2"/>
                </a:solidFill>
                <a:latin typeface="SimSun" panose="02010600030101010101" pitchFamily="2" charset="-122"/>
              </a:rPr>
              <a:t>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CO" altLang="es-ES" sz="2800">
                <a:solidFill>
                  <a:schemeClr val="accent2"/>
                </a:solidFill>
                <a:latin typeface="SimSun" panose="02010600030101010101" pitchFamily="2" charset="-122"/>
              </a:rPr>
              <a:t>   registro NUMBER(5) UNIQUE NOT NULL);	</a:t>
            </a:r>
            <a:endParaRPr lang="es-ES_tradnl" altLang="es-ES" sz="2800">
              <a:solidFill>
                <a:schemeClr val="accent2"/>
              </a:solidFill>
              <a:latin typeface="SimSun" panose="02010600030101010101" pitchFamily="2" charset="-122"/>
            </a:endParaRPr>
          </a:p>
        </p:txBody>
      </p:sp>
      <p:sp>
        <p:nvSpPr>
          <p:cNvPr id="34819" name="Line 4"/>
          <p:cNvSpPr>
            <a:spLocks noChangeShapeType="1"/>
          </p:cNvSpPr>
          <p:nvPr/>
        </p:nvSpPr>
        <p:spPr bwMode="auto">
          <a:xfrm>
            <a:off x="4152778" y="267029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4820" name="Line 5"/>
          <p:cNvSpPr>
            <a:spLocks noChangeShapeType="1"/>
          </p:cNvSpPr>
          <p:nvPr/>
        </p:nvSpPr>
        <p:spPr bwMode="auto">
          <a:xfrm>
            <a:off x="4152778" y="288619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4729040" y="2759198"/>
            <a:ext cx="3359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ES" sz="1800"/>
              <a:t>3 dígitos: 1 entero, 2 decimales</a:t>
            </a:r>
            <a:endParaRPr lang="es-ES" altLang="es-ES" sz="2000"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277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682625"/>
            <a:ext cx="7886700" cy="4351338"/>
          </a:xfrm>
        </p:spPr>
        <p:txBody>
          <a:bodyPr/>
          <a:lstStyle/>
          <a:p>
            <a:pPr eaLnBrk="1" hangingPunct="1"/>
            <a:r>
              <a:rPr lang="es-CO" altLang="es-ES" dirty="0"/>
              <a:t>En esta alternativa se debe validar que la cédula de una persona </a:t>
            </a:r>
            <a:r>
              <a:rPr lang="es-CO" altLang="es-ES" dirty="0">
                <a:solidFill>
                  <a:srgbClr val="FF0000"/>
                </a:solidFill>
              </a:rPr>
              <a:t>no exista en ambas tablas para garantizar la exclusividad</a:t>
            </a:r>
            <a:r>
              <a:rPr lang="es-CO" altLang="es-ES" dirty="0"/>
              <a:t>. Esto se puede lograr, por ejemplo, mediante un disparador (</a:t>
            </a:r>
            <a:r>
              <a:rPr lang="es-CO" altLang="es-ES" i="1" dirty="0" err="1"/>
              <a:t>trigger</a:t>
            </a:r>
            <a:r>
              <a:rPr lang="es-CO" altLang="es-ES" dirty="0"/>
              <a:t>)</a:t>
            </a:r>
            <a:r>
              <a:rPr lang="es-CO" altLang="es-ES" dirty="0">
                <a:solidFill>
                  <a:srgbClr val="0066FF"/>
                </a:solidFill>
              </a:rPr>
              <a:t>*</a:t>
            </a:r>
          </a:p>
          <a:p>
            <a:pPr eaLnBrk="1" hangingPunct="1"/>
            <a:endParaRPr lang="es-CO" altLang="es-ES" dirty="0"/>
          </a:p>
          <a:p>
            <a:pPr eaLnBrk="1" hangingPunct="1"/>
            <a:endParaRPr lang="es-CO" altLang="es-ES" dirty="0"/>
          </a:p>
          <a:p>
            <a:pPr eaLnBrk="1" hangingPunct="1">
              <a:buFontTx/>
              <a:buNone/>
            </a:pPr>
            <a:r>
              <a:rPr lang="es-CO" altLang="es-ES" dirty="0">
                <a:solidFill>
                  <a:srgbClr val="0066FF"/>
                </a:solidFill>
              </a:rPr>
              <a:t>*</a:t>
            </a:r>
            <a:r>
              <a:rPr lang="es-CO" altLang="es-ES" sz="2000" dirty="0"/>
              <a:t>Se ve la última semana del curso.</a:t>
            </a:r>
            <a:endParaRPr lang="es-ES_tradnl" altLang="es-ES" sz="2000" dirty="0"/>
          </a:p>
        </p:txBody>
      </p:sp>
    </p:spTree>
    <p:extLst>
      <p:ext uri="{BB962C8B-B14F-4D97-AF65-F5344CB8AC3E}">
        <p14:creationId xmlns:p14="http://schemas.microsoft.com/office/powerpoint/2010/main" val="3769861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7FE0-046E-485B-A1AE-E8E198B9C2B1}" type="datetime1">
              <a:rPr lang="es-ES_tradnl"/>
              <a:pPr/>
              <a:t>10/11/2020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9B7-0881-4588-ACF3-D5C637AE6D04}" type="slidenum">
              <a:rPr lang="es-ES_tradnl"/>
              <a:pPr/>
              <a:t>32</a:t>
            </a:fld>
            <a:endParaRPr lang="es-ES_tradnl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031" y="1201615"/>
            <a:ext cx="7989888" cy="4114800"/>
          </a:xfrm>
        </p:spPr>
        <p:txBody>
          <a:bodyPr/>
          <a:lstStyle/>
          <a:p>
            <a:r>
              <a:rPr lang="es-ES_tradnl" sz="2800" dirty="0"/>
              <a:t>Su estructura esencial tiene tres elementos:</a:t>
            </a:r>
          </a:p>
          <a:p>
            <a:pPr lvl="1"/>
            <a:r>
              <a:rPr lang="es-ES_tradnl" sz="2400" dirty="0"/>
              <a:t>Una cláusula 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SELECT</a:t>
            </a:r>
            <a:r>
              <a:rPr lang="es-ES_tradnl" sz="2400" dirty="0"/>
              <a:t>, que permite especificar los atributos que se desean en el resultado. Corresponde a la operación de </a:t>
            </a:r>
            <a:r>
              <a:rPr lang="es-ES_tradnl" sz="2400" b="1" dirty="0"/>
              <a:t>Proyección</a:t>
            </a:r>
            <a:r>
              <a:rPr lang="es-ES_tradnl" sz="2400" dirty="0"/>
              <a:t> del álgebra relacional. </a:t>
            </a:r>
          </a:p>
          <a:p>
            <a:pPr lvl="1"/>
            <a:r>
              <a:rPr lang="es-ES_tradnl" sz="2400" dirty="0"/>
              <a:t>Una cláusula 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FROM</a:t>
            </a:r>
            <a:r>
              <a:rPr lang="es-ES_tradnl" sz="2400" dirty="0"/>
              <a:t>, que permite especificar las relaciones de la consulta. En su forma más simple corresponde a la operación </a:t>
            </a:r>
            <a:r>
              <a:rPr lang="es-ES_tradnl" sz="2400" b="1" dirty="0"/>
              <a:t>Producto Cartesiano</a:t>
            </a:r>
            <a:r>
              <a:rPr lang="es-ES_tradnl" sz="2400" dirty="0"/>
              <a:t> del álgebra.</a:t>
            </a:r>
          </a:p>
          <a:p>
            <a:pPr lvl="1"/>
            <a:r>
              <a:rPr lang="es-ES_tradnl" sz="2400" dirty="0"/>
              <a:t>Una cláusula 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WHERE</a:t>
            </a:r>
            <a:r>
              <a:rPr lang="es-ES_tradnl" sz="2400" dirty="0"/>
              <a:t>, que permite especificar las condiciones de la consulta. Corresponde a la operación de </a:t>
            </a:r>
            <a:r>
              <a:rPr lang="es-ES_tradnl" sz="2400" b="1" dirty="0"/>
              <a:t>Restricción</a:t>
            </a:r>
            <a:r>
              <a:rPr lang="es-ES_tradnl" sz="2400" dirty="0"/>
              <a:t> del álgebra. </a:t>
            </a:r>
          </a:p>
          <a:p>
            <a:endParaRPr lang="es-ES_tradnl" sz="2800" dirty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_tradnl" dirty="0"/>
              <a:t>Consultas: </a:t>
            </a:r>
            <a:r>
              <a:rPr lang="es-ES_tradnl" dirty="0">
                <a:solidFill>
                  <a:schemeClr val="accent2"/>
                </a:solidFill>
                <a:latin typeface="SimSun" pitchFamily="2" charset="-122"/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3735332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6AFA-D1AE-449D-B152-A0CE8842E45C}" type="datetime1">
              <a:rPr lang="es-ES_tradnl"/>
              <a:pPr/>
              <a:t>10/11/2020</a:t>
            </a:fld>
            <a:endParaRPr lang="es-ES_tradnl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16E56-B98D-40AE-BA4F-71FD6521FAAC}" type="slidenum">
              <a:rPr lang="es-ES_tradnl"/>
              <a:pPr/>
              <a:t>33</a:t>
            </a:fld>
            <a:endParaRPr lang="es-ES_tradnl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908050"/>
            <a:ext cx="7920037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sz="2800" dirty="0"/>
              <a:t>En forma esquemática, se tiene: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_tradnl" sz="2400" dirty="0">
              <a:latin typeface="SimSun" pitchFamily="2" charset="-122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dirty="0">
                <a:solidFill>
                  <a:schemeClr val="accent2"/>
                </a:solidFill>
                <a:latin typeface="SimSun" pitchFamily="2" charset="-122"/>
              </a:rPr>
              <a:t>SELECT DISTINCT a</a:t>
            </a:r>
            <a:r>
              <a:rPr lang="es-ES_tradnl" baseline="-25000" dirty="0">
                <a:solidFill>
                  <a:schemeClr val="accent2"/>
                </a:solidFill>
                <a:latin typeface="SimSun" pitchFamily="2" charset="-122"/>
              </a:rPr>
              <a:t>1</a:t>
            </a:r>
            <a:r>
              <a:rPr lang="es-ES_tradnl" dirty="0">
                <a:solidFill>
                  <a:schemeClr val="accent2"/>
                </a:solidFill>
                <a:latin typeface="SimSun" pitchFamily="2" charset="-122"/>
              </a:rPr>
              <a:t>,a</a:t>
            </a:r>
            <a:r>
              <a:rPr lang="es-ES_tradnl" baseline="-25000" dirty="0">
                <a:solidFill>
                  <a:schemeClr val="accent2"/>
                </a:solidFill>
                <a:latin typeface="SimSun" pitchFamily="2" charset="-122"/>
              </a:rPr>
              <a:t>2</a:t>
            </a:r>
            <a:r>
              <a:rPr lang="es-ES_tradnl" dirty="0">
                <a:solidFill>
                  <a:schemeClr val="accent2"/>
                </a:solidFill>
                <a:latin typeface="SimSun" pitchFamily="2" charset="-122"/>
              </a:rPr>
              <a:t>,...,</a:t>
            </a:r>
            <a:r>
              <a:rPr lang="es-ES_tradnl" dirty="0" err="1">
                <a:solidFill>
                  <a:schemeClr val="accent2"/>
                </a:solidFill>
                <a:latin typeface="SimSun" pitchFamily="2" charset="-122"/>
              </a:rPr>
              <a:t>a</a:t>
            </a:r>
            <a:r>
              <a:rPr lang="es-ES_tradnl" baseline="-25000" dirty="0" err="1">
                <a:solidFill>
                  <a:schemeClr val="accent2"/>
                </a:solidFill>
                <a:latin typeface="SimSun" pitchFamily="2" charset="-122"/>
              </a:rPr>
              <a:t>n</a:t>
            </a:r>
            <a:endParaRPr lang="es-ES_tradnl" baseline="-25000" dirty="0">
              <a:solidFill>
                <a:schemeClr val="accent2"/>
              </a:solidFill>
              <a:latin typeface="SimSun" pitchFamily="2" charset="-122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dirty="0">
                <a:solidFill>
                  <a:schemeClr val="accent2"/>
                </a:solidFill>
                <a:latin typeface="SimSun" pitchFamily="2" charset="-122"/>
              </a:rPr>
              <a:t>FROM R</a:t>
            </a:r>
            <a:r>
              <a:rPr lang="es-ES_tradnl" baseline="-25000" dirty="0">
                <a:solidFill>
                  <a:schemeClr val="accent2"/>
                </a:solidFill>
                <a:latin typeface="SimSun" pitchFamily="2" charset="-122"/>
              </a:rPr>
              <a:t>1</a:t>
            </a:r>
            <a:r>
              <a:rPr lang="es-ES_tradnl" dirty="0">
                <a:solidFill>
                  <a:schemeClr val="accent2"/>
                </a:solidFill>
                <a:latin typeface="SimSun" pitchFamily="2" charset="-122"/>
              </a:rPr>
              <a:t>,R</a:t>
            </a:r>
            <a:r>
              <a:rPr lang="es-ES_tradnl" baseline="-25000" dirty="0">
                <a:solidFill>
                  <a:schemeClr val="accent2"/>
                </a:solidFill>
                <a:latin typeface="SimSun" pitchFamily="2" charset="-122"/>
              </a:rPr>
              <a:t>2</a:t>
            </a:r>
            <a:r>
              <a:rPr lang="es-ES_tradnl" dirty="0">
                <a:solidFill>
                  <a:schemeClr val="accent2"/>
                </a:solidFill>
                <a:latin typeface="SimSun" pitchFamily="2" charset="-122"/>
              </a:rPr>
              <a:t>,...,</a:t>
            </a:r>
            <a:r>
              <a:rPr lang="es-ES_tradnl" dirty="0" err="1">
                <a:solidFill>
                  <a:schemeClr val="accent2"/>
                </a:solidFill>
                <a:latin typeface="SimSun" pitchFamily="2" charset="-122"/>
              </a:rPr>
              <a:t>R</a:t>
            </a:r>
            <a:r>
              <a:rPr lang="es-ES_tradnl" baseline="-25000" dirty="0" err="1">
                <a:solidFill>
                  <a:schemeClr val="accent2"/>
                </a:solidFill>
                <a:latin typeface="SimSun" pitchFamily="2" charset="-122"/>
              </a:rPr>
              <a:t>m</a:t>
            </a:r>
            <a:endParaRPr lang="es-ES_tradnl" baseline="-25000" dirty="0">
              <a:solidFill>
                <a:schemeClr val="accent2"/>
              </a:solidFill>
              <a:latin typeface="SimSun" pitchFamily="2" charset="-122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dirty="0">
                <a:solidFill>
                  <a:schemeClr val="accent2"/>
                </a:solidFill>
                <a:latin typeface="SimSun" pitchFamily="2" charset="-122"/>
              </a:rPr>
              <a:t>WHERE condición;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800" dirty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800" dirty="0"/>
              <a:t>	Lo anterior equivale a la siguiente expresión del álgebra: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dirty="0"/>
              <a:t> </a:t>
            </a:r>
            <a:r>
              <a:rPr lang="es-ES_tradnl" dirty="0">
                <a:solidFill>
                  <a:schemeClr val="accent2"/>
                </a:solidFill>
                <a:sym typeface="Symbol" pitchFamily="18" charset="2"/>
              </a:rPr>
              <a:t></a:t>
            </a:r>
            <a:r>
              <a:rPr lang="es-ES_tradnl" sz="2400" dirty="0"/>
              <a:t>              </a:t>
            </a:r>
            <a:r>
              <a:rPr lang="es-ES_tradnl" dirty="0">
                <a:solidFill>
                  <a:schemeClr val="accent2"/>
                </a:solidFill>
              </a:rPr>
              <a:t>(</a:t>
            </a:r>
            <a:r>
              <a:rPr lang="es-ES_tradnl" dirty="0" err="1">
                <a:solidFill>
                  <a:schemeClr val="accent2"/>
                </a:solidFill>
                <a:latin typeface="Symbol" pitchFamily="18" charset="2"/>
              </a:rPr>
              <a:t>s</a:t>
            </a:r>
            <a:r>
              <a:rPr lang="es-ES_tradnl" baseline="-25000" dirty="0" err="1">
                <a:solidFill>
                  <a:schemeClr val="accent2"/>
                </a:solidFill>
              </a:rPr>
              <a:t>condición</a:t>
            </a:r>
            <a:r>
              <a:rPr lang="es-ES_tradnl" dirty="0">
                <a:solidFill>
                  <a:schemeClr val="accent2"/>
                </a:solidFill>
              </a:rPr>
              <a:t>(R</a:t>
            </a:r>
            <a:r>
              <a:rPr lang="es-ES_tradnl" baseline="-25000" dirty="0">
                <a:solidFill>
                  <a:schemeClr val="accent2"/>
                </a:solidFill>
              </a:rPr>
              <a:t>1 </a:t>
            </a:r>
            <a:r>
              <a:rPr lang="es-ES_tradnl" dirty="0">
                <a:solidFill>
                  <a:schemeClr val="accent2"/>
                </a:solidFill>
                <a:cs typeface="Times New Roman" pitchFamily="18" charset="0"/>
              </a:rPr>
              <a:t>X</a:t>
            </a:r>
            <a:r>
              <a:rPr lang="es-ES_tradnl" dirty="0">
                <a:solidFill>
                  <a:schemeClr val="accent2"/>
                </a:solidFill>
              </a:rPr>
              <a:t> R</a:t>
            </a:r>
            <a:r>
              <a:rPr lang="es-ES_tradnl" baseline="-25000" dirty="0">
                <a:solidFill>
                  <a:schemeClr val="accent2"/>
                </a:solidFill>
              </a:rPr>
              <a:t>2</a:t>
            </a:r>
            <a:r>
              <a:rPr lang="es-ES_tradnl" dirty="0">
                <a:solidFill>
                  <a:schemeClr val="accent2"/>
                </a:solidFill>
              </a:rPr>
              <a:t> </a:t>
            </a:r>
            <a:r>
              <a:rPr lang="es-ES_tradnl" dirty="0">
                <a:solidFill>
                  <a:schemeClr val="accent2"/>
                </a:solidFill>
                <a:cs typeface="Times New Roman" pitchFamily="18" charset="0"/>
              </a:rPr>
              <a:t>X </a:t>
            </a:r>
            <a:r>
              <a:rPr lang="es-ES_tradnl" dirty="0">
                <a:solidFill>
                  <a:schemeClr val="accent2"/>
                </a:solidFill>
              </a:rPr>
              <a:t>... </a:t>
            </a:r>
            <a:r>
              <a:rPr lang="es-ES_tradnl" dirty="0">
                <a:solidFill>
                  <a:schemeClr val="accent2"/>
                </a:solidFill>
                <a:cs typeface="Times New Roman" pitchFamily="18" charset="0"/>
              </a:rPr>
              <a:t>X</a:t>
            </a:r>
            <a:r>
              <a:rPr lang="es-ES_tradnl" dirty="0">
                <a:solidFill>
                  <a:schemeClr val="accent2"/>
                </a:solidFill>
              </a:rPr>
              <a:t> </a:t>
            </a:r>
            <a:r>
              <a:rPr lang="es-ES_tradnl" dirty="0" err="1">
                <a:solidFill>
                  <a:schemeClr val="accent2"/>
                </a:solidFill>
              </a:rPr>
              <a:t>R</a:t>
            </a:r>
            <a:r>
              <a:rPr lang="es-ES_tradnl" baseline="-25000" dirty="0" err="1">
                <a:solidFill>
                  <a:schemeClr val="accent2"/>
                </a:solidFill>
              </a:rPr>
              <a:t>m</a:t>
            </a:r>
            <a:r>
              <a:rPr lang="es-ES_tradnl" dirty="0">
                <a:solidFill>
                  <a:schemeClr val="accent2"/>
                </a:solidFill>
              </a:rPr>
              <a:t>))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_tradnl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_tradnl" sz="2800" dirty="0"/>
              <a:t>En la lista de atributos se puede colocar un asterisco (</a:t>
            </a:r>
            <a:r>
              <a:rPr lang="es-ES_tradnl" sz="2800" dirty="0">
                <a:solidFill>
                  <a:schemeClr val="accent2"/>
                </a:solidFill>
              </a:rPr>
              <a:t>*</a:t>
            </a:r>
            <a:r>
              <a:rPr lang="es-ES_tradnl" sz="2800" dirty="0"/>
              <a:t>) para representarlos a todos,</a:t>
            </a:r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 flipV="1">
            <a:off x="5466701" y="1488145"/>
            <a:ext cx="936625" cy="1758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 flipV="1">
            <a:off x="4386557" y="2420888"/>
            <a:ext cx="2016769" cy="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6458228" y="1303735"/>
            <a:ext cx="1439863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dirty="0"/>
              <a:t>atributos</a:t>
            </a:r>
            <a:endParaRPr lang="es-ES_tradnl" dirty="0"/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6488112" y="2192288"/>
            <a:ext cx="1439863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dirty="0"/>
              <a:t>relaciones</a:t>
            </a:r>
            <a:endParaRPr lang="es-ES_tradnl" dirty="0"/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1475656" y="4221088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dirty="0">
                <a:solidFill>
                  <a:schemeClr val="accent2"/>
                </a:solidFill>
                <a:latin typeface="SimSun" pitchFamily="2" charset="-122"/>
              </a:rPr>
              <a:t>a</a:t>
            </a:r>
            <a:r>
              <a:rPr lang="es-CO" baseline="-25000" dirty="0">
                <a:solidFill>
                  <a:schemeClr val="accent2"/>
                </a:solidFill>
                <a:latin typeface="SimSun" pitchFamily="2" charset="-122"/>
              </a:rPr>
              <a:t>1</a:t>
            </a:r>
            <a:r>
              <a:rPr lang="es-CO" dirty="0">
                <a:solidFill>
                  <a:schemeClr val="accent2"/>
                </a:solidFill>
                <a:latin typeface="SimSun" pitchFamily="2" charset="-122"/>
              </a:rPr>
              <a:t>,a</a:t>
            </a:r>
            <a:r>
              <a:rPr lang="es-CO" baseline="-25000" dirty="0">
                <a:solidFill>
                  <a:schemeClr val="accent2"/>
                </a:solidFill>
                <a:latin typeface="SimSun" pitchFamily="2" charset="-122"/>
              </a:rPr>
              <a:t>2</a:t>
            </a:r>
            <a:r>
              <a:rPr lang="es-CO" dirty="0">
                <a:solidFill>
                  <a:schemeClr val="accent2"/>
                </a:solidFill>
                <a:latin typeface="SimSun" pitchFamily="2" charset="-122"/>
              </a:rPr>
              <a:t>,…,</a:t>
            </a:r>
            <a:r>
              <a:rPr lang="es-CO" dirty="0" err="1">
                <a:solidFill>
                  <a:schemeClr val="accent2"/>
                </a:solidFill>
                <a:latin typeface="SimSun" pitchFamily="2" charset="-122"/>
              </a:rPr>
              <a:t>a</a:t>
            </a:r>
            <a:r>
              <a:rPr lang="es-CO" baseline="-25000" dirty="0" err="1">
                <a:solidFill>
                  <a:schemeClr val="accent2"/>
                </a:solidFill>
                <a:latin typeface="SimSun" pitchFamily="2" charset="-122"/>
              </a:rPr>
              <a:t>n</a:t>
            </a:r>
            <a:endParaRPr lang="es-ES_tradnl" baseline="-25000" dirty="0">
              <a:solidFill>
                <a:schemeClr val="accent2"/>
              </a:solidFill>
              <a:latin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2862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1285-D517-47D8-AAC2-AD0ADA9C023C}" type="datetime1">
              <a:rPr lang="es-ES_tradnl"/>
              <a:pPr/>
              <a:t>10/11/2020</a:t>
            </a:fld>
            <a:endParaRPr lang="es-ES_tradnl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BFCB-FE58-492E-9DCC-8D6A78EC3535}" type="slidenum">
              <a:rPr lang="es-ES_tradnl"/>
              <a:pPr/>
              <a:t>34</a:t>
            </a:fld>
            <a:endParaRPr lang="es-ES_tradnl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918450" cy="48275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sz="2800" dirty="0"/>
              <a:t>SQL </a:t>
            </a:r>
            <a:r>
              <a:rPr lang="es-ES_tradnl" sz="2800" dirty="0">
                <a:solidFill>
                  <a:srgbClr val="FF0000"/>
                </a:solidFill>
              </a:rPr>
              <a:t>no elimina </a:t>
            </a:r>
            <a:r>
              <a:rPr lang="es-ES_tradnl" sz="2800" dirty="0" err="1"/>
              <a:t>tuplas</a:t>
            </a:r>
            <a:r>
              <a:rPr lang="es-ES_tradnl" sz="2800" dirty="0"/>
              <a:t> repetidas</a:t>
            </a:r>
            <a:r>
              <a:rPr lang="es-ES_tradnl" sz="2800" dirty="0">
                <a:solidFill>
                  <a:srgbClr val="CC3300"/>
                </a:solidFill>
              </a:rPr>
              <a:t>*</a:t>
            </a:r>
            <a:r>
              <a:rPr lang="es-ES_tradnl" sz="2800" dirty="0"/>
              <a:t> (si las hay). Para eliminarlas se usa </a:t>
            </a: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DISTINCT</a:t>
            </a:r>
            <a:r>
              <a:rPr lang="es-ES_tradnl" sz="2800" dirty="0"/>
              <a:t> después de </a:t>
            </a: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SELECT</a:t>
            </a:r>
            <a:r>
              <a:rPr lang="es-ES_tradnl" sz="2800" dirty="0"/>
              <a:t>.</a:t>
            </a:r>
          </a:p>
          <a:p>
            <a:pPr>
              <a:lnSpc>
                <a:spcPct val="80000"/>
              </a:lnSpc>
            </a:pPr>
            <a:endParaRPr lang="es-ES_tradnl" sz="2800" dirty="0"/>
          </a:p>
          <a:p>
            <a:pPr>
              <a:lnSpc>
                <a:spcPct val="80000"/>
              </a:lnSpc>
            </a:pPr>
            <a:r>
              <a:rPr lang="es-ES_tradnl" sz="2800" dirty="0"/>
              <a:t>Explícitamente se puede indicar que no se desea eliminar las posibles </a:t>
            </a:r>
            <a:r>
              <a:rPr lang="es-ES_tradnl" sz="2800" dirty="0" err="1"/>
              <a:t>tuplas</a:t>
            </a:r>
            <a:r>
              <a:rPr lang="es-ES_tradnl" sz="2800" dirty="0"/>
              <a:t> duplicadas, colocando </a:t>
            </a: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ALL</a:t>
            </a:r>
            <a:r>
              <a:rPr lang="es-ES_tradnl" sz="2800" dirty="0">
                <a:solidFill>
                  <a:srgbClr val="CC3300"/>
                </a:solidFill>
              </a:rPr>
              <a:t>**</a:t>
            </a:r>
            <a:r>
              <a:rPr lang="es-ES_tradnl" sz="2800" dirty="0"/>
              <a:t> después de </a:t>
            </a: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SELECT</a:t>
            </a:r>
            <a:r>
              <a:rPr lang="es-ES_tradnl" sz="2800" dirty="0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_tradnl" sz="2000" dirty="0"/>
          </a:p>
          <a:p>
            <a:pPr>
              <a:lnSpc>
                <a:spcPct val="80000"/>
              </a:lnSpc>
              <a:buFontTx/>
              <a:buNone/>
            </a:pPr>
            <a:endParaRPr lang="es-ES_tradnl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 dirty="0">
                <a:solidFill>
                  <a:srgbClr val="CC3300"/>
                </a:solidFill>
              </a:rPr>
              <a:t>*</a:t>
            </a:r>
            <a:r>
              <a:rPr lang="es-ES_tradnl" sz="2000" dirty="0"/>
              <a:t> Es decir, SQL </a:t>
            </a:r>
            <a:r>
              <a:rPr lang="es-ES_tradnl" sz="2000" b="1" u="sng" dirty="0"/>
              <a:t>NO</a:t>
            </a:r>
            <a:r>
              <a:rPr lang="es-ES_tradnl" sz="2000" dirty="0"/>
              <a:t> es cerrado relacionalmente, por ejemplo, puede producir resultados con </a:t>
            </a:r>
            <a:r>
              <a:rPr lang="es-ES_tradnl" sz="2000" dirty="0" err="1"/>
              <a:t>tuplas</a:t>
            </a:r>
            <a:r>
              <a:rPr lang="es-ES_tradnl" sz="2000" dirty="0"/>
              <a:t> repetidas.</a:t>
            </a:r>
            <a:endParaRPr lang="es-ES_tradnl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 dirty="0">
                <a:solidFill>
                  <a:srgbClr val="CC3300"/>
                </a:solidFill>
              </a:rPr>
              <a:t>**</a:t>
            </a:r>
            <a:r>
              <a:rPr lang="es-ES_tradnl" sz="2000" dirty="0"/>
              <a:t> Es la opción predeterminada, rara vez se usa.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_tradnl" sz="2000" dirty="0"/>
          </a:p>
          <a:p>
            <a:pPr>
              <a:lnSpc>
                <a:spcPct val="80000"/>
              </a:lnSpc>
              <a:buFontTx/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515808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CF5-87A0-4BFD-B883-C55360B1A6B5}" type="datetime1">
              <a:rPr lang="es-ES_tradnl"/>
              <a:pPr/>
              <a:t>10/11/2020</a:t>
            </a:fld>
            <a:endParaRPr lang="es-ES_tradnl"/>
          </a:p>
        </p:txBody>
      </p:sp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7615-B068-49EB-9569-130B2362496D}" type="slidenum">
              <a:rPr lang="es-ES_tradnl"/>
              <a:pPr/>
              <a:t>35</a:t>
            </a:fld>
            <a:endParaRPr lang="es-ES_tradnl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278790"/>
            <a:ext cx="7772400" cy="609600"/>
          </a:xfrm>
        </p:spPr>
        <p:txBody>
          <a:bodyPr/>
          <a:lstStyle/>
          <a:p>
            <a:r>
              <a:rPr lang="es-ES_tradnl" sz="2800"/>
              <a:t>Supóngase la relación EMPLEADO:</a:t>
            </a: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1966913" y="1070952"/>
          <a:ext cx="4410075" cy="23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Hoja de cálculo" r:id="rId3" imgW="4324336" imgH="2314558" progId="Excel.Sheet.8">
                  <p:embed/>
                </p:oleObj>
              </mc:Choice>
              <mc:Fallback>
                <p:oleObj name="Hoja de cálculo" r:id="rId3" imgW="4324336" imgH="2314558" progId="Excel.Sheet.8">
                  <p:embed/>
                  <p:pic>
                    <p:nvPicPr>
                      <p:cNvPr id="675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1070952"/>
                        <a:ext cx="4410075" cy="23637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814388" y="3734777"/>
            <a:ext cx="78486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_tradnl" sz="2800" dirty="0"/>
              <a:t>Sea la consulta:</a:t>
            </a:r>
          </a:p>
          <a:p>
            <a:pPr marL="742950" lvl="1" indent="-285750">
              <a:spcBef>
                <a:spcPct val="20000"/>
              </a:spcBef>
            </a:pPr>
            <a:r>
              <a:rPr lang="es-ES_tradnl" sz="2000" b="1" dirty="0">
                <a:solidFill>
                  <a:schemeClr val="accent2"/>
                </a:solidFill>
                <a:latin typeface="SimSun" pitchFamily="2" charset="-122"/>
              </a:rPr>
              <a:t>SELECT nombre, edad </a:t>
            </a:r>
          </a:p>
          <a:p>
            <a:pPr marL="742950" lvl="1" indent="-285750">
              <a:spcBef>
                <a:spcPct val="20000"/>
              </a:spcBef>
            </a:pPr>
            <a:r>
              <a:rPr lang="es-ES_tradnl" sz="2000" b="1" dirty="0">
                <a:solidFill>
                  <a:schemeClr val="accent2"/>
                </a:solidFill>
                <a:latin typeface="SimSun" pitchFamily="2" charset="-122"/>
              </a:rPr>
              <a:t>FROM empleado </a:t>
            </a:r>
          </a:p>
          <a:p>
            <a:pPr marL="742950" lvl="1" indent="-285750">
              <a:spcBef>
                <a:spcPct val="20000"/>
              </a:spcBef>
            </a:pPr>
            <a:r>
              <a:rPr lang="es-ES_tradnl" sz="2000" b="1" dirty="0">
                <a:solidFill>
                  <a:schemeClr val="accent2"/>
                </a:solidFill>
                <a:latin typeface="SimSun" pitchFamily="2" charset="-122"/>
              </a:rPr>
              <a:t>WHERE edad &gt;= 28;</a:t>
            </a:r>
            <a:endParaRPr lang="es-ES_tradnl" b="1" dirty="0">
              <a:solidFill>
                <a:schemeClr val="accent2"/>
              </a:solidFill>
              <a:latin typeface="SimSun" pitchFamily="2" charset="-122"/>
            </a:endParaRPr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3406775" y="4815865"/>
            <a:ext cx="2087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5588000" y="3879240"/>
            <a:ext cx="3074988" cy="132343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CO" sz="2000" dirty="0"/>
              <a:t>En SQL se prefieren minúsculas para referirse a las relaciones y a los atributos</a:t>
            </a:r>
            <a:endParaRPr lang="es-ES_tradnl" sz="2000" dirty="0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4054475" y="4384065"/>
            <a:ext cx="1512888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9765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1359-35C0-41EC-BAB6-D2EDF17E6A1D}" type="datetime1">
              <a:rPr lang="es-ES_tradnl"/>
              <a:pPr/>
              <a:t>10/11/2020</a:t>
            </a:fld>
            <a:endParaRPr lang="es-ES_tradn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83D86-5622-4568-96E7-FD9DE972DC16}" type="slidenum">
              <a:rPr lang="es-ES_tradnl"/>
              <a:pPr/>
              <a:t>36</a:t>
            </a:fld>
            <a:endParaRPr lang="es-ES_tradnl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96975"/>
            <a:ext cx="7772400" cy="609600"/>
          </a:xfrm>
        </p:spPr>
        <p:txBody>
          <a:bodyPr/>
          <a:lstStyle/>
          <a:p>
            <a:r>
              <a:rPr lang="es-ES_tradnl" sz="2800"/>
              <a:t>La respuesta es:</a:t>
            </a:r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3203575" y="2060575"/>
          <a:ext cx="27178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Hoja de cálculo" r:id="rId3" imgW="2667000" imgH="1314450" progId="Excel.Sheet.8">
                  <p:embed/>
                </p:oleObj>
              </mc:Choice>
              <mc:Fallback>
                <p:oleObj name="Hoja de cálculo" r:id="rId3" imgW="2667000" imgH="1314450" progId="Excel.Sheet.8">
                  <p:embed/>
                  <p:pic>
                    <p:nvPicPr>
                      <p:cNvPr id="686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060575"/>
                        <a:ext cx="2717800" cy="1339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838200" y="3886200"/>
            <a:ext cx="7772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_tradnl" sz="2800" dirty="0"/>
              <a:t>Operadores de comparación: </a:t>
            </a:r>
          </a:p>
          <a:p>
            <a:pPr marL="342900" indent="-342900">
              <a:spcBef>
                <a:spcPct val="20000"/>
              </a:spcBef>
            </a:pPr>
            <a:r>
              <a:rPr lang="es-ES_tradnl" sz="2800" dirty="0">
                <a:solidFill>
                  <a:schemeClr val="accent2"/>
                </a:solidFill>
              </a:rPr>
              <a:t>	</a:t>
            </a: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=</a:t>
            </a:r>
            <a:r>
              <a:rPr lang="es-ES_tradnl" sz="2800" dirty="0"/>
              <a:t> (igual), </a:t>
            </a: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!=</a:t>
            </a:r>
            <a:r>
              <a:rPr lang="es-ES_tradnl" sz="2800" dirty="0"/>
              <a:t> o </a:t>
            </a: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&lt;&gt;</a:t>
            </a:r>
            <a:r>
              <a:rPr lang="es-ES_tradnl" sz="2800" dirty="0"/>
              <a:t> (diferente), </a:t>
            </a: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&gt;</a:t>
            </a:r>
            <a:r>
              <a:rPr lang="es-ES_tradnl" sz="2800" dirty="0"/>
              <a:t> (mayor que), </a:t>
            </a: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&lt;</a:t>
            </a:r>
            <a:r>
              <a:rPr lang="es-ES_tradnl" sz="2800" dirty="0">
                <a:solidFill>
                  <a:schemeClr val="accent2"/>
                </a:solidFill>
              </a:rPr>
              <a:t> </a:t>
            </a:r>
            <a:r>
              <a:rPr lang="es-ES_tradnl" sz="2800" dirty="0"/>
              <a:t>(menor que), </a:t>
            </a: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&gt;=</a:t>
            </a:r>
            <a:r>
              <a:rPr lang="es-ES_tradnl" sz="2800" dirty="0"/>
              <a:t> (mayor o igual que), </a:t>
            </a: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&lt;=</a:t>
            </a:r>
            <a:r>
              <a:rPr lang="es-ES_tradnl" sz="2800" dirty="0"/>
              <a:t> (menor o igual que)</a:t>
            </a:r>
          </a:p>
        </p:txBody>
      </p:sp>
    </p:spTree>
    <p:extLst>
      <p:ext uri="{BB962C8B-B14F-4D97-AF65-F5344CB8AC3E}">
        <p14:creationId xmlns:p14="http://schemas.microsoft.com/office/powerpoint/2010/main" val="65812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>
          <a:xfrm>
            <a:off x="569913" y="5987072"/>
            <a:ext cx="2057400" cy="365125"/>
          </a:xfrm>
        </p:spPr>
        <p:txBody>
          <a:bodyPr/>
          <a:lstStyle/>
          <a:p>
            <a:fld id="{DAAD8677-13D9-4417-84C5-5F33574DB0D1}" type="datetime1">
              <a:rPr lang="es-ES_tradnl"/>
              <a:pPr/>
              <a:t>10/11/2020</a:t>
            </a:fld>
            <a:endParaRPr lang="es-ES_tradnl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970213" y="5987072"/>
            <a:ext cx="3086100" cy="365125"/>
          </a:xfrm>
        </p:spPr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399213" y="5987072"/>
            <a:ext cx="2057400" cy="365125"/>
          </a:xfrm>
        </p:spPr>
        <p:txBody>
          <a:bodyPr/>
          <a:lstStyle/>
          <a:p>
            <a:fld id="{442C0908-EAE3-4940-8A1C-94A28D40FDE3}" type="slidenum">
              <a:rPr lang="es-ES_tradnl"/>
              <a:pPr/>
              <a:t>37</a:t>
            </a:fld>
            <a:endParaRPr lang="es-ES_tradnl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821" y="202345"/>
            <a:ext cx="7772400" cy="532779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sz="2800" dirty="0"/>
              <a:t>Se pueden usar los conectores </a:t>
            </a:r>
            <a:r>
              <a:rPr lang="es-ES_tradnl" sz="2800" dirty="0">
                <a:solidFill>
                  <a:schemeClr val="accent2"/>
                </a:solidFill>
              </a:rPr>
              <a:t>AND</a:t>
            </a:r>
            <a:r>
              <a:rPr lang="es-ES_tradnl" sz="2800" dirty="0"/>
              <a:t>, </a:t>
            </a:r>
            <a:r>
              <a:rPr lang="es-ES_tradnl" sz="2800" dirty="0">
                <a:solidFill>
                  <a:schemeClr val="accent2"/>
                </a:solidFill>
              </a:rPr>
              <a:t>OR</a:t>
            </a:r>
            <a:r>
              <a:rPr lang="es-ES_tradnl" sz="2800" dirty="0"/>
              <a:t>, </a:t>
            </a:r>
            <a:r>
              <a:rPr lang="es-ES_tradnl" sz="2800" dirty="0">
                <a:solidFill>
                  <a:schemeClr val="accent2"/>
                </a:solidFill>
              </a:rPr>
              <a:t>NOT</a:t>
            </a:r>
            <a:r>
              <a:rPr lang="es-ES_tradnl" sz="2800" dirty="0"/>
              <a:t>:</a:t>
            </a:r>
          </a:p>
          <a:p>
            <a:pPr lvl="1">
              <a:lnSpc>
                <a:spcPct val="80000"/>
              </a:lnSpc>
            </a:pPr>
            <a:endParaRPr lang="es-ES_tradnl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 err="1"/>
              <a:t>Ej</a:t>
            </a:r>
            <a:r>
              <a:rPr lang="es-ES_tradnl" sz="2400" dirty="0"/>
              <a:t>: 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SELECT *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   FROM empleado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	 WHERE edad &lt; 28 AND </a:t>
            </a:r>
            <a:r>
              <a:rPr lang="es-ES_tradnl" sz="2400" dirty="0" err="1">
                <a:solidFill>
                  <a:schemeClr val="accent2"/>
                </a:solidFill>
                <a:latin typeface="SimSun" pitchFamily="2" charset="-122"/>
              </a:rPr>
              <a:t>depto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 = 1;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_tradnl" sz="24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lnSpc>
                <a:spcPct val="80000"/>
              </a:lnSpc>
            </a:pPr>
            <a:r>
              <a:rPr lang="es-ES_tradnl" sz="2800" dirty="0"/>
              <a:t>Se puede usar el operador </a:t>
            </a: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BETWEEN</a:t>
            </a:r>
            <a:r>
              <a:rPr lang="es-ES_tradnl" sz="2800" dirty="0"/>
              <a:t>, para especificar un rango de valores, por ejemplo:</a:t>
            </a:r>
          </a:p>
          <a:p>
            <a:pPr lvl="1">
              <a:lnSpc>
                <a:spcPct val="80000"/>
              </a:lnSpc>
            </a:pPr>
            <a:endParaRPr lang="es-ES_tradnl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 err="1"/>
              <a:t>Ej</a:t>
            </a:r>
            <a:r>
              <a:rPr lang="es-ES_tradnl" sz="2400" dirty="0"/>
              <a:t>: </a:t>
            </a:r>
            <a:r>
              <a:rPr lang="es-ES_tradnl" sz="2400" b="1" dirty="0">
                <a:solidFill>
                  <a:schemeClr val="accent2"/>
                </a:solidFill>
                <a:latin typeface="SimSun" pitchFamily="2" charset="-122"/>
              </a:rPr>
              <a:t>SELECT *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b="1" dirty="0">
                <a:solidFill>
                  <a:schemeClr val="accent2"/>
                </a:solidFill>
                <a:latin typeface="SimSun" pitchFamily="2" charset="-122"/>
              </a:rPr>
              <a:t>   FROM empleado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b="1" dirty="0">
                <a:solidFill>
                  <a:schemeClr val="accent2"/>
                </a:solidFill>
                <a:latin typeface="SimSun" pitchFamily="2" charset="-122"/>
              </a:rPr>
              <a:t>   WHERE edad BETWEEN 18 AND 30;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_tradnl" sz="2400" dirty="0">
              <a:solidFill>
                <a:schemeClr val="accent2"/>
              </a:solidFill>
              <a:latin typeface="SimSun" pitchFamily="2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s-ES_tradnl" sz="2400" b="1" dirty="0">
                <a:solidFill>
                  <a:schemeClr val="accent2"/>
                </a:solidFill>
                <a:latin typeface="SimSun" pitchFamily="2" charset="-122"/>
              </a:rPr>
              <a:t>BETWEEN</a:t>
            </a:r>
            <a:r>
              <a:rPr lang="es-ES_tradnl" sz="2400" dirty="0"/>
              <a:t> se puede expresar por medio de </a:t>
            </a:r>
            <a:r>
              <a:rPr lang="es-ES_tradnl" sz="2400" b="1" dirty="0">
                <a:solidFill>
                  <a:srgbClr val="FF0000"/>
                </a:solidFill>
                <a:latin typeface="SimSun" pitchFamily="2" charset="-122"/>
              </a:rPr>
              <a:t>&gt;=</a:t>
            </a:r>
            <a:r>
              <a:rPr lang="es-ES_tradnl" sz="2400" dirty="0"/>
              <a:t> y </a:t>
            </a:r>
            <a:r>
              <a:rPr lang="es-ES_tradnl" sz="2400" b="1" dirty="0">
                <a:solidFill>
                  <a:schemeClr val="accent2"/>
                </a:solidFill>
                <a:latin typeface="SimSun" pitchFamily="2" charset="-122"/>
              </a:rPr>
              <a:t>&lt;=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_tradnl" sz="2400" dirty="0">
              <a:solidFill>
                <a:schemeClr val="accent2"/>
              </a:solidFill>
              <a:latin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79857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2104-A8DE-4318-A244-411BAD3C7746}" type="datetime1">
              <a:rPr lang="es-ES_tradnl"/>
              <a:pPr/>
              <a:t>10/11/2020</a:t>
            </a:fld>
            <a:endParaRPr lang="es-ES_tradn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624D-B087-4DAD-B084-06D5FEC48702}" type="slidenum">
              <a:rPr lang="es-ES_tradnl"/>
              <a:pPr/>
              <a:t>38</a:t>
            </a:fld>
            <a:endParaRPr lang="es-ES_tradnl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92150"/>
            <a:ext cx="8532812" cy="5473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2400" dirty="0"/>
              <a:t>Se puede indicar una lista de valores con el operador 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IN</a:t>
            </a:r>
            <a:r>
              <a:rPr lang="es-ES_tradnl" sz="2400" dirty="0">
                <a:latin typeface="SimSun" pitchFamily="2" charset="-122"/>
              </a:rPr>
              <a:t>: </a:t>
            </a:r>
            <a:endParaRPr lang="es-ES_tradnl" sz="2400" dirty="0"/>
          </a:p>
          <a:p>
            <a:pPr>
              <a:lnSpc>
                <a:spcPct val="90000"/>
              </a:lnSpc>
            </a:pPr>
            <a:endParaRPr lang="es-ES_tradnl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s-ES_tradnl" sz="2400" dirty="0"/>
              <a:t>	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SELECT *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  FROM empleado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  WHERE nombre IN (</a:t>
            </a:r>
            <a:r>
              <a:rPr lang="es-ES_tradnl" sz="2400" dirty="0">
                <a:solidFill>
                  <a:srgbClr val="00B050"/>
                </a:solidFill>
              </a:rPr>
              <a:t>'</a:t>
            </a:r>
            <a:r>
              <a:rPr lang="es-ES_tradnl" sz="2400" dirty="0">
                <a:solidFill>
                  <a:srgbClr val="00B050"/>
                </a:solidFill>
                <a:latin typeface="SimSun" pitchFamily="2" charset="-122"/>
              </a:rPr>
              <a:t>Jorge </a:t>
            </a:r>
            <a:r>
              <a:rPr lang="es-ES_tradnl" sz="2400" dirty="0" err="1">
                <a:solidFill>
                  <a:srgbClr val="00B050"/>
                </a:solidFill>
                <a:latin typeface="SimSun" pitchFamily="2" charset="-122"/>
              </a:rPr>
              <a:t>Campos</a:t>
            </a:r>
            <a:r>
              <a:rPr lang="es-ES_tradnl" sz="2400" dirty="0" err="1">
                <a:solidFill>
                  <a:srgbClr val="00B050"/>
                </a:solidFill>
              </a:rPr>
              <a:t>'</a:t>
            </a:r>
            <a:r>
              <a:rPr lang="es-ES_tradnl" sz="2400" dirty="0" err="1">
                <a:solidFill>
                  <a:srgbClr val="00B050"/>
                </a:solidFill>
                <a:latin typeface="SimSun" pitchFamily="2" charset="-122"/>
              </a:rPr>
              <a:t>,</a:t>
            </a:r>
            <a:r>
              <a:rPr lang="es-ES_tradnl" sz="2400" dirty="0" err="1">
                <a:solidFill>
                  <a:srgbClr val="00B050"/>
                </a:solidFill>
              </a:rPr>
              <a:t>'</a:t>
            </a:r>
            <a:r>
              <a:rPr lang="es-ES_tradnl" sz="2400" dirty="0" err="1">
                <a:solidFill>
                  <a:srgbClr val="00B050"/>
                </a:solidFill>
                <a:latin typeface="SimSun" pitchFamily="2" charset="-122"/>
              </a:rPr>
              <a:t>Esteban</a:t>
            </a:r>
            <a:r>
              <a:rPr lang="es-ES_tradnl" sz="2400" dirty="0">
                <a:solidFill>
                  <a:srgbClr val="00B050"/>
                </a:solidFill>
                <a:latin typeface="SimSun" pitchFamily="2" charset="-122"/>
              </a:rPr>
              <a:t> Paz</a:t>
            </a:r>
            <a:r>
              <a:rPr lang="es-ES_tradnl" sz="2400" dirty="0">
                <a:solidFill>
                  <a:srgbClr val="00B050"/>
                </a:solidFill>
              </a:rPr>
              <a:t>'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endParaRPr lang="es-ES_tradnl" sz="24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ES_tradnl" sz="2400" dirty="0">
                <a:latin typeface="SimSun" pitchFamily="2" charset="-122"/>
              </a:rPr>
              <a:t>  </a:t>
            </a:r>
            <a:r>
              <a:rPr lang="es-ES_tradnl" sz="2400" dirty="0"/>
              <a:t>La condición</a:t>
            </a:r>
            <a:r>
              <a:rPr lang="es-ES_tradnl" sz="2400" dirty="0">
                <a:latin typeface="SimSun" pitchFamily="2" charset="-122"/>
              </a:rPr>
              <a:t> </a:t>
            </a:r>
            <a:r>
              <a:rPr lang="es-ES_tradnl" sz="2400" dirty="0"/>
              <a:t>anterior equivale a:</a:t>
            </a:r>
            <a:r>
              <a:rPr lang="es-ES_tradnl" sz="2400" dirty="0">
                <a:latin typeface="SimSun" pitchFamily="2" charset="-122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s-ES_tradnl" sz="24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ES_tradnl" sz="2400" dirty="0">
                <a:latin typeface="SimSun" pitchFamily="2" charset="-122"/>
              </a:rPr>
              <a:t>  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nombre = </a:t>
            </a:r>
            <a:r>
              <a:rPr lang="es-ES_tradnl" sz="2400" dirty="0">
                <a:solidFill>
                  <a:schemeClr val="accent2"/>
                </a:solidFill>
              </a:rPr>
              <a:t>'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Jorge Campos</a:t>
            </a:r>
            <a:r>
              <a:rPr lang="es-ES_tradnl" sz="2400" dirty="0">
                <a:solidFill>
                  <a:schemeClr val="accent2"/>
                </a:solidFill>
              </a:rPr>
              <a:t>'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 OR nombre = </a:t>
            </a:r>
            <a:r>
              <a:rPr lang="es-ES_tradnl" sz="2400" dirty="0">
                <a:solidFill>
                  <a:schemeClr val="accent2"/>
                </a:solidFill>
              </a:rPr>
              <a:t>'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Esteban Paz</a:t>
            </a:r>
            <a:r>
              <a:rPr lang="es-ES_tradnl" sz="2400" dirty="0">
                <a:solidFill>
                  <a:schemeClr val="accent2"/>
                </a:solidFill>
              </a:rPr>
              <a:t>'</a:t>
            </a:r>
            <a:endParaRPr lang="es-ES_tradnl" sz="24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</a:pPr>
            <a:endParaRPr lang="es-ES_tradnl" sz="2400" dirty="0"/>
          </a:p>
          <a:p>
            <a:pPr>
              <a:lnSpc>
                <a:spcPct val="90000"/>
              </a:lnSpc>
            </a:pPr>
            <a:r>
              <a:rPr lang="es-ES_tradnl" sz="2400" dirty="0"/>
              <a:t>Tanto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 IN</a:t>
            </a:r>
            <a:r>
              <a:rPr lang="es-ES_tradnl" sz="2400" dirty="0"/>
              <a:t> como 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BETWEEN</a:t>
            </a:r>
            <a:r>
              <a:rPr lang="es-ES_tradnl" sz="2400" dirty="0"/>
              <a:t> se pueden negar con 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NOT</a:t>
            </a:r>
            <a:endParaRPr lang="es-ES_tradnl" sz="2400" dirty="0">
              <a:solidFill>
                <a:schemeClr val="accent2"/>
              </a:solidFill>
            </a:endParaRP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5761038" y="2909957"/>
            <a:ext cx="3240087" cy="707886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2000" dirty="0">
                <a:solidFill>
                  <a:srgbClr val="FF0000"/>
                </a:solidFill>
              </a:rPr>
              <a:t>Ojo: ¿Qué pasaría si se colocase un AND acá?</a:t>
            </a:r>
            <a:endParaRPr lang="es-ES_tradnl" sz="2000" dirty="0">
              <a:solidFill>
                <a:srgbClr val="FF0000"/>
              </a:solidFill>
            </a:endParaRPr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V="1">
            <a:off x="4668714" y="3617843"/>
            <a:ext cx="1092323" cy="3035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3779912" y="1268760"/>
            <a:ext cx="53640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00B050"/>
                </a:solidFill>
              </a:rPr>
              <a:t>En vez de ser una lista estática de valores también se puede especificar una consulta, ver luego.</a:t>
            </a:r>
          </a:p>
        </p:txBody>
      </p:sp>
      <p:cxnSp>
        <p:nvCxnSpPr>
          <p:cNvPr id="4" name="Conector recto de flecha 3"/>
          <p:cNvCxnSpPr/>
          <p:nvPr/>
        </p:nvCxnSpPr>
        <p:spPr bwMode="auto">
          <a:xfrm flipV="1">
            <a:off x="4932362" y="1976646"/>
            <a:ext cx="863774" cy="3722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14414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15ED-E220-420F-86D9-19F01474A5F1}" type="datetime1">
              <a:rPr lang="es-ES_tradnl"/>
              <a:pPr/>
              <a:t>10/11/2020</a:t>
            </a:fld>
            <a:endParaRPr lang="es-ES_tradnl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0E87-6DFA-430A-BCB1-03FA2DB67087}" type="slidenum">
              <a:rPr lang="es-ES_tradnl"/>
              <a:pPr/>
              <a:t>39</a:t>
            </a:fld>
            <a:endParaRPr lang="es-ES_tradnl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77691"/>
            <a:ext cx="7772400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2400" dirty="0"/>
              <a:t>Las cadenas de caracteres se pueden comparar con (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=</a:t>
            </a:r>
            <a:r>
              <a:rPr lang="es-ES_tradnl" sz="2400" dirty="0"/>
              <a:t>) y diferente (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&lt;&gt;</a:t>
            </a:r>
            <a:r>
              <a:rPr lang="es-ES_tradnl" sz="2400" dirty="0">
                <a:latin typeface="SimSun" pitchFamily="2" charset="-122"/>
              </a:rPr>
              <a:t>,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 </a:t>
            </a:r>
            <a:r>
              <a:rPr lang="es-ES_tradnl" sz="2000" dirty="0">
                <a:solidFill>
                  <a:schemeClr val="accent2"/>
                </a:solidFill>
                <a:latin typeface="SimSun" pitchFamily="2" charset="-122"/>
              </a:rPr>
              <a:t>!=</a:t>
            </a:r>
            <a:r>
              <a:rPr lang="es-ES_tradnl" sz="2400" dirty="0"/>
              <a:t>)</a:t>
            </a:r>
            <a:r>
              <a:rPr lang="es-ES_tradnl" sz="2400" dirty="0">
                <a:solidFill>
                  <a:srgbClr val="CC3300"/>
                </a:solidFill>
              </a:rPr>
              <a:t>*</a:t>
            </a:r>
            <a:endParaRPr lang="es-ES_tradnl" sz="2400" dirty="0"/>
          </a:p>
          <a:p>
            <a:pPr>
              <a:lnSpc>
                <a:spcPct val="90000"/>
              </a:lnSpc>
            </a:pPr>
            <a:r>
              <a:rPr lang="es-ES_tradnl" sz="2400" dirty="0"/>
              <a:t>También se puede usar el operador 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LIKE</a:t>
            </a:r>
            <a:r>
              <a:rPr lang="es-ES_tradnl" sz="2400" dirty="0"/>
              <a:t> para expresar comparaciones de cadenas de caracteres más complejas:</a:t>
            </a:r>
          </a:p>
          <a:p>
            <a:pPr lvl="1">
              <a:lnSpc>
                <a:spcPct val="90000"/>
              </a:lnSpc>
            </a:pPr>
            <a:r>
              <a:rPr lang="es-ES_tradnl" sz="2000" dirty="0"/>
              <a:t>El carácter </a:t>
            </a:r>
            <a:r>
              <a:rPr lang="es-ES_tradnl" sz="2000" dirty="0">
                <a:solidFill>
                  <a:schemeClr val="accent2"/>
                </a:solidFill>
                <a:latin typeface="SimSun" pitchFamily="2" charset="-122"/>
              </a:rPr>
              <a:t>%</a:t>
            </a:r>
            <a:r>
              <a:rPr lang="es-ES_tradnl" sz="2000" dirty="0"/>
              <a:t> remplaza cualquier </a:t>
            </a:r>
            <a:r>
              <a:rPr lang="es-ES_tradnl" sz="2000" dirty="0" err="1"/>
              <a:t>subcadena</a:t>
            </a:r>
            <a:endParaRPr lang="es-ES_tradnl" sz="2000" dirty="0"/>
          </a:p>
          <a:p>
            <a:pPr lvl="1">
              <a:lnSpc>
                <a:spcPct val="90000"/>
              </a:lnSpc>
            </a:pPr>
            <a:r>
              <a:rPr lang="es-ES_tradnl" sz="2000" dirty="0"/>
              <a:t>El carácter </a:t>
            </a:r>
            <a:r>
              <a:rPr lang="es-ES_tradnl" sz="2000" dirty="0">
                <a:solidFill>
                  <a:schemeClr val="accent2"/>
                </a:solidFill>
                <a:latin typeface="SimSun" pitchFamily="2" charset="-122"/>
              </a:rPr>
              <a:t>_</a:t>
            </a:r>
            <a:r>
              <a:rPr lang="es-ES_tradnl" sz="2000" dirty="0"/>
              <a:t> remplaza un carácter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s-ES_tradnl" sz="2000" dirty="0"/>
          </a:p>
          <a:p>
            <a:pPr>
              <a:lnSpc>
                <a:spcPct val="90000"/>
              </a:lnSpc>
            </a:pPr>
            <a:r>
              <a:rPr lang="es-ES_tradnl" sz="2400" dirty="0"/>
              <a:t>Ejemplos:</a:t>
            </a:r>
          </a:p>
          <a:p>
            <a:pPr lvl="1">
              <a:lnSpc>
                <a:spcPct val="90000"/>
              </a:lnSpc>
            </a:pPr>
            <a:r>
              <a:rPr lang="es-ES_tradnl" sz="2000" dirty="0">
                <a:solidFill>
                  <a:schemeClr val="accent2"/>
                </a:solidFill>
                <a:latin typeface="SimSun" pitchFamily="2" charset="-122"/>
              </a:rPr>
              <a:t>atributo LIKE </a:t>
            </a:r>
            <a:r>
              <a:rPr lang="es-ES_tradnl" sz="2000" dirty="0">
                <a:solidFill>
                  <a:schemeClr val="accent2"/>
                </a:solidFill>
              </a:rPr>
              <a:t>'</a:t>
            </a:r>
            <a:r>
              <a:rPr lang="es-ES_tradnl" sz="2000" dirty="0" err="1">
                <a:solidFill>
                  <a:schemeClr val="accent2"/>
                </a:solidFill>
                <a:latin typeface="SimSun" pitchFamily="2" charset="-122"/>
              </a:rPr>
              <a:t>amer</a:t>
            </a:r>
            <a:r>
              <a:rPr lang="es-ES_tradnl" sz="2000" dirty="0">
                <a:solidFill>
                  <a:schemeClr val="accent2"/>
                </a:solidFill>
                <a:latin typeface="SimSun" pitchFamily="2" charset="-122"/>
              </a:rPr>
              <a:t>%</a:t>
            </a:r>
            <a:r>
              <a:rPr lang="es-ES_tradnl" sz="2000" dirty="0">
                <a:solidFill>
                  <a:schemeClr val="accent2"/>
                </a:solidFill>
              </a:rPr>
              <a:t>'</a:t>
            </a:r>
            <a:r>
              <a:rPr lang="es-ES_tradnl" sz="2000" dirty="0"/>
              <a:t> : cadenas que comiencen por '</a:t>
            </a:r>
            <a:r>
              <a:rPr lang="es-ES_tradnl" sz="2000" dirty="0" err="1"/>
              <a:t>amer</a:t>
            </a:r>
            <a:r>
              <a:rPr lang="es-ES_tradnl" sz="2000" dirty="0"/>
              <a:t>'</a:t>
            </a:r>
          </a:p>
          <a:p>
            <a:pPr lvl="1">
              <a:lnSpc>
                <a:spcPct val="90000"/>
              </a:lnSpc>
            </a:pPr>
            <a:r>
              <a:rPr lang="es-ES_tradnl" sz="2000" dirty="0">
                <a:solidFill>
                  <a:schemeClr val="accent2"/>
                </a:solidFill>
                <a:latin typeface="SimSun" pitchFamily="2" charset="-122"/>
              </a:rPr>
              <a:t>atributo LIKE </a:t>
            </a:r>
            <a:r>
              <a:rPr lang="es-ES_tradnl" sz="2000" dirty="0">
                <a:solidFill>
                  <a:schemeClr val="accent2"/>
                </a:solidFill>
              </a:rPr>
              <a:t>'</a:t>
            </a:r>
            <a:r>
              <a:rPr lang="es-ES_tradnl" sz="2000" dirty="0">
                <a:solidFill>
                  <a:schemeClr val="accent2"/>
                </a:solidFill>
                <a:latin typeface="SimSun" pitchFamily="2" charset="-122"/>
              </a:rPr>
              <a:t>%</a:t>
            </a:r>
            <a:r>
              <a:rPr lang="es-ES_tradnl" sz="2000" dirty="0" err="1">
                <a:solidFill>
                  <a:schemeClr val="accent2"/>
                </a:solidFill>
                <a:latin typeface="SimSun" pitchFamily="2" charset="-122"/>
              </a:rPr>
              <a:t>eri</a:t>
            </a:r>
            <a:r>
              <a:rPr lang="es-ES_tradnl" sz="2000" dirty="0">
                <a:solidFill>
                  <a:schemeClr val="accent2"/>
                </a:solidFill>
                <a:latin typeface="SimSun" pitchFamily="2" charset="-122"/>
              </a:rPr>
              <a:t>%</a:t>
            </a:r>
            <a:r>
              <a:rPr lang="es-ES_tradnl" sz="2000" dirty="0">
                <a:solidFill>
                  <a:schemeClr val="accent2"/>
                </a:solidFill>
              </a:rPr>
              <a:t>'</a:t>
            </a:r>
            <a:r>
              <a:rPr lang="es-ES_tradnl" sz="2000" dirty="0"/>
              <a:t> : cadenas que contengan '</a:t>
            </a:r>
            <a:r>
              <a:rPr lang="es-ES_tradnl" sz="2000" dirty="0" err="1"/>
              <a:t>eri</a:t>
            </a:r>
            <a:r>
              <a:rPr lang="es-ES_tradnl" sz="2000" dirty="0"/>
              <a:t>'</a:t>
            </a:r>
          </a:p>
          <a:p>
            <a:pPr lvl="1">
              <a:lnSpc>
                <a:spcPct val="90000"/>
              </a:lnSpc>
            </a:pPr>
            <a:r>
              <a:rPr lang="es-ES_tradnl" sz="2000" dirty="0">
                <a:solidFill>
                  <a:schemeClr val="accent2"/>
                </a:solidFill>
                <a:latin typeface="SimSun" pitchFamily="2" charset="-122"/>
              </a:rPr>
              <a:t>atributo LIKE </a:t>
            </a:r>
            <a:r>
              <a:rPr lang="es-ES_tradnl" sz="2000" dirty="0">
                <a:solidFill>
                  <a:schemeClr val="accent2"/>
                </a:solidFill>
              </a:rPr>
              <a:t>'</a:t>
            </a:r>
            <a:r>
              <a:rPr lang="es-ES_tradnl" sz="2000" dirty="0">
                <a:solidFill>
                  <a:schemeClr val="accent2"/>
                </a:solidFill>
                <a:latin typeface="SimSun" pitchFamily="2" charset="-122"/>
              </a:rPr>
              <a:t>___%</a:t>
            </a:r>
            <a:r>
              <a:rPr lang="es-ES_tradnl" sz="2000" dirty="0">
                <a:solidFill>
                  <a:schemeClr val="accent2"/>
                </a:solidFill>
              </a:rPr>
              <a:t>' </a:t>
            </a:r>
            <a:r>
              <a:rPr lang="es-ES_tradnl" sz="2000" dirty="0"/>
              <a:t>: cadenas que tengan al menos tres letras</a:t>
            </a:r>
          </a:p>
          <a:p>
            <a:pPr lvl="1">
              <a:lnSpc>
                <a:spcPct val="90000"/>
              </a:lnSpc>
            </a:pPr>
            <a:endParaRPr lang="es-ES_tradnl" sz="20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rgbClr val="CC3300"/>
                </a:solidFill>
              </a:rPr>
              <a:t>*</a:t>
            </a:r>
            <a:r>
              <a:rPr lang="es-MX" sz="1800" dirty="0"/>
              <a:t>También se pueden comparar cadenas con </a:t>
            </a:r>
            <a:r>
              <a:rPr lang="es-MX" sz="1800" dirty="0">
                <a:solidFill>
                  <a:schemeClr val="accent2"/>
                </a:solidFill>
                <a:latin typeface="SimSun" pitchFamily="2" charset="-122"/>
              </a:rPr>
              <a:t>&gt;</a:t>
            </a:r>
            <a:r>
              <a:rPr lang="es-MX" sz="1800" dirty="0"/>
              <a:t>,</a:t>
            </a:r>
            <a:r>
              <a:rPr lang="es-MX" sz="1800" dirty="0">
                <a:solidFill>
                  <a:schemeClr val="accent2"/>
                </a:solidFill>
                <a:latin typeface="SimSun" pitchFamily="2" charset="-122"/>
              </a:rPr>
              <a:t>&lt;</a:t>
            </a:r>
            <a:r>
              <a:rPr lang="es-MX" sz="1800" dirty="0">
                <a:latin typeface="SimSun" pitchFamily="2" charset="-122"/>
              </a:rPr>
              <a:t>,</a:t>
            </a:r>
            <a:r>
              <a:rPr lang="es-MX" sz="1800" dirty="0"/>
              <a:t> etc.; según el código ASCII.</a:t>
            </a:r>
            <a:endParaRPr lang="es-ES_tradnl" sz="1800" dirty="0"/>
          </a:p>
        </p:txBody>
      </p:sp>
    </p:spTree>
    <p:extLst>
      <p:ext uri="{BB962C8B-B14F-4D97-AF65-F5344CB8AC3E}">
        <p14:creationId xmlns:p14="http://schemas.microsoft.com/office/powerpoint/2010/main" val="382379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7CB9-8D4E-4769-9E76-01D29C21D728}" type="datetime1">
              <a:rPr lang="es-ES_tradnl"/>
              <a:pPr/>
              <a:t>10/11/2020</a:t>
            </a:fld>
            <a:endParaRPr lang="es-ES_tradnl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5EE6-52C1-409B-AD96-2E08064C0BA2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Structured query Language (SQL)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7920037" cy="439261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ES_tradnl" dirty="0"/>
              <a:t>Se divide en </a:t>
            </a:r>
            <a:r>
              <a:rPr lang="es-ES_tradnl" dirty="0" err="1"/>
              <a:t>sublenguajes</a:t>
            </a:r>
            <a:r>
              <a:rPr lang="es-ES_tradnl" dirty="0"/>
              <a:t>:</a:t>
            </a:r>
          </a:p>
          <a:p>
            <a:pPr lvl="1">
              <a:lnSpc>
                <a:spcPct val="90000"/>
              </a:lnSpc>
            </a:pPr>
            <a:r>
              <a:rPr lang="es-ES_tradnl" b="1" dirty="0">
                <a:solidFill>
                  <a:srgbClr val="CC3300"/>
                </a:solidFill>
              </a:rPr>
              <a:t>DDL</a:t>
            </a:r>
            <a:r>
              <a:rPr lang="es-ES_tradnl" dirty="0"/>
              <a:t>: </a:t>
            </a:r>
            <a:r>
              <a:rPr lang="es-ES_tradnl" dirty="0" err="1"/>
              <a:t>Sublenguaje</a:t>
            </a:r>
            <a:r>
              <a:rPr lang="es-ES_tradnl" dirty="0"/>
              <a:t> para crear, modificar y eliminar relaciones, crear y eliminar índices y vistas, permite especificar restricciones de integridad, entre otros aspectos</a:t>
            </a:r>
          </a:p>
          <a:p>
            <a:pPr lvl="1">
              <a:lnSpc>
                <a:spcPct val="90000"/>
              </a:lnSpc>
            </a:pPr>
            <a:r>
              <a:rPr lang="es-ES_tradnl" b="1" dirty="0">
                <a:solidFill>
                  <a:srgbClr val="CC3300"/>
                </a:solidFill>
              </a:rPr>
              <a:t>DCL</a:t>
            </a:r>
            <a:r>
              <a:rPr lang="es-ES_tradnl" dirty="0"/>
              <a:t>: </a:t>
            </a:r>
            <a:r>
              <a:rPr lang="es-ES_tradnl" dirty="0" err="1"/>
              <a:t>Sublenguaje</a:t>
            </a:r>
            <a:r>
              <a:rPr lang="es-ES_tradnl" dirty="0"/>
              <a:t> para crear usuarios y definir permisos de acceso</a:t>
            </a:r>
          </a:p>
          <a:p>
            <a:pPr lvl="1">
              <a:lnSpc>
                <a:spcPct val="90000"/>
              </a:lnSpc>
            </a:pPr>
            <a:r>
              <a:rPr lang="es-ES_tradnl" b="1" dirty="0">
                <a:solidFill>
                  <a:srgbClr val="CC3300"/>
                </a:solidFill>
              </a:rPr>
              <a:t>DML</a:t>
            </a:r>
            <a:r>
              <a:rPr lang="es-ES_tradnl" dirty="0"/>
              <a:t>: </a:t>
            </a:r>
            <a:r>
              <a:rPr lang="es-ES_tradnl" dirty="0" err="1"/>
              <a:t>Sublenguaje</a:t>
            </a:r>
            <a:r>
              <a:rPr lang="es-ES_tradnl" dirty="0"/>
              <a:t> de </a:t>
            </a:r>
            <a:r>
              <a:rPr lang="es-ES_tradnl" u="sng" dirty="0"/>
              <a:t>consulta</a:t>
            </a:r>
            <a:r>
              <a:rPr lang="es-ES_tradnl" dirty="0"/>
              <a:t> (basado en álgebra y </a:t>
            </a:r>
            <a:r>
              <a:rPr lang="es-ES_tradnl" dirty="0">
                <a:solidFill>
                  <a:srgbClr val="3366FF"/>
                </a:solidFill>
              </a:rPr>
              <a:t>cálculo relacional</a:t>
            </a:r>
            <a:r>
              <a:rPr lang="es-ES_tradnl" dirty="0"/>
              <a:t>), </a:t>
            </a:r>
            <a:r>
              <a:rPr lang="es-ES_tradnl" u="sng" dirty="0"/>
              <a:t>actualización, inserción</a:t>
            </a:r>
            <a:r>
              <a:rPr lang="es-ES_tradnl" dirty="0"/>
              <a:t> y </a:t>
            </a:r>
            <a:r>
              <a:rPr lang="es-ES_tradnl" u="sng" dirty="0"/>
              <a:t>borrado</a:t>
            </a:r>
            <a:r>
              <a:rPr lang="es-ES_tradnl" dirty="0"/>
              <a:t> de tuplas </a:t>
            </a:r>
            <a:r>
              <a:rPr lang="es-ES_tradnl" b="1" dirty="0" err="1"/>
              <a:t>Create</a:t>
            </a:r>
            <a:r>
              <a:rPr lang="es-ES_tradnl" b="1" dirty="0"/>
              <a:t>, </a:t>
            </a:r>
            <a:r>
              <a:rPr lang="es-ES_tradnl" b="1" dirty="0" err="1"/>
              <a:t>Read</a:t>
            </a:r>
            <a:r>
              <a:rPr lang="es-ES_tradnl" b="1" dirty="0"/>
              <a:t>, </a:t>
            </a:r>
            <a:r>
              <a:rPr lang="es-ES_tradnl" b="1" dirty="0" err="1"/>
              <a:t>Update</a:t>
            </a:r>
            <a:r>
              <a:rPr lang="es-ES_tradnl" b="1" dirty="0"/>
              <a:t>, </a:t>
            </a:r>
            <a:r>
              <a:rPr lang="es-ES_tradnl" b="1" dirty="0" err="1"/>
              <a:t>Delete</a:t>
            </a:r>
            <a:r>
              <a:rPr lang="es-ES_trad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51977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3870" y="1147420"/>
            <a:ext cx="7772400" cy="4114800"/>
          </a:xfrm>
        </p:spPr>
        <p:txBody>
          <a:bodyPr/>
          <a:lstStyle/>
          <a:p>
            <a:r>
              <a:rPr lang="es-ES" dirty="0"/>
              <a:t>Operador de concatenación: ||</a:t>
            </a:r>
          </a:p>
          <a:p>
            <a:pPr marL="0" indent="0">
              <a:buNone/>
            </a:pPr>
            <a:endParaRPr lang="es-ES" sz="2400" dirty="0">
              <a:solidFill>
                <a:schemeClr val="accent2"/>
              </a:solidFill>
              <a:latin typeface="SimSun" pitchFamily="2" charset="-122"/>
            </a:endParaRPr>
          </a:p>
          <a:p>
            <a:pPr marL="0" indent="0">
              <a:buNone/>
            </a:pPr>
            <a:r>
              <a:rPr lang="es-ES" sz="2400" dirty="0">
                <a:solidFill>
                  <a:schemeClr val="accent2"/>
                </a:solidFill>
                <a:latin typeface="SimSun" pitchFamily="2" charset="-122"/>
              </a:rPr>
              <a:t>SELECT nombre||</a:t>
            </a:r>
            <a:r>
              <a:rPr lang="es-ES_tradnl" sz="2400" dirty="0">
                <a:solidFill>
                  <a:schemeClr val="accent2"/>
                </a:solidFill>
              </a:rPr>
              <a:t> ' ' </a:t>
            </a:r>
            <a:r>
              <a:rPr lang="es-ES" sz="2400" dirty="0">
                <a:solidFill>
                  <a:schemeClr val="accent2"/>
                </a:solidFill>
                <a:latin typeface="SimSun" pitchFamily="2" charset="-122"/>
              </a:rPr>
              <a:t>|| edad </a:t>
            </a:r>
            <a:r>
              <a:rPr lang="es-ES" sz="2400" dirty="0">
                <a:solidFill>
                  <a:srgbClr val="FF0000"/>
                </a:solidFill>
                <a:latin typeface="SimSun" pitchFamily="2" charset="-122"/>
              </a:rPr>
              <a:t>AS</a:t>
            </a:r>
            <a:r>
              <a:rPr lang="es-ES" sz="2400" dirty="0">
                <a:solidFill>
                  <a:schemeClr val="accent2"/>
                </a:solidFill>
                <a:latin typeface="SimSun" pitchFamily="2" charset="-122"/>
              </a:rPr>
              <a:t> </a:t>
            </a:r>
            <a:r>
              <a:rPr lang="es-ES" sz="2400" dirty="0" err="1">
                <a:solidFill>
                  <a:schemeClr val="accent2"/>
                </a:solidFill>
                <a:latin typeface="SimSun" pitchFamily="2" charset="-122"/>
              </a:rPr>
              <a:t>nomyedad</a:t>
            </a:r>
            <a:endParaRPr lang="es-ES" sz="2400" dirty="0">
              <a:solidFill>
                <a:schemeClr val="accent2"/>
              </a:solidFill>
              <a:latin typeface="SimSun" pitchFamily="2" charset="-122"/>
            </a:endParaRPr>
          </a:p>
          <a:p>
            <a:pPr marL="0" indent="0">
              <a:buNone/>
            </a:pPr>
            <a:r>
              <a:rPr lang="es-ES" sz="2400" dirty="0">
                <a:solidFill>
                  <a:schemeClr val="accent2"/>
                </a:solidFill>
                <a:latin typeface="SimSun" pitchFamily="2" charset="-122"/>
              </a:rPr>
              <a:t>FROM empleado;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0C75-F2EF-409C-8C4D-8C1826CCF978}" type="datetime1">
              <a:rPr lang="es-ES_tradnl" smtClean="0"/>
              <a:pPr/>
              <a:t>10/11/2020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B72B-E0E5-4BC8-A59F-86EA4388E71F}" type="slidenum">
              <a:rPr lang="es-ES_tradnl" smtClean="0"/>
              <a:pPr/>
              <a:t>40</a:t>
            </a:fld>
            <a:endParaRPr lang="es-ES_tradnl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3141025" y="3470897"/>
          <a:ext cx="2147888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Hoja de cálculo" r:id="rId3" imgW="2105122" imgH="2305189" progId="Excel.Sheet.8">
                  <p:embed/>
                </p:oleObj>
              </mc:Choice>
              <mc:Fallback>
                <p:oleObj name="Hoja de cálculo" r:id="rId3" imgW="2105122" imgH="2305189" progId="Excel.Sheet.8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025" y="3470897"/>
                        <a:ext cx="2147888" cy="2352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Conector recto de flecha 8"/>
          <p:cNvCxnSpPr/>
          <p:nvPr/>
        </p:nvCxnSpPr>
        <p:spPr bwMode="auto">
          <a:xfrm>
            <a:off x="3704526" y="2440964"/>
            <a:ext cx="2160240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CuadroTexto 9"/>
          <p:cNvSpPr txBox="1"/>
          <p:nvPr/>
        </p:nvSpPr>
        <p:spPr>
          <a:xfrm>
            <a:off x="6036882" y="2928250"/>
            <a:ext cx="2267272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000" dirty="0"/>
              <a:t>En algunos SGBD se debe usar la función TO_CHAR si se va a concatenar con un NUMBER</a:t>
            </a:r>
          </a:p>
        </p:txBody>
      </p:sp>
      <p:cxnSp>
        <p:nvCxnSpPr>
          <p:cNvPr id="11" name="Conector recto de flecha 10"/>
          <p:cNvCxnSpPr/>
          <p:nvPr/>
        </p:nvCxnSpPr>
        <p:spPr bwMode="auto">
          <a:xfrm flipV="1">
            <a:off x="4757786" y="764704"/>
            <a:ext cx="1433142" cy="13931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CuadroTexto 11"/>
          <p:cNvSpPr txBox="1"/>
          <p:nvPr/>
        </p:nvSpPr>
        <p:spPr>
          <a:xfrm>
            <a:off x="6190928" y="193527"/>
            <a:ext cx="2267272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FF0000"/>
                </a:solidFill>
              </a:rPr>
              <a:t>Operador de renombrado, en algunos SGBD no es necesario usarlo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1259632" y="3470897"/>
            <a:ext cx="144757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000" dirty="0"/>
              <a:t>Un espacio</a:t>
            </a:r>
          </a:p>
        </p:txBody>
      </p:sp>
      <p:cxnSp>
        <p:nvCxnSpPr>
          <p:cNvPr id="8" name="Conector recto de flecha 7"/>
          <p:cNvCxnSpPr/>
          <p:nvPr/>
        </p:nvCxnSpPr>
        <p:spPr bwMode="auto">
          <a:xfrm flipH="1">
            <a:off x="2667709" y="2420888"/>
            <a:ext cx="572748" cy="10500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13883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490028"/>
            <a:ext cx="7772400" cy="4824536"/>
          </a:xfrm>
        </p:spPr>
        <p:txBody>
          <a:bodyPr/>
          <a:lstStyle/>
          <a:p>
            <a:r>
              <a:rPr lang="es-ES" dirty="0"/>
              <a:t>Para comparar con nulos: </a:t>
            </a:r>
            <a:r>
              <a:rPr lang="es-ES" sz="2400" dirty="0">
                <a:solidFill>
                  <a:schemeClr val="accent2"/>
                </a:solidFill>
                <a:latin typeface="SimSun" pitchFamily="2" charset="-122"/>
              </a:rPr>
              <a:t>IS NULL </a:t>
            </a:r>
            <a:r>
              <a:rPr lang="es-ES" dirty="0"/>
              <a:t>e </a:t>
            </a:r>
            <a:r>
              <a:rPr lang="es-ES" sz="2400" dirty="0">
                <a:solidFill>
                  <a:schemeClr val="accent2"/>
                </a:solidFill>
                <a:latin typeface="SimSun" pitchFamily="2" charset="-122"/>
              </a:rPr>
              <a:t>IS NOT NULL</a:t>
            </a:r>
            <a:r>
              <a:rPr lang="es-ES" dirty="0"/>
              <a:t>:</a:t>
            </a:r>
          </a:p>
          <a:p>
            <a:pPr marL="0" indent="0">
              <a:buNone/>
            </a:pPr>
            <a:endParaRPr lang="es-ES" sz="2400" dirty="0">
              <a:solidFill>
                <a:schemeClr val="accent2"/>
              </a:solidFill>
              <a:latin typeface="SimSun" pitchFamily="2" charset="-122"/>
            </a:endParaRPr>
          </a:p>
          <a:p>
            <a:pPr marL="0" indent="0">
              <a:buNone/>
            </a:pPr>
            <a:r>
              <a:rPr lang="es-ES" sz="2400" dirty="0">
                <a:solidFill>
                  <a:schemeClr val="accent2"/>
                </a:solidFill>
                <a:latin typeface="SimSun" pitchFamily="2" charset="-122"/>
              </a:rPr>
              <a:t>SELECT * FROM empleado WHERE </a:t>
            </a:r>
            <a:r>
              <a:rPr lang="es-ES" sz="2400" dirty="0" err="1">
                <a:solidFill>
                  <a:schemeClr val="accent2"/>
                </a:solidFill>
                <a:latin typeface="SimSun" pitchFamily="2" charset="-122"/>
              </a:rPr>
              <a:t>depto</a:t>
            </a:r>
            <a:r>
              <a:rPr lang="es-ES" sz="2400" dirty="0">
                <a:solidFill>
                  <a:schemeClr val="accent2"/>
                </a:solidFill>
                <a:latin typeface="SimSun" pitchFamily="2" charset="-122"/>
              </a:rPr>
              <a:t> IS NULL;</a:t>
            </a:r>
          </a:p>
          <a:p>
            <a:endParaRPr lang="es-ES" dirty="0"/>
          </a:p>
          <a:p>
            <a:r>
              <a:rPr lang="es-ES" dirty="0"/>
              <a:t>Para cambiar un nulo por un valor: </a:t>
            </a:r>
            <a:r>
              <a:rPr lang="es-ES" sz="2400" dirty="0">
                <a:solidFill>
                  <a:schemeClr val="accent2"/>
                </a:solidFill>
                <a:latin typeface="SimSun" pitchFamily="2" charset="-122"/>
              </a:rPr>
              <a:t>NVL </a:t>
            </a:r>
            <a:r>
              <a:rPr lang="es-ES" sz="2400" dirty="0"/>
              <a:t>(en Oracle), </a:t>
            </a:r>
            <a:r>
              <a:rPr lang="es-ES" sz="2400" dirty="0">
                <a:solidFill>
                  <a:schemeClr val="accent2"/>
                </a:solidFill>
                <a:latin typeface="SimSun" pitchFamily="2" charset="-122"/>
              </a:rPr>
              <a:t>COALESCE</a:t>
            </a:r>
            <a:r>
              <a:rPr lang="es-ES" dirty="0"/>
              <a:t>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2400" dirty="0">
                <a:solidFill>
                  <a:schemeClr val="accent2"/>
                </a:solidFill>
                <a:latin typeface="SimSun" pitchFamily="2" charset="-122"/>
              </a:rPr>
              <a:t>SELECT </a:t>
            </a:r>
            <a:r>
              <a:rPr lang="es-ES" sz="2400" dirty="0" err="1">
                <a:solidFill>
                  <a:schemeClr val="accent2"/>
                </a:solidFill>
                <a:latin typeface="SimSun" pitchFamily="2" charset="-122"/>
              </a:rPr>
              <a:t>codigo</a:t>
            </a:r>
            <a:r>
              <a:rPr lang="es-ES" sz="2400" dirty="0">
                <a:solidFill>
                  <a:schemeClr val="accent2"/>
                </a:solidFill>
                <a:latin typeface="SimSun" pitchFamily="2" charset="-122"/>
              </a:rPr>
              <a:t>, COALESCE(depto,-1) FROM empleado;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0C75-F2EF-409C-8C4D-8C1826CCF978}" type="datetime1">
              <a:rPr lang="es-ES_tradnl" smtClean="0"/>
              <a:pPr/>
              <a:t>10/11/2020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B72B-E0E5-4BC8-A59F-86EA4388E71F}" type="slidenum">
              <a:rPr lang="es-ES_tradnl" smtClean="0"/>
              <a:pPr/>
              <a:t>41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3145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2EB5-EBC5-400E-BAB9-3258E19E6D6C}" type="datetime1">
              <a:rPr lang="es-ES_tradnl"/>
              <a:pPr/>
              <a:t>10/11/2020</a:t>
            </a:fld>
            <a:endParaRPr lang="es-ES_tradnl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F2DD-BDE1-4312-B971-EB69E2BEC01B}" type="slidenum">
              <a:rPr lang="es-ES_tradnl"/>
              <a:pPr/>
              <a:t>42</a:t>
            </a:fld>
            <a:endParaRPr lang="es-ES_tradnl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07375" cy="4594225"/>
          </a:xfrm>
        </p:spPr>
        <p:txBody>
          <a:bodyPr/>
          <a:lstStyle/>
          <a:p>
            <a:r>
              <a:rPr lang="es-ES_tradnl" dirty="0"/>
              <a:t>Manejo de </a:t>
            </a:r>
            <a:r>
              <a:rPr lang="es-ES_tradnl" i="1" dirty="0" err="1"/>
              <a:t>joins</a:t>
            </a:r>
            <a:r>
              <a:rPr lang="es-ES_tradnl" dirty="0"/>
              <a:t>:</a:t>
            </a:r>
          </a:p>
          <a:p>
            <a:pPr lvl="1"/>
            <a:r>
              <a:rPr lang="es-ES_tradnl" dirty="0"/>
              <a:t>Mediante la cláusula </a:t>
            </a:r>
            <a:r>
              <a:rPr lang="es-ES_tradnl" dirty="0">
                <a:solidFill>
                  <a:schemeClr val="accent2"/>
                </a:solidFill>
                <a:latin typeface="SimSun" pitchFamily="2" charset="-122"/>
              </a:rPr>
              <a:t>INNER JOIN</a:t>
            </a:r>
            <a:r>
              <a:rPr lang="es-ES_tradnl" dirty="0"/>
              <a:t> </a:t>
            </a:r>
            <a:r>
              <a:rPr lang="es-ES_tradnl" dirty="0">
                <a:solidFill>
                  <a:schemeClr val="accent2"/>
                </a:solidFill>
              </a:rPr>
              <a:t>…</a:t>
            </a:r>
            <a:r>
              <a:rPr lang="es-ES_tradnl" dirty="0"/>
              <a:t> </a:t>
            </a:r>
            <a:r>
              <a:rPr lang="es-ES_tradnl" dirty="0">
                <a:solidFill>
                  <a:schemeClr val="accent2"/>
                </a:solidFill>
                <a:latin typeface="SimSun" pitchFamily="2" charset="-122"/>
              </a:rPr>
              <a:t>ON</a:t>
            </a:r>
          </a:p>
          <a:p>
            <a:pPr lvl="1"/>
            <a:r>
              <a:rPr lang="es-ES_tradnl" dirty="0"/>
              <a:t>Se puede usar cualquier operador de comparación produciendo </a:t>
            </a:r>
            <a:r>
              <a:rPr lang="es-ES_tradnl" i="1" dirty="0"/>
              <a:t>theta</a:t>
            </a:r>
            <a:r>
              <a:rPr lang="es-ES_tradnl" dirty="0"/>
              <a:t> </a:t>
            </a:r>
            <a:r>
              <a:rPr lang="es-ES_tradnl" i="1" dirty="0" err="1"/>
              <a:t>joins</a:t>
            </a:r>
            <a:endParaRPr lang="es-ES_tradnl" i="1" dirty="0"/>
          </a:p>
          <a:p>
            <a:pPr lvl="1"/>
            <a:r>
              <a:rPr lang="es-ES_tradnl" dirty="0"/>
              <a:t>La forma “clásica” para hacer un </a:t>
            </a:r>
            <a:r>
              <a:rPr lang="es-ES_tradnl" i="1" dirty="0" err="1"/>
              <a:t>join</a:t>
            </a:r>
            <a:r>
              <a:rPr lang="es-ES_tradnl" dirty="0"/>
              <a:t> es comparar los atributos de </a:t>
            </a:r>
            <a:r>
              <a:rPr lang="es-ES_tradnl" i="1" dirty="0" err="1"/>
              <a:t>join</a:t>
            </a:r>
            <a:r>
              <a:rPr lang="es-ES_tradnl" dirty="0"/>
              <a:t> en la cláusula </a:t>
            </a:r>
            <a:r>
              <a:rPr lang="es-ES_tradnl" dirty="0">
                <a:solidFill>
                  <a:schemeClr val="accent2"/>
                </a:solidFill>
                <a:latin typeface="SimSun" pitchFamily="2" charset="-122"/>
              </a:rPr>
              <a:t>WHERE</a:t>
            </a:r>
          </a:p>
          <a:p>
            <a:pPr lvl="1"/>
            <a:r>
              <a:rPr lang="es-ES_tradnl" dirty="0"/>
              <a:t>Otra forma es usar la cláusula </a:t>
            </a:r>
            <a:r>
              <a:rPr lang="es-ES_tradnl" dirty="0">
                <a:solidFill>
                  <a:schemeClr val="accent2"/>
                </a:solidFill>
                <a:latin typeface="SimSun" pitchFamily="2" charset="-122"/>
              </a:rPr>
              <a:t>NATURAL JOIN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924388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D916-2807-4F34-A0EA-22C9491B92D4}" type="datetime1">
              <a:rPr lang="es-ES_tradnl"/>
              <a:pPr/>
              <a:t>10/11/2020</a:t>
            </a:fld>
            <a:endParaRPr lang="es-ES_tradnl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713B-5BD7-4673-91C2-EA78E2587C46}" type="slidenum">
              <a:rPr lang="es-ES_tradnl"/>
              <a:pPr/>
              <a:t>43</a:t>
            </a:fld>
            <a:endParaRPr lang="es-ES_tradnl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08050"/>
            <a:ext cx="7772400" cy="647700"/>
          </a:xfrm>
        </p:spPr>
        <p:txBody>
          <a:bodyPr/>
          <a:lstStyle/>
          <a:p>
            <a:pPr>
              <a:buFontTx/>
              <a:buNone/>
            </a:pPr>
            <a:r>
              <a:rPr lang="es-ES_tradnl"/>
              <a:t>Sean las relaciones:</a:t>
            </a:r>
          </a:p>
          <a:p>
            <a:endParaRPr lang="es-ES"/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684213" y="2636838"/>
          <a:ext cx="4410075" cy="236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Hoja de cálculo" r:id="rId3" imgW="4324350" imgH="2314575" progId="Excel.Sheet.8">
                  <p:embed/>
                </p:oleObj>
              </mc:Choice>
              <mc:Fallback>
                <p:oleObj name="Hoja de cálculo" r:id="rId3" imgW="4324350" imgH="2314575" progId="Excel.Sheet.8">
                  <p:embed/>
                  <p:pic>
                    <p:nvPicPr>
                      <p:cNvPr id="583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36838"/>
                        <a:ext cx="4410075" cy="23637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5435600" y="2636838"/>
          <a:ext cx="26987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Hoja de cálculo" r:id="rId5" imgW="2647950" imgH="1647825" progId="Excel.Sheet.8">
                  <p:embed/>
                </p:oleObj>
              </mc:Choice>
              <mc:Fallback>
                <p:oleObj name="Hoja de cálculo" r:id="rId5" imgW="2647950" imgH="1647825" progId="Excel.Sheet.8">
                  <p:embed/>
                  <p:pic>
                    <p:nvPicPr>
                      <p:cNvPr id="583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636838"/>
                        <a:ext cx="2698750" cy="1676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1331913" y="2060575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CO" sz="2800" b="1"/>
              <a:t>EMPLEADO</a:t>
            </a:r>
            <a:endParaRPr lang="es-ES_tradnl" sz="2800" b="1"/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5219700" y="1989138"/>
            <a:ext cx="3311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CO" sz="2800" b="1"/>
              <a:t>DEPARTAMENTO</a:t>
            </a:r>
            <a:endParaRPr lang="es-ES_tradnl" sz="2800" b="1"/>
          </a:p>
        </p:txBody>
      </p:sp>
    </p:spTree>
    <p:extLst>
      <p:ext uri="{BB962C8B-B14F-4D97-AF65-F5344CB8AC3E}">
        <p14:creationId xmlns:p14="http://schemas.microsoft.com/office/powerpoint/2010/main" val="10580416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40AD-0249-4F23-BBC2-0F59B29C8D23}" type="datetime1">
              <a:rPr lang="es-ES_tradnl"/>
              <a:pPr/>
              <a:t>10/11/2020</a:t>
            </a:fld>
            <a:endParaRPr lang="es-ES_tradn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897D-CD56-446E-9EFF-F00761F0D1A4}" type="slidenum">
              <a:rPr lang="es-ES_tradnl"/>
              <a:pPr/>
              <a:t>44</a:t>
            </a:fld>
            <a:endParaRPr lang="es-ES_tradnl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206" y="188916"/>
            <a:ext cx="8748712" cy="48244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sz="2400" dirty="0"/>
              <a:t>Ejemplos de </a:t>
            </a:r>
            <a:r>
              <a:rPr lang="es-ES_tradnl" sz="2400" i="1" dirty="0" err="1"/>
              <a:t>joins</a:t>
            </a:r>
            <a:r>
              <a:rPr lang="es-ES_tradnl" sz="2400" dirty="0"/>
              <a:t>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/>
              <a:t>a) 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SELECT *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  FROM empleado INNER JOIN departamento ON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	</a:t>
            </a:r>
            <a:r>
              <a:rPr lang="es-ES_tradnl" sz="2400" dirty="0" err="1">
                <a:solidFill>
                  <a:schemeClr val="accent2"/>
                </a:solidFill>
                <a:latin typeface="SimSun" pitchFamily="2" charset="-122"/>
              </a:rPr>
              <a:t>empleado.depto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 = </a:t>
            </a:r>
            <a:r>
              <a:rPr lang="es-ES_tradnl" sz="2400" dirty="0" err="1">
                <a:solidFill>
                  <a:schemeClr val="accent2"/>
                </a:solidFill>
                <a:latin typeface="SimSun" pitchFamily="2" charset="-122"/>
              </a:rPr>
              <a:t>departamento.depto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_tradnl" sz="2400" dirty="0">
              <a:latin typeface="SimSun" pitchFamily="2" charset="-122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/>
              <a:t>b) 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SELECT *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  FROM empleado, departamento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  WHERE </a:t>
            </a:r>
            <a:r>
              <a:rPr lang="es-ES_tradnl" sz="2400" dirty="0" err="1">
                <a:solidFill>
                  <a:schemeClr val="accent2"/>
                </a:solidFill>
                <a:latin typeface="SimSun" pitchFamily="2" charset="-122"/>
              </a:rPr>
              <a:t>empleado.depto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 = </a:t>
            </a:r>
            <a:r>
              <a:rPr lang="es-ES_tradnl" sz="2400" dirty="0" err="1">
                <a:solidFill>
                  <a:schemeClr val="accent2"/>
                </a:solidFill>
                <a:latin typeface="SimSun" pitchFamily="2" charset="-122"/>
              </a:rPr>
              <a:t>departamento.depto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_tradnl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/>
              <a:t>c) Nótese que la siguiente consulta imprime </a:t>
            </a:r>
            <a:r>
              <a:rPr lang="es-ES_tradnl" sz="2400" b="1" dirty="0"/>
              <a:t>solo una vez</a:t>
            </a:r>
            <a:r>
              <a:rPr lang="es-ES_tradnl" sz="2400" dirty="0"/>
              <a:t> el atributo de </a:t>
            </a:r>
            <a:r>
              <a:rPr lang="es-ES_tradnl" sz="2400" i="1" dirty="0" err="1"/>
              <a:t>join</a:t>
            </a:r>
            <a:r>
              <a:rPr lang="es-ES_tradnl" sz="2400" dirty="0"/>
              <a:t>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>
                <a:latin typeface="SimSun" pitchFamily="2" charset="-122"/>
              </a:rPr>
              <a:t>  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SELECT *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  FROM empleado NATURAL JOIN departamento;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_tradnl" sz="2400" dirty="0">
              <a:solidFill>
                <a:schemeClr val="accent2"/>
              </a:solidFill>
              <a:latin typeface="SimSun" pitchFamily="2" charset="-122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2964533" y="5024901"/>
            <a:ext cx="5259387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2000" dirty="0"/>
              <a:t>Equivale a </a:t>
            </a:r>
            <a:r>
              <a:rPr lang="es-CO" sz="2000" dirty="0">
                <a:solidFill>
                  <a:schemeClr val="accent2"/>
                </a:solidFill>
              </a:rPr>
              <a:t>EMPLEADO </a:t>
            </a:r>
            <a:r>
              <a:rPr lang="en-US" sz="2000" dirty="0">
                <a:solidFill>
                  <a:schemeClr val="accent2"/>
                </a:solidFill>
              </a:rPr>
              <a:t>⋈</a:t>
            </a:r>
            <a:r>
              <a:rPr lang="es-CO" sz="2000" dirty="0">
                <a:solidFill>
                  <a:schemeClr val="accent2"/>
                </a:solidFill>
              </a:rPr>
              <a:t> DEPARTAMENTO</a:t>
            </a:r>
            <a:r>
              <a:rPr lang="es-CO" dirty="0">
                <a:solidFill>
                  <a:schemeClr val="accent2"/>
                </a:solidFill>
              </a:rPr>
              <a:t> 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3836254" y="4868866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61741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781-923B-485F-BAFB-1A227540422B}" type="datetime1">
              <a:rPr lang="es-ES_tradnl"/>
              <a:pPr/>
              <a:t>10/11/2020</a:t>
            </a:fld>
            <a:endParaRPr lang="es-ES_tradnl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212-36AF-44BB-9D80-075098F67721}" type="slidenum">
              <a:rPr lang="es-ES_tradnl"/>
              <a:pPr/>
              <a:t>45</a:t>
            </a:fld>
            <a:endParaRPr lang="es-ES_tradnl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72400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2800" dirty="0"/>
              <a:t>Los </a:t>
            </a: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INNER </a:t>
            </a:r>
            <a:r>
              <a:rPr lang="es-ES_tradnl" sz="2800" dirty="0" err="1">
                <a:solidFill>
                  <a:schemeClr val="accent2"/>
                </a:solidFill>
                <a:latin typeface="SimSun" pitchFamily="2" charset="-122"/>
              </a:rPr>
              <a:t>JOIN</a:t>
            </a:r>
            <a:r>
              <a:rPr lang="es-ES_tradnl" sz="2800" dirty="0" err="1"/>
              <a:t>s</a:t>
            </a:r>
            <a:r>
              <a:rPr lang="es-ES_tradnl" sz="2800" dirty="0"/>
              <a:t> se pueden anidar para lograr una sucesión de </a:t>
            </a:r>
            <a:r>
              <a:rPr lang="es-ES_tradnl" sz="2800" i="1" dirty="0" err="1"/>
              <a:t>joins</a:t>
            </a:r>
            <a:r>
              <a:rPr lang="es-ES_tradnl" sz="2800" dirty="0"/>
              <a:t>. Además los atributos de </a:t>
            </a:r>
            <a:r>
              <a:rPr lang="es-ES_tradnl" sz="2800" i="1" dirty="0" err="1"/>
              <a:t>join</a:t>
            </a:r>
            <a:r>
              <a:rPr lang="es-ES_tradnl" sz="2800" dirty="0"/>
              <a:t> no se tienen que llamar igual entre las tablas:</a:t>
            </a:r>
          </a:p>
          <a:p>
            <a:pPr>
              <a:lnSpc>
                <a:spcPct val="90000"/>
              </a:lnSpc>
            </a:pPr>
            <a:endParaRPr lang="es-ES_tradnl" sz="2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dirty="0">
                <a:solidFill>
                  <a:schemeClr val="accent2"/>
                </a:solidFill>
                <a:latin typeface="SimSun" pitchFamily="2" charset="-122"/>
              </a:rPr>
              <a:t>SELECT *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dirty="0">
                <a:solidFill>
                  <a:schemeClr val="accent2"/>
                </a:solidFill>
                <a:latin typeface="SimSun" pitchFamily="2" charset="-122"/>
              </a:rPr>
              <a:t>FROM (t1 INNER JOIN t2 ON t1.a = t2.b)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dirty="0">
                <a:solidFill>
                  <a:schemeClr val="accent2"/>
                </a:solidFill>
                <a:latin typeface="SimSun" pitchFamily="2" charset="-122"/>
              </a:rPr>
              <a:t>         INNER JOIN t3 ON t1.b = t3.c;</a:t>
            </a:r>
          </a:p>
          <a:p>
            <a:pPr>
              <a:lnSpc>
                <a:spcPct val="90000"/>
              </a:lnSpc>
            </a:pP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40374305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46449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2800" dirty="0"/>
              <a:t>Se puede usar la cláusula </a:t>
            </a: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AS</a:t>
            </a:r>
            <a:r>
              <a:rPr lang="es-ES_tradnl" sz="2800" dirty="0"/>
              <a:t> para especificar alias para las tablas.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ES_tradnl" sz="2400" dirty="0"/>
              <a:t>	</a:t>
            </a:r>
            <a:r>
              <a:rPr lang="es-ES_tradnl" sz="2400" dirty="0">
                <a:solidFill>
                  <a:schemeClr val="accent2"/>
                </a:solidFill>
              </a:rPr>
              <a:t>	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SELECT </a:t>
            </a:r>
            <a:r>
              <a:rPr lang="es-ES_tradnl" sz="2400" dirty="0" err="1">
                <a:solidFill>
                  <a:schemeClr val="accent2"/>
                </a:solidFill>
                <a:latin typeface="SimSun" pitchFamily="2" charset="-122"/>
              </a:rPr>
              <a:t>e.codigo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, </a:t>
            </a:r>
            <a:r>
              <a:rPr lang="es-ES_tradnl" sz="2400" dirty="0" err="1">
                <a:solidFill>
                  <a:schemeClr val="accent2"/>
                </a:solidFill>
                <a:latin typeface="SimSun" pitchFamily="2" charset="-122"/>
              </a:rPr>
              <a:t>e.nombre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, d.*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		FROM empleado AS e, departamento AS 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		WHERE </a:t>
            </a:r>
            <a:r>
              <a:rPr lang="es-ES_tradnl" sz="2400" dirty="0" err="1">
                <a:solidFill>
                  <a:schemeClr val="accent2"/>
                </a:solidFill>
                <a:latin typeface="SimSun" pitchFamily="2" charset="-122"/>
              </a:rPr>
              <a:t>e.depto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 = </a:t>
            </a:r>
            <a:r>
              <a:rPr lang="es-ES_tradnl" sz="2400" dirty="0" err="1">
                <a:solidFill>
                  <a:schemeClr val="accent2"/>
                </a:solidFill>
                <a:latin typeface="SimSun" pitchFamily="2" charset="-122"/>
              </a:rPr>
              <a:t>d.depto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s-ES_tradnl" sz="2400" dirty="0">
              <a:solidFill>
                <a:schemeClr val="accent2"/>
              </a:solidFill>
              <a:latin typeface="SimSun" pitchFamily="2" charset="-12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s-ES_tradnl" sz="2400" dirty="0"/>
              <a:t>   </a:t>
            </a:r>
            <a:r>
              <a:rPr lang="es-ES_tradnl" sz="2400" b="1" dirty="0"/>
              <a:t>Nota</a:t>
            </a:r>
            <a:r>
              <a:rPr lang="es-ES_tradnl" sz="2400" dirty="0"/>
              <a:t>: </a:t>
            </a:r>
            <a:r>
              <a:rPr lang="es-ES_tradnl" sz="2400" dirty="0">
                <a:solidFill>
                  <a:schemeClr val="accent2"/>
                </a:solidFill>
              </a:rPr>
              <a:t>AS</a:t>
            </a:r>
            <a:r>
              <a:rPr lang="es-ES_tradnl" sz="2400" dirty="0"/>
              <a:t> hace parte del SQL estándar; </a:t>
            </a:r>
            <a:r>
              <a:rPr lang="es-ES_tradnl" sz="2400" dirty="0">
                <a:solidFill>
                  <a:schemeClr val="accent2"/>
                </a:solidFill>
              </a:rPr>
              <a:t>AS</a:t>
            </a:r>
            <a:r>
              <a:rPr lang="es-ES_tradnl" sz="2400" dirty="0"/>
              <a:t> también sirve para renombrar atributos.</a:t>
            </a: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0C75-F2EF-409C-8C4D-8C1826CCF978}" type="datetime1">
              <a:rPr lang="es-ES_tradnl" smtClean="0"/>
              <a:pPr/>
              <a:t>10/11/2020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B72B-E0E5-4BC8-A59F-86EA4388E71F}" type="slidenum">
              <a:rPr lang="es-ES_tradnl" smtClean="0"/>
              <a:pPr/>
              <a:t>46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721222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E5C2-DC66-42AE-877A-FC85255BD58D}" type="datetime1">
              <a:rPr lang="es-ES_tradnl"/>
              <a:pPr/>
              <a:t>10/11/2020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51A1-B3DE-464C-A845-F7EB1A2F51F2}" type="slidenum">
              <a:rPr lang="es-ES_tradnl"/>
              <a:pPr/>
              <a:t>47</a:t>
            </a:fld>
            <a:endParaRPr lang="es-ES_tradnl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21667"/>
            <a:ext cx="7772400" cy="4114800"/>
          </a:xfrm>
        </p:spPr>
        <p:txBody>
          <a:bodyPr/>
          <a:lstStyle/>
          <a:p>
            <a:r>
              <a:rPr lang="es-ES_tradnl" dirty="0"/>
              <a:t>Ejemplo: Sean las relaciones:</a:t>
            </a:r>
          </a:p>
          <a:p>
            <a:pPr lvl="1"/>
            <a:r>
              <a:rPr lang="es-ES_tradnl" dirty="0"/>
              <a:t>SOCIO (</a:t>
            </a:r>
            <a:r>
              <a:rPr lang="es-ES_tradnl" u="sng" dirty="0" err="1"/>
              <a:t>codsocio</a:t>
            </a:r>
            <a:r>
              <a:rPr lang="es-ES_tradnl" dirty="0"/>
              <a:t>, nombre, </a:t>
            </a:r>
            <a:r>
              <a:rPr lang="es-ES_tradnl" dirty="0" err="1"/>
              <a:t>direccion</a:t>
            </a:r>
            <a:r>
              <a:rPr lang="es-ES_tradnl" dirty="0"/>
              <a:t>, </a:t>
            </a:r>
            <a:r>
              <a:rPr lang="es-ES_tradnl" dirty="0" err="1"/>
              <a:t>telefono</a:t>
            </a:r>
            <a:r>
              <a:rPr lang="es-ES_tradnl" dirty="0"/>
              <a:t>)</a:t>
            </a:r>
          </a:p>
          <a:p>
            <a:pPr lvl="1"/>
            <a:r>
              <a:rPr lang="es-ES_tradnl" dirty="0"/>
              <a:t>PELICULA (</a:t>
            </a:r>
            <a:r>
              <a:rPr lang="es-ES_tradnl" u="sng" dirty="0" err="1"/>
              <a:t>codpeli</a:t>
            </a:r>
            <a:r>
              <a:rPr lang="es-ES_tradnl" dirty="0"/>
              <a:t>, titulo, genero)</a:t>
            </a:r>
          </a:p>
          <a:p>
            <a:pPr lvl="1"/>
            <a:r>
              <a:rPr lang="es-ES_tradnl" dirty="0"/>
              <a:t>COPIA (</a:t>
            </a:r>
            <a:r>
              <a:rPr lang="es-ES_tradnl" u="sng" dirty="0" err="1"/>
              <a:t>codcopia</a:t>
            </a:r>
            <a:r>
              <a:rPr lang="es-ES_tradnl" dirty="0"/>
              <a:t>, </a:t>
            </a:r>
            <a:r>
              <a:rPr lang="es-ES_tradnl" dirty="0" err="1"/>
              <a:t>codpeli</a:t>
            </a:r>
            <a:r>
              <a:rPr lang="es-ES_tradnl" dirty="0"/>
              <a:t>)</a:t>
            </a:r>
          </a:p>
          <a:p>
            <a:pPr lvl="1"/>
            <a:r>
              <a:rPr lang="es-ES_tradnl" dirty="0"/>
              <a:t>PRESTAMO (</a:t>
            </a:r>
            <a:r>
              <a:rPr lang="es-ES_tradnl" u="sng" dirty="0" err="1"/>
              <a:t>codsocio</a:t>
            </a:r>
            <a:r>
              <a:rPr lang="es-ES_tradnl" dirty="0"/>
              <a:t>, </a:t>
            </a:r>
            <a:r>
              <a:rPr lang="es-ES_tradnl" u="sng" dirty="0" err="1"/>
              <a:t>codcopia</a:t>
            </a:r>
            <a:r>
              <a:rPr lang="es-ES_tradnl" dirty="0"/>
              <a:t>, </a:t>
            </a:r>
            <a:r>
              <a:rPr lang="es-ES_tradnl" u="sng" dirty="0" err="1"/>
              <a:t>fecha_pres</a:t>
            </a:r>
            <a:r>
              <a:rPr lang="es-ES_tradnl" dirty="0"/>
              <a:t>, </a:t>
            </a:r>
            <a:r>
              <a:rPr lang="es-ES_tradnl" dirty="0" err="1"/>
              <a:t>fecha_dev</a:t>
            </a:r>
            <a:r>
              <a:rPr lang="es-ES_tradnl" dirty="0"/>
              <a:t>)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931375" y="4156686"/>
            <a:ext cx="6985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dirty="0"/>
              <a:t>Nota: Aquí se han subrayado los atributos que forman la CP de cada relación.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688300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0EC9-F64C-4807-84DC-9FB87989755F}" type="datetime1">
              <a:rPr lang="es-ES_tradnl"/>
              <a:pPr/>
              <a:t>10/11/2020</a:t>
            </a:fld>
            <a:endParaRPr lang="es-ES_tradnl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AF41-90E8-4248-83F9-78FFF8B1698E}" type="slidenum">
              <a:rPr lang="es-ES_tradnl"/>
              <a:pPr/>
              <a:t>48</a:t>
            </a:fld>
            <a:endParaRPr lang="es-ES_tradnl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358287"/>
            <a:ext cx="7772400" cy="45942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dirty="0"/>
              <a:t>Ejemplo de una </a:t>
            </a:r>
            <a:r>
              <a:rPr lang="es-ES_tradnl" b="1" dirty="0" err="1"/>
              <a:t>subconsulta</a:t>
            </a:r>
            <a:r>
              <a:rPr lang="es-ES_tradnl" dirty="0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dirty="0"/>
              <a:t>	</a:t>
            </a:r>
            <a:r>
              <a:rPr lang="es-ES_tradnl" dirty="0" err="1"/>
              <a:t>Ej</a:t>
            </a:r>
            <a:r>
              <a:rPr lang="es-ES_tradnl" dirty="0"/>
              <a:t>: Mostrar el título de las películas que nunca se han prestado: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_tradnl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SELECT titulo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FROM </a:t>
            </a:r>
            <a:r>
              <a:rPr lang="es-ES_tradnl" sz="2400" dirty="0" err="1">
                <a:solidFill>
                  <a:schemeClr val="accent2"/>
                </a:solidFill>
                <a:latin typeface="SimSun" pitchFamily="2" charset="-122"/>
              </a:rPr>
              <a:t>pelicula</a:t>
            </a:r>
            <a:endParaRPr lang="es-ES_tradnl" sz="2400" dirty="0">
              <a:solidFill>
                <a:schemeClr val="accent2"/>
              </a:solidFill>
              <a:latin typeface="SimSun" pitchFamily="2" charset="-122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WHERE </a:t>
            </a:r>
            <a:r>
              <a:rPr lang="es-ES_tradnl" sz="2400" dirty="0" err="1">
                <a:solidFill>
                  <a:schemeClr val="accent2"/>
                </a:solidFill>
                <a:latin typeface="SimSun" pitchFamily="2" charset="-122"/>
              </a:rPr>
              <a:t>codpeli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NOT IN (SELECT </a:t>
            </a:r>
            <a:r>
              <a:rPr lang="es-ES_tradnl" sz="2400" dirty="0" err="1">
                <a:solidFill>
                  <a:schemeClr val="accent2"/>
                </a:solidFill>
                <a:latin typeface="SimSun" pitchFamily="2" charset="-122"/>
              </a:rPr>
              <a:t>co.codpeli</a:t>
            </a:r>
            <a:endParaRPr lang="es-ES_tradnl" sz="2400" dirty="0">
              <a:solidFill>
                <a:schemeClr val="accent2"/>
              </a:solidFill>
              <a:latin typeface="SimSun" pitchFamily="2" charset="-122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		     FROM </a:t>
            </a:r>
            <a:r>
              <a:rPr lang="es-ES_tradnl" sz="2400" dirty="0" err="1">
                <a:solidFill>
                  <a:schemeClr val="accent2"/>
                </a:solidFill>
                <a:latin typeface="SimSun" pitchFamily="2" charset="-122"/>
              </a:rPr>
              <a:t>prestamo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 AS </a:t>
            </a:r>
            <a:r>
              <a:rPr lang="es-ES_tradnl" sz="2400" dirty="0" err="1">
                <a:solidFill>
                  <a:schemeClr val="accent2"/>
                </a:solidFill>
                <a:latin typeface="SimSun" pitchFamily="2" charset="-122"/>
              </a:rPr>
              <a:t>pr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, copia AS </a:t>
            </a:r>
            <a:r>
              <a:rPr lang="es-ES_tradnl" sz="2400" dirty="0" err="1">
                <a:solidFill>
                  <a:schemeClr val="accent2"/>
                </a:solidFill>
                <a:latin typeface="SimSun" pitchFamily="2" charset="-122"/>
              </a:rPr>
              <a:t>co</a:t>
            </a:r>
            <a:endParaRPr lang="es-ES_tradnl" sz="2400" dirty="0">
              <a:solidFill>
                <a:schemeClr val="accent2"/>
              </a:solidFill>
              <a:latin typeface="SimSun" pitchFamily="2" charset="-122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		     WHERE </a:t>
            </a:r>
            <a:r>
              <a:rPr lang="es-ES_tradnl" sz="2400" dirty="0" err="1">
                <a:solidFill>
                  <a:schemeClr val="accent2"/>
                </a:solidFill>
                <a:latin typeface="SimSun" pitchFamily="2" charset="-122"/>
              </a:rPr>
              <a:t>pr.codcopia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 = </a:t>
            </a:r>
            <a:r>
              <a:rPr lang="es-ES_tradnl" sz="2400" dirty="0" err="1">
                <a:solidFill>
                  <a:schemeClr val="accent2"/>
                </a:solidFill>
                <a:latin typeface="SimSun" pitchFamily="2" charset="-122"/>
              </a:rPr>
              <a:t>co.codcopia</a:t>
            </a:r>
            <a:endParaRPr lang="es-ES_tradnl" sz="2400" dirty="0">
              <a:solidFill>
                <a:schemeClr val="accent2"/>
              </a:solidFill>
              <a:latin typeface="SimSun" pitchFamily="2" charset="-122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		     );</a:t>
            </a: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936381" y="4864331"/>
            <a:ext cx="2916238" cy="8223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dirty="0"/>
              <a:t>¿Sería recomendable incluir </a:t>
            </a:r>
            <a:r>
              <a:rPr lang="es-CO" dirty="0" err="1"/>
              <a:t>codpeli</a:t>
            </a:r>
            <a:r>
              <a:rPr lang="es-ES_tradnl" dirty="0"/>
              <a:t> acá?</a:t>
            </a:r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 flipH="1">
            <a:off x="1107830" y="2374411"/>
            <a:ext cx="136769" cy="24899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703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A717-ECD8-42E5-B349-E8373A0A6B5D}" type="datetime1">
              <a:rPr lang="es-ES_tradnl"/>
              <a:pPr/>
              <a:t>10/11/2020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94E44-0D04-41A1-9880-77F508DEA458}" type="slidenum">
              <a:rPr lang="es-ES_tradnl"/>
              <a:pPr/>
              <a:t>49</a:t>
            </a:fld>
            <a:endParaRPr lang="es-ES_tradnl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57298"/>
            <a:ext cx="7772400" cy="47529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sz="2800" dirty="0"/>
              <a:t>Se pueden usar funciones de agregados:</a:t>
            </a:r>
          </a:p>
          <a:p>
            <a:pPr lvl="1">
              <a:lnSpc>
                <a:spcPct val="80000"/>
              </a:lnSpc>
            </a:pP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SUM(atributo)</a:t>
            </a:r>
            <a:r>
              <a:rPr lang="es-ES_tradnl" sz="2400" dirty="0"/>
              <a:t>: Sumatoria de los valores del atributo.</a:t>
            </a:r>
          </a:p>
          <a:p>
            <a:pPr lvl="1">
              <a:lnSpc>
                <a:spcPct val="80000"/>
              </a:lnSpc>
            </a:pP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MAX(atributo)</a:t>
            </a:r>
            <a:r>
              <a:rPr lang="es-ES_tradnl" sz="2400" dirty="0"/>
              <a:t>: Valor máximo del atributo.</a:t>
            </a:r>
          </a:p>
          <a:p>
            <a:pPr lvl="1">
              <a:lnSpc>
                <a:spcPct val="80000"/>
              </a:lnSpc>
            </a:pP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MIN(atributo)</a:t>
            </a:r>
            <a:r>
              <a:rPr lang="es-ES_tradnl" sz="2400" dirty="0"/>
              <a:t>: Valor mínimo del atributo.</a:t>
            </a:r>
          </a:p>
          <a:p>
            <a:pPr lvl="1">
              <a:lnSpc>
                <a:spcPct val="80000"/>
              </a:lnSpc>
            </a:pP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AVG(atributo)</a:t>
            </a:r>
            <a:r>
              <a:rPr lang="es-ES_tradnl" sz="2400" dirty="0"/>
              <a:t>: Valor promedio del atributo.</a:t>
            </a:r>
          </a:p>
          <a:p>
            <a:pPr lvl="1">
              <a:lnSpc>
                <a:spcPct val="80000"/>
              </a:lnSpc>
            </a:pP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COUNT(atributo </a:t>
            </a:r>
            <a:r>
              <a:rPr lang="es-ES_tradnl" sz="2400" dirty="0">
                <a:latin typeface="SimSun" pitchFamily="2" charset="-122"/>
              </a:rPr>
              <a:t>o</a:t>
            </a:r>
            <a:r>
              <a:rPr lang="es-ES_tradnl" sz="2400" b="1" dirty="0">
                <a:solidFill>
                  <a:schemeClr val="accent2"/>
                </a:solidFill>
                <a:latin typeface="SimSun" pitchFamily="2" charset="-122"/>
              </a:rPr>
              <a:t> 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*)</a:t>
            </a:r>
            <a:r>
              <a:rPr lang="es-ES_tradnl" sz="2400" dirty="0"/>
              <a:t>: Conteo de </a:t>
            </a:r>
            <a:r>
              <a:rPr lang="es-ES_tradnl" sz="2400" dirty="0" err="1"/>
              <a:t>tuplas</a:t>
            </a:r>
            <a:r>
              <a:rPr lang="es-ES_tradnl" sz="2400" dirty="0"/>
              <a:t>.</a:t>
            </a:r>
          </a:p>
          <a:p>
            <a:pPr>
              <a:lnSpc>
                <a:spcPct val="80000"/>
              </a:lnSpc>
            </a:pPr>
            <a:r>
              <a:rPr lang="es-ES_tradnl" sz="2800" dirty="0"/>
              <a:t>Se puede usar </a:t>
            </a: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GROUP BY</a:t>
            </a:r>
            <a:r>
              <a:rPr lang="es-ES_tradnl" sz="2800" dirty="0"/>
              <a:t> con estas funciones para consolidar por grupos (operador </a:t>
            </a:r>
            <a:r>
              <a:rPr lang="en-US" sz="2800" dirty="0">
                <a:solidFill>
                  <a:schemeClr val="accent2"/>
                </a:solidFill>
                <a:cs typeface="Times New Roman" pitchFamily="18" charset="0"/>
              </a:rPr>
              <a:t>Ģ</a:t>
            </a:r>
            <a:r>
              <a:rPr lang="es-ES_tradnl" sz="2800" dirty="0"/>
              <a:t> del álgebra)</a:t>
            </a:r>
          </a:p>
          <a:p>
            <a:pPr>
              <a:lnSpc>
                <a:spcPct val="80000"/>
              </a:lnSpc>
            </a:pPr>
            <a:r>
              <a:rPr lang="es-ES_tradnl" sz="2800" dirty="0"/>
              <a:t>Se puede usar </a:t>
            </a: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HAVING</a:t>
            </a:r>
            <a:r>
              <a:rPr lang="es-ES_tradnl" sz="2800" dirty="0"/>
              <a:t> para establecer condiciones para los grupos (</a:t>
            </a: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HAVING</a:t>
            </a:r>
            <a:r>
              <a:rPr lang="es-ES_tradnl" sz="2800" dirty="0"/>
              <a:t> es para los grupos lo que el </a:t>
            </a: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WHERE</a:t>
            </a:r>
            <a:r>
              <a:rPr lang="es-ES_tradnl" sz="2800" dirty="0"/>
              <a:t> es para las </a:t>
            </a:r>
            <a:r>
              <a:rPr lang="es-ES_tradnl" sz="2800" dirty="0" err="1"/>
              <a:t>tuplas</a:t>
            </a:r>
            <a:r>
              <a:rPr lang="es-ES_tradnl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973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42950" y="2805747"/>
            <a:ext cx="7772400" cy="106570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468646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s-MX" altLang="es-ES" dirty="0">
                <a:solidFill>
                  <a:schemeClr val="accent2"/>
                </a:solidFill>
              </a:rPr>
              <a:t>SQL: DDL</a:t>
            </a:r>
            <a:endParaRPr lang="es-ES" alt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5019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0C51-53A7-48A2-85CD-401A417997A0}" type="datetime1">
              <a:rPr lang="es-ES_tradnl"/>
              <a:pPr/>
              <a:t>10/11/2020</a:t>
            </a:fld>
            <a:endParaRPr lang="es-ES_tradnl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445-A873-4E13-9CB3-7BC8C13A7F04}" type="slidenum">
              <a:rPr lang="es-ES_tradnl"/>
              <a:pPr/>
              <a:t>50</a:t>
            </a:fld>
            <a:endParaRPr lang="es-ES_tradnl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746" y="595312"/>
            <a:ext cx="7772400" cy="4891087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s-ES_tradnl" sz="3200" dirty="0" err="1"/>
              <a:t>Ej</a:t>
            </a:r>
            <a:r>
              <a:rPr lang="es-ES_tradnl" sz="3200" dirty="0"/>
              <a:t>: Obtener el número de veces que se ha prestado la película más prestada</a:t>
            </a:r>
            <a:r>
              <a:rPr lang="es-ES_tradnl" sz="3600" dirty="0"/>
              <a:t>.</a:t>
            </a:r>
            <a:endParaRPr lang="es-ES_tradnl" sz="2800" dirty="0"/>
          </a:p>
          <a:p>
            <a:pPr>
              <a:lnSpc>
                <a:spcPct val="80000"/>
              </a:lnSpc>
              <a:buFontTx/>
              <a:buNone/>
            </a:pPr>
            <a:endParaRPr lang="es-ES_tradnl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800" dirty="0"/>
              <a:t>	</a:t>
            </a: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SELECT MAX(</a:t>
            </a:r>
            <a:r>
              <a:rPr lang="es-ES_tradnl" sz="2800" dirty="0" err="1">
                <a:solidFill>
                  <a:schemeClr val="accent2"/>
                </a:solidFill>
                <a:latin typeface="SimSun" pitchFamily="2" charset="-122"/>
              </a:rPr>
              <a:t>numero_veces</a:t>
            </a: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) AS </a:t>
            </a:r>
            <a:r>
              <a:rPr lang="es-ES_tradnl" sz="2800" dirty="0" err="1">
                <a:solidFill>
                  <a:schemeClr val="accent2"/>
                </a:solidFill>
                <a:latin typeface="SimSun" pitchFamily="2" charset="-122"/>
              </a:rPr>
              <a:t>maxnumvec</a:t>
            </a:r>
            <a:endParaRPr lang="es-ES_tradnl" sz="28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	FROM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	(SELECT COUNT(*) AS </a:t>
            </a:r>
            <a:r>
              <a:rPr lang="es-ES_tradnl" sz="2800" dirty="0" err="1">
                <a:solidFill>
                  <a:schemeClr val="accent2"/>
                </a:solidFill>
                <a:latin typeface="SimSun" pitchFamily="2" charset="-122"/>
              </a:rPr>
              <a:t>numero_veces</a:t>
            </a:r>
            <a:endParaRPr lang="es-ES_tradnl" sz="28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	 FROM </a:t>
            </a:r>
            <a:r>
              <a:rPr lang="es-ES_tradnl" sz="2800" dirty="0" err="1">
                <a:solidFill>
                  <a:schemeClr val="accent2"/>
                </a:solidFill>
                <a:latin typeface="SimSun" pitchFamily="2" charset="-122"/>
              </a:rPr>
              <a:t>prestamo</a:t>
            </a: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 AS </a:t>
            </a:r>
            <a:r>
              <a:rPr lang="es-ES_tradnl" sz="2800" dirty="0" err="1">
                <a:solidFill>
                  <a:schemeClr val="accent2"/>
                </a:solidFill>
                <a:latin typeface="SimSun" pitchFamily="2" charset="-122"/>
              </a:rPr>
              <a:t>pr</a:t>
            </a: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, copia AS </a:t>
            </a:r>
            <a:r>
              <a:rPr lang="es-ES_tradnl" sz="2800" dirty="0" err="1">
                <a:solidFill>
                  <a:schemeClr val="accent2"/>
                </a:solidFill>
                <a:latin typeface="SimSun" pitchFamily="2" charset="-122"/>
              </a:rPr>
              <a:t>co</a:t>
            </a:r>
            <a:endParaRPr lang="es-ES_tradnl" sz="28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	 WHERE </a:t>
            </a:r>
            <a:r>
              <a:rPr lang="es-ES_tradnl" sz="2800" dirty="0" err="1">
                <a:solidFill>
                  <a:schemeClr val="accent2"/>
                </a:solidFill>
                <a:latin typeface="SimSun" pitchFamily="2" charset="-122"/>
              </a:rPr>
              <a:t>pr.codcopia</a:t>
            </a: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 = </a:t>
            </a:r>
            <a:r>
              <a:rPr lang="es-ES_tradnl" sz="2800" dirty="0" err="1">
                <a:solidFill>
                  <a:schemeClr val="accent2"/>
                </a:solidFill>
                <a:latin typeface="SimSun" pitchFamily="2" charset="-122"/>
              </a:rPr>
              <a:t>co.codcopia</a:t>
            </a: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 	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   GROUP BY </a:t>
            </a:r>
            <a:r>
              <a:rPr lang="es-ES_tradnl" sz="2800" dirty="0" err="1">
                <a:solidFill>
                  <a:schemeClr val="accent2"/>
                </a:solidFill>
                <a:latin typeface="SimSun" pitchFamily="2" charset="-122"/>
              </a:rPr>
              <a:t>co.codpeli</a:t>
            </a:r>
            <a:endParaRPr lang="es-ES_tradnl" sz="28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24818886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26B7-CEE5-4B00-8F82-BF6FB5B5A649}" type="datetime1">
              <a:rPr lang="es-ES_tradnl"/>
              <a:pPr/>
              <a:t>10/11/2020</a:t>
            </a:fld>
            <a:endParaRPr lang="es-ES_tradnl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27F2-2C8D-4024-A81E-E3FB765E9F4D}" type="slidenum">
              <a:rPr lang="es-ES_tradnl"/>
              <a:pPr/>
              <a:t>51</a:t>
            </a:fld>
            <a:endParaRPr lang="es-ES_tradnl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328" y="573821"/>
            <a:ext cx="7772400" cy="4114800"/>
          </a:xfrm>
        </p:spPr>
        <p:txBody>
          <a:bodyPr/>
          <a:lstStyle/>
          <a:p>
            <a:r>
              <a:rPr lang="es-CO" dirty="0"/>
              <a:t>En esta consulta se puede evitar el </a:t>
            </a:r>
            <a:r>
              <a:rPr lang="es-CO" dirty="0">
                <a:solidFill>
                  <a:schemeClr val="accent2"/>
                </a:solidFill>
                <a:latin typeface="SimSun" pitchFamily="2" charset="-122"/>
              </a:rPr>
              <a:t>SELECT</a:t>
            </a:r>
            <a:r>
              <a:rPr lang="es-CO" dirty="0"/>
              <a:t> externo así:</a:t>
            </a:r>
          </a:p>
          <a:p>
            <a:pPr marL="0" indent="0">
              <a:buNone/>
            </a:pPr>
            <a:endParaRPr lang="es-CO" dirty="0"/>
          </a:p>
          <a:p>
            <a:pPr>
              <a:buFontTx/>
              <a:buNone/>
            </a:pPr>
            <a:r>
              <a:rPr lang="es-ES_tradnl" dirty="0">
                <a:solidFill>
                  <a:schemeClr val="accent2"/>
                </a:solidFill>
                <a:latin typeface="SimSun" pitchFamily="2" charset="-122"/>
              </a:rPr>
              <a:t>	SELECT MAX(COUNT(*)) AS </a:t>
            </a:r>
            <a:r>
              <a:rPr lang="es-ES_tradnl" dirty="0" err="1">
                <a:solidFill>
                  <a:schemeClr val="accent2"/>
                </a:solidFill>
                <a:latin typeface="SimSun" pitchFamily="2" charset="-122"/>
              </a:rPr>
              <a:t>maxnumvec</a:t>
            </a:r>
            <a:endParaRPr lang="es-ES_tradnl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buFontTx/>
              <a:buNone/>
            </a:pPr>
            <a:r>
              <a:rPr lang="es-ES_tradnl" dirty="0">
                <a:solidFill>
                  <a:schemeClr val="accent2"/>
                </a:solidFill>
                <a:latin typeface="SimSun" pitchFamily="2" charset="-122"/>
              </a:rPr>
              <a:t>	FROM </a:t>
            </a:r>
            <a:r>
              <a:rPr lang="es-ES_tradnl" dirty="0" err="1">
                <a:solidFill>
                  <a:schemeClr val="accent2"/>
                </a:solidFill>
                <a:latin typeface="SimSun" pitchFamily="2" charset="-122"/>
              </a:rPr>
              <a:t>prestamo</a:t>
            </a:r>
            <a:r>
              <a:rPr lang="es-ES_tradnl" dirty="0">
                <a:solidFill>
                  <a:schemeClr val="accent2"/>
                </a:solidFill>
                <a:latin typeface="SimSun" pitchFamily="2" charset="-122"/>
              </a:rPr>
              <a:t> </a:t>
            </a:r>
            <a:r>
              <a:rPr lang="es-ES_tradnl" dirty="0" err="1">
                <a:solidFill>
                  <a:schemeClr val="accent2"/>
                </a:solidFill>
                <a:latin typeface="SimSun" pitchFamily="2" charset="-122"/>
              </a:rPr>
              <a:t>pr</a:t>
            </a:r>
            <a:r>
              <a:rPr lang="es-ES_tradnl" dirty="0">
                <a:solidFill>
                  <a:schemeClr val="accent2"/>
                </a:solidFill>
                <a:latin typeface="SimSun" pitchFamily="2" charset="-122"/>
              </a:rPr>
              <a:t>, copia </a:t>
            </a:r>
            <a:r>
              <a:rPr lang="es-ES_tradnl" dirty="0" err="1">
                <a:solidFill>
                  <a:schemeClr val="accent2"/>
                </a:solidFill>
                <a:latin typeface="SimSun" pitchFamily="2" charset="-122"/>
              </a:rPr>
              <a:t>co</a:t>
            </a:r>
            <a:endParaRPr lang="es-ES_tradnl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buFontTx/>
              <a:buNone/>
            </a:pPr>
            <a:r>
              <a:rPr lang="es-ES_tradnl" dirty="0">
                <a:solidFill>
                  <a:schemeClr val="accent2"/>
                </a:solidFill>
                <a:latin typeface="SimSun" pitchFamily="2" charset="-122"/>
              </a:rPr>
              <a:t>	WHERE </a:t>
            </a:r>
            <a:r>
              <a:rPr lang="es-ES_tradnl" dirty="0" err="1">
                <a:solidFill>
                  <a:schemeClr val="accent2"/>
                </a:solidFill>
                <a:latin typeface="SimSun" pitchFamily="2" charset="-122"/>
              </a:rPr>
              <a:t>pr.codcopia</a:t>
            </a:r>
            <a:r>
              <a:rPr lang="es-ES_tradnl" dirty="0">
                <a:solidFill>
                  <a:schemeClr val="accent2"/>
                </a:solidFill>
                <a:latin typeface="SimSun" pitchFamily="2" charset="-122"/>
              </a:rPr>
              <a:t> = </a:t>
            </a:r>
            <a:r>
              <a:rPr lang="es-ES_tradnl" dirty="0" err="1">
                <a:solidFill>
                  <a:schemeClr val="accent2"/>
                </a:solidFill>
                <a:latin typeface="SimSun" pitchFamily="2" charset="-122"/>
              </a:rPr>
              <a:t>co.codcopia</a:t>
            </a:r>
            <a:r>
              <a:rPr lang="es-ES_tradnl" dirty="0">
                <a:solidFill>
                  <a:schemeClr val="accent2"/>
                </a:solidFill>
                <a:latin typeface="SimSun" pitchFamily="2" charset="-122"/>
              </a:rPr>
              <a:t> 	    </a:t>
            </a:r>
          </a:p>
          <a:p>
            <a:pPr>
              <a:buFontTx/>
              <a:buNone/>
            </a:pPr>
            <a:r>
              <a:rPr lang="es-ES_tradnl" dirty="0">
                <a:solidFill>
                  <a:schemeClr val="accent2"/>
                </a:solidFill>
                <a:latin typeface="SimSun" pitchFamily="2" charset="-122"/>
              </a:rPr>
              <a:t>  GROUP BY </a:t>
            </a:r>
            <a:r>
              <a:rPr lang="es-ES_tradnl" dirty="0" err="1">
                <a:solidFill>
                  <a:schemeClr val="accent2"/>
                </a:solidFill>
                <a:latin typeface="SimSun" pitchFamily="2" charset="-122"/>
              </a:rPr>
              <a:t>co.codpeli</a:t>
            </a:r>
            <a:r>
              <a:rPr lang="es-ES_tradnl" dirty="0">
                <a:solidFill>
                  <a:schemeClr val="accent2"/>
                </a:solidFill>
                <a:latin typeface="SimSun" pitchFamily="2" charset="-122"/>
              </a:rPr>
              <a:t>;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773590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379512"/>
            <a:ext cx="8352928" cy="5868888"/>
          </a:xfrm>
        </p:spPr>
        <p:txBody>
          <a:bodyPr/>
          <a:lstStyle/>
          <a:p>
            <a:r>
              <a:rPr lang="es-ES" sz="2800" dirty="0"/>
              <a:t>En lo posible evite </a:t>
            </a:r>
            <a:r>
              <a:rPr lang="es-ES" sz="2800" dirty="0" err="1">
                <a:latin typeface="SimSun" pitchFamily="2" charset="-122"/>
              </a:rPr>
              <a:t>SELECTs</a:t>
            </a:r>
            <a:r>
              <a:rPr lang="es-ES" sz="2800" dirty="0"/>
              <a:t> innecesarios:</a:t>
            </a:r>
          </a:p>
          <a:p>
            <a:endParaRPr lang="es-ES" sz="2800" dirty="0"/>
          </a:p>
          <a:p>
            <a:pPr marL="0" indent="0">
              <a:buNone/>
            </a:pPr>
            <a:r>
              <a:rPr lang="es-ES" sz="2800" dirty="0">
                <a:solidFill>
                  <a:schemeClr val="accent2"/>
                </a:solidFill>
                <a:latin typeface="SimSun" pitchFamily="2" charset="-122"/>
              </a:rPr>
              <a:t>SELECT </a:t>
            </a:r>
            <a:r>
              <a:rPr lang="es-ES" sz="2800" dirty="0" err="1">
                <a:solidFill>
                  <a:schemeClr val="accent2"/>
                </a:solidFill>
                <a:latin typeface="SimSun" pitchFamily="2" charset="-122"/>
              </a:rPr>
              <a:t>codsocio</a:t>
            </a:r>
            <a:r>
              <a:rPr lang="es-ES" sz="2800" dirty="0">
                <a:solidFill>
                  <a:schemeClr val="accent2"/>
                </a:solidFill>
                <a:latin typeface="SimSun" pitchFamily="2" charset="-122"/>
              </a:rPr>
              <a:t> </a:t>
            </a:r>
          </a:p>
          <a:p>
            <a:pPr marL="0" indent="0">
              <a:buNone/>
            </a:pPr>
            <a:r>
              <a:rPr lang="es-ES" sz="2800" dirty="0">
                <a:solidFill>
                  <a:schemeClr val="accent2"/>
                </a:solidFill>
                <a:latin typeface="SimSun" pitchFamily="2" charset="-122"/>
              </a:rPr>
              <a:t>FROM (SELECT * FROM socio);</a:t>
            </a:r>
          </a:p>
          <a:p>
            <a:pPr marL="0" indent="0">
              <a:buNone/>
            </a:pPr>
            <a:r>
              <a:rPr lang="es-ES" sz="2800" dirty="0"/>
              <a:t>Esto es simplemente:</a:t>
            </a:r>
          </a:p>
          <a:p>
            <a:pPr marL="0" indent="0">
              <a:buNone/>
            </a:pPr>
            <a:r>
              <a:rPr lang="es-ES" sz="2800" dirty="0">
                <a:solidFill>
                  <a:schemeClr val="accent2"/>
                </a:solidFill>
                <a:latin typeface="SimSun" pitchFamily="2" charset="-122"/>
              </a:rPr>
              <a:t>SELECT </a:t>
            </a:r>
            <a:r>
              <a:rPr lang="es-ES" sz="2800" dirty="0" err="1">
                <a:solidFill>
                  <a:schemeClr val="accent2"/>
                </a:solidFill>
                <a:latin typeface="SimSun" pitchFamily="2" charset="-122"/>
              </a:rPr>
              <a:t>codsocio</a:t>
            </a:r>
            <a:endParaRPr lang="es-ES" sz="2800" dirty="0">
              <a:solidFill>
                <a:schemeClr val="accent2"/>
              </a:solidFill>
              <a:latin typeface="SimSun" pitchFamily="2" charset="-122"/>
            </a:endParaRPr>
          </a:p>
          <a:p>
            <a:pPr marL="0" indent="0">
              <a:buNone/>
            </a:pPr>
            <a:r>
              <a:rPr lang="es-ES" sz="2800" dirty="0">
                <a:solidFill>
                  <a:schemeClr val="accent2"/>
                </a:solidFill>
                <a:latin typeface="SimSun" pitchFamily="2" charset="-122"/>
              </a:rPr>
              <a:t>FROM socio;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0C75-F2EF-409C-8C4D-8C1826CCF978}" type="datetime1">
              <a:rPr lang="es-ES_tradnl" smtClean="0"/>
              <a:pPr/>
              <a:t>10/11/2020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B72B-E0E5-4BC8-A59F-86EA4388E71F}" type="slidenum">
              <a:rPr lang="es-ES_tradnl" smtClean="0"/>
              <a:pPr/>
              <a:t>52</a:t>
            </a:fld>
            <a:endParaRPr lang="es-ES_tradnl"/>
          </a:p>
        </p:txBody>
      </p:sp>
      <p:sp>
        <p:nvSpPr>
          <p:cNvPr id="8" name="CuadroTexto 7"/>
          <p:cNvSpPr txBox="1"/>
          <p:nvPr/>
        </p:nvSpPr>
        <p:spPr>
          <a:xfrm>
            <a:off x="956742" y="4107240"/>
            <a:ext cx="7558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C00000"/>
                </a:solidFill>
              </a:rPr>
              <a:t>Lamentablemente, el uso de consultas que son más complejas de lo necesario </a:t>
            </a:r>
            <a:r>
              <a:rPr lang="es-ES" b="1" u="sng" dirty="0">
                <a:solidFill>
                  <a:srgbClr val="C00000"/>
                </a:solidFill>
              </a:rPr>
              <a:t>es muy común</a:t>
            </a:r>
            <a:r>
              <a:rPr lang="es-ES" dirty="0">
                <a:solidFill>
                  <a:srgbClr val="C00000"/>
                </a:solidFill>
              </a:rPr>
              <a:t> y esto puede </a:t>
            </a:r>
            <a:r>
              <a:rPr lang="es-ES" b="1" dirty="0">
                <a:solidFill>
                  <a:srgbClr val="C00000"/>
                </a:solidFill>
              </a:rPr>
              <a:t>afectar negativamente</a:t>
            </a:r>
            <a:r>
              <a:rPr lang="es-ES" dirty="0">
                <a:solidFill>
                  <a:srgbClr val="C00000"/>
                </a:solidFill>
              </a:rPr>
              <a:t> el rendimiento de las aplicaciones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837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ES"/>
              <a:t>SQL: DDL</a:t>
            </a:r>
            <a:endParaRPr lang="es-ES" altLang="es-E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44722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altLang="es-ES" sz="2800" dirty="0"/>
              <a:t>DDL: Lenguaje de Definición de Datos</a:t>
            </a:r>
          </a:p>
          <a:p>
            <a:pPr eaLnBrk="1" hangingPunct="1">
              <a:lnSpc>
                <a:spcPct val="90000"/>
              </a:lnSpc>
            </a:pPr>
            <a:r>
              <a:rPr lang="es-MX" altLang="es-ES" sz="2800" dirty="0"/>
              <a:t>Permite crear objetos en la BD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ES" sz="2800" dirty="0"/>
              <a:t>Tipos de objetos: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ES" sz="2800" dirty="0"/>
              <a:t>	- </a:t>
            </a:r>
            <a:r>
              <a:rPr lang="es-MX" altLang="es-ES" sz="2800" dirty="0">
                <a:solidFill>
                  <a:srgbClr val="0066FF"/>
                </a:solidFill>
              </a:rPr>
              <a:t>Tablas</a:t>
            </a:r>
            <a:r>
              <a:rPr lang="es-MX" altLang="es-ES" sz="2800" dirty="0"/>
              <a:t>: corresponden a las relaciones del modelo relacional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ES" sz="2800" dirty="0"/>
              <a:t>	- </a:t>
            </a:r>
            <a:r>
              <a:rPr lang="es-MX" altLang="es-ES" sz="2800" dirty="0">
                <a:solidFill>
                  <a:srgbClr val="0066FF"/>
                </a:solidFill>
              </a:rPr>
              <a:t>Índices</a:t>
            </a:r>
            <a:r>
              <a:rPr lang="es-MX" altLang="es-ES" sz="2800" dirty="0"/>
              <a:t>: estructuras que pueden ayudar a mejorar el desempeño de algunas consultas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ES" sz="2800" dirty="0"/>
              <a:t>	- </a:t>
            </a:r>
            <a:r>
              <a:rPr lang="es-MX" altLang="es-ES" sz="2800" dirty="0">
                <a:solidFill>
                  <a:srgbClr val="0066FF"/>
                </a:solidFill>
              </a:rPr>
              <a:t>Vistas</a:t>
            </a:r>
            <a:r>
              <a:rPr lang="es-MX" altLang="es-ES" sz="2800" dirty="0"/>
              <a:t>: son “tablas virtuales”</a:t>
            </a:r>
            <a:r>
              <a:rPr lang="es-MX" altLang="es-ES" sz="2800" dirty="0">
                <a:solidFill>
                  <a:srgbClr val="FF0000"/>
                </a:solidFill>
              </a:rPr>
              <a:t>* </a:t>
            </a:r>
            <a:r>
              <a:rPr lang="es-MX" altLang="es-ES" sz="2800" dirty="0">
                <a:sym typeface="Wingdings" panose="05000000000000000000" pitchFamily="2" charset="2"/>
              </a:rPr>
              <a:t> </a:t>
            </a:r>
            <a:r>
              <a:rPr lang="es-MX" altLang="es-ES" sz="2800" dirty="0"/>
              <a:t>Recordar nivel externo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ES" sz="2800" dirty="0"/>
              <a:t>	- Otros…</a:t>
            </a:r>
            <a:endParaRPr lang="es-ES" altLang="es-ES" sz="2800" dirty="0"/>
          </a:p>
        </p:txBody>
      </p:sp>
    </p:spTree>
    <p:extLst>
      <p:ext uri="{BB962C8B-B14F-4D97-AF65-F5344CB8AC3E}">
        <p14:creationId xmlns:p14="http://schemas.microsoft.com/office/powerpoint/2010/main" val="195776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3457" y="292100"/>
            <a:ext cx="8137525" cy="5780088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s-ES_tradnl" sz="2400" dirty="0"/>
              <a:t>Una tabla se crea así: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  CREATE TABLE </a:t>
            </a:r>
            <a:r>
              <a:rPr lang="es-ES_tradnl" sz="2400" dirty="0" err="1">
                <a:solidFill>
                  <a:schemeClr val="accent2"/>
                </a:solidFill>
                <a:latin typeface="SimSun" pitchFamily="2" charset="-122"/>
              </a:rPr>
              <a:t>nombre_tabla</a:t>
            </a:r>
            <a:endParaRPr lang="es-ES_tradnl" sz="2400" dirty="0">
              <a:solidFill>
                <a:schemeClr val="accent2"/>
              </a:solidFill>
              <a:latin typeface="SimSun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  ( atributos: cada uno con su </a:t>
            </a:r>
          </a:p>
          <a:p>
            <a:pPr marL="914400" lvl="2" indent="0" eaLnBrk="1" hangingPunct="1">
              <a:lnSpc>
                <a:spcPct val="80000"/>
              </a:lnSpc>
              <a:buNone/>
              <a:defRPr/>
            </a:pPr>
            <a:r>
              <a:rPr lang="es-ES_tradnl" b="1" dirty="0">
                <a:solidFill>
                  <a:schemeClr val="accent2"/>
                </a:solidFill>
                <a:latin typeface="SimSun" pitchFamily="2" charset="-122"/>
              </a:rPr>
              <a:t>tipo de datos</a:t>
            </a:r>
            <a:r>
              <a:rPr lang="es-ES_tradnl" dirty="0">
                <a:solidFill>
                  <a:schemeClr val="accent2"/>
                </a:solidFill>
                <a:latin typeface="SimSun" pitchFamily="2" charset="-122"/>
              </a:rPr>
              <a:t> y   </a:t>
            </a:r>
          </a:p>
          <a:p>
            <a:pPr marL="914400" lvl="2" indent="0" eaLnBrk="1" hangingPunct="1">
              <a:lnSpc>
                <a:spcPct val="80000"/>
              </a:lnSpc>
              <a:buNone/>
              <a:defRPr/>
            </a:pPr>
            <a:r>
              <a:rPr lang="es-ES_tradnl" b="1" dirty="0">
                <a:solidFill>
                  <a:schemeClr val="accent2"/>
                </a:solidFill>
                <a:latin typeface="SimSun" pitchFamily="2" charset="-122"/>
              </a:rPr>
              <a:t>restricciones:</a:t>
            </a:r>
            <a:r>
              <a:rPr lang="es-ES_tradnl" b="1" dirty="0">
                <a:solidFill>
                  <a:schemeClr val="accent2"/>
                </a:solidFill>
                <a:latin typeface="SimSun" pitchFamily="2" charset="-122"/>
                <a:sym typeface="Wingdings" pitchFamily="2" charset="2"/>
              </a:rPr>
              <a:t> </a:t>
            </a:r>
            <a:r>
              <a:rPr lang="es-ES_tradnl" dirty="0">
                <a:solidFill>
                  <a:schemeClr val="accent2"/>
                </a:solidFill>
                <a:latin typeface="SimSun" pitchFamily="2" charset="-122"/>
                <a:sym typeface="Wingdings" pitchFamily="2" charset="2"/>
              </a:rPr>
              <a:t>de</a:t>
            </a:r>
            <a:r>
              <a:rPr lang="es-ES_tradnl" b="1" dirty="0">
                <a:solidFill>
                  <a:schemeClr val="accent2"/>
                </a:solidFill>
                <a:latin typeface="SimSun" pitchFamily="2" charset="-122"/>
                <a:sym typeface="Wingdings" pitchFamily="2" charset="2"/>
              </a:rPr>
              <a:t> </a:t>
            </a:r>
            <a:r>
              <a:rPr lang="es-ES_tradnl" dirty="0">
                <a:solidFill>
                  <a:schemeClr val="accent2"/>
                </a:solidFill>
                <a:latin typeface="SimSun" pitchFamily="2" charset="-122"/>
                <a:sym typeface="Wingdings" pitchFamily="2" charset="2"/>
              </a:rPr>
              <a:t>no nulidad, de clave </a:t>
            </a:r>
          </a:p>
          <a:p>
            <a:pPr marL="457200" lvl="1" indent="0" eaLnBrk="1" hangingPunct="1">
              <a:lnSpc>
                <a:spcPct val="80000"/>
              </a:lnSpc>
              <a:buFontTx/>
              <a:buNone/>
              <a:defRPr/>
            </a:pP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  <a:sym typeface="Wingdings" pitchFamily="2" charset="2"/>
              </a:rPr>
              <a:t>   primaria, de clave foránea, de clave </a:t>
            </a:r>
          </a:p>
          <a:p>
            <a:pPr marL="457200" lvl="1" indent="0" eaLnBrk="1" hangingPunct="1">
              <a:lnSpc>
                <a:spcPct val="80000"/>
              </a:lnSpc>
              <a:buFontTx/>
              <a:buNone/>
              <a:defRPr/>
            </a:pP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  <a:sym typeface="Wingdings" pitchFamily="2" charset="2"/>
              </a:rPr>
              <a:t>    alternativa, etc.</a:t>
            </a:r>
            <a:endParaRPr lang="es-ES_tradnl" sz="2400" dirty="0">
              <a:solidFill>
                <a:schemeClr val="accent2"/>
              </a:solidFill>
              <a:latin typeface="SimSun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   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s-ES_tradnl" sz="2400" dirty="0">
              <a:solidFill>
                <a:schemeClr val="accent2"/>
              </a:solidFill>
              <a:latin typeface="SimSun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s-ES_tradnl" sz="2400" dirty="0"/>
              <a:t>Un índice se crea así: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CREATE INDEX </a:t>
            </a:r>
            <a:r>
              <a:rPr lang="es-ES_tradnl" sz="2400" dirty="0" err="1">
                <a:solidFill>
                  <a:schemeClr val="accent2"/>
                </a:solidFill>
                <a:latin typeface="SimSun" pitchFamily="2" charset="-122"/>
              </a:rPr>
              <a:t>nombreindice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 ON tabla(columna(s));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s-ES_tradnl" sz="2400" dirty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s-ES_tradnl" sz="2400" dirty="0"/>
              <a:t>Una vista se crea así: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s-ES_tradnl" sz="2400" dirty="0"/>
              <a:t>Ejemplo: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CREATE VIEW </a:t>
            </a:r>
            <a:r>
              <a:rPr lang="es-ES_tradnl" sz="2400" dirty="0" err="1">
                <a:solidFill>
                  <a:schemeClr val="accent2"/>
                </a:solidFill>
                <a:latin typeface="SimSun" pitchFamily="2" charset="-122"/>
              </a:rPr>
              <a:t>nombre_vista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 AS </a:t>
            </a:r>
            <a:r>
              <a:rPr lang="es-ES_tradnl" sz="2400" u="sng" dirty="0" err="1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imSun" pitchFamily="2" charset="-122"/>
              </a:rPr>
              <a:t>consulta_SQL</a:t>
            </a:r>
            <a:r>
              <a:rPr lang="es-ES_tradnl" sz="2400" dirty="0">
                <a:solidFill>
                  <a:schemeClr val="accent2"/>
                </a:solidFill>
                <a:latin typeface="SimSun" pitchFamily="2" charset="-122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s-ES_tradnl" sz="2000" dirty="0">
              <a:solidFill>
                <a:schemeClr val="accent2"/>
              </a:solidFill>
              <a:latin typeface="SimSun" pitchFamily="2" charset="-122"/>
            </a:endParaRPr>
          </a:p>
        </p:txBody>
      </p:sp>
      <p:sp>
        <p:nvSpPr>
          <p:cNvPr id="5123" name="Line 6"/>
          <p:cNvSpPr>
            <a:spLocks noChangeShapeType="1"/>
          </p:cNvSpPr>
          <p:nvPr/>
        </p:nvSpPr>
        <p:spPr bwMode="auto">
          <a:xfrm flipV="1">
            <a:off x="6348657" y="5189538"/>
            <a:ext cx="436562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6942626" y="4926258"/>
            <a:ext cx="1728787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CO" altLang="es-ES" sz="1800" dirty="0"/>
              <a:t>Se ven luego</a:t>
            </a:r>
            <a:endParaRPr lang="es-ES_tradnl" altLang="es-ES" sz="1800" dirty="0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5627077" y="4176346"/>
            <a:ext cx="1310542" cy="6330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381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518381" y="447675"/>
            <a:ext cx="8077200" cy="6119813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2000">
              <a:lnSpc>
                <a:spcPct val="80000"/>
              </a:lnSpc>
              <a:buNone/>
            </a:pPr>
            <a:r>
              <a:rPr lang="es-ES_tradnl" altLang="es-ES" dirty="0"/>
              <a:t>Restricciones de integridad</a:t>
            </a:r>
          </a:p>
          <a:p>
            <a:pPr defTabSz="762000">
              <a:lnSpc>
                <a:spcPct val="80000"/>
              </a:lnSpc>
            </a:pPr>
            <a:endParaRPr lang="es-ES_tradnl" altLang="es-ES" dirty="0"/>
          </a:p>
          <a:p>
            <a:pPr marL="0" indent="0" algn="just" defTabSz="762000">
              <a:lnSpc>
                <a:spcPct val="80000"/>
              </a:lnSpc>
              <a:buNone/>
            </a:pPr>
            <a:r>
              <a:rPr lang="es-ES_tradnl" altLang="es-ES" sz="2000" dirty="0"/>
              <a:t>Garantizan que los cambios hechos a la BD no ocasionen  inconsistencias (según las reglas del negocio) en los datos.</a:t>
            </a:r>
          </a:p>
          <a:p>
            <a:pPr algn="just" defTabSz="762000">
              <a:lnSpc>
                <a:spcPct val="80000"/>
              </a:lnSpc>
            </a:pPr>
            <a:endParaRPr lang="es-ES_tradnl" altLang="es-ES" sz="2000" dirty="0"/>
          </a:p>
          <a:p>
            <a:pPr marL="0" indent="0" algn="just" defTabSz="762000">
              <a:lnSpc>
                <a:spcPct val="80000"/>
              </a:lnSpc>
              <a:buNone/>
            </a:pPr>
            <a:r>
              <a:rPr lang="es-ES_tradnl" altLang="es-ES" sz="2000" b="1" dirty="0"/>
              <a:t>1.1.</a:t>
            </a:r>
            <a:r>
              <a:rPr lang="es-ES_tradnl" altLang="es-ES" sz="2000" dirty="0"/>
              <a:t> Restricciones de dominio (tipo de datos): Conjunto de valores y de operaciones permitidas sobre ellos. </a:t>
            </a:r>
          </a:p>
          <a:p>
            <a:pPr marL="0" indent="0" algn="just" defTabSz="762000">
              <a:lnSpc>
                <a:spcPct val="80000"/>
              </a:lnSpc>
              <a:buNone/>
            </a:pPr>
            <a:r>
              <a:rPr lang="es-ES_tradnl" altLang="es-ES" sz="2000" dirty="0"/>
              <a:t>	</a:t>
            </a:r>
          </a:p>
          <a:p>
            <a:pPr marL="0" indent="0" algn="just" defTabSz="762000">
              <a:lnSpc>
                <a:spcPct val="80000"/>
              </a:lnSpc>
              <a:buNone/>
            </a:pPr>
            <a:r>
              <a:rPr lang="es-ES_tradnl" altLang="es-ES" sz="2000" dirty="0"/>
              <a:t>Dominios esenciales de SQL:</a:t>
            </a:r>
          </a:p>
          <a:p>
            <a:pPr algn="just" defTabSz="762000">
              <a:lnSpc>
                <a:spcPct val="80000"/>
              </a:lnSpc>
              <a:buFontTx/>
              <a:buChar char="•"/>
            </a:pPr>
            <a:r>
              <a:rPr lang="es-ES_tradnl" altLang="es-ES" sz="2000" dirty="0">
                <a:solidFill>
                  <a:schemeClr val="accent2"/>
                </a:solidFill>
                <a:latin typeface="SimSun" panose="02010600030101010101" pitchFamily="2" charset="-122"/>
              </a:rPr>
              <a:t>CHAR(p)</a:t>
            </a:r>
            <a:r>
              <a:rPr lang="es-ES_tradnl" altLang="es-ES" sz="2000" dirty="0"/>
              <a:t>: Cadena de caracteres de longitud fija </a:t>
            </a:r>
            <a:r>
              <a:rPr lang="es-ES_tradnl" altLang="es-ES" sz="2000" dirty="0">
                <a:solidFill>
                  <a:schemeClr val="accent2"/>
                </a:solidFill>
                <a:latin typeface="SimSun" panose="02010600030101010101" pitchFamily="2" charset="-122"/>
              </a:rPr>
              <a:t>p</a:t>
            </a:r>
            <a:r>
              <a:rPr lang="es-ES_tradnl" altLang="es-ES" sz="2000" dirty="0"/>
              <a:t>. Máxima longitud</a:t>
            </a:r>
            <a:r>
              <a:rPr lang="es-ES_tradnl" altLang="es-ES" sz="2000" dirty="0">
                <a:solidFill>
                  <a:schemeClr val="accent2"/>
                </a:solidFill>
                <a:latin typeface="SimSun" panose="02010600030101010101" pitchFamily="2" charset="-122"/>
              </a:rPr>
              <a:t> p</a:t>
            </a:r>
            <a:r>
              <a:rPr lang="es-ES_tradnl" altLang="es-ES" sz="2000" dirty="0"/>
              <a:t>. Más rápido que VARCHAR,</a:t>
            </a:r>
          </a:p>
          <a:p>
            <a:pPr algn="just" defTabSz="762000">
              <a:lnSpc>
                <a:spcPct val="80000"/>
              </a:lnSpc>
              <a:buFontTx/>
              <a:buChar char="•"/>
            </a:pPr>
            <a:r>
              <a:rPr lang="es-ES_tradnl" altLang="es-ES" sz="2000" dirty="0">
                <a:solidFill>
                  <a:schemeClr val="accent2"/>
                </a:solidFill>
                <a:latin typeface="SimSun" panose="02010600030101010101" pitchFamily="2" charset="-122"/>
              </a:rPr>
              <a:t>VARCHAR(p)</a:t>
            </a:r>
            <a:r>
              <a:rPr lang="es-ES_tradnl" altLang="es-ES" sz="2000" dirty="0"/>
              <a:t>: Cadena de caracteres de longitud variable. Máxima longitud </a:t>
            </a:r>
            <a:r>
              <a:rPr lang="es-ES_tradnl" altLang="es-ES" sz="2000" dirty="0">
                <a:solidFill>
                  <a:schemeClr val="accent2"/>
                </a:solidFill>
                <a:latin typeface="SimSun" panose="02010600030101010101" pitchFamily="2" charset="-122"/>
              </a:rPr>
              <a:t>p</a:t>
            </a:r>
            <a:r>
              <a:rPr lang="es-ES_tradnl" altLang="es-ES" sz="2000" dirty="0"/>
              <a:t>.</a:t>
            </a:r>
          </a:p>
          <a:p>
            <a:pPr algn="just" defTabSz="762000">
              <a:lnSpc>
                <a:spcPct val="80000"/>
              </a:lnSpc>
              <a:buFontTx/>
              <a:buChar char="•"/>
            </a:pPr>
            <a:r>
              <a:rPr lang="es-ES_tradnl" altLang="es-ES" sz="2000" dirty="0">
                <a:solidFill>
                  <a:schemeClr val="accent2"/>
                </a:solidFill>
                <a:latin typeface="SimSun" panose="02010600030101010101" pitchFamily="2" charset="-122"/>
              </a:rPr>
              <a:t>NUMBER(</a:t>
            </a:r>
            <a:r>
              <a:rPr lang="es-ES_tradnl" altLang="es-ES" sz="2000" dirty="0" err="1">
                <a:solidFill>
                  <a:schemeClr val="accent2"/>
                </a:solidFill>
                <a:latin typeface="SimSun" panose="02010600030101010101" pitchFamily="2" charset="-122"/>
              </a:rPr>
              <a:t>p,s</a:t>
            </a:r>
            <a:r>
              <a:rPr lang="es-ES_tradnl" altLang="es-ES" sz="2000" dirty="0">
                <a:solidFill>
                  <a:schemeClr val="accent2"/>
                </a:solidFill>
                <a:latin typeface="SimSun" panose="02010600030101010101" pitchFamily="2" charset="-122"/>
              </a:rPr>
              <a:t>)</a:t>
            </a:r>
            <a:r>
              <a:rPr lang="es-ES_tradnl" altLang="es-ES" sz="2000" dirty="0"/>
              <a:t>: Valor numérico.</a:t>
            </a:r>
          </a:p>
          <a:p>
            <a:pPr algn="just" defTabSz="762000">
              <a:lnSpc>
                <a:spcPct val="80000"/>
              </a:lnSpc>
              <a:buFontTx/>
              <a:buChar char="•"/>
            </a:pPr>
            <a:r>
              <a:rPr lang="es-ES_tradnl" altLang="es-ES" sz="2000" dirty="0">
                <a:solidFill>
                  <a:schemeClr val="accent2"/>
                </a:solidFill>
                <a:latin typeface="SimSun" panose="02010600030101010101" pitchFamily="2" charset="-122"/>
              </a:rPr>
              <a:t>DATE</a:t>
            </a:r>
            <a:r>
              <a:rPr lang="es-ES_tradnl" altLang="es-ES" sz="2000" dirty="0">
                <a:solidFill>
                  <a:schemeClr val="accent2"/>
                </a:solidFill>
              </a:rPr>
              <a:t> </a:t>
            </a:r>
            <a:r>
              <a:rPr lang="es-ES_tradnl" altLang="es-ES" sz="2000" dirty="0"/>
              <a:t>: Fechas.</a:t>
            </a:r>
          </a:p>
          <a:p>
            <a:pPr marL="0" indent="0" algn="just" defTabSz="762000">
              <a:lnSpc>
                <a:spcPct val="80000"/>
              </a:lnSpc>
              <a:buNone/>
            </a:pPr>
            <a:r>
              <a:rPr lang="es-ES_tradnl" altLang="es-ES" sz="2000" dirty="0"/>
              <a:t>El programador puede definir sus propios tipos de datos.</a:t>
            </a:r>
          </a:p>
          <a:p>
            <a:pPr algn="just" defTabSz="762000">
              <a:lnSpc>
                <a:spcPct val="80000"/>
              </a:lnSpc>
            </a:pPr>
            <a:endParaRPr lang="es-CO" altLang="es-ES" sz="2000" dirty="0"/>
          </a:p>
        </p:txBody>
      </p:sp>
    </p:spTree>
    <p:extLst>
      <p:ext uri="{BB962C8B-B14F-4D97-AF65-F5344CB8AC3E}">
        <p14:creationId xmlns:p14="http://schemas.microsoft.com/office/powerpoint/2010/main" val="311350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711200" y="6229350"/>
            <a:ext cx="18288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180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149600" y="6229350"/>
            <a:ext cx="28448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180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68788" y="274027"/>
            <a:ext cx="7721600" cy="60483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 defTabSz="762000" eaLnBrk="1" hangingPunct="1">
              <a:buFontTx/>
              <a:buNone/>
            </a:pPr>
            <a:r>
              <a:rPr lang="es-ES_tradnl" altLang="es-ES" sz="3200" dirty="0"/>
              <a:t>Restricciones de integridad</a:t>
            </a:r>
          </a:p>
          <a:p>
            <a:pPr defTabSz="762000" eaLnBrk="1" hangingPunct="1">
              <a:buFontTx/>
              <a:buNone/>
            </a:pPr>
            <a:endParaRPr lang="es-ES_tradnl" altLang="es-ES" sz="2400" dirty="0"/>
          </a:p>
          <a:p>
            <a:pPr algn="just" defTabSz="762000" eaLnBrk="1" hangingPunct="1">
              <a:buFontTx/>
              <a:buNone/>
            </a:pPr>
            <a:r>
              <a:rPr lang="es-ES_tradnl" altLang="es-ES" sz="2400" b="1" dirty="0"/>
              <a:t>1.2.</a:t>
            </a:r>
            <a:r>
              <a:rPr lang="es-ES_tradnl" altLang="es-ES" sz="2400" dirty="0"/>
              <a:t> Nulos: Un atributo puede o no admitir nulos.  En SQL se especifica mediante la cláusula </a:t>
            </a:r>
            <a:r>
              <a:rPr lang="es-ES_tradnl" altLang="es-E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NOT NULL</a:t>
            </a:r>
            <a:r>
              <a:rPr lang="es-ES_tradnl" altLang="es-ES" sz="2400" dirty="0"/>
              <a:t>.</a:t>
            </a:r>
          </a:p>
          <a:p>
            <a:pPr algn="just" defTabSz="762000" eaLnBrk="1" hangingPunct="1">
              <a:buFontTx/>
              <a:buNone/>
            </a:pPr>
            <a:r>
              <a:rPr lang="es-ES_tradnl" altLang="es-ES" sz="2400" b="1" dirty="0"/>
              <a:t>1.3.</a:t>
            </a:r>
            <a:r>
              <a:rPr lang="es-ES_tradnl" altLang="es-ES" sz="2400" dirty="0"/>
              <a:t> Integridad referencial: Claves foráneas (CF). En SQL se especifica mediante las cláusulas </a:t>
            </a:r>
            <a:r>
              <a:rPr lang="es-ES_tradnl" altLang="es-E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REFERENCES</a:t>
            </a:r>
            <a:r>
              <a:rPr lang="es-ES_tradnl" altLang="es-ES" sz="2400" dirty="0"/>
              <a:t> y </a:t>
            </a:r>
            <a:r>
              <a:rPr lang="es-ES_tradnl" altLang="es-E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FOREIGN KEY</a:t>
            </a:r>
          </a:p>
          <a:p>
            <a:pPr algn="just" defTabSz="762000" eaLnBrk="1" hangingPunct="1">
              <a:buFontTx/>
              <a:buNone/>
            </a:pPr>
            <a:r>
              <a:rPr lang="es-ES_tradnl" altLang="es-ES" sz="2400" b="1" dirty="0"/>
              <a:t>1.4</a:t>
            </a:r>
            <a:r>
              <a:rPr lang="es-ES_tradnl" altLang="es-ES" sz="2400" dirty="0"/>
              <a:t>. Clave Primaria (CP): Garantiza la </a:t>
            </a:r>
            <a:r>
              <a:rPr lang="es-ES_tradnl" altLang="es-ES" sz="2400" dirty="0">
                <a:solidFill>
                  <a:srgbClr val="00B050"/>
                </a:solidFill>
              </a:rPr>
              <a:t>unicidad</a:t>
            </a:r>
            <a:r>
              <a:rPr lang="es-ES_tradnl" altLang="es-ES" sz="2400" dirty="0"/>
              <a:t> y </a:t>
            </a:r>
            <a:r>
              <a:rPr lang="es-ES_tradnl" altLang="es-ES" sz="2400" dirty="0">
                <a:solidFill>
                  <a:srgbClr val="00B050"/>
                </a:solidFill>
              </a:rPr>
              <a:t>obligatoriedad</a:t>
            </a:r>
            <a:r>
              <a:rPr lang="es-ES_tradnl" altLang="es-ES" sz="2400" dirty="0"/>
              <a:t> del o de los atributos que conforman la CP. En SQL se especifica mediante la cláusula </a:t>
            </a:r>
            <a:r>
              <a:rPr lang="es-ES_tradnl" altLang="es-E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PRIMARY KEY</a:t>
            </a:r>
            <a:r>
              <a:rPr lang="es-ES_tradnl" altLang="es-ES" sz="2400" dirty="0"/>
              <a:t>.</a:t>
            </a:r>
          </a:p>
          <a:p>
            <a:pPr algn="just" defTabSz="762000" eaLnBrk="1" hangingPunct="1">
              <a:buFontTx/>
              <a:buNone/>
            </a:pPr>
            <a:endParaRPr lang="es-ES_tradnl" altLang="es-ES" sz="2400" dirty="0"/>
          </a:p>
        </p:txBody>
      </p:sp>
    </p:spTree>
    <p:extLst>
      <p:ext uri="{BB962C8B-B14F-4D97-AF65-F5344CB8AC3E}">
        <p14:creationId xmlns:p14="http://schemas.microsoft.com/office/powerpoint/2010/main" val="74316591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8495FC2515FBA44BC48AA15B0EF9FF9" ma:contentTypeVersion="6" ma:contentTypeDescription="Crear nuevo documento." ma:contentTypeScope="" ma:versionID="76012c868c891e6d099f9e51fe99ca37">
  <xsd:schema xmlns:xsd="http://www.w3.org/2001/XMLSchema" xmlns:xs="http://www.w3.org/2001/XMLSchema" xmlns:p="http://schemas.microsoft.com/office/2006/metadata/properties" xmlns:ns3="d79e6ba7-d38c-488d-affe-501eb7eb0ce9" targetNamespace="http://schemas.microsoft.com/office/2006/metadata/properties" ma:root="true" ma:fieldsID="96cc1e1b9fae983b38ed3a06a02ef4a1" ns3:_="">
    <xsd:import namespace="d79e6ba7-d38c-488d-affe-501eb7eb0ce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9e6ba7-d38c-488d-affe-501eb7eb0c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8DED6D-37E0-4E44-9353-AFA971CA78CB}">
  <ds:schemaRefs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d79e6ba7-d38c-488d-affe-501eb7eb0ce9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5115E1B-90F1-4753-9D46-ED7AE71C20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1E3F1-A2DD-45DB-8005-919102B46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9e6ba7-d38c-488d-affe-501eb7eb0c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2650</TotalTime>
  <Words>3229</Words>
  <Application>Microsoft Office PowerPoint</Application>
  <PresentationFormat>Presentación en pantalla (4:3)</PresentationFormat>
  <Paragraphs>526</Paragraphs>
  <Slides>52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60" baseType="lpstr">
      <vt:lpstr>SimSun</vt:lpstr>
      <vt:lpstr>Arial</vt:lpstr>
      <vt:lpstr>Calibri</vt:lpstr>
      <vt:lpstr>Symbol</vt:lpstr>
      <vt:lpstr>Times New Roman</vt:lpstr>
      <vt:lpstr>Trebuchet MS</vt:lpstr>
      <vt:lpstr>Tema de Office</vt:lpstr>
      <vt:lpstr>Hoja de cálculo</vt:lpstr>
      <vt:lpstr>CONSTRUCCIÓN DE BASES DE DATOS I</vt:lpstr>
      <vt:lpstr>Presentación de PowerPoint</vt:lpstr>
      <vt:lpstr>Structured Query Language (SQL)</vt:lpstr>
      <vt:lpstr>Structured query Language (SQL)</vt:lpstr>
      <vt:lpstr>Presentación de PowerPoint</vt:lpstr>
      <vt:lpstr>SQL: DDL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Implementación del supertipo y sus subtipos</vt:lpstr>
      <vt:lpstr>Presentación de PowerPoint</vt:lpstr>
      <vt:lpstr>Presentación de PowerPoint</vt:lpstr>
      <vt:lpstr>Presentación de PowerPoint</vt:lpstr>
      <vt:lpstr>Presentación de PowerPoint</vt:lpstr>
      <vt:lpstr>Consultas: SELECT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UdeA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Informatica</dc:creator>
  <cp:lastModifiedBy>Maria Isabel Marin Morales</cp:lastModifiedBy>
  <cp:revision>212</cp:revision>
  <cp:lastPrinted>2020-03-11T20:36:45Z</cp:lastPrinted>
  <dcterms:created xsi:type="dcterms:W3CDTF">2015-10-09T15:44:17Z</dcterms:created>
  <dcterms:modified xsi:type="dcterms:W3CDTF">2020-11-10T20:01:13Z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0x010100F8495FC2515FBA44BC48AA15B0EF9FF9</vt:lpwstr>
  </property>
</Properties>
</file>