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3978" y="798488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Predict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3977" y="4488181"/>
            <a:ext cx="6269347" cy="1021498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DANIEL RIANDY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JCDS10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DF2E-3EE4-423E-B65B-089D1BE5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1D27-20E9-4977-96FF-3F6ED039C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      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didasarkan</a:t>
            </a:r>
            <a:r>
              <a:rPr lang="en-ID" dirty="0"/>
              <a:t> pada </a:t>
            </a:r>
            <a:r>
              <a:rPr lang="en-ID" dirty="0" err="1"/>
              <a:t>sektor</a:t>
            </a:r>
            <a:r>
              <a:rPr lang="en-ID" dirty="0"/>
              <a:t> </a:t>
            </a:r>
            <a:r>
              <a:rPr lang="en-ID" dirty="0" err="1"/>
              <a:t>Perbankan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bank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Churn(</a:t>
            </a:r>
            <a:r>
              <a:rPr lang="en-ID" dirty="0" err="1"/>
              <a:t>perpindahan</a:t>
            </a:r>
            <a:r>
              <a:rPr lang="en-ID" dirty="0"/>
              <a:t>)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pada historical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 Yang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churn </a:t>
            </a:r>
            <a:r>
              <a:rPr lang="en-ID" dirty="0" err="1"/>
              <a:t>adalah</a:t>
            </a:r>
            <a:r>
              <a:rPr lang="en-ID" dirty="0"/>
              <a:t> bank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pada </a:t>
            </a:r>
            <a:r>
              <a:rPr lang="en-ID" dirty="0" err="1"/>
              <a:t>kuartal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       </a:t>
            </a:r>
            <a:r>
              <a:rPr lang="en-ID" dirty="0" err="1"/>
              <a:t>Mengapa</a:t>
            </a:r>
            <a:r>
              <a:rPr lang="en-ID" dirty="0"/>
              <a:t> model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churn/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bank ? Karena,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yang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mahal dan juga </a:t>
            </a:r>
            <a:r>
              <a:rPr lang="en-ID" dirty="0" err="1"/>
              <a:t>kehilangan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lama juga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menurunkan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. </a:t>
            </a:r>
            <a:r>
              <a:rPr lang="en-ID" dirty="0" err="1"/>
              <a:t>Sehingga</a:t>
            </a:r>
            <a:r>
              <a:rPr lang="en-ID" dirty="0"/>
              <a:t> 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40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BEF8-F324-4A31-9AFD-1B36E955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221E-AC7C-4FA3-B938-E604A2BD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bank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antisipasi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dan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keluar</a:t>
            </a:r>
            <a:r>
              <a:rPr lang="en-US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menurunkan</a:t>
            </a:r>
            <a:r>
              <a:rPr lang="en-US" dirty="0"/>
              <a:t> False Negative pada Confusion Matrix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Machine Learning,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Recall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patokan</a:t>
            </a:r>
            <a:r>
              <a:rPr lang="en-US" dirty="0"/>
              <a:t>. </a:t>
            </a:r>
            <a:r>
              <a:rPr lang="en-US" dirty="0" err="1"/>
              <a:t>Menagapa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False Negative ? Karena </a:t>
            </a:r>
            <a:r>
              <a:rPr lang="en-US" dirty="0" err="1"/>
              <a:t>untuk</a:t>
            </a:r>
            <a:r>
              <a:rPr lang="en-US" dirty="0"/>
              <a:t> False Negative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aktualnya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bank(1/churn) </a:t>
            </a:r>
            <a:r>
              <a:rPr lang="en-US" dirty="0" err="1"/>
              <a:t>namun</a:t>
            </a:r>
            <a:r>
              <a:rPr lang="en-US" dirty="0"/>
              <a:t> model </a:t>
            </a:r>
            <a:r>
              <a:rPr lang="en-US" dirty="0" err="1"/>
              <a:t>memprediksinya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pada bank </a:t>
            </a:r>
            <a:r>
              <a:rPr lang="en-US" dirty="0" err="1"/>
              <a:t>kita</a:t>
            </a:r>
            <a:r>
              <a:rPr lang="en-US" dirty="0"/>
              <a:t>(0/</a:t>
            </a:r>
            <a:r>
              <a:rPr lang="en-US" dirty="0" err="1"/>
              <a:t>tidak</a:t>
            </a:r>
            <a:r>
              <a:rPr lang="en-US" dirty="0"/>
              <a:t> churn),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1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model </a:t>
            </a:r>
            <a:r>
              <a:rPr lang="en-US" dirty="0" err="1"/>
              <a:t>memprediksi</a:t>
            </a:r>
            <a:r>
              <a:rPr lang="en-US" dirty="0"/>
              <a:t> salah.</a:t>
            </a:r>
          </a:p>
          <a:p>
            <a:pPr marL="457200" indent="-45720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025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BF66-6620-4F02-BFB4-3ABF3D03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 (x)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7B1D-9C5C-438A-9F10-4558EE1406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dirty="0"/>
              <a:t>1. </a:t>
            </a:r>
            <a:r>
              <a:rPr lang="en-US" dirty="0" err="1"/>
              <a:t>customer_id</a:t>
            </a:r>
            <a:r>
              <a:rPr lang="en-US" dirty="0"/>
              <a:t> ==&gt; id </a:t>
            </a:r>
            <a:r>
              <a:rPr lang="en-US" dirty="0" err="1"/>
              <a:t>dari</a:t>
            </a:r>
            <a:r>
              <a:rPr lang="en-US" dirty="0"/>
              <a:t> customer</a:t>
            </a:r>
          </a:p>
          <a:p>
            <a:pPr marL="0" indent="0" algn="just">
              <a:buNone/>
            </a:pPr>
            <a:r>
              <a:rPr lang="en-US" dirty="0"/>
              <a:t>2. vintage ==&gt;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lama customer </a:t>
            </a:r>
            <a:r>
              <a:rPr lang="en-US" dirty="0" err="1"/>
              <a:t>ada</a:t>
            </a:r>
            <a:r>
              <a:rPr lang="en-US" dirty="0"/>
              <a:t> di bank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/>
              <a:t>3. age ==&gt; </a:t>
            </a:r>
            <a:r>
              <a:rPr lang="en-US" dirty="0" err="1"/>
              <a:t>usia</a:t>
            </a:r>
            <a:r>
              <a:rPr lang="en-US" dirty="0"/>
              <a:t> customer</a:t>
            </a:r>
          </a:p>
          <a:p>
            <a:pPr marL="0" indent="0" algn="just">
              <a:buNone/>
            </a:pPr>
            <a:r>
              <a:rPr lang="en-US" dirty="0"/>
              <a:t>4. gender ==&gt; gender customer</a:t>
            </a:r>
          </a:p>
          <a:p>
            <a:pPr marL="0" indent="0" algn="just">
              <a:buNone/>
            </a:pPr>
            <a:r>
              <a:rPr lang="en-US" dirty="0"/>
              <a:t>5. dependents ==&gt;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tanggungan</a:t>
            </a:r>
            <a:r>
              <a:rPr lang="en-US" dirty="0"/>
              <a:t> </a:t>
            </a:r>
            <a:r>
              <a:rPr lang="en-US" dirty="0" err="1"/>
              <a:t>nasabah</a:t>
            </a:r>
            <a:endParaRPr lang="en-US" dirty="0"/>
          </a:p>
          <a:p>
            <a:pPr marL="0" indent="0" algn="just">
              <a:buNone/>
            </a:pPr>
            <a:r>
              <a:rPr lang="en-ID" dirty="0"/>
              <a:t>6. Occupation ==&gt; </a:t>
            </a:r>
            <a:r>
              <a:rPr lang="en-ID" dirty="0" err="1"/>
              <a:t>pekerjaan</a:t>
            </a:r>
            <a:r>
              <a:rPr lang="en-ID" dirty="0"/>
              <a:t>/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penghasilan</a:t>
            </a:r>
            <a:endParaRPr lang="en-ID" dirty="0"/>
          </a:p>
          <a:p>
            <a:pPr marL="0" indent="0" algn="just">
              <a:buNone/>
            </a:pPr>
            <a:r>
              <a:rPr lang="en-ID" dirty="0"/>
              <a:t>7. city ==&gt;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customer</a:t>
            </a:r>
          </a:p>
          <a:p>
            <a:pPr marL="0" indent="0">
              <a:buNone/>
            </a:pPr>
            <a:r>
              <a:rPr lang="en-ID" dirty="0"/>
              <a:t>8. </a:t>
            </a:r>
            <a:r>
              <a:rPr lang="en-ID" dirty="0" err="1"/>
              <a:t>customer_nw_category</a:t>
            </a:r>
            <a:r>
              <a:rPr lang="en-ID" dirty="0"/>
              <a:t> ==&gt;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bersih</a:t>
            </a:r>
            <a:r>
              <a:rPr lang="en-ID" dirty="0"/>
              <a:t> customer :</a:t>
            </a:r>
          </a:p>
          <a:p>
            <a:r>
              <a:rPr lang="en-ID" dirty="0"/>
              <a:t>            - 3 : Low</a:t>
            </a:r>
          </a:p>
          <a:p>
            <a:r>
              <a:rPr lang="en-ID" dirty="0"/>
              <a:t>            - 2 : Medium</a:t>
            </a:r>
          </a:p>
          <a:p>
            <a:r>
              <a:rPr lang="en-ID" dirty="0"/>
              <a:t>            - 1 : High</a:t>
            </a:r>
          </a:p>
          <a:p>
            <a:pPr marL="0" indent="0" algn="just">
              <a:buNone/>
            </a:pP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F2BA6-9EBF-41A9-BB16-AFC0ADEB15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dirty="0"/>
              <a:t>9. </a:t>
            </a:r>
            <a:r>
              <a:rPr lang="en-ID" dirty="0" err="1"/>
              <a:t>branch_code</a:t>
            </a:r>
            <a:r>
              <a:rPr lang="en-ID" dirty="0"/>
              <a:t> ==&gt;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kantor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bank </a:t>
            </a:r>
            <a:r>
              <a:rPr lang="en-ID" dirty="0" err="1"/>
              <a:t>dimana</a:t>
            </a:r>
            <a:r>
              <a:rPr lang="en-ID" dirty="0"/>
              <a:t> customer </a:t>
            </a:r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akun</a:t>
            </a:r>
            <a:r>
              <a:rPr lang="en-ID" dirty="0"/>
              <a:t> </a:t>
            </a:r>
            <a:r>
              <a:rPr lang="en-ID" dirty="0" err="1"/>
              <a:t>mereka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10. </a:t>
            </a:r>
            <a:r>
              <a:rPr lang="en-ID" dirty="0" err="1"/>
              <a:t>days_since_last_transaction</a:t>
            </a:r>
            <a:r>
              <a:rPr lang="en-ID" dirty="0"/>
              <a:t> ==&gt;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kurun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1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belakangan</a:t>
            </a:r>
            <a:r>
              <a:rPr lang="en-ID" dirty="0"/>
              <a:t> (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11. </a:t>
            </a:r>
            <a:r>
              <a:rPr lang="en-ID" dirty="0" err="1"/>
              <a:t>current_balance</a:t>
            </a:r>
            <a:r>
              <a:rPr lang="en-ID" dirty="0"/>
              <a:t> ==&gt; </a:t>
            </a:r>
            <a:r>
              <a:rPr lang="en-ID" dirty="0" err="1"/>
              <a:t>saldo</a:t>
            </a:r>
            <a:r>
              <a:rPr lang="en-ID" dirty="0"/>
              <a:t> customer (per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12. </a:t>
            </a:r>
            <a:r>
              <a:rPr lang="en-ID" dirty="0" err="1"/>
              <a:t>previous_month_end_balance</a:t>
            </a:r>
            <a:r>
              <a:rPr lang="en-ID" dirty="0"/>
              <a:t> ==&gt; </a:t>
            </a:r>
            <a:r>
              <a:rPr lang="en-ID" dirty="0" err="1"/>
              <a:t>saldo</a:t>
            </a:r>
            <a:r>
              <a:rPr lang="en-ID" dirty="0"/>
              <a:t> customer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lalu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13. </a:t>
            </a:r>
            <a:r>
              <a:rPr lang="en-ID" dirty="0" err="1"/>
              <a:t>average_monthly_balance_prevQ</a:t>
            </a:r>
            <a:r>
              <a:rPr lang="en-ID" dirty="0"/>
              <a:t> ==&gt; rata-rata </a:t>
            </a:r>
            <a:r>
              <a:rPr lang="en-ID" dirty="0" err="1"/>
              <a:t>saldo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 customer </a:t>
            </a:r>
            <a:r>
              <a:rPr lang="en-ID" dirty="0" err="1"/>
              <a:t>dari</a:t>
            </a:r>
            <a:r>
              <a:rPr lang="en-ID" dirty="0"/>
              <a:t> quarter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14. average_monthly_balance_prevQ2 ==&gt; rata-rata </a:t>
            </a:r>
            <a:r>
              <a:rPr lang="en-ID" dirty="0" err="1"/>
              <a:t>saldo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 customer </a:t>
            </a:r>
            <a:r>
              <a:rPr lang="en-ID" dirty="0" err="1"/>
              <a:t>dari</a:t>
            </a:r>
            <a:r>
              <a:rPr lang="en-ID" dirty="0"/>
              <a:t> 2 quarter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15. </a:t>
            </a:r>
            <a:r>
              <a:rPr lang="en-ID" dirty="0" err="1"/>
              <a:t>current_month_credit</a:t>
            </a:r>
            <a:r>
              <a:rPr lang="en-ID" dirty="0"/>
              <a:t> ==&gt;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customer(</a:t>
            </a:r>
            <a:r>
              <a:rPr lang="en-ID" dirty="0" err="1"/>
              <a:t>pengurangan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balance/credit) (per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16. </a:t>
            </a:r>
            <a:r>
              <a:rPr lang="en-ID" dirty="0" err="1"/>
              <a:t>previous_month_credit</a:t>
            </a:r>
            <a:r>
              <a:rPr lang="en-ID" dirty="0"/>
              <a:t> ==&gt;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customer(</a:t>
            </a:r>
            <a:r>
              <a:rPr lang="en-ID" dirty="0" err="1"/>
              <a:t>pengurangan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balance/credit)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96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32D2-97CA-4B63-8F52-B80B7FC8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 (x)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9AF4-BC90-40BD-93F4-A2C2F975B2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200" dirty="0"/>
              <a:t>17. </a:t>
            </a:r>
            <a:r>
              <a:rPr lang="en-ID" sz="1200" dirty="0" err="1"/>
              <a:t>current_month_debit</a:t>
            </a:r>
            <a:r>
              <a:rPr lang="en-ID" sz="1200" dirty="0"/>
              <a:t> ==&gt;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penambahan</a:t>
            </a:r>
            <a:r>
              <a:rPr lang="en-ID" sz="1200" dirty="0"/>
              <a:t> </a:t>
            </a:r>
            <a:r>
              <a:rPr lang="en-ID" sz="1200" dirty="0" err="1"/>
              <a:t>jumlah</a:t>
            </a:r>
            <a:r>
              <a:rPr lang="en-ID" sz="1200" dirty="0"/>
              <a:t> balance(debit) pada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endParaRPr lang="en-ID" sz="1200" dirty="0"/>
          </a:p>
          <a:p>
            <a:pPr marL="0" indent="0">
              <a:buNone/>
            </a:pPr>
            <a:r>
              <a:rPr lang="en-ID" sz="1200" dirty="0"/>
              <a:t>18. </a:t>
            </a:r>
            <a:r>
              <a:rPr lang="en-ID" sz="1200" dirty="0" err="1"/>
              <a:t>previous_month_debit</a:t>
            </a:r>
            <a:r>
              <a:rPr lang="en-ID" sz="1200" dirty="0"/>
              <a:t> ==&gt;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penambahan</a:t>
            </a:r>
            <a:r>
              <a:rPr lang="en-ID" sz="1200" dirty="0"/>
              <a:t> </a:t>
            </a:r>
            <a:r>
              <a:rPr lang="en-ID" sz="1200" dirty="0" err="1"/>
              <a:t>jumlah</a:t>
            </a:r>
            <a:r>
              <a:rPr lang="en-ID" sz="1200" dirty="0"/>
              <a:t> balance(debit) pada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lalu</a:t>
            </a:r>
            <a:endParaRPr lang="en-ID" sz="1200" dirty="0"/>
          </a:p>
          <a:p>
            <a:pPr marL="0" indent="0">
              <a:buNone/>
            </a:pPr>
            <a:r>
              <a:rPr lang="en-ID" sz="1200" dirty="0"/>
              <a:t>19. </a:t>
            </a:r>
            <a:r>
              <a:rPr lang="en-ID" sz="1200" dirty="0" err="1"/>
              <a:t>current_month_balance</a:t>
            </a:r>
            <a:r>
              <a:rPr lang="en-ID" sz="1200" dirty="0"/>
              <a:t> ==&gt; rata-rata </a:t>
            </a:r>
            <a:r>
              <a:rPr lang="en-ID" sz="1200" dirty="0" err="1"/>
              <a:t>saldo</a:t>
            </a:r>
            <a:r>
              <a:rPr lang="en-ID" sz="1200" dirty="0"/>
              <a:t> ( </a:t>
            </a:r>
            <a:r>
              <a:rPr lang="en-ID" sz="1200" dirty="0" err="1"/>
              <a:t>tabungan</a:t>
            </a:r>
            <a:r>
              <a:rPr lang="en-ID" sz="1200" dirty="0"/>
              <a:t>/balance) customer pada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endParaRPr lang="en-ID" sz="1200" dirty="0"/>
          </a:p>
          <a:p>
            <a:pPr marL="0" indent="0">
              <a:buNone/>
            </a:pPr>
            <a:r>
              <a:rPr lang="en-ID" sz="1200" dirty="0"/>
              <a:t>20. </a:t>
            </a:r>
            <a:r>
              <a:rPr lang="en-ID" sz="1200" dirty="0" err="1"/>
              <a:t>previous_month_balance</a:t>
            </a:r>
            <a:r>
              <a:rPr lang="en-ID" sz="1200" dirty="0"/>
              <a:t> ==&gt; rata-rata </a:t>
            </a:r>
            <a:r>
              <a:rPr lang="en-ID" sz="1200" dirty="0" err="1"/>
              <a:t>saldo</a:t>
            </a:r>
            <a:r>
              <a:rPr lang="en-ID" sz="1200" dirty="0"/>
              <a:t> ( </a:t>
            </a:r>
            <a:r>
              <a:rPr lang="en-ID" sz="1200" dirty="0" err="1"/>
              <a:t>tabungan</a:t>
            </a:r>
            <a:r>
              <a:rPr lang="en-ID" sz="1200" dirty="0"/>
              <a:t>/balance) customer pada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lalu</a:t>
            </a:r>
            <a:endParaRPr lang="en-ID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72E7B-E063-4F21-99B9-4CECF0CAB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DEPENDET VARIABLE (y) :</a:t>
            </a:r>
          </a:p>
          <a:p>
            <a:r>
              <a:rPr lang="en-US" dirty="0"/>
              <a:t>1. churn ==&gt; movement of customer from one company to other. 1 : churn , 0 : not churn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2873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B07C-EAA4-4DED-B7F2-0E6FDEE9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7447"/>
            <a:ext cx="10058400" cy="46475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DATA CLEANING, EDA, DATA PREPROCESSING, MACHINE LERANING    JUPYTER NOTEBOOK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372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6407-83A9-4A09-B507-A080BB13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EBA1-52C2-4D5A-8567-700003C9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dirty="0"/>
              <a:t>1. Feature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dan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perhatian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historical data,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kencenderungan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bank </a:t>
            </a:r>
            <a:r>
              <a:rPr lang="en-ID" dirty="0" err="1"/>
              <a:t>tinggi</a:t>
            </a:r>
            <a:r>
              <a:rPr lang="en-ID" dirty="0"/>
              <a:t> :</a:t>
            </a:r>
          </a:p>
          <a:p>
            <a:r>
              <a:rPr lang="en-ID" dirty="0"/>
              <a:t>        - Age , </a:t>
            </a:r>
            <a:r>
              <a:rPr lang="en-ID" dirty="0" err="1"/>
              <a:t>Usia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dewasa</a:t>
            </a:r>
            <a:r>
              <a:rPr lang="en-ID" dirty="0"/>
              <a:t> (20-60) </a:t>
            </a:r>
            <a:r>
              <a:rPr lang="en-ID" dirty="0" err="1"/>
              <a:t>tahun</a:t>
            </a:r>
            <a:r>
              <a:rPr lang="en-ID" dirty="0"/>
              <a:t>,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kecenderungan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dibanding</a:t>
            </a:r>
            <a:r>
              <a:rPr lang="en-ID" dirty="0"/>
              <a:t> yang </a:t>
            </a:r>
            <a:r>
              <a:rPr lang="en-ID" dirty="0" err="1"/>
              <a:t>lainnya</a:t>
            </a:r>
            <a:endParaRPr lang="en-ID" dirty="0"/>
          </a:p>
          <a:p>
            <a:r>
              <a:rPr lang="en-ID" dirty="0"/>
              <a:t>        - Gender , Male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kecenderungan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bank</a:t>
            </a:r>
          </a:p>
          <a:p>
            <a:r>
              <a:rPr lang="en-ID" dirty="0"/>
              <a:t>        - </a:t>
            </a:r>
            <a:r>
              <a:rPr lang="en-ID" dirty="0" err="1"/>
              <a:t>Dependets</a:t>
            </a:r>
            <a:r>
              <a:rPr lang="en-ID" dirty="0"/>
              <a:t> ,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tanggungan</a:t>
            </a:r>
            <a:r>
              <a:rPr lang="en-ID" dirty="0"/>
              <a:t>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kemungkinannya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churn.</a:t>
            </a:r>
          </a:p>
          <a:p>
            <a:r>
              <a:rPr lang="en-ID" dirty="0"/>
              <a:t>        - Occupation,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memperolah</a:t>
            </a:r>
            <a:r>
              <a:rPr lang="en-ID" dirty="0"/>
              <a:t> </a:t>
            </a:r>
            <a:r>
              <a:rPr lang="en-ID" dirty="0" err="1"/>
              <a:t>penghasilan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(</a:t>
            </a:r>
            <a:r>
              <a:rPr lang="en-ID" dirty="0" err="1"/>
              <a:t>self_employed</a:t>
            </a:r>
            <a:r>
              <a:rPr lang="en-ID" dirty="0"/>
              <a:t>) </a:t>
            </a:r>
            <a:r>
              <a:rPr lang="en-ID" dirty="0" err="1"/>
              <a:t>kemungkinannya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r>
              <a:rPr lang="en-ID" dirty="0"/>
              <a:t>        - </a:t>
            </a:r>
            <a:r>
              <a:rPr lang="en-ID" dirty="0" err="1"/>
              <a:t>customer_nw_category</a:t>
            </a:r>
            <a:r>
              <a:rPr lang="en-ID" dirty="0"/>
              <a:t>,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(1)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kecenderungam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bank.</a:t>
            </a:r>
          </a:p>
          <a:p>
            <a:r>
              <a:rPr lang="en-ID" dirty="0"/>
              <a:t>        - </a:t>
            </a:r>
            <a:r>
              <a:rPr lang="en-ID" dirty="0" err="1"/>
              <a:t>current_balance</a:t>
            </a:r>
            <a:r>
              <a:rPr lang="en-ID" dirty="0"/>
              <a:t>, </a:t>
            </a:r>
            <a:r>
              <a:rPr lang="en-ID" dirty="0" err="1"/>
              <a:t>previous_month_balance</a:t>
            </a:r>
            <a:r>
              <a:rPr lang="en-ID" dirty="0"/>
              <a:t>, average_monthly_balance_prevq2,current_month_credit, </a:t>
            </a:r>
            <a:r>
              <a:rPr lang="en-ID" dirty="0" err="1"/>
              <a:t>previous_month_credit</a:t>
            </a:r>
            <a:r>
              <a:rPr lang="en-ID" dirty="0"/>
              <a:t>, </a:t>
            </a:r>
            <a:r>
              <a:rPr lang="en-ID" dirty="0" err="1"/>
              <a:t>current_month_debit</a:t>
            </a:r>
            <a:r>
              <a:rPr lang="en-ID" dirty="0"/>
              <a:t>, </a:t>
            </a:r>
            <a:r>
              <a:rPr lang="en-ID" dirty="0" err="1"/>
              <a:t>previous_month_debit</a:t>
            </a:r>
            <a:r>
              <a:rPr lang="en-ID" dirty="0"/>
              <a:t>, </a:t>
            </a:r>
            <a:r>
              <a:rPr lang="en-ID" dirty="0" err="1"/>
              <a:t>current_month_balance</a:t>
            </a:r>
            <a:r>
              <a:rPr lang="en-ID" dirty="0"/>
              <a:t>, </a:t>
            </a:r>
            <a:r>
              <a:rPr lang="en-ID" dirty="0" err="1"/>
              <a:t>semua</a:t>
            </a:r>
            <a:r>
              <a:rPr lang="en-ID" dirty="0"/>
              <a:t> pada feature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kategori</a:t>
            </a:r>
            <a:r>
              <a:rPr lang="en-ID" dirty="0"/>
              <a:t> "</a:t>
            </a:r>
            <a:r>
              <a:rPr lang="en-ID" dirty="0" err="1"/>
              <a:t>rendah</a:t>
            </a:r>
            <a:r>
              <a:rPr lang="en-ID" dirty="0"/>
              <a:t>"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bank.</a:t>
            </a:r>
          </a:p>
          <a:p>
            <a:r>
              <a:rPr lang="en-ID" dirty="0"/>
              <a:t>        - </a:t>
            </a:r>
            <a:r>
              <a:rPr lang="en-ID" dirty="0" err="1"/>
              <a:t>average_monthly_balance_prevq</a:t>
            </a:r>
            <a:r>
              <a:rPr lang="en-ID" dirty="0"/>
              <a:t>, </a:t>
            </a:r>
            <a:r>
              <a:rPr lang="en-ID" dirty="0" err="1"/>
              <a:t>kategori</a:t>
            </a:r>
            <a:r>
              <a:rPr lang="en-ID" dirty="0"/>
              <a:t> "</a:t>
            </a:r>
            <a:r>
              <a:rPr lang="en-ID" dirty="0" err="1"/>
              <a:t>cukup_rendah</a:t>
            </a:r>
            <a:r>
              <a:rPr lang="en-ID" dirty="0"/>
              <a:t>"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kecenderungan</a:t>
            </a:r>
            <a:r>
              <a:rPr lang="en-ID" dirty="0"/>
              <a:t> paling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bank </a:t>
            </a:r>
            <a:r>
              <a:rPr lang="en-ID" dirty="0" err="1"/>
              <a:t>dibanding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lain.</a:t>
            </a:r>
          </a:p>
          <a:p>
            <a:r>
              <a:rPr lang="en-ID" dirty="0"/>
              <a:t>        - </a:t>
            </a:r>
            <a:r>
              <a:rPr lang="en-ID" dirty="0" err="1"/>
              <a:t>previous_month_balance</a:t>
            </a:r>
            <a:r>
              <a:rPr lang="en-ID" dirty="0"/>
              <a:t>, </a:t>
            </a:r>
            <a:r>
              <a:rPr lang="en-ID" dirty="0" err="1"/>
              <a:t>kategori</a:t>
            </a:r>
            <a:r>
              <a:rPr lang="en-ID" dirty="0"/>
              <a:t> "</a:t>
            </a:r>
            <a:r>
              <a:rPr lang="en-ID" dirty="0" err="1"/>
              <a:t>tinggi</a:t>
            </a:r>
            <a:r>
              <a:rPr lang="en-ID" dirty="0"/>
              <a:t>"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kecenderungan</a:t>
            </a:r>
            <a:r>
              <a:rPr lang="en-ID" dirty="0"/>
              <a:t> paling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pindah</a:t>
            </a:r>
            <a:r>
              <a:rPr lang="en-ID" dirty="0"/>
              <a:t> bank.</a:t>
            </a:r>
          </a:p>
          <a:p>
            <a:r>
              <a:rPr lang="en-ID" dirty="0"/>
              <a:t>       </a:t>
            </a:r>
          </a:p>
          <a:p>
            <a:pPr marL="0" indent="0">
              <a:buNone/>
            </a:pPr>
            <a:r>
              <a:rPr lang="en-ID" dirty="0"/>
              <a:t>2. Model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SUPPORT VECTOR MACHINE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recall </a:t>
            </a:r>
            <a:r>
              <a:rPr lang="en-ID" dirty="0" err="1"/>
              <a:t>terbaik</a:t>
            </a:r>
            <a:r>
              <a:rPr lang="en-ID" dirty="0"/>
              <a:t> dan </a:t>
            </a:r>
            <a:r>
              <a:rPr lang="en-ID" dirty="0" err="1"/>
              <a:t>memiliki</a:t>
            </a:r>
            <a:r>
              <a:rPr lang="en-ID" dirty="0"/>
              <a:t> False Negative paling </a:t>
            </a:r>
            <a:r>
              <a:rPr lang="en-ID" dirty="0" err="1"/>
              <a:t>sedikit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39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340F-9243-4BC6-BBAF-877A8685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2318F-4E44-4AA8-BFEC-7170CA05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D" dirty="0"/>
              <a:t>1.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servis</a:t>
            </a:r>
            <a:r>
              <a:rPr lang="en-ID" dirty="0"/>
              <a:t>,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mutu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dan </a:t>
            </a:r>
            <a:r>
              <a:rPr lang="en-ID" dirty="0" err="1"/>
              <a:t>mungkin</a:t>
            </a:r>
            <a:r>
              <a:rPr lang="en-ID" dirty="0"/>
              <a:t> promo </a:t>
            </a:r>
            <a:r>
              <a:rPr lang="en-ID" dirty="0" err="1"/>
              <a:t>menarik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ditawarkan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 TERUTAMA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feature </a:t>
            </a:r>
            <a:r>
              <a:rPr lang="en-ID" dirty="0" err="1"/>
              <a:t>berikut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kecenderungan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tingii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bank :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berusia</a:t>
            </a:r>
            <a:r>
              <a:rPr lang="en-ID" dirty="0"/>
              <a:t> 20-60 </a:t>
            </a:r>
            <a:r>
              <a:rPr lang="en-ID" dirty="0" err="1"/>
              <a:t>tahun</a:t>
            </a:r>
            <a:r>
              <a:rPr lang="en-ID" dirty="0"/>
              <a:t>,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Pria</a:t>
            </a:r>
            <a:r>
              <a:rPr lang="en-ID" dirty="0"/>
              <a:t>,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tanggungan</a:t>
            </a:r>
            <a:r>
              <a:rPr lang="en-ID" dirty="0"/>
              <a:t>/</a:t>
            </a:r>
            <a:r>
              <a:rPr lang="en-ID" dirty="0" err="1"/>
              <a:t>hidup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dirinya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,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self_employed</a:t>
            </a:r>
            <a:r>
              <a:rPr lang="en-ID" dirty="0"/>
              <a:t>,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menengah</a:t>
            </a:r>
            <a:r>
              <a:rPr lang="en-ID" dirty="0"/>
              <a:t>,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current_balance</a:t>
            </a:r>
            <a:r>
              <a:rPr lang="en-ID" dirty="0"/>
              <a:t>, </a:t>
            </a:r>
            <a:r>
              <a:rPr lang="en-ID" dirty="0" err="1"/>
              <a:t>previous_month_balance</a:t>
            </a:r>
            <a:r>
              <a:rPr lang="en-ID" dirty="0"/>
              <a:t>, average_monthly_balance_prevq2,current_month_credit, </a:t>
            </a:r>
            <a:r>
              <a:rPr lang="en-ID" dirty="0" err="1"/>
              <a:t>previous_month_credit</a:t>
            </a:r>
            <a:r>
              <a:rPr lang="en-ID" dirty="0"/>
              <a:t>, </a:t>
            </a:r>
            <a:r>
              <a:rPr lang="en-ID" dirty="0" err="1"/>
              <a:t>current_month_debit</a:t>
            </a:r>
            <a:r>
              <a:rPr lang="en-ID" dirty="0"/>
              <a:t>, </a:t>
            </a:r>
            <a:r>
              <a:rPr lang="en-ID" dirty="0" err="1"/>
              <a:t>previous_month_debit</a:t>
            </a:r>
            <a:r>
              <a:rPr lang="en-ID" dirty="0"/>
              <a:t>, </a:t>
            </a:r>
            <a:r>
              <a:rPr lang="en-ID" dirty="0" err="1"/>
              <a:t>current_month_balance</a:t>
            </a:r>
            <a:r>
              <a:rPr lang="en-ID" dirty="0"/>
              <a:t> "</a:t>
            </a:r>
            <a:r>
              <a:rPr lang="en-ID" dirty="0" err="1"/>
              <a:t>rendah</a:t>
            </a:r>
            <a:r>
              <a:rPr lang="en-ID" dirty="0"/>
              <a:t>",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average_monthly_balance_prevq</a:t>
            </a:r>
            <a:r>
              <a:rPr lang="en-ID" dirty="0"/>
              <a:t> "</a:t>
            </a:r>
            <a:r>
              <a:rPr lang="en-ID" dirty="0" err="1"/>
              <a:t>tinggi</a:t>
            </a:r>
            <a:r>
              <a:rPr lang="en-ID" dirty="0"/>
              <a:t>", dan</a:t>
            </a:r>
          </a:p>
          <a:p>
            <a:r>
              <a:rPr lang="en-ID" dirty="0"/>
              <a:t>        -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previous_month_balance</a:t>
            </a:r>
            <a:r>
              <a:rPr lang="en-ID" dirty="0"/>
              <a:t> "</a:t>
            </a:r>
            <a:r>
              <a:rPr lang="en-ID" dirty="0" err="1"/>
              <a:t>tinggi</a:t>
            </a:r>
            <a:r>
              <a:rPr lang="en-ID" dirty="0"/>
              <a:t>".</a:t>
            </a:r>
          </a:p>
          <a:p>
            <a:pPr marL="0" indent="0" algn="just">
              <a:buNone/>
            </a:pPr>
            <a:r>
              <a:rPr lang="en-ID" dirty="0"/>
              <a:t>2.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di improve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confusion matrix model </a:t>
            </a:r>
            <a:r>
              <a:rPr lang="en-ID" dirty="0" err="1"/>
              <a:t>terbaik</a:t>
            </a:r>
            <a:r>
              <a:rPr lang="en-ID" dirty="0"/>
              <a:t> (</a:t>
            </a:r>
            <a:r>
              <a:rPr lang="en-ID" dirty="0" err="1"/>
              <a:t>SVM_Tuned</a:t>
            </a:r>
            <a:r>
              <a:rPr lang="en-ID" dirty="0"/>
              <a:t>),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goals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recall yang </a:t>
            </a:r>
            <a:r>
              <a:rPr lang="en-ID" dirty="0" err="1"/>
              <a:t>bagus</a:t>
            </a:r>
            <a:r>
              <a:rPr lang="en-ID" dirty="0"/>
              <a:t> (</a:t>
            </a:r>
            <a:r>
              <a:rPr lang="en-ID" dirty="0" err="1"/>
              <a:t>tidak</a:t>
            </a:r>
            <a:r>
              <a:rPr lang="en-ID" dirty="0"/>
              <a:t> overfitting </a:t>
            </a:r>
            <a:r>
              <a:rPr lang="en-ID" dirty="0" err="1"/>
              <a:t>maupun</a:t>
            </a:r>
            <a:r>
              <a:rPr lang="en-ID" dirty="0"/>
              <a:t> underfitting) dan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False negative (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)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pengeluaran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model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antisipasi</a:t>
            </a:r>
            <a:r>
              <a:rPr lang="en-ID" dirty="0"/>
              <a:t>,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penawaran</a:t>
            </a:r>
            <a:r>
              <a:rPr lang="en-ID" dirty="0"/>
              <a:t>/promo </a:t>
            </a:r>
            <a:r>
              <a:rPr lang="en-ID" dirty="0" err="1"/>
              <a:t>menarik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service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ditingkatkan</a:t>
            </a:r>
            <a:r>
              <a:rPr lang="en-ID" dirty="0"/>
              <a:t>. Dan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meminimalisir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yang </a:t>
            </a:r>
            <a:r>
              <a:rPr lang="en-ID" dirty="0" err="1"/>
              <a:t>dikeluarkan</a:t>
            </a:r>
            <a:r>
              <a:rPr lang="en-ID" dirty="0"/>
              <a:t>, </a:t>
            </a:r>
            <a:r>
              <a:rPr lang="en-ID" dirty="0" err="1"/>
              <a:t>mengecilkan</a:t>
            </a:r>
            <a:r>
              <a:rPr lang="en-ID" dirty="0"/>
              <a:t> False positive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opsi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, Karena false positive </a:t>
            </a:r>
            <a:r>
              <a:rPr lang="en-ID" dirty="0" err="1"/>
              <a:t>menginterpretasikan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aktualnya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model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berpindah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kalua </a:t>
            </a:r>
            <a:r>
              <a:rPr lang="en-ID" dirty="0" err="1"/>
              <a:t>kita</a:t>
            </a:r>
            <a:r>
              <a:rPr lang="en-ID" dirty="0"/>
              <a:t> bias </a:t>
            </a:r>
            <a:r>
              <a:rPr lang="en-ID" dirty="0" err="1"/>
              <a:t>meminimalisir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salah </a:t>
            </a:r>
            <a:r>
              <a:rPr lang="en-ID" dirty="0" err="1"/>
              <a:t>prediksi</a:t>
            </a:r>
            <a:r>
              <a:rPr lang="en-ID" dirty="0"/>
              <a:t> di False positive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bias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untung</a:t>
            </a:r>
            <a:r>
              <a:rPr lang="en-ID" dirty="0"/>
              <a:t> </a:t>
            </a:r>
            <a:r>
              <a:rPr lang="en-ID" dirty="0" err="1"/>
              <a:t>meng</a:t>
            </a:r>
            <a:r>
              <a:rPr lang="en-ID" dirty="0"/>
              <a:t>-approach </a:t>
            </a:r>
            <a:r>
              <a:rPr lang="en-ID" dirty="0" err="1"/>
              <a:t>nasabah</a:t>
            </a:r>
            <a:r>
              <a:rPr lang="en-ID" dirty="0"/>
              <a:t> </a:t>
            </a:r>
            <a:r>
              <a:rPr lang="en-ID" dirty="0" err="1"/>
              <a:t>golongan</a:t>
            </a:r>
            <a:r>
              <a:rPr lang="en-ID" dirty="0"/>
              <a:t> FP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23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AA18-18D9-42AF-90F2-B815BF7C2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922626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{11088D6A-DFD3-4CA4-AE24-9842355C947B}tf56160789_win32</Template>
  <TotalTime>693</TotalTime>
  <Words>1123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Predict Customer Churn</vt:lpstr>
      <vt:lpstr>PROBLEM STATEMENT.</vt:lpstr>
      <vt:lpstr>GOALS.</vt:lpstr>
      <vt:lpstr>INDEPENDENT VARIABLE (x)</vt:lpstr>
      <vt:lpstr>INDEPENDENT VARIABLE (x)</vt:lpstr>
      <vt:lpstr>DATA CLEANING, EDA, DATA PREPROCESSING, MACHINE LERANING    JUPYTER NOTEBOOK</vt:lpstr>
      <vt:lpstr>KESIMPULAN DAN SARAN</vt:lpstr>
      <vt:lpstr>KESIMPULAN DAN 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Customer Churn</dc:title>
  <dc:creator>DANIEL Riandy</dc:creator>
  <cp:lastModifiedBy>DANIEL Riandy</cp:lastModifiedBy>
  <cp:revision>12</cp:revision>
  <dcterms:created xsi:type="dcterms:W3CDTF">2020-11-21T06:54:59Z</dcterms:created>
  <dcterms:modified xsi:type="dcterms:W3CDTF">2020-11-27T07:41:03Z</dcterms:modified>
</cp:coreProperties>
</file>