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115"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4DF51AB-8CBF-4539-8F6B-43BB0952255F}"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AA7FD-8466-4110-9E04-F727BBFDE14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59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F51AB-8CBF-4539-8F6B-43BB0952255F}"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AA7FD-8466-4110-9E04-F727BBFDE140}" type="slidenum">
              <a:rPr lang="en-US" smtClean="0"/>
              <a:t>‹#›</a:t>
            </a:fld>
            <a:endParaRPr lang="en-US"/>
          </a:p>
        </p:txBody>
      </p:sp>
    </p:spTree>
    <p:extLst>
      <p:ext uri="{BB962C8B-B14F-4D97-AF65-F5344CB8AC3E}">
        <p14:creationId xmlns:p14="http://schemas.microsoft.com/office/powerpoint/2010/main" val="38044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F51AB-8CBF-4539-8F6B-43BB0952255F}"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AA7FD-8466-4110-9E04-F727BBFDE140}"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92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F51AB-8CBF-4539-8F6B-43BB0952255F}"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AA7FD-8466-4110-9E04-F727BBFDE140}" type="slidenum">
              <a:rPr lang="en-US" smtClean="0"/>
              <a:t>‹#›</a:t>
            </a:fld>
            <a:endParaRPr lang="en-US"/>
          </a:p>
        </p:txBody>
      </p:sp>
    </p:spTree>
    <p:extLst>
      <p:ext uri="{BB962C8B-B14F-4D97-AF65-F5344CB8AC3E}">
        <p14:creationId xmlns:p14="http://schemas.microsoft.com/office/powerpoint/2010/main" val="22138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DF51AB-8CBF-4539-8F6B-43BB0952255F}"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AA7FD-8466-4110-9E04-F727BBFDE14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68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DF51AB-8CBF-4539-8F6B-43BB0952255F}"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AA7FD-8466-4110-9E04-F727BBFDE140}" type="slidenum">
              <a:rPr lang="en-US" smtClean="0"/>
              <a:t>‹#›</a:t>
            </a:fld>
            <a:endParaRPr lang="en-US"/>
          </a:p>
        </p:txBody>
      </p:sp>
    </p:spTree>
    <p:extLst>
      <p:ext uri="{BB962C8B-B14F-4D97-AF65-F5344CB8AC3E}">
        <p14:creationId xmlns:p14="http://schemas.microsoft.com/office/powerpoint/2010/main" val="56268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DF51AB-8CBF-4539-8F6B-43BB0952255F}" type="datetimeFigureOut">
              <a:rPr lang="en-US" smtClean="0"/>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3AA7FD-8466-4110-9E04-F727BBFDE140}" type="slidenum">
              <a:rPr lang="en-US" smtClean="0"/>
              <a:t>‹#›</a:t>
            </a:fld>
            <a:endParaRPr lang="en-US"/>
          </a:p>
        </p:txBody>
      </p:sp>
    </p:spTree>
    <p:extLst>
      <p:ext uri="{BB962C8B-B14F-4D97-AF65-F5344CB8AC3E}">
        <p14:creationId xmlns:p14="http://schemas.microsoft.com/office/powerpoint/2010/main" val="3788361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DF51AB-8CBF-4539-8F6B-43BB0952255F}" type="datetimeFigureOut">
              <a:rPr lang="en-US" smtClean="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3AA7FD-8466-4110-9E04-F727BBFDE140}" type="slidenum">
              <a:rPr lang="en-US" smtClean="0"/>
              <a:t>‹#›</a:t>
            </a:fld>
            <a:endParaRPr lang="en-US"/>
          </a:p>
        </p:txBody>
      </p:sp>
    </p:spTree>
    <p:extLst>
      <p:ext uri="{BB962C8B-B14F-4D97-AF65-F5344CB8AC3E}">
        <p14:creationId xmlns:p14="http://schemas.microsoft.com/office/powerpoint/2010/main" val="3568722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F51AB-8CBF-4539-8F6B-43BB0952255F}" type="datetimeFigureOut">
              <a:rPr lang="en-US" smtClean="0"/>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3AA7FD-8466-4110-9E04-F727BBFDE140}" type="slidenum">
              <a:rPr lang="en-US" smtClean="0"/>
              <a:t>‹#›</a:t>
            </a:fld>
            <a:endParaRPr lang="en-US"/>
          </a:p>
        </p:txBody>
      </p:sp>
    </p:spTree>
    <p:extLst>
      <p:ext uri="{BB962C8B-B14F-4D97-AF65-F5344CB8AC3E}">
        <p14:creationId xmlns:p14="http://schemas.microsoft.com/office/powerpoint/2010/main" val="2867390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DF51AB-8CBF-4539-8F6B-43BB0952255F}"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AA7FD-8466-4110-9E04-F727BBFDE140}" type="slidenum">
              <a:rPr lang="en-US" smtClean="0"/>
              <a:t>‹#›</a:t>
            </a:fld>
            <a:endParaRPr lang="en-US"/>
          </a:p>
        </p:txBody>
      </p:sp>
    </p:spTree>
    <p:extLst>
      <p:ext uri="{BB962C8B-B14F-4D97-AF65-F5344CB8AC3E}">
        <p14:creationId xmlns:p14="http://schemas.microsoft.com/office/powerpoint/2010/main" val="1332698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DF51AB-8CBF-4539-8F6B-43BB0952255F}"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AA7FD-8466-4110-9E04-F727BBFDE14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09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4DF51AB-8CBF-4539-8F6B-43BB0952255F}" type="datetimeFigureOut">
              <a:rPr lang="en-US" smtClean="0"/>
              <a:t>10/15/2023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33AA7FD-8466-4110-9E04-F727BBFDE140}"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019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629A4-0DDD-332C-9F17-E41D57015780}"/>
              </a:ext>
            </a:extLst>
          </p:cNvPr>
          <p:cNvSpPr>
            <a:spLocks noGrp="1"/>
          </p:cNvSpPr>
          <p:nvPr>
            <p:ph type="ctrTitle"/>
          </p:nvPr>
        </p:nvSpPr>
        <p:spPr/>
        <p:txBody>
          <a:bodyPr>
            <a:normAutofit/>
          </a:bodyPr>
          <a:lstStyle/>
          <a:p>
            <a:r>
              <a:rPr lang="en-US" dirty="0"/>
              <a:t>Empowering Diabetes </a:t>
            </a:r>
            <a:r>
              <a:rPr lang="en-US" dirty="0" err="1"/>
              <a:t>Managemen</a:t>
            </a:r>
            <a:endParaRPr lang="en-US" dirty="0"/>
          </a:p>
        </p:txBody>
      </p:sp>
      <p:sp>
        <p:nvSpPr>
          <p:cNvPr id="3" name="Subtitle 2">
            <a:extLst>
              <a:ext uri="{FF2B5EF4-FFF2-40B4-BE49-F238E27FC236}">
                <a16:creationId xmlns:a16="http://schemas.microsoft.com/office/drawing/2014/main" id="{0A25956D-4BD8-1525-DE92-8A0F5A5D61FF}"/>
              </a:ext>
            </a:extLst>
          </p:cNvPr>
          <p:cNvSpPr>
            <a:spLocks noGrp="1"/>
          </p:cNvSpPr>
          <p:nvPr>
            <p:ph type="subTitle" idx="1"/>
          </p:nvPr>
        </p:nvSpPr>
        <p:spPr/>
        <p:txBody>
          <a:bodyPr/>
          <a:lstStyle/>
          <a:p>
            <a:r>
              <a:rPr lang="en-US" dirty="0"/>
              <a:t>Phase 3</a:t>
            </a:r>
          </a:p>
        </p:txBody>
      </p:sp>
    </p:spTree>
    <p:extLst>
      <p:ext uri="{BB962C8B-B14F-4D97-AF65-F5344CB8AC3E}">
        <p14:creationId xmlns:p14="http://schemas.microsoft.com/office/powerpoint/2010/main" val="3972856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BB90E-C324-0BB5-808D-8AF7179F3756}"/>
              </a:ext>
            </a:extLst>
          </p:cNvPr>
          <p:cNvSpPr>
            <a:spLocks noGrp="1"/>
          </p:cNvSpPr>
          <p:nvPr>
            <p:ph type="title"/>
          </p:nvPr>
        </p:nvSpPr>
        <p:spPr/>
        <p:txBody>
          <a:bodyPr/>
          <a:lstStyle/>
          <a:p>
            <a:r>
              <a:rPr lang="en-US" dirty="0"/>
              <a:t>Next Phase Work</a:t>
            </a:r>
          </a:p>
        </p:txBody>
      </p:sp>
      <p:sp>
        <p:nvSpPr>
          <p:cNvPr id="3" name="Content Placeholder 2">
            <a:extLst>
              <a:ext uri="{FF2B5EF4-FFF2-40B4-BE49-F238E27FC236}">
                <a16:creationId xmlns:a16="http://schemas.microsoft.com/office/drawing/2014/main" id="{A697A764-8D25-625B-6C5A-BB3889057375}"/>
              </a:ext>
            </a:extLst>
          </p:cNvPr>
          <p:cNvSpPr>
            <a:spLocks noGrp="1"/>
          </p:cNvSpPr>
          <p:nvPr>
            <p:ph idx="1"/>
          </p:nvPr>
        </p:nvSpPr>
        <p:spPr/>
        <p:txBody>
          <a:bodyPr/>
          <a:lstStyle/>
          <a:p>
            <a:r>
              <a:rPr lang="en-US" dirty="0"/>
              <a:t>To achieve better classifier performance, we plan to explore hyperparameter tuning and other methods like support vector machines or neural networks in future work.</a:t>
            </a:r>
          </a:p>
          <a:p>
            <a:r>
              <a:rPr lang="en-US" dirty="0"/>
              <a:t>we plan to implement SMOTE to address data imbalance and will compare its performance with previous resampling methods. This comparative analysis aims to assess the effectiveness of SMOTE in improving classifier performance </a:t>
            </a:r>
          </a:p>
          <a:p>
            <a:r>
              <a:rPr lang="en-US" dirty="0"/>
              <a:t>We will explore automatic data collection through a wearable device (Fitbit) </a:t>
            </a:r>
          </a:p>
        </p:txBody>
      </p:sp>
    </p:spTree>
    <p:extLst>
      <p:ext uri="{BB962C8B-B14F-4D97-AF65-F5344CB8AC3E}">
        <p14:creationId xmlns:p14="http://schemas.microsoft.com/office/powerpoint/2010/main" val="194649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F0EE19-FB0A-51A9-9662-CB943D868628}"/>
              </a:ext>
            </a:extLst>
          </p:cNvPr>
          <p:cNvSpPr/>
          <p:nvPr/>
        </p:nvSpPr>
        <p:spPr>
          <a:xfrm>
            <a:off x="4327797" y="2570044"/>
            <a:ext cx="294362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264004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5A99B-FC67-05B8-DDF1-CF7D304CD14A}"/>
              </a:ext>
            </a:extLst>
          </p:cNvPr>
          <p:cNvSpPr>
            <a:spLocks noGrp="1"/>
          </p:cNvSpPr>
          <p:nvPr>
            <p:ph type="title"/>
          </p:nvPr>
        </p:nvSpPr>
        <p:spPr>
          <a:xfrm>
            <a:off x="964788" y="804333"/>
            <a:ext cx="3391900" cy="5249334"/>
          </a:xfrm>
        </p:spPr>
        <p:txBody>
          <a:bodyPr>
            <a:normAutofit/>
          </a:bodyPr>
          <a:lstStyle/>
          <a:p>
            <a:pPr algn="r"/>
            <a:r>
              <a:rPr lang="en-US"/>
              <a:t>Introduction</a:t>
            </a:r>
          </a:p>
        </p:txBody>
      </p:sp>
      <p:cxnSp>
        <p:nvCxnSpPr>
          <p:cNvPr id="34" name="Straight Connector 33">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3CF343-3D78-1725-73DB-4E39E2D44F70}"/>
              </a:ext>
            </a:extLst>
          </p:cNvPr>
          <p:cNvSpPr>
            <a:spLocks noGrp="1"/>
          </p:cNvSpPr>
          <p:nvPr>
            <p:ph idx="1"/>
          </p:nvPr>
        </p:nvSpPr>
        <p:spPr>
          <a:xfrm>
            <a:off x="4999330" y="804333"/>
            <a:ext cx="6257721" cy="5249334"/>
          </a:xfrm>
        </p:spPr>
        <p:txBody>
          <a:bodyPr anchor="ctr">
            <a:normAutofit/>
          </a:bodyPr>
          <a:lstStyle/>
          <a:p>
            <a:r>
              <a:rPr lang="en-US"/>
              <a:t>This presentation is on our Empowering Diabetes Management project. In this phase, we dealt with the class imbalance and attempted to develop a classification model. </a:t>
            </a:r>
          </a:p>
        </p:txBody>
      </p:sp>
    </p:spTree>
    <p:extLst>
      <p:ext uri="{BB962C8B-B14F-4D97-AF65-F5344CB8AC3E}">
        <p14:creationId xmlns:p14="http://schemas.microsoft.com/office/powerpoint/2010/main" val="3867347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0DB426-FCFC-4AF9-ECCC-9C4FF3695A33}"/>
              </a:ext>
            </a:extLst>
          </p:cNvPr>
          <p:cNvSpPr>
            <a:spLocks noGrp="1"/>
          </p:cNvSpPr>
          <p:nvPr>
            <p:ph type="title"/>
          </p:nvPr>
        </p:nvSpPr>
        <p:spPr>
          <a:xfrm>
            <a:off x="964788" y="804333"/>
            <a:ext cx="3391900" cy="5249334"/>
          </a:xfrm>
        </p:spPr>
        <p:txBody>
          <a:bodyPr>
            <a:normAutofit/>
          </a:bodyPr>
          <a:lstStyle/>
          <a:p>
            <a:pPr algn="r"/>
            <a:r>
              <a:rPr lang="en-US"/>
              <a:t>Data Overview</a:t>
            </a:r>
          </a:p>
        </p:txBody>
      </p:sp>
      <p:cxnSp>
        <p:nvCxnSpPr>
          <p:cNvPr id="28" name="Straight Connector 27">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918A7D-7EB2-AB4B-191D-595DC630595D}"/>
              </a:ext>
            </a:extLst>
          </p:cNvPr>
          <p:cNvSpPr>
            <a:spLocks noGrp="1"/>
          </p:cNvSpPr>
          <p:nvPr>
            <p:ph idx="1"/>
          </p:nvPr>
        </p:nvSpPr>
        <p:spPr>
          <a:xfrm>
            <a:off x="4999330" y="804333"/>
            <a:ext cx="6257721" cy="5249334"/>
          </a:xfrm>
        </p:spPr>
        <p:txBody>
          <a:bodyPr anchor="ctr">
            <a:normAutofit/>
          </a:bodyPr>
          <a:lstStyle/>
          <a:p>
            <a:r>
              <a:rPr lang="en-US"/>
              <a:t>We conducted Exploratory Data Analysis (EDA) on our diabetes_012_health_indicators_BRFSS2015 dataset to assess its quality. Notably, all values are numeric, and there are no missing values, eliminating the need for data preprocessing</a:t>
            </a:r>
          </a:p>
        </p:txBody>
      </p:sp>
    </p:spTree>
    <p:extLst>
      <p:ext uri="{BB962C8B-B14F-4D97-AF65-F5344CB8AC3E}">
        <p14:creationId xmlns:p14="http://schemas.microsoft.com/office/powerpoint/2010/main" val="3565841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7390-485A-0B97-604F-94DBBB59E000}"/>
              </a:ext>
            </a:extLst>
          </p:cNvPr>
          <p:cNvSpPr>
            <a:spLocks noGrp="1"/>
          </p:cNvSpPr>
          <p:nvPr>
            <p:ph type="title"/>
          </p:nvPr>
        </p:nvSpPr>
        <p:spPr/>
        <p:txBody>
          <a:bodyPr/>
          <a:lstStyle/>
          <a:p>
            <a:r>
              <a:rPr lang="en-US" dirty="0"/>
              <a:t> Data Points Distribution</a:t>
            </a:r>
          </a:p>
        </p:txBody>
      </p:sp>
      <p:sp>
        <p:nvSpPr>
          <p:cNvPr id="3" name="Content Placeholder 2">
            <a:extLst>
              <a:ext uri="{FF2B5EF4-FFF2-40B4-BE49-F238E27FC236}">
                <a16:creationId xmlns:a16="http://schemas.microsoft.com/office/drawing/2014/main" id="{963C1458-47E0-1916-17DA-66B84A4DAEC1}"/>
              </a:ext>
            </a:extLst>
          </p:cNvPr>
          <p:cNvSpPr>
            <a:spLocks noGrp="1"/>
          </p:cNvSpPr>
          <p:nvPr>
            <p:ph idx="1"/>
          </p:nvPr>
        </p:nvSpPr>
        <p:spPr/>
        <p:txBody>
          <a:bodyPr/>
          <a:lstStyle/>
          <a:p>
            <a:r>
              <a:rPr lang="en-US" dirty="0"/>
              <a:t>The classification process involves Stratified data splitting into training, validation, and test sets. creating sets with an 80% train, 10% validation, and 10% test distribution.</a:t>
            </a:r>
          </a:p>
          <a:p>
            <a:r>
              <a:rPr lang="en-US" dirty="0"/>
              <a:t>Our dataset exhibits a significant class imbalance issue, which led us to explore various methods to address this challenge.</a:t>
            </a:r>
          </a:p>
        </p:txBody>
      </p:sp>
      <p:pic>
        <p:nvPicPr>
          <p:cNvPr id="4" name="Picture 3" descr="A blue and red pie chart with numbers and a red triangle&#10;&#10;Description automatically generated">
            <a:extLst>
              <a:ext uri="{FF2B5EF4-FFF2-40B4-BE49-F238E27FC236}">
                <a16:creationId xmlns:a16="http://schemas.microsoft.com/office/drawing/2014/main" id="{10D5DD46-3CC9-16B4-0D5B-682A507F3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4322763"/>
            <a:ext cx="3143250" cy="1854200"/>
          </a:xfrm>
          <a:prstGeom prst="rect">
            <a:avLst/>
          </a:prstGeom>
        </p:spPr>
      </p:pic>
      <p:pic>
        <p:nvPicPr>
          <p:cNvPr id="5" name="Picture 4" descr="A blue and red pie chart with text&#10;&#10;Description automatically generated">
            <a:extLst>
              <a:ext uri="{FF2B5EF4-FFF2-40B4-BE49-F238E27FC236}">
                <a16:creationId xmlns:a16="http://schemas.microsoft.com/office/drawing/2014/main" id="{BFDF1703-C451-EB7C-3E59-1CD32C8FA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6617" y="4322763"/>
            <a:ext cx="3149600" cy="1854200"/>
          </a:xfrm>
          <a:prstGeom prst="rect">
            <a:avLst/>
          </a:prstGeom>
        </p:spPr>
      </p:pic>
      <p:pic>
        <p:nvPicPr>
          <p:cNvPr id="6" name="Picture 5" descr="A pie chart with numbers and a red triangle&#10;&#10;Description automatically generated">
            <a:extLst>
              <a:ext uri="{FF2B5EF4-FFF2-40B4-BE49-F238E27FC236}">
                <a16:creationId xmlns:a16="http://schemas.microsoft.com/office/drawing/2014/main" id="{AF2A1B5E-8EA2-9C6A-DB6C-7EA90152B0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6400" y="4273339"/>
            <a:ext cx="3454400" cy="1854200"/>
          </a:xfrm>
          <a:prstGeom prst="rect">
            <a:avLst/>
          </a:prstGeom>
        </p:spPr>
      </p:pic>
    </p:spTree>
    <p:extLst>
      <p:ext uri="{BB962C8B-B14F-4D97-AF65-F5344CB8AC3E}">
        <p14:creationId xmlns:p14="http://schemas.microsoft.com/office/powerpoint/2010/main" val="2114535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5EF6-8A7E-AB56-4BA1-036F5A90AC38}"/>
              </a:ext>
            </a:extLst>
          </p:cNvPr>
          <p:cNvSpPr>
            <a:spLocks noGrp="1"/>
          </p:cNvSpPr>
          <p:nvPr>
            <p:ph type="title"/>
          </p:nvPr>
        </p:nvSpPr>
        <p:spPr>
          <a:xfrm>
            <a:off x="838200" y="-108295"/>
            <a:ext cx="10515600" cy="1062198"/>
          </a:xfrm>
        </p:spPr>
        <p:txBody>
          <a:bodyPr/>
          <a:lstStyle/>
          <a:p>
            <a:r>
              <a:rPr lang="en-US" dirty="0"/>
              <a:t>Classifier</a:t>
            </a:r>
          </a:p>
        </p:txBody>
      </p:sp>
      <p:sp>
        <p:nvSpPr>
          <p:cNvPr id="3" name="Content Placeholder 2">
            <a:extLst>
              <a:ext uri="{FF2B5EF4-FFF2-40B4-BE49-F238E27FC236}">
                <a16:creationId xmlns:a16="http://schemas.microsoft.com/office/drawing/2014/main" id="{1AC03A49-5498-6AB9-CB44-C507762E7A94}"/>
              </a:ext>
            </a:extLst>
          </p:cNvPr>
          <p:cNvSpPr>
            <a:spLocks noGrp="1"/>
          </p:cNvSpPr>
          <p:nvPr>
            <p:ph idx="1"/>
          </p:nvPr>
        </p:nvSpPr>
        <p:spPr>
          <a:xfrm>
            <a:off x="838200" y="880533"/>
            <a:ext cx="10515600" cy="5959211"/>
          </a:xfrm>
        </p:spPr>
        <p:txBody>
          <a:bodyPr/>
          <a:lstStyle/>
          <a:p>
            <a:r>
              <a:rPr lang="en-US" dirty="0"/>
              <a:t>We used a Random Forest classifier and performed grid search cross-validation to determine the best hyperparameters. The scoring parameter used was weighted ROC AUC score.</a:t>
            </a:r>
          </a:p>
        </p:txBody>
      </p:sp>
      <p:pic>
        <p:nvPicPr>
          <p:cNvPr id="4" name="Picture 3" descr="A colorful pie chart with text&#10;&#10;Description automatically generated">
            <a:extLst>
              <a:ext uri="{FF2B5EF4-FFF2-40B4-BE49-F238E27FC236}">
                <a16:creationId xmlns:a16="http://schemas.microsoft.com/office/drawing/2014/main" id="{E87C8C07-22BE-6C9E-61B8-AB316A29611E}"/>
              </a:ext>
            </a:extLst>
          </p:cNvPr>
          <p:cNvPicPr>
            <a:picLocks noChangeAspect="1"/>
          </p:cNvPicPr>
          <p:nvPr/>
        </p:nvPicPr>
        <p:blipFill>
          <a:blip r:embed="rId2"/>
          <a:stretch>
            <a:fillRect/>
          </a:stretch>
        </p:blipFill>
        <p:spPr>
          <a:xfrm>
            <a:off x="1655945" y="2587614"/>
            <a:ext cx="4753186" cy="4089466"/>
          </a:xfrm>
          <a:prstGeom prst="rect">
            <a:avLst/>
          </a:prstGeom>
        </p:spPr>
      </p:pic>
      <p:pic>
        <p:nvPicPr>
          <p:cNvPr id="7" name="Picture 6">
            <a:extLst>
              <a:ext uri="{FF2B5EF4-FFF2-40B4-BE49-F238E27FC236}">
                <a16:creationId xmlns:a16="http://schemas.microsoft.com/office/drawing/2014/main" id="{32FC39A2-4783-3AD1-8EFA-462698EF794C}"/>
              </a:ext>
            </a:extLst>
          </p:cNvPr>
          <p:cNvPicPr>
            <a:picLocks noChangeAspect="1"/>
          </p:cNvPicPr>
          <p:nvPr/>
        </p:nvPicPr>
        <p:blipFill>
          <a:blip r:embed="rId3"/>
          <a:stretch>
            <a:fillRect/>
          </a:stretch>
        </p:blipFill>
        <p:spPr>
          <a:xfrm>
            <a:off x="7704462" y="4594996"/>
            <a:ext cx="3254517" cy="1609377"/>
          </a:xfrm>
          <a:prstGeom prst="rect">
            <a:avLst/>
          </a:prstGeom>
        </p:spPr>
      </p:pic>
    </p:spTree>
    <p:extLst>
      <p:ext uri="{BB962C8B-B14F-4D97-AF65-F5344CB8AC3E}">
        <p14:creationId xmlns:p14="http://schemas.microsoft.com/office/powerpoint/2010/main" val="1905009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2C10FCF-B305-DDD9-1429-4562C7AAF900}"/>
              </a:ext>
            </a:extLst>
          </p:cNvPr>
          <p:cNvSpPr>
            <a:spLocks noGrp="1"/>
          </p:cNvSpPr>
          <p:nvPr>
            <p:ph type="title"/>
          </p:nvPr>
        </p:nvSpPr>
        <p:spPr>
          <a:xfrm>
            <a:off x="838200" y="0"/>
            <a:ext cx="10515600" cy="1062198"/>
          </a:xfrm>
        </p:spPr>
        <p:txBody>
          <a:bodyPr/>
          <a:lstStyle/>
          <a:p>
            <a:r>
              <a:rPr lang="en-US" dirty="0"/>
              <a:t>Classifier (cont.)</a:t>
            </a:r>
          </a:p>
        </p:txBody>
      </p:sp>
      <p:sp>
        <p:nvSpPr>
          <p:cNvPr id="3" name="Content Placeholder 2">
            <a:extLst>
              <a:ext uri="{FF2B5EF4-FFF2-40B4-BE49-F238E27FC236}">
                <a16:creationId xmlns:a16="http://schemas.microsoft.com/office/drawing/2014/main" id="{DD232492-EC12-5F80-2C48-4D78AF415801}"/>
              </a:ext>
            </a:extLst>
          </p:cNvPr>
          <p:cNvSpPr>
            <a:spLocks noGrp="1"/>
          </p:cNvSpPr>
          <p:nvPr>
            <p:ph idx="1"/>
          </p:nvPr>
        </p:nvSpPr>
        <p:spPr>
          <a:xfrm>
            <a:off x="838200" y="968588"/>
            <a:ext cx="10515600" cy="5208376"/>
          </a:xfrm>
        </p:spPr>
        <p:txBody>
          <a:bodyPr/>
          <a:lstStyle/>
          <a:p>
            <a:r>
              <a:rPr lang="en-US" dirty="0"/>
              <a:t> After Random Forest, we explored the </a:t>
            </a:r>
            <a:r>
              <a:rPr lang="en-US" b="1" dirty="0" err="1"/>
              <a:t>XGBoost</a:t>
            </a:r>
            <a:r>
              <a:rPr lang="en-US" dirty="0"/>
              <a:t> classifier, utilizing grid search to find the best parameters based on the weighted ROC AUC score.</a:t>
            </a:r>
          </a:p>
        </p:txBody>
      </p:sp>
      <p:pic>
        <p:nvPicPr>
          <p:cNvPr id="5" name="Picture 4" descr="A colorful pie chart with numbers&#10;&#10;Description automatically generated">
            <a:extLst>
              <a:ext uri="{FF2B5EF4-FFF2-40B4-BE49-F238E27FC236}">
                <a16:creationId xmlns:a16="http://schemas.microsoft.com/office/drawing/2014/main" id="{50E48580-BFBD-197D-0890-9155CD6A7DBC}"/>
              </a:ext>
            </a:extLst>
          </p:cNvPr>
          <p:cNvPicPr>
            <a:picLocks noChangeAspect="1"/>
          </p:cNvPicPr>
          <p:nvPr/>
        </p:nvPicPr>
        <p:blipFill>
          <a:blip r:embed="rId2"/>
          <a:stretch>
            <a:fillRect/>
          </a:stretch>
        </p:blipFill>
        <p:spPr>
          <a:xfrm>
            <a:off x="232907" y="2501447"/>
            <a:ext cx="6856791" cy="4356553"/>
          </a:xfrm>
          <a:prstGeom prst="rect">
            <a:avLst/>
          </a:prstGeom>
        </p:spPr>
      </p:pic>
      <p:pic>
        <p:nvPicPr>
          <p:cNvPr id="9" name="Picture 8">
            <a:extLst>
              <a:ext uri="{FF2B5EF4-FFF2-40B4-BE49-F238E27FC236}">
                <a16:creationId xmlns:a16="http://schemas.microsoft.com/office/drawing/2014/main" id="{D6E5C994-0172-5005-4738-D1E9FA4F0E04}"/>
              </a:ext>
            </a:extLst>
          </p:cNvPr>
          <p:cNvPicPr>
            <a:picLocks noChangeAspect="1"/>
          </p:cNvPicPr>
          <p:nvPr/>
        </p:nvPicPr>
        <p:blipFill>
          <a:blip r:embed="rId3"/>
          <a:stretch>
            <a:fillRect/>
          </a:stretch>
        </p:blipFill>
        <p:spPr>
          <a:xfrm>
            <a:off x="7974186" y="4381003"/>
            <a:ext cx="3314987" cy="1699407"/>
          </a:xfrm>
          <a:prstGeom prst="rect">
            <a:avLst/>
          </a:prstGeom>
        </p:spPr>
      </p:pic>
    </p:spTree>
    <p:extLst>
      <p:ext uri="{BB962C8B-B14F-4D97-AF65-F5344CB8AC3E}">
        <p14:creationId xmlns:p14="http://schemas.microsoft.com/office/powerpoint/2010/main" val="3710230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5D7964-2116-E8F3-D6B5-990D57FFDEB1}"/>
              </a:ext>
            </a:extLst>
          </p:cNvPr>
          <p:cNvSpPr>
            <a:spLocks noGrp="1"/>
          </p:cNvSpPr>
          <p:nvPr>
            <p:ph type="title"/>
          </p:nvPr>
        </p:nvSpPr>
        <p:spPr>
          <a:xfrm>
            <a:off x="838200" y="722787"/>
            <a:ext cx="10515600" cy="1062198"/>
          </a:xfrm>
        </p:spPr>
        <p:txBody>
          <a:bodyPr/>
          <a:lstStyle/>
          <a:p>
            <a:r>
              <a:rPr lang="en-US" dirty="0"/>
              <a:t>Classifier (cont.)</a:t>
            </a:r>
          </a:p>
        </p:txBody>
      </p:sp>
      <p:sp>
        <p:nvSpPr>
          <p:cNvPr id="3" name="Content Placeholder 2">
            <a:extLst>
              <a:ext uri="{FF2B5EF4-FFF2-40B4-BE49-F238E27FC236}">
                <a16:creationId xmlns:a16="http://schemas.microsoft.com/office/drawing/2014/main" id="{C12CA6F6-F50D-D072-025B-F88A0BCCD7DC}"/>
              </a:ext>
            </a:extLst>
          </p:cNvPr>
          <p:cNvSpPr>
            <a:spLocks noGrp="1"/>
          </p:cNvSpPr>
          <p:nvPr>
            <p:ph idx="1"/>
          </p:nvPr>
        </p:nvSpPr>
        <p:spPr>
          <a:xfrm>
            <a:off x="743373" y="2049145"/>
            <a:ext cx="10515600" cy="4981258"/>
          </a:xfrm>
        </p:spPr>
        <p:txBody>
          <a:bodyPr/>
          <a:lstStyle/>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Since we are dealing with a significant class imbalance, we relied on the boosting method. As the XGB model failed, we tried another booster model,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LightGBM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 get the best model based on grid search for the best-weighted ROC AUC score. We even tried adding custom weights to this model to see if it helps with class imbalance issue.</a:t>
            </a: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model does not have a feature importance parameter, so we directly move on to performance analysis.</a:t>
            </a:r>
          </a:p>
          <a:p>
            <a:endParaRPr lang="en-US" dirty="0"/>
          </a:p>
          <a:p>
            <a:endParaRPr lang="en-US" dirty="0"/>
          </a:p>
          <a:p>
            <a:pPr marL="0" indent="0">
              <a:buNone/>
            </a:pPr>
            <a:endParaRPr lang="en-US" dirty="0"/>
          </a:p>
          <a:p>
            <a:pPr marL="0" indent="0">
              <a:buNone/>
            </a:pPr>
            <a:endParaRPr lang="en-US" dirty="0"/>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above figure shows that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LightGBM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is also not very effective in dealing with class imbalance.</a:t>
            </a:r>
          </a:p>
        </p:txBody>
      </p:sp>
      <p:pic>
        <p:nvPicPr>
          <p:cNvPr id="6" name="Picture 5">
            <a:extLst>
              <a:ext uri="{FF2B5EF4-FFF2-40B4-BE49-F238E27FC236}">
                <a16:creationId xmlns:a16="http://schemas.microsoft.com/office/drawing/2014/main" id="{AC73453C-AB6D-4750-ECF0-CA68E999F963}"/>
              </a:ext>
            </a:extLst>
          </p:cNvPr>
          <p:cNvPicPr>
            <a:picLocks noChangeAspect="1"/>
          </p:cNvPicPr>
          <p:nvPr/>
        </p:nvPicPr>
        <p:blipFill>
          <a:blip r:embed="rId2"/>
          <a:stretch>
            <a:fillRect/>
          </a:stretch>
        </p:blipFill>
        <p:spPr>
          <a:xfrm>
            <a:off x="3724489" y="3783049"/>
            <a:ext cx="3292125" cy="1775614"/>
          </a:xfrm>
          <a:prstGeom prst="rect">
            <a:avLst/>
          </a:prstGeom>
        </p:spPr>
      </p:pic>
    </p:spTree>
    <p:extLst>
      <p:ext uri="{BB962C8B-B14F-4D97-AF65-F5344CB8AC3E}">
        <p14:creationId xmlns:p14="http://schemas.microsoft.com/office/powerpoint/2010/main" val="2346104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D89A7-940E-9F23-2D99-60F75FEED655}"/>
              </a:ext>
            </a:extLst>
          </p:cNvPr>
          <p:cNvSpPr>
            <a:spLocks noGrp="1"/>
          </p:cNvSpPr>
          <p:nvPr>
            <p:ph type="title"/>
          </p:nvPr>
        </p:nvSpPr>
        <p:spPr/>
        <p:txBody>
          <a:bodyPr/>
          <a:lstStyle/>
          <a:p>
            <a:r>
              <a:rPr lang="en-US" dirty="0"/>
              <a:t>Random Forest with Resampled Data</a:t>
            </a:r>
          </a:p>
        </p:txBody>
      </p:sp>
      <p:sp>
        <p:nvSpPr>
          <p:cNvPr id="3" name="Content Placeholder 2">
            <a:extLst>
              <a:ext uri="{FF2B5EF4-FFF2-40B4-BE49-F238E27FC236}">
                <a16:creationId xmlns:a16="http://schemas.microsoft.com/office/drawing/2014/main" id="{41A296B3-6C50-72F9-53AD-BDD290ADCCE5}"/>
              </a:ext>
            </a:extLst>
          </p:cNvPr>
          <p:cNvSpPr>
            <a:spLocks noGrp="1"/>
          </p:cNvSpPr>
          <p:nvPr>
            <p:ph idx="1"/>
          </p:nvPr>
        </p:nvSpPr>
        <p:spPr/>
        <p:txBody>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Looking at all the results we decided to try out the same methods again using resampling techniques. For this,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imbalanced_learn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module is used. We tried under sampling class 0 and over sampling class 1, and then checked performance of the best random forest model with best parameters that is now trained on resampled training dataset.</a:t>
            </a:r>
          </a:p>
          <a:p>
            <a:pPr marL="0" indent="0">
              <a:buNone/>
            </a:pPr>
            <a:endParaRPr lang="en-US" dirty="0"/>
          </a:p>
        </p:txBody>
      </p:sp>
      <p:pic>
        <p:nvPicPr>
          <p:cNvPr id="5" name="Picture 4">
            <a:extLst>
              <a:ext uri="{FF2B5EF4-FFF2-40B4-BE49-F238E27FC236}">
                <a16:creationId xmlns:a16="http://schemas.microsoft.com/office/drawing/2014/main" id="{BD59DF3D-1082-EED1-22BE-E502A0758609}"/>
              </a:ext>
            </a:extLst>
          </p:cNvPr>
          <p:cNvPicPr>
            <a:picLocks noChangeAspect="1"/>
          </p:cNvPicPr>
          <p:nvPr/>
        </p:nvPicPr>
        <p:blipFill>
          <a:blip r:embed="rId2"/>
          <a:stretch>
            <a:fillRect/>
          </a:stretch>
        </p:blipFill>
        <p:spPr>
          <a:xfrm>
            <a:off x="3986414" y="4138642"/>
            <a:ext cx="3330229" cy="1722269"/>
          </a:xfrm>
          <a:prstGeom prst="rect">
            <a:avLst/>
          </a:prstGeom>
        </p:spPr>
      </p:pic>
    </p:spTree>
    <p:extLst>
      <p:ext uri="{BB962C8B-B14F-4D97-AF65-F5344CB8AC3E}">
        <p14:creationId xmlns:p14="http://schemas.microsoft.com/office/powerpoint/2010/main" val="94710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BC4C3-E5A9-C617-ED72-2874866D18EF}"/>
              </a:ext>
            </a:extLst>
          </p:cNvPr>
          <p:cNvSpPr>
            <a:spLocks noGrp="1"/>
          </p:cNvSpPr>
          <p:nvPr>
            <p:ph type="title"/>
          </p:nvPr>
        </p:nvSpPr>
        <p:spPr/>
        <p:txBody>
          <a:bodyPr/>
          <a:lstStyle/>
          <a:p>
            <a:r>
              <a:rPr lang="en-US" dirty="0"/>
              <a:t>Resampling and </a:t>
            </a:r>
            <a:r>
              <a:rPr lang="en-US" dirty="0" err="1"/>
              <a:t>XGBoost</a:t>
            </a:r>
            <a:endParaRPr lang="en-US" dirty="0"/>
          </a:p>
        </p:txBody>
      </p:sp>
      <p:sp>
        <p:nvSpPr>
          <p:cNvPr id="3" name="Content Placeholder 2">
            <a:extLst>
              <a:ext uri="{FF2B5EF4-FFF2-40B4-BE49-F238E27FC236}">
                <a16:creationId xmlns:a16="http://schemas.microsoft.com/office/drawing/2014/main" id="{7E9131F1-0513-4687-89EA-CEA0F5D96182}"/>
              </a:ext>
            </a:extLst>
          </p:cNvPr>
          <p:cNvSpPr>
            <a:spLocks noGrp="1"/>
          </p:cNvSpPr>
          <p:nvPr>
            <p:ph idx="1"/>
          </p:nvPr>
        </p:nvSpPr>
        <p:spPr/>
        <p:txBody>
          <a:bodyPr/>
          <a:lstStyle/>
          <a:p>
            <a:r>
              <a:rPr lang="en-US" dirty="0"/>
              <a:t>We also checked how the resampled training set changes the performance of the </a:t>
            </a:r>
            <a:r>
              <a:rPr lang="en-US" dirty="0" err="1"/>
              <a:t>XGBoost</a:t>
            </a:r>
            <a:r>
              <a:rPr lang="en-US" dirty="0"/>
              <a:t> model.</a:t>
            </a:r>
          </a:p>
          <a:p>
            <a:endParaRPr lang="en-US" dirty="0"/>
          </a:p>
          <a:p>
            <a:endParaRPr lang="en-US" dirty="0"/>
          </a:p>
          <a:p>
            <a:endParaRPr lang="en-US" dirty="0"/>
          </a:p>
          <a:p>
            <a:pPr marL="0" indent="0">
              <a:buNone/>
            </a:pPr>
            <a:endParaRPr lang="en-US" dirty="0"/>
          </a:p>
          <a:p>
            <a:r>
              <a:rPr lang="en-US" dirty="0"/>
              <a:t> We observed that random forest performed much better. </a:t>
            </a:r>
          </a:p>
        </p:txBody>
      </p:sp>
      <p:pic>
        <p:nvPicPr>
          <p:cNvPr id="5" name="Picture 4">
            <a:extLst>
              <a:ext uri="{FF2B5EF4-FFF2-40B4-BE49-F238E27FC236}">
                <a16:creationId xmlns:a16="http://schemas.microsoft.com/office/drawing/2014/main" id="{49B2D1DF-E040-D4BB-3670-A67173F19178}"/>
              </a:ext>
            </a:extLst>
          </p:cNvPr>
          <p:cNvPicPr>
            <a:picLocks noChangeAspect="1"/>
          </p:cNvPicPr>
          <p:nvPr/>
        </p:nvPicPr>
        <p:blipFill>
          <a:blip r:embed="rId2"/>
          <a:stretch>
            <a:fillRect/>
          </a:stretch>
        </p:blipFill>
        <p:spPr>
          <a:xfrm>
            <a:off x="4000355" y="2829084"/>
            <a:ext cx="3337849" cy="1627770"/>
          </a:xfrm>
          <a:prstGeom prst="rect">
            <a:avLst/>
          </a:prstGeom>
        </p:spPr>
      </p:pic>
    </p:spTree>
    <p:extLst>
      <p:ext uri="{BB962C8B-B14F-4D97-AF65-F5344CB8AC3E}">
        <p14:creationId xmlns:p14="http://schemas.microsoft.com/office/powerpoint/2010/main" val="1667438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151</TotalTime>
  <Words>479</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Times New Roman</vt:lpstr>
      <vt:lpstr>Tw Cen MT</vt:lpstr>
      <vt:lpstr>Tw Cen MT Condensed</vt:lpstr>
      <vt:lpstr>Wingdings 3</vt:lpstr>
      <vt:lpstr>Integral</vt:lpstr>
      <vt:lpstr>Empowering Diabetes Managemen</vt:lpstr>
      <vt:lpstr>Introduction</vt:lpstr>
      <vt:lpstr>Data Overview</vt:lpstr>
      <vt:lpstr> Data Points Distribution</vt:lpstr>
      <vt:lpstr>Classifier</vt:lpstr>
      <vt:lpstr>Classifier (cont.)</vt:lpstr>
      <vt:lpstr>Classifier (cont.)</vt:lpstr>
      <vt:lpstr>Random Forest with Resampled Data</vt:lpstr>
      <vt:lpstr>Resampling and XGBoost</vt:lpstr>
      <vt:lpstr>Next Phase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Diabetes Management </dc:title>
  <dc:creator>Solanki, Gaurang (UMKC-Student)</dc:creator>
  <cp:lastModifiedBy>Solanki, Gaurang (UMKC-Student)</cp:lastModifiedBy>
  <cp:revision>2</cp:revision>
  <dcterms:created xsi:type="dcterms:W3CDTF">2023-10-15T23:20:42Z</dcterms:created>
  <dcterms:modified xsi:type="dcterms:W3CDTF">2023-10-16T03:36:17Z</dcterms:modified>
</cp:coreProperties>
</file>