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1" r:id="rId5"/>
    <p:sldId id="264" r:id="rId6"/>
    <p:sldId id="258" r:id="rId7"/>
    <p:sldId id="265" r:id="rId8"/>
    <p:sldId id="263" r:id="rId9"/>
    <p:sldId id="259" r:id="rId10"/>
    <p:sldId id="262" r:id="rId11"/>
    <p:sldId id="261" r:id="rId12"/>
    <p:sldId id="260" r:id="rId13"/>
    <p:sldId id="267" r:id="rId14"/>
    <p:sldId id="268" r:id="rId15"/>
    <p:sldId id="269" r:id="rId16"/>
    <p:sldId id="266" r:id="rId17"/>
    <p:sldId id="270" r:id="rId1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4" autoAdjust="0"/>
    <p:restoredTop sz="94695" autoAdjust="0"/>
  </p:normalViewPr>
  <p:slideViewPr>
    <p:cSldViewPr snapToGrid="0">
      <p:cViewPr varScale="1">
        <p:scale>
          <a:sx n="83" d="100"/>
          <a:sy n="83" d="100"/>
        </p:scale>
        <p:origin x="461" y="77"/>
      </p:cViewPr>
      <p:guideLst>
        <p:guide orient="horz" pos="2160"/>
        <p:guide pos="3840"/>
      </p:guideLst>
    </p:cSldViewPr>
  </p:slideViewPr>
  <p:outlineViewPr>
    <p:cViewPr>
      <p:scale>
        <a:sx n="33" d="100"/>
        <a:sy n="33" d="100"/>
      </p:scale>
      <p:origin x="0" y="-1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A3FA8-9B98-43F3-49EA-F45FD2E1352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187E88BD-81A8-C451-EE98-2E4C45B6E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C1E481FB-8CCE-85F2-ADE1-0452AF817922}"/>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39E8FBD1-37FC-91B8-50D8-B0B9ED0D743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03E1B0B-DD96-C17E-73AE-106A41D7C7BF}"/>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92207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5BAA1-A361-5001-D232-0457F83F3AE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26C26B5-1D13-D147-F667-E46505F067B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CC6C5ED-057F-A66A-3B1B-C77605E8538F}"/>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11A30D7A-2D90-55D5-B316-90E2A17F4E7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13542A6-05CE-BB9E-3DE1-63DFD07D2D84}"/>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214410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5AFF318-91D1-A27C-DB5D-777FAC666AC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32C8E2F3-BD3B-AA8D-6CD1-B5C763037B2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DA8F51C-B700-69AF-4284-2B004115DEE0}"/>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2E503A2A-4C29-D214-7639-5E06D8936F1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9F6CFB-A631-1C98-CA77-522D715AA519}"/>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226761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66F0C-C522-D9D4-777F-10A3291A82E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6DEC6C2-C283-9CF1-F5BA-AFB41DAB2D7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DED8056-E478-DF19-DBF4-10C8E0EC75C2}"/>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9EBBC281-D9B1-BD7B-4C33-00E46E7FF8B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7185EAF-E424-862E-A53C-4272E8510396}"/>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220516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50D55-E3E6-31C3-5E4B-76BDD8F501D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E06379B-21FB-AED2-F917-CF4CA345C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41E7FB1-D3C7-E8D2-A1FD-B5BC483CA9C2}"/>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94C169F1-FC0C-86EA-9952-2DE891AC7ED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94E83FA-66D5-8958-688A-96458A3F334C}"/>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32813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7E130-017E-CBC9-B63C-CDE5AABAAB0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4B99879-24A5-B69A-6A23-5B2FC649A32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7CD30CD7-6839-C53C-B5FC-6F3A1447619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D3F8B8F-067D-924D-67A0-611CFF3DBBFF}"/>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6" name="Marcador de pie de página 5">
            <a:extLst>
              <a:ext uri="{FF2B5EF4-FFF2-40B4-BE49-F238E27FC236}">
                <a16:creationId xmlns:a16="http://schemas.microsoft.com/office/drawing/2014/main" id="{81619C1A-3018-C569-A7BA-CD1B345DEC6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4DF9612-9CE4-9C24-8658-1F6F19F451CD}"/>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1679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C924A-4DA8-E5F4-8FD0-EA7692AB12B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6E6E3DB-3F5F-84AC-B1AB-EC0D245B7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EEFEDD-360F-AFF9-3414-CF2F71630F7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F453BC92-3FF5-F333-207C-A8ADB7015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AF2CFB8-E389-F560-0BBE-54F2320326F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D072DEBE-3AD8-B778-6AAB-D5EFD986A993}"/>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8" name="Marcador de pie de página 7">
            <a:extLst>
              <a:ext uri="{FF2B5EF4-FFF2-40B4-BE49-F238E27FC236}">
                <a16:creationId xmlns:a16="http://schemas.microsoft.com/office/drawing/2014/main" id="{0B73443B-0DEE-48CF-CD3B-054952A972D1}"/>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66015D15-3565-28AD-0D93-31395F600951}"/>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343014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BC8E4-FDA4-87D3-DD15-7F83D2A32CC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CAE902BF-F0BF-A053-92D8-8B8FA9093C74}"/>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4" name="Marcador de pie de página 3">
            <a:extLst>
              <a:ext uri="{FF2B5EF4-FFF2-40B4-BE49-F238E27FC236}">
                <a16:creationId xmlns:a16="http://schemas.microsoft.com/office/drawing/2014/main" id="{0B0CFB50-5837-410A-8C81-5391EECA2AD1}"/>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2A4C09A3-7F52-9E29-A4DE-0E5CE273C1C4}"/>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260113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696F3B-9821-DF6E-6720-0EEFAFC6197E}"/>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3" name="Marcador de pie de página 2">
            <a:extLst>
              <a:ext uri="{FF2B5EF4-FFF2-40B4-BE49-F238E27FC236}">
                <a16:creationId xmlns:a16="http://schemas.microsoft.com/office/drawing/2014/main" id="{C821295E-DA4B-6EC3-8A22-AC5C65E06805}"/>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F7D01144-C163-6E43-0F72-9EE984656F82}"/>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39586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68AC6-9C1C-3754-72BF-242AB751D6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7AA8468-880D-85F4-E099-AB7A7D46D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B931639C-F2E9-252D-E4A5-9EA570AE8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AD435A-8984-31D4-996C-9CC6B8673716}"/>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6" name="Marcador de pie de página 5">
            <a:extLst>
              <a:ext uri="{FF2B5EF4-FFF2-40B4-BE49-F238E27FC236}">
                <a16:creationId xmlns:a16="http://schemas.microsoft.com/office/drawing/2014/main" id="{FE4574B0-884A-CA69-9C92-FDCF0F3F827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6CFB7F6-5D07-F71B-2B90-D0307A8CDEE7}"/>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119906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7162A-B906-DD30-ABF2-A985FC8B2B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F8F008D1-0881-7D2F-0C10-58E816C80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265E4CAF-D0E3-8B9C-5B68-D07DFC3CC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246D39-C681-DE0B-717F-9D7BA43B4705}"/>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6" name="Marcador de pie de página 5">
            <a:extLst>
              <a:ext uri="{FF2B5EF4-FFF2-40B4-BE49-F238E27FC236}">
                <a16:creationId xmlns:a16="http://schemas.microsoft.com/office/drawing/2014/main" id="{233016EF-5BF0-79F1-3A56-AE46DB59A64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939E4D6-1176-4B7C-3E62-B24D7EFFB9A0}"/>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187521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35BDEB1-AB25-70CB-21C9-7A0D914E5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E148A74-CADE-8BF0-88D7-A3191CD1D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B5FE995-15E8-2E91-E7FF-18C364BD0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3AABC440-68C7-08A0-5232-EC4870DFD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C4C5786C-F9F5-BD1D-A2B8-0FF054863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35AAD-0537-495D-9A20-4C46152B4927}" type="slidenum">
              <a:rPr lang="es-CL" smtClean="0"/>
              <a:t>‹Nº›</a:t>
            </a:fld>
            <a:endParaRPr lang="es-CL"/>
          </a:p>
        </p:txBody>
      </p:sp>
    </p:spTree>
    <p:extLst>
      <p:ext uri="{BB962C8B-B14F-4D97-AF65-F5344CB8AC3E}">
        <p14:creationId xmlns:p14="http://schemas.microsoft.com/office/powerpoint/2010/main" val="64555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6" name="Picture 2" descr="Un grupo de personas en un escenario&#10;&#10;Descripción generada automáticamente con confianza media">
            <a:extLst>
              <a:ext uri="{FF2B5EF4-FFF2-40B4-BE49-F238E27FC236}">
                <a16:creationId xmlns:a16="http://schemas.microsoft.com/office/drawing/2014/main" id="{E38BA7F9-3BFB-17F9-4E82-9198E1D8792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D27B573-BD5F-081B-D743-DA195BAC205A}"/>
              </a:ext>
            </a:extLst>
          </p:cNvPr>
          <p:cNvSpPr>
            <a:spLocks noGrp="1"/>
          </p:cNvSpPr>
          <p:nvPr>
            <p:ph type="ctrTitle"/>
          </p:nvPr>
        </p:nvSpPr>
        <p:spPr>
          <a:xfrm>
            <a:off x="1524000" y="1122362"/>
            <a:ext cx="9144000" cy="2900518"/>
          </a:xfrm>
        </p:spPr>
        <p:txBody>
          <a:bodyPr>
            <a:normAutofit/>
          </a:bodyPr>
          <a:lstStyle/>
          <a:p>
            <a:r>
              <a:rPr lang="es-CL" dirty="0">
                <a:solidFill>
                  <a:srgbClr val="FFFFFF"/>
                </a:solidFill>
              </a:rPr>
              <a:t>Presentación Proyecto 2:</a:t>
            </a:r>
            <a:br>
              <a:rPr lang="es-CL" dirty="0">
                <a:solidFill>
                  <a:srgbClr val="FFFFFF"/>
                </a:solidFill>
              </a:rPr>
            </a:br>
            <a:r>
              <a:rPr lang="es-CL" dirty="0">
                <a:solidFill>
                  <a:srgbClr val="FFFFFF"/>
                </a:solidFill>
              </a:rPr>
              <a:t>Predicción de asistencia a los estadios de fútbol</a:t>
            </a:r>
          </a:p>
        </p:txBody>
      </p:sp>
      <p:sp>
        <p:nvSpPr>
          <p:cNvPr id="3" name="Subtítulo 2">
            <a:extLst>
              <a:ext uri="{FF2B5EF4-FFF2-40B4-BE49-F238E27FC236}">
                <a16:creationId xmlns:a16="http://schemas.microsoft.com/office/drawing/2014/main" id="{AF1B8EA4-7323-A16C-AA33-5F0D4444A82B}"/>
              </a:ext>
            </a:extLst>
          </p:cNvPr>
          <p:cNvSpPr>
            <a:spLocks noGrp="1"/>
          </p:cNvSpPr>
          <p:nvPr>
            <p:ph type="subTitle" idx="1"/>
          </p:nvPr>
        </p:nvSpPr>
        <p:spPr>
          <a:xfrm>
            <a:off x="1524000" y="4159404"/>
            <a:ext cx="9144000" cy="1098395"/>
          </a:xfrm>
        </p:spPr>
        <p:txBody>
          <a:bodyPr>
            <a:normAutofit/>
          </a:bodyPr>
          <a:lstStyle/>
          <a:p>
            <a:r>
              <a:rPr lang="es-CL" dirty="0">
                <a:solidFill>
                  <a:srgbClr val="FFFFFF"/>
                </a:solidFill>
              </a:rPr>
              <a:t>Daniel Ríos</a:t>
            </a:r>
          </a:p>
          <a:p>
            <a:r>
              <a:rPr lang="es-CL" dirty="0">
                <a:solidFill>
                  <a:srgbClr val="FFFFFF"/>
                </a:solidFill>
              </a:rPr>
              <a:t>Prof. Jesús Ortiz</a:t>
            </a:r>
          </a:p>
        </p:txBody>
      </p:sp>
    </p:spTree>
    <p:extLst>
      <p:ext uri="{BB962C8B-B14F-4D97-AF65-F5344CB8AC3E}">
        <p14:creationId xmlns:p14="http://schemas.microsoft.com/office/powerpoint/2010/main" val="36874090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embudo&#10;&#10;Descripción generada automáticamente">
            <a:extLst>
              <a:ext uri="{FF2B5EF4-FFF2-40B4-BE49-F238E27FC236}">
                <a16:creationId xmlns:a16="http://schemas.microsoft.com/office/drawing/2014/main" id="{967C55CA-3540-9520-C650-79969C1479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360" y="1091820"/>
            <a:ext cx="7011539" cy="4674359"/>
          </a:xfrm>
        </p:spPr>
      </p:pic>
      <p:sp>
        <p:nvSpPr>
          <p:cNvPr id="7" name="CuadroTexto 6">
            <a:extLst>
              <a:ext uri="{FF2B5EF4-FFF2-40B4-BE49-F238E27FC236}">
                <a16:creationId xmlns:a16="http://schemas.microsoft.com/office/drawing/2014/main" id="{6460C5EB-BE86-FC54-FC8D-4D13CE584265}"/>
              </a:ext>
            </a:extLst>
          </p:cNvPr>
          <p:cNvSpPr txBox="1"/>
          <p:nvPr/>
        </p:nvSpPr>
        <p:spPr>
          <a:xfrm>
            <a:off x="8456908" y="2551836"/>
            <a:ext cx="2587083" cy="1754326"/>
          </a:xfrm>
          <a:prstGeom prst="rect">
            <a:avLst/>
          </a:prstGeom>
          <a:noFill/>
        </p:spPr>
        <p:txBody>
          <a:bodyPr wrap="square" rtlCol="0">
            <a:spAutoFit/>
          </a:bodyPr>
          <a:lstStyle/>
          <a:p>
            <a:r>
              <a:rPr lang="es-MX" dirty="0"/>
              <a:t>La lista de países con mayor asistencia a los estadios la encabeza por amplio margen Alemania, seguida de India y España.</a:t>
            </a:r>
            <a:endParaRPr lang="es-CL" dirty="0"/>
          </a:p>
        </p:txBody>
      </p:sp>
    </p:spTree>
    <p:extLst>
      <p:ext uri="{BB962C8B-B14F-4D97-AF65-F5344CB8AC3E}">
        <p14:creationId xmlns:p14="http://schemas.microsoft.com/office/powerpoint/2010/main" val="259699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a:xfrm>
            <a:off x="838200" y="2766218"/>
            <a:ext cx="10515600" cy="1325563"/>
          </a:xfrm>
        </p:spPr>
        <p:txBody>
          <a:bodyPr/>
          <a:lstStyle/>
          <a:p>
            <a:pPr algn="ctr"/>
            <a:r>
              <a:rPr lang="es-CL" sz="6000" b="1" dirty="0"/>
              <a:t>Modelos</a:t>
            </a:r>
            <a:endParaRPr lang="es-CL" b="1" dirty="0"/>
          </a:p>
        </p:txBody>
      </p:sp>
    </p:spTree>
    <p:extLst>
      <p:ext uri="{BB962C8B-B14F-4D97-AF65-F5344CB8AC3E}">
        <p14:creationId xmlns:p14="http://schemas.microsoft.com/office/powerpoint/2010/main" val="19405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Etapa 1</a:t>
            </a:r>
          </a:p>
        </p:txBody>
      </p:sp>
      <p:sp>
        <p:nvSpPr>
          <p:cNvPr id="3" name="Marcador de contenido 2">
            <a:extLst>
              <a:ext uri="{FF2B5EF4-FFF2-40B4-BE49-F238E27FC236}">
                <a16:creationId xmlns:a16="http://schemas.microsoft.com/office/drawing/2014/main" id="{E7D467D3-83F3-0866-5C56-43E26086A692}"/>
              </a:ext>
            </a:extLst>
          </p:cNvPr>
          <p:cNvSpPr>
            <a:spLocks noGrp="1"/>
          </p:cNvSpPr>
          <p:nvPr>
            <p:ph idx="1"/>
          </p:nvPr>
        </p:nvSpPr>
        <p:spPr/>
        <p:txBody>
          <a:bodyPr>
            <a:normAutofit fontScale="77500" lnSpcReduction="20000"/>
          </a:bodyPr>
          <a:lstStyle/>
          <a:p>
            <a:pPr marL="0" indent="0">
              <a:buNone/>
            </a:pPr>
            <a:r>
              <a:rPr lang="es-CL" dirty="0"/>
              <a:t>Para esta primera etapa se realizaron los siguientes modelos:</a:t>
            </a:r>
          </a:p>
          <a:p>
            <a:r>
              <a:rPr lang="es-CL" dirty="0"/>
              <a:t>Regresión Lineal</a:t>
            </a:r>
          </a:p>
          <a:p>
            <a:r>
              <a:rPr lang="es-CL" dirty="0"/>
              <a:t>KNN </a:t>
            </a:r>
            <a:r>
              <a:rPr lang="es-CL" dirty="0" err="1"/>
              <a:t>Regressor</a:t>
            </a:r>
            <a:endParaRPr lang="es-CL" dirty="0"/>
          </a:p>
          <a:p>
            <a:r>
              <a:rPr lang="es-CL" dirty="0" err="1"/>
              <a:t>Decision</a:t>
            </a:r>
            <a:r>
              <a:rPr lang="es-CL" dirty="0"/>
              <a:t> </a:t>
            </a:r>
            <a:r>
              <a:rPr lang="es-CL" dirty="0" err="1"/>
              <a:t>Tree</a:t>
            </a:r>
            <a:r>
              <a:rPr lang="es-CL" dirty="0"/>
              <a:t> </a:t>
            </a:r>
            <a:r>
              <a:rPr lang="es-CL" dirty="0" err="1"/>
              <a:t>Regressor</a:t>
            </a:r>
            <a:endParaRPr lang="es-CL" dirty="0"/>
          </a:p>
          <a:p>
            <a:r>
              <a:rPr lang="es-CL" dirty="0" err="1"/>
              <a:t>Random</a:t>
            </a:r>
            <a:r>
              <a:rPr lang="es-CL" dirty="0"/>
              <a:t> Forest </a:t>
            </a:r>
            <a:r>
              <a:rPr lang="es-CL" dirty="0" err="1"/>
              <a:t>Regressor</a:t>
            </a:r>
            <a:endParaRPr lang="es-CL" dirty="0"/>
          </a:p>
          <a:p>
            <a:endParaRPr lang="es-CL" dirty="0"/>
          </a:p>
          <a:p>
            <a:r>
              <a:rPr lang="es-CL" dirty="0"/>
              <a:t>Se utilizaron todas las columnas salvo ‘Country’ y ‘</a:t>
            </a:r>
            <a:r>
              <a:rPr lang="es-CL" dirty="0" err="1"/>
              <a:t>Region</a:t>
            </a:r>
            <a:r>
              <a:rPr lang="es-CL" dirty="0"/>
              <a:t>’, ya que eran las únicas de tipo objeto del </a:t>
            </a:r>
            <a:r>
              <a:rPr lang="es-CL" dirty="0" err="1"/>
              <a:t>dataset</a:t>
            </a:r>
            <a:r>
              <a:rPr lang="es-CL" dirty="0"/>
              <a:t>.</a:t>
            </a:r>
          </a:p>
          <a:p>
            <a:r>
              <a:rPr lang="es-CL" dirty="0"/>
              <a:t>Se separaron los datos en 70% entrenamiento y 30% testeo, y se realizó escalamiento para todos los modelos.</a:t>
            </a:r>
          </a:p>
          <a:p>
            <a:r>
              <a:rPr lang="es-CL" dirty="0"/>
              <a:t>Además, para cada modelo se generó la predicción de ratios de asistencia para </a:t>
            </a:r>
            <a:r>
              <a:rPr lang="es-CL" dirty="0" err="1"/>
              <a:t>dataset</a:t>
            </a:r>
            <a:r>
              <a:rPr lang="es-CL" dirty="0"/>
              <a:t> completo, pudiendo obtener una diferencia entre el ratio real y el predicho.</a:t>
            </a:r>
          </a:p>
        </p:txBody>
      </p:sp>
    </p:spTree>
    <p:extLst>
      <p:ext uri="{BB962C8B-B14F-4D97-AF65-F5344CB8AC3E}">
        <p14:creationId xmlns:p14="http://schemas.microsoft.com/office/powerpoint/2010/main" val="321500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Resultados Etapa 1</a:t>
            </a:r>
          </a:p>
        </p:txBody>
      </p:sp>
      <p:pic>
        <p:nvPicPr>
          <p:cNvPr id="6" name="Marcador de contenido 5">
            <a:extLst>
              <a:ext uri="{FF2B5EF4-FFF2-40B4-BE49-F238E27FC236}">
                <a16:creationId xmlns:a16="http://schemas.microsoft.com/office/drawing/2014/main" id="{AFD0DCFF-2898-2887-B1EF-A90842153F72}"/>
              </a:ext>
            </a:extLst>
          </p:cNvPr>
          <p:cNvPicPr>
            <a:picLocks noGrp="1" noChangeAspect="1"/>
          </p:cNvPicPr>
          <p:nvPr>
            <p:ph idx="1"/>
          </p:nvPr>
        </p:nvPicPr>
        <p:blipFill>
          <a:blip r:embed="rId3"/>
          <a:stretch>
            <a:fillRect/>
          </a:stretch>
        </p:blipFill>
        <p:spPr>
          <a:xfrm>
            <a:off x="6096000" y="2684692"/>
            <a:ext cx="5595143" cy="1488616"/>
          </a:xfrm>
        </p:spPr>
      </p:pic>
      <p:sp>
        <p:nvSpPr>
          <p:cNvPr id="7" name="CuadroTexto 6">
            <a:extLst>
              <a:ext uri="{FF2B5EF4-FFF2-40B4-BE49-F238E27FC236}">
                <a16:creationId xmlns:a16="http://schemas.microsoft.com/office/drawing/2014/main" id="{5805F2A8-6A18-76B3-5873-9261FD4DFEA1}"/>
              </a:ext>
            </a:extLst>
          </p:cNvPr>
          <p:cNvSpPr txBox="1"/>
          <p:nvPr/>
        </p:nvSpPr>
        <p:spPr>
          <a:xfrm>
            <a:off x="1241778" y="2551837"/>
            <a:ext cx="3747911" cy="1754326"/>
          </a:xfrm>
          <a:prstGeom prst="rect">
            <a:avLst/>
          </a:prstGeom>
          <a:noFill/>
        </p:spPr>
        <p:txBody>
          <a:bodyPr wrap="square" rtlCol="0">
            <a:spAutoFit/>
          </a:bodyPr>
          <a:lstStyle/>
          <a:p>
            <a:r>
              <a:rPr lang="es-CL" dirty="0"/>
              <a:t>No se obtienen muy buenos resultados de estos modelos. Sin embargo, se destaca el </a:t>
            </a:r>
            <a:r>
              <a:rPr lang="es-CL" dirty="0" err="1"/>
              <a:t>Decision</a:t>
            </a:r>
            <a:r>
              <a:rPr lang="es-CL" dirty="0"/>
              <a:t> </a:t>
            </a:r>
            <a:r>
              <a:rPr lang="es-CL" dirty="0" err="1"/>
              <a:t>Tree</a:t>
            </a:r>
            <a:r>
              <a:rPr lang="es-CL" dirty="0"/>
              <a:t> </a:t>
            </a:r>
            <a:r>
              <a:rPr lang="es-CL" dirty="0" err="1"/>
              <a:t>Regressor</a:t>
            </a:r>
            <a:r>
              <a:rPr lang="es-CL" dirty="0"/>
              <a:t>, que obtiene un R2 relativamente bueno y diferencias porcentuales no muy altas.</a:t>
            </a:r>
          </a:p>
        </p:txBody>
      </p:sp>
    </p:spTree>
    <p:extLst>
      <p:ext uri="{BB962C8B-B14F-4D97-AF65-F5344CB8AC3E}">
        <p14:creationId xmlns:p14="http://schemas.microsoft.com/office/powerpoint/2010/main" val="25107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Etapa 2</a:t>
            </a:r>
          </a:p>
        </p:txBody>
      </p:sp>
      <p:sp>
        <p:nvSpPr>
          <p:cNvPr id="3" name="Marcador de contenido 2">
            <a:extLst>
              <a:ext uri="{FF2B5EF4-FFF2-40B4-BE49-F238E27FC236}">
                <a16:creationId xmlns:a16="http://schemas.microsoft.com/office/drawing/2014/main" id="{E7D467D3-83F3-0866-5C56-43E26086A692}"/>
              </a:ext>
            </a:extLst>
          </p:cNvPr>
          <p:cNvSpPr>
            <a:spLocks noGrp="1"/>
          </p:cNvSpPr>
          <p:nvPr>
            <p:ph idx="1"/>
          </p:nvPr>
        </p:nvSpPr>
        <p:spPr/>
        <p:txBody>
          <a:bodyPr>
            <a:normAutofit fontScale="85000" lnSpcReduction="20000"/>
          </a:bodyPr>
          <a:lstStyle/>
          <a:p>
            <a:pPr marL="0" indent="0">
              <a:buNone/>
            </a:pPr>
            <a:r>
              <a:rPr lang="es-CL" dirty="0"/>
              <a:t>Para esta segunda etapa se realizaron los siguientes modelos:</a:t>
            </a:r>
          </a:p>
          <a:p>
            <a:r>
              <a:rPr lang="es-CL" dirty="0"/>
              <a:t>KNN </a:t>
            </a:r>
            <a:r>
              <a:rPr lang="es-CL" dirty="0" err="1"/>
              <a:t>Regressor</a:t>
            </a:r>
            <a:endParaRPr lang="es-CL" dirty="0"/>
          </a:p>
          <a:p>
            <a:r>
              <a:rPr lang="es-CL" dirty="0" err="1"/>
              <a:t>Decision</a:t>
            </a:r>
            <a:r>
              <a:rPr lang="es-CL" dirty="0"/>
              <a:t> </a:t>
            </a:r>
            <a:r>
              <a:rPr lang="es-CL" dirty="0" err="1"/>
              <a:t>Tree</a:t>
            </a:r>
            <a:r>
              <a:rPr lang="es-CL" dirty="0"/>
              <a:t> </a:t>
            </a:r>
            <a:r>
              <a:rPr lang="es-CL" dirty="0" err="1"/>
              <a:t>Regressor</a:t>
            </a:r>
            <a:endParaRPr lang="es-CL" dirty="0"/>
          </a:p>
          <a:p>
            <a:r>
              <a:rPr lang="es-CL" dirty="0" err="1"/>
              <a:t>Random</a:t>
            </a:r>
            <a:r>
              <a:rPr lang="es-CL" dirty="0"/>
              <a:t> Forest </a:t>
            </a:r>
            <a:r>
              <a:rPr lang="es-CL" dirty="0" err="1"/>
              <a:t>Regressor</a:t>
            </a:r>
            <a:endParaRPr lang="es-CL" dirty="0"/>
          </a:p>
          <a:p>
            <a:endParaRPr lang="es-CL" dirty="0"/>
          </a:p>
          <a:p>
            <a:r>
              <a:rPr lang="es-CL" dirty="0"/>
              <a:t>Se utilizaron todas las columnas salvo ‘Country’ y ‘</a:t>
            </a:r>
            <a:r>
              <a:rPr lang="es-CL" dirty="0" err="1"/>
              <a:t>Region</a:t>
            </a:r>
            <a:r>
              <a:rPr lang="es-CL" dirty="0"/>
              <a:t>’, ya que eran las únicas de tipo objeto del </a:t>
            </a:r>
            <a:r>
              <a:rPr lang="es-CL" dirty="0" err="1"/>
              <a:t>dataset</a:t>
            </a:r>
            <a:r>
              <a:rPr lang="es-CL" dirty="0"/>
              <a:t>.</a:t>
            </a:r>
          </a:p>
          <a:p>
            <a:r>
              <a:rPr lang="es-CL" dirty="0"/>
              <a:t>Se separaron los datos en 70% entrenamiento, 15% testeo y 15% validación, ya que se hará una optimización y se realizó escalamiento para todos los modelos.</a:t>
            </a:r>
          </a:p>
          <a:p>
            <a:r>
              <a:rPr lang="es-CL" dirty="0"/>
              <a:t>Además, para cada modelo se generó la predicción de ratios de asistencia para </a:t>
            </a:r>
            <a:r>
              <a:rPr lang="es-CL" dirty="0" err="1"/>
              <a:t>dataset</a:t>
            </a:r>
            <a:r>
              <a:rPr lang="es-CL" dirty="0"/>
              <a:t> completo, pudiendo obtener una diferencia entre el ratio real y el predicho.</a:t>
            </a:r>
          </a:p>
          <a:p>
            <a:endParaRPr lang="es-CL" dirty="0"/>
          </a:p>
        </p:txBody>
      </p:sp>
    </p:spTree>
    <p:extLst>
      <p:ext uri="{BB962C8B-B14F-4D97-AF65-F5344CB8AC3E}">
        <p14:creationId xmlns:p14="http://schemas.microsoft.com/office/powerpoint/2010/main" val="416919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Resultados Etapa 2</a:t>
            </a:r>
          </a:p>
        </p:txBody>
      </p:sp>
      <p:pic>
        <p:nvPicPr>
          <p:cNvPr id="6" name="Marcador de contenido 5">
            <a:extLst>
              <a:ext uri="{FF2B5EF4-FFF2-40B4-BE49-F238E27FC236}">
                <a16:creationId xmlns:a16="http://schemas.microsoft.com/office/drawing/2014/main" id="{EB0C914E-62F8-D3FC-45F1-0EACC76311E1}"/>
              </a:ext>
            </a:extLst>
          </p:cNvPr>
          <p:cNvPicPr>
            <a:picLocks noGrp="1" noChangeAspect="1"/>
          </p:cNvPicPr>
          <p:nvPr>
            <p:ph idx="1"/>
          </p:nvPr>
        </p:nvPicPr>
        <p:blipFill>
          <a:blip r:embed="rId3"/>
          <a:stretch>
            <a:fillRect/>
          </a:stretch>
        </p:blipFill>
        <p:spPr>
          <a:xfrm>
            <a:off x="6468287" y="2605368"/>
            <a:ext cx="4561138" cy="1490400"/>
          </a:xfrm>
        </p:spPr>
      </p:pic>
      <p:sp>
        <p:nvSpPr>
          <p:cNvPr id="7" name="CuadroTexto 6">
            <a:extLst>
              <a:ext uri="{FF2B5EF4-FFF2-40B4-BE49-F238E27FC236}">
                <a16:creationId xmlns:a16="http://schemas.microsoft.com/office/drawing/2014/main" id="{DFABC629-0D5C-C91D-0647-C3EF9141816E}"/>
              </a:ext>
            </a:extLst>
          </p:cNvPr>
          <p:cNvSpPr txBox="1"/>
          <p:nvPr/>
        </p:nvSpPr>
        <p:spPr>
          <a:xfrm>
            <a:off x="1162576" y="2888903"/>
            <a:ext cx="4561138" cy="923330"/>
          </a:xfrm>
          <a:prstGeom prst="rect">
            <a:avLst/>
          </a:prstGeom>
          <a:noFill/>
        </p:spPr>
        <p:txBody>
          <a:bodyPr wrap="square" rtlCol="0">
            <a:spAutoFit/>
          </a:bodyPr>
          <a:lstStyle/>
          <a:p>
            <a:r>
              <a:rPr lang="es-CL" dirty="0"/>
              <a:t>Se obtienen muy buenos resultados para KNN </a:t>
            </a:r>
            <a:r>
              <a:rPr lang="es-CL" dirty="0" err="1"/>
              <a:t>Regressor</a:t>
            </a:r>
            <a:r>
              <a:rPr lang="es-CL" dirty="0"/>
              <a:t>, pero muy malos para el resto de los modelos.</a:t>
            </a:r>
          </a:p>
        </p:txBody>
      </p:sp>
    </p:spTree>
    <p:extLst>
      <p:ext uri="{BB962C8B-B14F-4D97-AF65-F5344CB8AC3E}">
        <p14:creationId xmlns:p14="http://schemas.microsoft.com/office/powerpoint/2010/main" val="395194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líneas&#10;&#10;Descripción generada automáticamente">
            <a:extLst>
              <a:ext uri="{FF2B5EF4-FFF2-40B4-BE49-F238E27FC236}">
                <a16:creationId xmlns:a16="http://schemas.microsoft.com/office/drawing/2014/main" id="{6C9135BA-A3E4-85C4-B00D-C641C589DE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570" y="1867473"/>
            <a:ext cx="11646860" cy="4658744"/>
          </a:xfrm>
        </p:spPr>
      </p:pic>
      <p:sp>
        <p:nvSpPr>
          <p:cNvPr id="7" name="CuadroTexto 6">
            <a:extLst>
              <a:ext uri="{FF2B5EF4-FFF2-40B4-BE49-F238E27FC236}">
                <a16:creationId xmlns:a16="http://schemas.microsoft.com/office/drawing/2014/main" id="{698DEEC5-C822-AD6C-6B64-7C1B199DB485}"/>
              </a:ext>
            </a:extLst>
          </p:cNvPr>
          <p:cNvSpPr txBox="1"/>
          <p:nvPr/>
        </p:nvSpPr>
        <p:spPr>
          <a:xfrm>
            <a:off x="959005" y="578008"/>
            <a:ext cx="10560205" cy="923330"/>
          </a:xfrm>
          <a:prstGeom prst="rect">
            <a:avLst/>
          </a:prstGeom>
          <a:noFill/>
        </p:spPr>
        <p:txBody>
          <a:bodyPr wrap="square" rtlCol="0">
            <a:spAutoFit/>
          </a:bodyPr>
          <a:lstStyle/>
          <a:p>
            <a:r>
              <a:rPr lang="es-CL" dirty="0"/>
              <a:t>En general se observan buenos resultados de predicción para casi todos los países. Sólo tiene problemas para predecir correctamente a 15 países, que corresponden a casi el 32% de la muestra. Dentro de ese 32%, sólo 4 países, que corresponden aproximadamente al 8% de la muestra, tienen diferencias de más de 20 puntos base.</a:t>
            </a:r>
          </a:p>
        </p:txBody>
      </p:sp>
    </p:spTree>
    <p:extLst>
      <p:ext uri="{BB962C8B-B14F-4D97-AF65-F5344CB8AC3E}">
        <p14:creationId xmlns:p14="http://schemas.microsoft.com/office/powerpoint/2010/main" val="198850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Conclusiones</a:t>
            </a:r>
          </a:p>
        </p:txBody>
      </p:sp>
      <p:sp>
        <p:nvSpPr>
          <p:cNvPr id="3" name="Marcador de contenido 2">
            <a:extLst>
              <a:ext uri="{FF2B5EF4-FFF2-40B4-BE49-F238E27FC236}">
                <a16:creationId xmlns:a16="http://schemas.microsoft.com/office/drawing/2014/main" id="{E7D467D3-83F3-0866-5C56-43E26086A692}"/>
              </a:ext>
            </a:extLst>
          </p:cNvPr>
          <p:cNvSpPr>
            <a:spLocks noGrp="1"/>
          </p:cNvSpPr>
          <p:nvPr>
            <p:ph idx="1"/>
          </p:nvPr>
        </p:nvSpPr>
        <p:spPr/>
        <p:txBody>
          <a:bodyPr/>
          <a:lstStyle/>
          <a:p>
            <a:r>
              <a:rPr lang="es-CL" dirty="0"/>
              <a:t>En general las variables del </a:t>
            </a:r>
            <a:r>
              <a:rPr lang="es-CL" dirty="0" err="1"/>
              <a:t>dataset</a:t>
            </a:r>
            <a:r>
              <a:rPr lang="es-CL" dirty="0"/>
              <a:t> no logran explicar satisfactoriamente nuestra variable objetivo. Probablemente existan otras variables que afecten la asistencia a los estadios, como por ejemplo el grado de futbolización del país o de la competitividad del campeonato.</a:t>
            </a:r>
          </a:p>
          <a:p>
            <a:r>
              <a:rPr lang="es-CL" dirty="0"/>
              <a:t>Queda pendiente la aplicación del modelo más exitoso a la parte del </a:t>
            </a:r>
            <a:r>
              <a:rPr lang="es-CL" dirty="0" err="1"/>
              <a:t>dataset</a:t>
            </a:r>
            <a:r>
              <a:rPr lang="es-CL" dirty="0"/>
              <a:t> que no tenía datos de asistencia a los estadios, para determinar como se comporta el modelo en condiciones de aprendizaje no supervisado.</a:t>
            </a:r>
          </a:p>
          <a:p>
            <a:endParaRPr lang="es-CL" dirty="0"/>
          </a:p>
          <a:p>
            <a:endParaRPr lang="es-CL" dirty="0"/>
          </a:p>
        </p:txBody>
      </p:sp>
    </p:spTree>
    <p:extLst>
      <p:ext uri="{BB962C8B-B14F-4D97-AF65-F5344CB8AC3E}">
        <p14:creationId xmlns:p14="http://schemas.microsoft.com/office/powerpoint/2010/main" val="304019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BF21FD9E-5D51-0ECD-6D3C-765B863FA33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2F8F3B5-CA70-DF83-DBEC-E5CA483FDDCC}"/>
              </a:ext>
            </a:extLst>
          </p:cNvPr>
          <p:cNvSpPr>
            <a:spLocks noGrp="1"/>
          </p:cNvSpPr>
          <p:nvPr>
            <p:ph type="title"/>
          </p:nvPr>
        </p:nvSpPr>
        <p:spPr/>
        <p:txBody>
          <a:bodyPr/>
          <a:lstStyle/>
          <a:p>
            <a:r>
              <a:rPr lang="es-CL" dirty="0"/>
              <a:t>Conjunto de datos</a:t>
            </a:r>
          </a:p>
        </p:txBody>
      </p:sp>
      <p:sp>
        <p:nvSpPr>
          <p:cNvPr id="3" name="Marcador de contenido 2">
            <a:extLst>
              <a:ext uri="{FF2B5EF4-FFF2-40B4-BE49-F238E27FC236}">
                <a16:creationId xmlns:a16="http://schemas.microsoft.com/office/drawing/2014/main" id="{DC110109-7FEC-7CE9-24CA-19E3980D9002}"/>
              </a:ext>
            </a:extLst>
          </p:cNvPr>
          <p:cNvSpPr>
            <a:spLocks noGrp="1"/>
          </p:cNvSpPr>
          <p:nvPr>
            <p:ph idx="1"/>
          </p:nvPr>
        </p:nvSpPr>
        <p:spPr>
          <a:xfrm>
            <a:off x="6579754" y="2281381"/>
            <a:ext cx="5257800" cy="3084512"/>
          </a:xfrm>
        </p:spPr>
        <p:txBody>
          <a:bodyPr>
            <a:normAutofit fontScale="92500" lnSpcReduction="20000"/>
          </a:bodyPr>
          <a:lstStyle/>
          <a:p>
            <a:r>
              <a:rPr lang="es-CL" dirty="0"/>
              <a:t>El </a:t>
            </a:r>
            <a:r>
              <a:rPr lang="es-CL" dirty="0" err="1"/>
              <a:t>dataset</a:t>
            </a:r>
            <a:r>
              <a:rPr lang="es-CL" dirty="0"/>
              <a:t> original contiene 3 conjuntos de datos, el primero tiene información general sobre 88 países, el segundo tiene el rendimiento de 8365 equipos de fútbol desde 2010 a 2016 y el tercero contiene rendimiento de 1216 equipos de la NBA desde 1968 a 2010. Para este trabajo se utilizará sólo la primera base de datos.</a:t>
            </a:r>
          </a:p>
        </p:txBody>
      </p:sp>
      <p:pic>
        <p:nvPicPr>
          <p:cNvPr id="7" name="Imagen 6">
            <a:extLst>
              <a:ext uri="{FF2B5EF4-FFF2-40B4-BE49-F238E27FC236}">
                <a16:creationId xmlns:a16="http://schemas.microsoft.com/office/drawing/2014/main" id="{03DAD05F-8B08-7374-2B9B-42FA478DCF53}"/>
              </a:ext>
            </a:extLst>
          </p:cNvPr>
          <p:cNvPicPr>
            <a:picLocks noChangeAspect="1"/>
          </p:cNvPicPr>
          <p:nvPr/>
        </p:nvPicPr>
        <p:blipFill>
          <a:blip r:embed="rId3"/>
          <a:stretch>
            <a:fillRect/>
          </a:stretch>
        </p:blipFill>
        <p:spPr>
          <a:xfrm>
            <a:off x="587516" y="2353468"/>
            <a:ext cx="5777641" cy="2940339"/>
          </a:xfrm>
          <a:prstGeom prst="rect">
            <a:avLst/>
          </a:prstGeom>
        </p:spPr>
      </p:pic>
    </p:spTree>
    <p:extLst>
      <p:ext uri="{BB962C8B-B14F-4D97-AF65-F5344CB8AC3E}">
        <p14:creationId xmlns:p14="http://schemas.microsoft.com/office/powerpoint/2010/main" val="29878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BF21FD9E-5D51-0ECD-6D3C-765B863FA33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2F8F3B5-CA70-DF83-DBEC-E5CA483FDDCC}"/>
              </a:ext>
            </a:extLst>
          </p:cNvPr>
          <p:cNvSpPr>
            <a:spLocks noGrp="1"/>
          </p:cNvSpPr>
          <p:nvPr>
            <p:ph type="title"/>
          </p:nvPr>
        </p:nvSpPr>
        <p:spPr/>
        <p:txBody>
          <a:bodyPr/>
          <a:lstStyle/>
          <a:p>
            <a:r>
              <a:rPr lang="es-CL" dirty="0"/>
              <a:t>Información del </a:t>
            </a:r>
            <a:r>
              <a:rPr lang="es-CL" dirty="0" err="1"/>
              <a:t>dataset</a:t>
            </a:r>
            <a:endParaRPr lang="es-CL" dirty="0"/>
          </a:p>
        </p:txBody>
      </p:sp>
      <p:sp>
        <p:nvSpPr>
          <p:cNvPr id="3" name="Marcador de contenido 2">
            <a:extLst>
              <a:ext uri="{FF2B5EF4-FFF2-40B4-BE49-F238E27FC236}">
                <a16:creationId xmlns:a16="http://schemas.microsoft.com/office/drawing/2014/main" id="{DC110109-7FEC-7CE9-24CA-19E3980D9002}"/>
              </a:ext>
            </a:extLst>
          </p:cNvPr>
          <p:cNvSpPr>
            <a:spLocks noGrp="1"/>
          </p:cNvSpPr>
          <p:nvPr>
            <p:ph idx="1"/>
          </p:nvPr>
        </p:nvSpPr>
        <p:spPr>
          <a:xfrm>
            <a:off x="838200" y="1825625"/>
            <a:ext cx="5257800" cy="4351338"/>
          </a:xfrm>
        </p:spPr>
        <p:txBody>
          <a:bodyPr>
            <a:normAutofit/>
          </a:bodyPr>
          <a:lstStyle/>
          <a:p>
            <a:r>
              <a:rPr lang="es-CL" dirty="0"/>
              <a:t>Este </a:t>
            </a:r>
            <a:r>
              <a:rPr lang="es-CL" dirty="0" err="1"/>
              <a:t>dataset</a:t>
            </a:r>
            <a:r>
              <a:rPr lang="es-CL" dirty="0"/>
              <a:t> es del año 2016 y contiene información general sobre 88 países, como la población, PIB per cápita, nivel de alfabetización, tasas de natalidad y mortalidad, entre otras. Además, contiene datos de carácter futbolístico como el ranking FIFA, asistencia promedio a los estadios y el factor de ventaja de locales en la liga.</a:t>
            </a:r>
          </a:p>
        </p:txBody>
      </p:sp>
      <p:pic>
        <p:nvPicPr>
          <p:cNvPr id="6" name="Imagen 5">
            <a:extLst>
              <a:ext uri="{FF2B5EF4-FFF2-40B4-BE49-F238E27FC236}">
                <a16:creationId xmlns:a16="http://schemas.microsoft.com/office/drawing/2014/main" id="{78041491-9135-7729-0477-3BF43069BDBA}"/>
              </a:ext>
            </a:extLst>
          </p:cNvPr>
          <p:cNvPicPr>
            <a:picLocks noChangeAspect="1"/>
          </p:cNvPicPr>
          <p:nvPr/>
        </p:nvPicPr>
        <p:blipFill>
          <a:blip r:embed="rId3"/>
          <a:stretch>
            <a:fillRect/>
          </a:stretch>
        </p:blipFill>
        <p:spPr>
          <a:xfrm>
            <a:off x="6934200" y="263525"/>
            <a:ext cx="4676775" cy="5546148"/>
          </a:xfrm>
          <a:prstGeom prst="rect">
            <a:avLst/>
          </a:prstGeom>
        </p:spPr>
      </p:pic>
    </p:spTree>
    <p:extLst>
      <p:ext uri="{BB962C8B-B14F-4D97-AF65-F5344CB8AC3E}">
        <p14:creationId xmlns:p14="http://schemas.microsoft.com/office/powerpoint/2010/main" val="72504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BF21FD9E-5D51-0ECD-6D3C-765B863FA33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2F8F3B5-CA70-DF83-DBEC-E5CA483FDDCC}"/>
              </a:ext>
            </a:extLst>
          </p:cNvPr>
          <p:cNvSpPr>
            <a:spLocks noGrp="1"/>
          </p:cNvSpPr>
          <p:nvPr>
            <p:ph type="title"/>
          </p:nvPr>
        </p:nvSpPr>
        <p:spPr/>
        <p:txBody>
          <a:bodyPr/>
          <a:lstStyle/>
          <a:p>
            <a:r>
              <a:rPr lang="es-CL" dirty="0"/>
              <a:t>Limpieza</a:t>
            </a:r>
          </a:p>
        </p:txBody>
      </p:sp>
      <p:sp>
        <p:nvSpPr>
          <p:cNvPr id="3" name="Marcador de contenido 2">
            <a:extLst>
              <a:ext uri="{FF2B5EF4-FFF2-40B4-BE49-F238E27FC236}">
                <a16:creationId xmlns:a16="http://schemas.microsoft.com/office/drawing/2014/main" id="{DC110109-7FEC-7CE9-24CA-19E3980D9002}"/>
              </a:ext>
            </a:extLst>
          </p:cNvPr>
          <p:cNvSpPr>
            <a:spLocks noGrp="1"/>
          </p:cNvSpPr>
          <p:nvPr>
            <p:ph idx="1"/>
          </p:nvPr>
        </p:nvSpPr>
        <p:spPr>
          <a:xfrm>
            <a:off x="838200" y="1825625"/>
            <a:ext cx="5257800" cy="4351338"/>
          </a:xfrm>
        </p:spPr>
        <p:txBody>
          <a:bodyPr>
            <a:normAutofit fontScale="62500" lnSpcReduction="20000"/>
          </a:bodyPr>
          <a:lstStyle/>
          <a:p>
            <a:r>
              <a:rPr lang="es-CL" dirty="0"/>
              <a:t>Se observan muchos valores nulos en diversas columnas y no hay valores duplicados.</a:t>
            </a:r>
          </a:p>
          <a:p>
            <a:r>
              <a:rPr lang="es-CL" dirty="0"/>
              <a:t>Se rellenaron los valores nulos de la columna ‘</a:t>
            </a:r>
            <a:r>
              <a:rPr lang="es-CL" dirty="0" err="1"/>
              <a:t>Climate</a:t>
            </a:r>
            <a:r>
              <a:rPr lang="es-CL" dirty="0"/>
              <a:t>’ generando promedios de clima para cada región del país respectivo.</a:t>
            </a:r>
          </a:p>
          <a:p>
            <a:r>
              <a:rPr lang="es-CL" dirty="0"/>
              <a:t>Los valores nulos de las columnas ‘</a:t>
            </a:r>
            <a:r>
              <a:rPr lang="es-CL" dirty="0" err="1"/>
              <a:t>Literacy</a:t>
            </a:r>
            <a:r>
              <a:rPr lang="es-CL" dirty="0"/>
              <a:t>’, ‘</a:t>
            </a:r>
            <a:r>
              <a:rPr lang="es-CL" dirty="0" err="1"/>
              <a:t>Phones</a:t>
            </a:r>
            <a:r>
              <a:rPr lang="es-CL" dirty="0"/>
              <a:t>’, ‘</a:t>
            </a:r>
            <a:r>
              <a:rPr lang="es-CL" dirty="0" err="1"/>
              <a:t>Birthrate</a:t>
            </a:r>
            <a:r>
              <a:rPr lang="es-CL" dirty="0"/>
              <a:t>’ y ‘</a:t>
            </a:r>
            <a:r>
              <a:rPr lang="es-CL" dirty="0" err="1"/>
              <a:t>Deathrate</a:t>
            </a:r>
            <a:r>
              <a:rPr lang="es-CL" dirty="0"/>
              <a:t>’, no pudieron ser completados, por lo que esos registros fueron eliminados.</a:t>
            </a:r>
          </a:p>
          <a:p>
            <a:r>
              <a:rPr lang="es-CL" dirty="0"/>
              <a:t>La columna ‘</a:t>
            </a:r>
            <a:r>
              <a:rPr lang="es-CL" dirty="0" err="1"/>
              <a:t>UEFA_Rank</a:t>
            </a:r>
            <a:r>
              <a:rPr lang="es-CL" dirty="0"/>
              <a:t>’ fue eliminada, ya que no era necesaria para el trabajo.</a:t>
            </a:r>
          </a:p>
          <a:p>
            <a:r>
              <a:rPr lang="es-CL" dirty="0"/>
              <a:t>Se generaron dos </a:t>
            </a:r>
            <a:r>
              <a:rPr lang="es-CL" dirty="0" err="1"/>
              <a:t>dataframe</a:t>
            </a:r>
            <a:r>
              <a:rPr lang="es-CL" dirty="0"/>
              <a:t>, uno con los registros que poseen un valor válido en ‘</a:t>
            </a:r>
            <a:r>
              <a:rPr lang="es-CL" dirty="0" err="1"/>
              <a:t>Attendance</a:t>
            </a:r>
            <a:r>
              <a:rPr lang="es-CL" dirty="0"/>
              <a:t>’ y otro para los que tienen un valor nulo en dicha columna.</a:t>
            </a:r>
          </a:p>
          <a:p>
            <a:r>
              <a:rPr lang="es-CL" dirty="0"/>
              <a:t>Finalmente, se creo una columna nueva, llamada ‘</a:t>
            </a:r>
            <a:r>
              <a:rPr lang="es-CL" dirty="0" err="1"/>
              <a:t>ratio_att</a:t>
            </a:r>
            <a:r>
              <a:rPr lang="es-CL" dirty="0"/>
              <a:t>’, que nace a partir de la división de ‘</a:t>
            </a:r>
            <a:r>
              <a:rPr lang="es-CL" dirty="0" err="1"/>
              <a:t>Attendance</a:t>
            </a:r>
            <a:r>
              <a:rPr lang="es-CL" dirty="0"/>
              <a:t>’ por ‘</a:t>
            </a:r>
            <a:r>
              <a:rPr lang="es-CL" dirty="0" err="1"/>
              <a:t>Population</a:t>
            </a:r>
            <a:r>
              <a:rPr lang="es-CL" dirty="0"/>
              <a:t>’.</a:t>
            </a:r>
          </a:p>
        </p:txBody>
      </p:sp>
      <p:pic>
        <p:nvPicPr>
          <p:cNvPr id="7" name="Imagen 6">
            <a:extLst>
              <a:ext uri="{FF2B5EF4-FFF2-40B4-BE49-F238E27FC236}">
                <a16:creationId xmlns:a16="http://schemas.microsoft.com/office/drawing/2014/main" id="{5E0E7576-16C1-1897-4E60-64666FDA7981}"/>
              </a:ext>
            </a:extLst>
          </p:cNvPr>
          <p:cNvPicPr>
            <a:picLocks noChangeAspect="1"/>
          </p:cNvPicPr>
          <p:nvPr/>
        </p:nvPicPr>
        <p:blipFill>
          <a:blip r:embed="rId3"/>
          <a:stretch>
            <a:fillRect/>
          </a:stretch>
        </p:blipFill>
        <p:spPr>
          <a:xfrm>
            <a:off x="6934200" y="234950"/>
            <a:ext cx="4657725" cy="6257925"/>
          </a:xfrm>
          <a:prstGeom prst="rect">
            <a:avLst/>
          </a:prstGeom>
        </p:spPr>
      </p:pic>
    </p:spTree>
    <p:extLst>
      <p:ext uri="{BB962C8B-B14F-4D97-AF65-F5344CB8AC3E}">
        <p14:creationId xmlns:p14="http://schemas.microsoft.com/office/powerpoint/2010/main" val="41719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BF21FD9E-5D51-0ECD-6D3C-765B863FA33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2F8F3B5-CA70-DF83-DBEC-E5CA483FDDCC}"/>
              </a:ext>
            </a:extLst>
          </p:cNvPr>
          <p:cNvSpPr>
            <a:spLocks noGrp="1"/>
          </p:cNvSpPr>
          <p:nvPr>
            <p:ph type="title"/>
          </p:nvPr>
        </p:nvSpPr>
        <p:spPr>
          <a:xfrm>
            <a:off x="838200" y="2766218"/>
            <a:ext cx="10515600" cy="1325563"/>
          </a:xfrm>
        </p:spPr>
        <p:txBody>
          <a:bodyPr>
            <a:normAutofit/>
          </a:bodyPr>
          <a:lstStyle/>
          <a:p>
            <a:pPr algn="ctr"/>
            <a:r>
              <a:rPr lang="es-CL" sz="6000" b="1" dirty="0"/>
              <a:t>Visualizaciones</a:t>
            </a:r>
          </a:p>
        </p:txBody>
      </p:sp>
    </p:spTree>
    <p:extLst>
      <p:ext uri="{BB962C8B-B14F-4D97-AF65-F5344CB8AC3E}">
        <p14:creationId xmlns:p14="http://schemas.microsoft.com/office/powerpoint/2010/main" val="298114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A403AA19-5FD5-9280-9B22-EE9F309598E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barras, Histograma&#10;&#10;Descripción generada automáticamente">
            <a:extLst>
              <a:ext uri="{FF2B5EF4-FFF2-40B4-BE49-F238E27FC236}">
                <a16:creationId xmlns:a16="http://schemas.microsoft.com/office/drawing/2014/main" id="{08FF14D3-4E0A-612F-E93D-7AAC8AF248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228" y="810674"/>
            <a:ext cx="7854977" cy="5236651"/>
          </a:xfrm>
        </p:spPr>
      </p:pic>
      <p:sp>
        <p:nvSpPr>
          <p:cNvPr id="7" name="CuadroTexto 6">
            <a:extLst>
              <a:ext uri="{FF2B5EF4-FFF2-40B4-BE49-F238E27FC236}">
                <a16:creationId xmlns:a16="http://schemas.microsoft.com/office/drawing/2014/main" id="{8088BA26-46DF-0F8E-C90B-DAB5640CA40C}"/>
              </a:ext>
            </a:extLst>
          </p:cNvPr>
          <p:cNvSpPr txBox="1"/>
          <p:nvPr/>
        </p:nvSpPr>
        <p:spPr>
          <a:xfrm>
            <a:off x="8369433" y="1336118"/>
            <a:ext cx="3166947" cy="3970318"/>
          </a:xfrm>
          <a:prstGeom prst="rect">
            <a:avLst/>
          </a:prstGeom>
          <a:noFill/>
        </p:spPr>
        <p:txBody>
          <a:bodyPr wrap="square" rtlCol="0">
            <a:spAutoFit/>
          </a:bodyPr>
          <a:lstStyle/>
          <a:p>
            <a:pPr marL="285750" indent="-285750">
              <a:buFont typeface="Arial" panose="020B0604020202020204" pitchFamily="34" charset="0"/>
              <a:buChar char="•"/>
            </a:pPr>
            <a:r>
              <a:rPr lang="es-MX" sz="1400" dirty="0"/>
              <a:t>Se encuentran países que en general tienen baja densidad poblacional. Sólo hay algunos valores extremos cercanos a 400.</a:t>
            </a:r>
          </a:p>
          <a:p>
            <a:pPr marL="285750" indent="-285750">
              <a:buFont typeface="Arial" panose="020B0604020202020204" pitchFamily="34" charset="0"/>
              <a:buChar char="•"/>
            </a:pPr>
            <a:r>
              <a:rPr lang="es-MX" sz="1400" dirty="0"/>
              <a:t>El rango en que se mueve el PIB per cápita del </a:t>
            </a:r>
            <a:r>
              <a:rPr lang="es-MX" sz="1400" dirty="0" err="1"/>
              <a:t>dataset</a:t>
            </a:r>
            <a:r>
              <a:rPr lang="es-MX" sz="1400" dirty="0"/>
              <a:t> es bastante amplio, va desde los 5.000 hasta los 350.000 USD. La mayor frecuencia se encuentra en los valores por debajo de 10.000 USD.</a:t>
            </a:r>
          </a:p>
          <a:p>
            <a:pPr marL="285750" indent="-285750">
              <a:buFont typeface="Arial" panose="020B0604020202020204" pitchFamily="34" charset="0"/>
              <a:buChar char="•"/>
            </a:pPr>
            <a:r>
              <a:rPr lang="es-MX" sz="1400" dirty="0"/>
              <a:t>Respecto a la alfabetización, vemos que la mayoría de los países, se ubican por sobre 80. Existen algunos valores extremos cercanos a 50 y 60.</a:t>
            </a:r>
          </a:p>
          <a:p>
            <a:pPr marL="285750" indent="-285750">
              <a:buFont typeface="Arial" panose="020B0604020202020204" pitchFamily="34" charset="0"/>
              <a:buChar char="•"/>
            </a:pPr>
            <a:r>
              <a:rPr lang="es-MX" sz="1400" dirty="0"/>
              <a:t>En tanto en lo que respecta a asistencia a los estadios, las mayores frecuencias se encuentran por debajo de los 10.000 asistentes.</a:t>
            </a:r>
            <a:endParaRPr lang="es-CL" sz="1400" dirty="0"/>
          </a:p>
        </p:txBody>
      </p:sp>
    </p:spTree>
    <p:extLst>
      <p:ext uri="{BB962C8B-B14F-4D97-AF65-F5344CB8AC3E}">
        <p14:creationId xmlns:p14="http://schemas.microsoft.com/office/powerpoint/2010/main" val="19704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A403AA19-5FD5-9280-9B22-EE9F309598E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dispersión&#10;&#10;Descripción generada automáticamente">
            <a:extLst>
              <a:ext uri="{FF2B5EF4-FFF2-40B4-BE49-F238E27FC236}">
                <a16:creationId xmlns:a16="http://schemas.microsoft.com/office/drawing/2014/main" id="{98042D36-0EAC-CA23-1253-04F6734C9A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744" y="1692300"/>
            <a:ext cx="11750507" cy="4362811"/>
          </a:xfrm>
        </p:spPr>
      </p:pic>
      <p:sp>
        <p:nvSpPr>
          <p:cNvPr id="7" name="CuadroTexto 6">
            <a:extLst>
              <a:ext uri="{FF2B5EF4-FFF2-40B4-BE49-F238E27FC236}">
                <a16:creationId xmlns:a16="http://schemas.microsoft.com/office/drawing/2014/main" id="{B3430972-5F12-005E-00F2-8C6F99D9C7D7}"/>
              </a:ext>
            </a:extLst>
          </p:cNvPr>
          <p:cNvSpPr txBox="1"/>
          <p:nvPr/>
        </p:nvSpPr>
        <p:spPr>
          <a:xfrm>
            <a:off x="916257" y="691376"/>
            <a:ext cx="10359483" cy="646331"/>
          </a:xfrm>
          <a:prstGeom prst="rect">
            <a:avLst/>
          </a:prstGeom>
          <a:noFill/>
        </p:spPr>
        <p:txBody>
          <a:bodyPr wrap="square" rtlCol="0">
            <a:spAutoFit/>
          </a:bodyPr>
          <a:lstStyle/>
          <a:p>
            <a:r>
              <a:rPr lang="es-MX" dirty="0"/>
              <a:t>Existe una relación muy leve, observable en los países que están por sobre los 15.000 promedio de asistentes, ya que casi todos se ubican dentro de las 30 mejores selecciones del mundo.</a:t>
            </a:r>
            <a:endParaRPr lang="es-CL" dirty="0"/>
          </a:p>
        </p:txBody>
      </p:sp>
    </p:spTree>
    <p:extLst>
      <p:ext uri="{BB962C8B-B14F-4D97-AF65-F5344CB8AC3E}">
        <p14:creationId xmlns:p14="http://schemas.microsoft.com/office/powerpoint/2010/main" val="110390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A403AA19-5FD5-9280-9B22-EE9F309598E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a:extLst>
              <a:ext uri="{FF2B5EF4-FFF2-40B4-BE49-F238E27FC236}">
                <a16:creationId xmlns:a16="http://schemas.microsoft.com/office/drawing/2014/main" id="{1922BD41-50F3-3C49-2F1C-69039C4B47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30" y="2138351"/>
            <a:ext cx="11780540" cy="4373962"/>
          </a:xfrm>
        </p:spPr>
      </p:pic>
      <p:sp>
        <p:nvSpPr>
          <p:cNvPr id="7" name="CuadroTexto 6">
            <a:extLst>
              <a:ext uri="{FF2B5EF4-FFF2-40B4-BE49-F238E27FC236}">
                <a16:creationId xmlns:a16="http://schemas.microsoft.com/office/drawing/2014/main" id="{4A4A41D1-22B7-4532-D41E-184DEA7753E3}"/>
              </a:ext>
            </a:extLst>
          </p:cNvPr>
          <p:cNvSpPr txBox="1"/>
          <p:nvPr/>
        </p:nvSpPr>
        <p:spPr>
          <a:xfrm>
            <a:off x="680224" y="312234"/>
            <a:ext cx="10816683" cy="1477328"/>
          </a:xfrm>
          <a:prstGeom prst="rect">
            <a:avLst/>
          </a:prstGeom>
          <a:noFill/>
        </p:spPr>
        <p:txBody>
          <a:bodyPr wrap="square" rtlCol="0">
            <a:spAutoFit/>
          </a:bodyPr>
          <a:lstStyle/>
          <a:p>
            <a:r>
              <a:rPr lang="es-MX" dirty="0"/>
              <a:t>En general los países de Europa Occidental presentan cierta relación entre el aumento en el Ranking FIFA y el aumento en la asistencia a los estadios. Además, se trata en general de selecciones con mucha historia en el fútbol.</a:t>
            </a:r>
          </a:p>
          <a:p>
            <a:r>
              <a:rPr lang="es-MX" dirty="0"/>
              <a:t>Un caso similar se observa en Latinoamérica, donde los países con selecciones más poderosas presentan mayor asistencia a los estadios en sus respectivas ligas.</a:t>
            </a:r>
            <a:endParaRPr lang="es-CL" dirty="0"/>
          </a:p>
        </p:txBody>
      </p:sp>
    </p:spTree>
    <p:extLst>
      <p:ext uri="{BB962C8B-B14F-4D97-AF65-F5344CB8AC3E}">
        <p14:creationId xmlns:p14="http://schemas.microsoft.com/office/powerpoint/2010/main" val="321746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barras&#10;&#10;Descripción generada automáticamente">
            <a:extLst>
              <a:ext uri="{FF2B5EF4-FFF2-40B4-BE49-F238E27FC236}">
                <a16:creationId xmlns:a16="http://schemas.microsoft.com/office/drawing/2014/main" id="{23449004-492A-D60A-6C9F-CCDE9CCAB3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36628" y="1125274"/>
            <a:ext cx="6911179" cy="4607452"/>
          </a:xfrm>
        </p:spPr>
      </p:pic>
      <p:sp>
        <p:nvSpPr>
          <p:cNvPr id="7" name="CuadroTexto 6">
            <a:extLst>
              <a:ext uri="{FF2B5EF4-FFF2-40B4-BE49-F238E27FC236}">
                <a16:creationId xmlns:a16="http://schemas.microsoft.com/office/drawing/2014/main" id="{462DDFE3-E82F-C7E1-81B8-54908E00DC37}"/>
              </a:ext>
            </a:extLst>
          </p:cNvPr>
          <p:cNvSpPr txBox="1"/>
          <p:nvPr/>
        </p:nvSpPr>
        <p:spPr>
          <a:xfrm>
            <a:off x="914400" y="2828835"/>
            <a:ext cx="3066585" cy="1200329"/>
          </a:xfrm>
          <a:prstGeom prst="rect">
            <a:avLst/>
          </a:prstGeom>
          <a:noFill/>
        </p:spPr>
        <p:txBody>
          <a:bodyPr wrap="square" rtlCol="0">
            <a:spAutoFit/>
          </a:bodyPr>
          <a:lstStyle/>
          <a:p>
            <a:r>
              <a:rPr lang="es-MX" dirty="0"/>
              <a:t>Europa Occidental es por lejos la región que más gente lleva a los estadios, seguida por Latinoamérica y el caribe.</a:t>
            </a:r>
            <a:endParaRPr lang="es-CL" dirty="0"/>
          </a:p>
        </p:txBody>
      </p:sp>
    </p:spTree>
    <p:extLst>
      <p:ext uri="{BB962C8B-B14F-4D97-AF65-F5344CB8AC3E}">
        <p14:creationId xmlns:p14="http://schemas.microsoft.com/office/powerpoint/2010/main" val="11087817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961</Words>
  <Application>Microsoft Office PowerPoint</Application>
  <PresentationFormat>Panorámica</PresentationFormat>
  <Paragraphs>52</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Presentación Proyecto 2: Predicción de asistencia a los estadios de fútbol</vt:lpstr>
      <vt:lpstr>Conjunto de datos</vt:lpstr>
      <vt:lpstr>Información del dataset</vt:lpstr>
      <vt:lpstr>Limpieza</vt:lpstr>
      <vt:lpstr>Visualizaciones</vt:lpstr>
      <vt:lpstr>Presentación de PowerPoint</vt:lpstr>
      <vt:lpstr>Presentación de PowerPoint</vt:lpstr>
      <vt:lpstr>Presentación de PowerPoint</vt:lpstr>
      <vt:lpstr>Presentación de PowerPoint</vt:lpstr>
      <vt:lpstr>Presentación de PowerPoint</vt:lpstr>
      <vt:lpstr>Modelos</vt:lpstr>
      <vt:lpstr>Etapa 1</vt:lpstr>
      <vt:lpstr>Resultados Etapa 1</vt:lpstr>
      <vt:lpstr>Etapa 2</vt:lpstr>
      <vt:lpstr>Resultados Etapa 2</vt:lpstr>
      <vt:lpstr>Presentación de PowerPoint</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2: Predicción de asistencia a los estadios de fútbol</dc:title>
  <dc:creator>Daniel Ríos</dc:creator>
  <cp:lastModifiedBy>Daniel Ríos</cp:lastModifiedBy>
  <cp:revision>12</cp:revision>
  <dcterms:created xsi:type="dcterms:W3CDTF">2022-05-19T04:45:51Z</dcterms:created>
  <dcterms:modified xsi:type="dcterms:W3CDTF">2022-05-19T17:57:37Z</dcterms:modified>
</cp:coreProperties>
</file>