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2" r:id="rId6"/>
    <p:sldId id="263" r:id="rId7"/>
    <p:sldId id="264" r:id="rId8"/>
    <p:sldId id="261" r:id="rId9"/>
    <p:sldId id="262" r:id="rId10"/>
    <p:sldId id="259" r:id="rId11"/>
    <p:sldId id="260" r:id="rId12"/>
    <p:sldId id="265" r:id="rId13"/>
    <p:sldId id="266"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CCA9FB-993C-0D31-6FB7-2BA0B29F69C7}"/>
              </a:ext>
            </a:extLst>
          </p:cNvPr>
          <p:cNvSpPr>
            <a:spLocks noGrp="1"/>
          </p:cNvSpPr>
          <p:nvPr>
            <p:ph type="ctrTitle"/>
          </p:nvPr>
        </p:nvSpPr>
        <p:spPr>
          <a:xfrm>
            <a:off x="2228762" y="2311502"/>
            <a:ext cx="8791575" cy="1117498"/>
          </a:xfrm>
        </p:spPr>
        <p:txBody>
          <a:bodyPr/>
          <a:lstStyle/>
          <a:p>
            <a:pPr algn="ctr"/>
            <a:r>
              <a:rPr lang="en-US" b="1" dirty="0">
                <a:cs typeface="+mn-cs"/>
              </a:rPr>
              <a:t>Office macro classifier </a:t>
            </a:r>
            <a:endParaRPr lang="he-IL" b="1" dirty="0">
              <a:cs typeface="+mn-cs"/>
            </a:endParaRPr>
          </a:p>
        </p:txBody>
      </p:sp>
      <p:sp>
        <p:nvSpPr>
          <p:cNvPr id="3" name="כותרת משנה 2">
            <a:extLst>
              <a:ext uri="{FF2B5EF4-FFF2-40B4-BE49-F238E27FC236}">
                <a16:creationId xmlns:a16="http://schemas.microsoft.com/office/drawing/2014/main" id="{D0D767DD-E060-FBED-FD2A-AA6EB2585119}"/>
              </a:ext>
            </a:extLst>
          </p:cNvPr>
          <p:cNvSpPr>
            <a:spLocks noGrp="1"/>
          </p:cNvSpPr>
          <p:nvPr>
            <p:ph type="subTitle" idx="1"/>
          </p:nvPr>
        </p:nvSpPr>
        <p:spPr>
          <a:xfrm>
            <a:off x="1834479" y="5338559"/>
            <a:ext cx="8791575" cy="483401"/>
          </a:xfrm>
        </p:spPr>
        <p:txBody>
          <a:bodyPr/>
          <a:lstStyle/>
          <a:p>
            <a:pPr algn="r"/>
            <a:r>
              <a:rPr lang="he-IL" dirty="0"/>
              <a:t>מגיש: דניאל ריבני</a:t>
            </a:r>
          </a:p>
        </p:txBody>
      </p:sp>
    </p:spTree>
    <p:extLst>
      <p:ext uri="{BB962C8B-B14F-4D97-AF65-F5344CB8AC3E}">
        <p14:creationId xmlns:p14="http://schemas.microsoft.com/office/powerpoint/2010/main" val="218700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D43BEF-BDFB-A674-5CF9-2228FEB5B475}"/>
              </a:ext>
            </a:extLst>
          </p:cNvPr>
          <p:cNvSpPr>
            <a:spLocks noGrp="1"/>
          </p:cNvSpPr>
          <p:nvPr>
            <p:ph type="title"/>
          </p:nvPr>
        </p:nvSpPr>
        <p:spPr/>
        <p:txBody>
          <a:bodyPr/>
          <a:lstStyle/>
          <a:p>
            <a:pPr algn="ctr" rtl="0"/>
            <a:r>
              <a:rPr lang="en-US" dirty="0"/>
              <a:t>Support Vector Classifier (SVc) </a:t>
            </a:r>
            <a:endParaRPr lang="he-IL" dirty="0"/>
          </a:p>
        </p:txBody>
      </p:sp>
      <p:sp>
        <p:nvSpPr>
          <p:cNvPr id="3" name="מציין מיקום תוכן 2">
            <a:extLst>
              <a:ext uri="{FF2B5EF4-FFF2-40B4-BE49-F238E27FC236}">
                <a16:creationId xmlns:a16="http://schemas.microsoft.com/office/drawing/2014/main" id="{0D7F44B0-CEED-D11E-2483-E128C693D492}"/>
              </a:ext>
            </a:extLst>
          </p:cNvPr>
          <p:cNvSpPr>
            <a:spLocks noGrp="1"/>
          </p:cNvSpPr>
          <p:nvPr>
            <p:ph idx="1"/>
          </p:nvPr>
        </p:nvSpPr>
        <p:spPr/>
        <p:txBody>
          <a:bodyPr/>
          <a:lstStyle/>
          <a:p>
            <a:pPr marL="0" indent="0" algn="l" rtl="0">
              <a:buNone/>
            </a:pPr>
            <a:r>
              <a:rPr lang="en-US" dirty="0"/>
              <a:t>Support Vector Classifier (SVC) is a supervised machine learning algorithm used for classification and regression tasks. It works by finding the hyperplane that best separates the data points into different classes or predicts the continuous target variable. SVC aims to maximize the margin, the distance between the hyperplane and the closest data points from each class. It can handle both linear and non-linear data by using different kernel functions</a:t>
            </a:r>
            <a:endParaRPr lang="he-IL" dirty="0"/>
          </a:p>
        </p:txBody>
      </p:sp>
    </p:spTree>
    <p:extLst>
      <p:ext uri="{BB962C8B-B14F-4D97-AF65-F5344CB8AC3E}">
        <p14:creationId xmlns:p14="http://schemas.microsoft.com/office/powerpoint/2010/main" val="29146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447AE9-337E-88B5-73CD-07453D51D0D3}"/>
              </a:ext>
            </a:extLst>
          </p:cNvPr>
          <p:cNvSpPr>
            <a:spLocks noGrp="1"/>
          </p:cNvSpPr>
          <p:nvPr>
            <p:ph type="title"/>
          </p:nvPr>
        </p:nvSpPr>
        <p:spPr>
          <a:xfrm>
            <a:off x="1141413" y="618518"/>
            <a:ext cx="9905998" cy="1478570"/>
          </a:xfrm>
        </p:spPr>
        <p:txBody>
          <a:bodyPr>
            <a:normAutofit/>
          </a:bodyPr>
          <a:lstStyle/>
          <a:p>
            <a:pPr algn="ctr"/>
            <a:r>
              <a:rPr lang="en-US" dirty="0"/>
              <a:t>Svc results</a:t>
            </a:r>
            <a:endParaRPr lang="he-IL" dirty="0"/>
          </a:p>
        </p:txBody>
      </p:sp>
      <p:pic>
        <p:nvPicPr>
          <p:cNvPr id="5" name="תמונה 4" descr="תמונה שמכילה טקסט, צילום מסך, תוכנה, מספר&#10;&#10;התיאור נוצר באופן אוטומטי">
            <a:extLst>
              <a:ext uri="{FF2B5EF4-FFF2-40B4-BE49-F238E27FC236}">
                <a16:creationId xmlns:a16="http://schemas.microsoft.com/office/drawing/2014/main" id="{AF781C90-BD87-0C6B-7908-5E430D2A6A88}"/>
              </a:ext>
            </a:extLst>
          </p:cNvPr>
          <p:cNvPicPr>
            <a:picLocks noChangeAspect="1"/>
          </p:cNvPicPr>
          <p:nvPr/>
        </p:nvPicPr>
        <p:blipFill rotWithShape="1">
          <a:blip r:embed="rId3"/>
          <a:srcRect b="9721"/>
          <a:stretch/>
        </p:blipFill>
        <p:spPr>
          <a:xfrm>
            <a:off x="1087280" y="2097088"/>
            <a:ext cx="4246720" cy="320458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Content Placeholder 8">
            <a:extLst>
              <a:ext uri="{FF2B5EF4-FFF2-40B4-BE49-F238E27FC236}">
                <a16:creationId xmlns:a16="http://schemas.microsoft.com/office/drawing/2014/main" id="{89559E5B-8998-560F-DB2D-3CB492867EE9}"/>
              </a:ext>
            </a:extLst>
          </p:cNvPr>
          <p:cNvSpPr>
            <a:spLocks noGrp="1"/>
          </p:cNvSpPr>
          <p:nvPr>
            <p:ph idx="1"/>
          </p:nvPr>
        </p:nvSpPr>
        <p:spPr>
          <a:xfrm>
            <a:off x="6336727" y="2249487"/>
            <a:ext cx="4710683" cy="3541714"/>
          </a:xfrm>
        </p:spPr>
        <p:txBody>
          <a:bodyPr>
            <a:normAutofit/>
          </a:bodyPr>
          <a:lstStyle/>
          <a:p>
            <a:pPr algn="l" rtl="0"/>
            <a:r>
              <a:rPr lang="en-US" dirty="0"/>
              <a:t>Accuracy 0.9942609841001034.</a:t>
            </a:r>
          </a:p>
          <a:p>
            <a:pPr algn="l" rtl="0"/>
            <a:r>
              <a:rPr lang="en-US" dirty="0"/>
              <a:t>Precision 0.9914.</a:t>
            </a:r>
          </a:p>
          <a:p>
            <a:pPr algn="l" rtl="0"/>
            <a:r>
              <a:rPr lang="en-US" dirty="0"/>
              <a:t>False positive 46.</a:t>
            </a:r>
          </a:p>
          <a:p>
            <a:pPr algn="l" rtl="0"/>
            <a:r>
              <a:rPr lang="en-US" dirty="0"/>
              <a:t>False negative 15.</a:t>
            </a:r>
          </a:p>
        </p:txBody>
      </p:sp>
    </p:spTree>
    <p:extLst>
      <p:ext uri="{BB962C8B-B14F-4D97-AF65-F5344CB8AC3E}">
        <p14:creationId xmlns:p14="http://schemas.microsoft.com/office/powerpoint/2010/main" val="190542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D134C0-699B-6FBE-5FF5-A360DB4DDB76}"/>
              </a:ext>
            </a:extLst>
          </p:cNvPr>
          <p:cNvSpPr>
            <a:spLocks noGrp="1"/>
          </p:cNvSpPr>
          <p:nvPr>
            <p:ph type="title"/>
          </p:nvPr>
        </p:nvSpPr>
        <p:spPr/>
        <p:txBody>
          <a:bodyPr/>
          <a:lstStyle/>
          <a:p>
            <a:pPr algn="ctr"/>
            <a:r>
              <a:rPr lang="en-US" dirty="0"/>
              <a:t>Random Forest</a:t>
            </a:r>
            <a:endParaRPr lang="he-IL" dirty="0"/>
          </a:p>
        </p:txBody>
      </p:sp>
      <p:sp>
        <p:nvSpPr>
          <p:cNvPr id="3" name="מציין מיקום תוכן 2">
            <a:extLst>
              <a:ext uri="{FF2B5EF4-FFF2-40B4-BE49-F238E27FC236}">
                <a16:creationId xmlns:a16="http://schemas.microsoft.com/office/drawing/2014/main" id="{4AA08FA1-8960-DB58-AC02-E35DB50D226C}"/>
              </a:ext>
            </a:extLst>
          </p:cNvPr>
          <p:cNvSpPr>
            <a:spLocks noGrp="1"/>
          </p:cNvSpPr>
          <p:nvPr>
            <p:ph idx="1"/>
          </p:nvPr>
        </p:nvSpPr>
        <p:spPr/>
        <p:txBody>
          <a:bodyPr/>
          <a:lstStyle/>
          <a:p>
            <a:pPr marL="0" indent="0" algn="l" rtl="0">
              <a:buNone/>
            </a:pPr>
            <a:r>
              <a:rPr lang="en-US" dirty="0"/>
              <a:t>Random Forest is an ensemble learning method used for both classification and regression tasks. It constructs a multitude of decision trees during training and outputs the mode (for classification) or average prediction (for regression) of the individual trees. Each tree is built using a random subset of features and training data, ensuring diversity among the trees</a:t>
            </a:r>
            <a:endParaRPr lang="he-IL" dirty="0"/>
          </a:p>
        </p:txBody>
      </p:sp>
    </p:spTree>
    <p:extLst>
      <p:ext uri="{BB962C8B-B14F-4D97-AF65-F5344CB8AC3E}">
        <p14:creationId xmlns:p14="http://schemas.microsoft.com/office/powerpoint/2010/main" val="11356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9613DC-1CC3-8649-CF7B-37C167D7316A}"/>
              </a:ext>
            </a:extLst>
          </p:cNvPr>
          <p:cNvSpPr>
            <a:spLocks noGrp="1"/>
          </p:cNvSpPr>
          <p:nvPr>
            <p:ph type="title"/>
          </p:nvPr>
        </p:nvSpPr>
        <p:spPr>
          <a:xfrm>
            <a:off x="1141413" y="618518"/>
            <a:ext cx="9905998" cy="1478570"/>
          </a:xfrm>
        </p:spPr>
        <p:txBody>
          <a:bodyPr>
            <a:normAutofit/>
          </a:bodyPr>
          <a:lstStyle/>
          <a:p>
            <a:pPr algn="ctr"/>
            <a:r>
              <a:rPr lang="en-US" dirty="0"/>
              <a:t>Random Forest results</a:t>
            </a:r>
            <a:endParaRPr lang="he-IL" dirty="0"/>
          </a:p>
        </p:txBody>
      </p:sp>
      <p:pic>
        <p:nvPicPr>
          <p:cNvPr id="5" name="תמונה 4" descr="תמונה שמכילה טקסט, צילום מסך, תוכנה, תצוגה&#10;&#10;התיאור נוצר באופן אוטומטי">
            <a:extLst>
              <a:ext uri="{FF2B5EF4-FFF2-40B4-BE49-F238E27FC236}">
                <a16:creationId xmlns:a16="http://schemas.microsoft.com/office/drawing/2014/main" id="{037C0836-5C0B-73BA-1A8A-09C23C6A55B4}"/>
              </a:ext>
            </a:extLst>
          </p:cNvPr>
          <p:cNvPicPr>
            <a:picLocks noChangeAspect="1"/>
          </p:cNvPicPr>
          <p:nvPr/>
        </p:nvPicPr>
        <p:blipFill rotWithShape="1">
          <a:blip r:embed="rId3"/>
          <a:srcRect l="2011" r="1836" b="9201"/>
          <a:stretch/>
        </p:blipFill>
        <p:spPr>
          <a:xfrm>
            <a:off x="905165" y="2097088"/>
            <a:ext cx="4129414" cy="322305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FDB999F5-D7E0-4701-18E9-555D8B0BCBE3}"/>
              </a:ext>
            </a:extLst>
          </p:cNvPr>
          <p:cNvSpPr>
            <a:spLocks noGrp="1"/>
          </p:cNvSpPr>
          <p:nvPr>
            <p:ph idx="1"/>
          </p:nvPr>
        </p:nvSpPr>
        <p:spPr>
          <a:xfrm>
            <a:off x="5440979" y="2097088"/>
            <a:ext cx="6012832" cy="3541714"/>
          </a:xfrm>
        </p:spPr>
        <p:txBody>
          <a:bodyPr>
            <a:normAutofit/>
          </a:bodyPr>
          <a:lstStyle/>
          <a:p>
            <a:pPr algn="l" rtl="0"/>
            <a:r>
              <a:rPr lang="en-US" dirty="0"/>
              <a:t>Accuracy 0.9964248753410481.</a:t>
            </a:r>
          </a:p>
          <a:p>
            <a:pPr algn="l" rtl="0"/>
            <a:r>
              <a:rPr lang="en-US" dirty="0"/>
              <a:t>Precision </a:t>
            </a:r>
            <a:r>
              <a:rPr lang="he-IL" b="0" i="0" dirty="0">
                <a:effectLst/>
                <a:latin typeface="Consolas" panose="020B0609020204030204" pitchFamily="49" charset="0"/>
              </a:rPr>
              <a:t>0.9949</a:t>
            </a:r>
            <a:r>
              <a:rPr lang="en-US" dirty="0"/>
              <a:t>.</a:t>
            </a:r>
          </a:p>
          <a:p>
            <a:pPr algn="l" rtl="0"/>
            <a:r>
              <a:rPr lang="en-US" dirty="0"/>
              <a:t>False positive 27. </a:t>
            </a:r>
          </a:p>
          <a:p>
            <a:pPr algn="l" rtl="0"/>
            <a:r>
              <a:rPr lang="en-US" dirty="0"/>
              <a:t>False negative 11.</a:t>
            </a:r>
          </a:p>
          <a:p>
            <a:pPr algn="l" rtl="0"/>
            <a:r>
              <a:rPr lang="en-US" dirty="0"/>
              <a:t>With default settings</a:t>
            </a:r>
          </a:p>
          <a:p>
            <a:pPr marL="0" indent="0" algn="l" rtl="0">
              <a:buNone/>
            </a:pPr>
            <a:endParaRPr lang="en-US" dirty="0"/>
          </a:p>
        </p:txBody>
      </p:sp>
    </p:spTree>
    <p:extLst>
      <p:ext uri="{BB962C8B-B14F-4D97-AF65-F5344CB8AC3E}">
        <p14:creationId xmlns:p14="http://schemas.microsoft.com/office/powerpoint/2010/main" val="368892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0A727B-8A30-2F5B-78BC-55262A425205}"/>
              </a:ext>
            </a:extLst>
          </p:cNvPr>
          <p:cNvSpPr>
            <a:spLocks noGrp="1"/>
          </p:cNvSpPr>
          <p:nvPr>
            <p:ph type="title"/>
          </p:nvPr>
        </p:nvSpPr>
        <p:spPr>
          <a:xfrm>
            <a:off x="1141412" y="770917"/>
            <a:ext cx="9905998" cy="1478570"/>
          </a:xfrm>
        </p:spPr>
        <p:txBody>
          <a:bodyPr/>
          <a:lstStyle/>
          <a:p>
            <a:pPr algn="ctr"/>
            <a:r>
              <a:rPr lang="en-US" b="0" dirty="0">
                <a:effectLst/>
                <a:latin typeface="Consolas" panose="020B0609020204030204" pitchFamily="49" charset="0"/>
              </a:rPr>
              <a:t>Select K Best</a:t>
            </a:r>
            <a:br>
              <a:rPr lang="en-US" b="0" dirty="0">
                <a:effectLst/>
                <a:latin typeface="Consolas" panose="020B0609020204030204" pitchFamily="49" charset="0"/>
              </a:rPr>
            </a:br>
            <a:endParaRPr lang="he-IL" dirty="0"/>
          </a:p>
        </p:txBody>
      </p:sp>
      <p:sp>
        <p:nvSpPr>
          <p:cNvPr id="3" name="מציין מיקום תוכן 2">
            <a:extLst>
              <a:ext uri="{FF2B5EF4-FFF2-40B4-BE49-F238E27FC236}">
                <a16:creationId xmlns:a16="http://schemas.microsoft.com/office/drawing/2014/main" id="{F9DB7784-8166-FBC6-A05E-5BD71762772A}"/>
              </a:ext>
            </a:extLst>
          </p:cNvPr>
          <p:cNvSpPr>
            <a:spLocks noGrp="1"/>
          </p:cNvSpPr>
          <p:nvPr>
            <p:ph idx="1"/>
          </p:nvPr>
        </p:nvSpPr>
        <p:spPr/>
        <p:txBody>
          <a:bodyPr/>
          <a:lstStyle/>
          <a:p>
            <a:pPr marL="0" indent="0" algn="l" rtl="0">
              <a:buNone/>
            </a:pPr>
            <a:r>
              <a:rPr lang="en-US" dirty="0"/>
              <a:t>“Select k best” is a feature selection technique used in machine learning to choose the top k most informative features from a dataset based on statistical tests. It evaluates each feature individually and selects those with the highest scores.</a:t>
            </a:r>
            <a:endParaRPr lang="he-IL" dirty="0"/>
          </a:p>
        </p:txBody>
      </p:sp>
    </p:spTree>
    <p:extLst>
      <p:ext uri="{BB962C8B-B14F-4D97-AF65-F5344CB8AC3E}">
        <p14:creationId xmlns:p14="http://schemas.microsoft.com/office/powerpoint/2010/main" val="35209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0B43CA-2E33-E6F0-9EDD-0E00249C118F}"/>
              </a:ext>
            </a:extLst>
          </p:cNvPr>
          <p:cNvSpPr>
            <a:spLocks noGrp="1"/>
          </p:cNvSpPr>
          <p:nvPr>
            <p:ph type="title"/>
          </p:nvPr>
        </p:nvSpPr>
        <p:spPr>
          <a:xfrm>
            <a:off x="1143001" y="0"/>
            <a:ext cx="9905998" cy="1478570"/>
          </a:xfrm>
        </p:spPr>
        <p:txBody>
          <a:bodyPr>
            <a:normAutofit/>
          </a:bodyPr>
          <a:lstStyle/>
          <a:p>
            <a:pPr algn="ctr"/>
            <a:r>
              <a:rPr lang="en-US" dirty="0"/>
              <a:t>Random Forest with select k best</a:t>
            </a:r>
            <a:endParaRPr lang="he-IL" dirty="0"/>
          </a:p>
        </p:txBody>
      </p:sp>
      <p:sp>
        <p:nvSpPr>
          <p:cNvPr id="9" name="Content Placeholder 8">
            <a:extLst>
              <a:ext uri="{FF2B5EF4-FFF2-40B4-BE49-F238E27FC236}">
                <a16:creationId xmlns:a16="http://schemas.microsoft.com/office/drawing/2014/main" id="{55F1A828-CE39-CA3E-12EB-1BA189942A71}"/>
              </a:ext>
            </a:extLst>
          </p:cNvPr>
          <p:cNvSpPr>
            <a:spLocks noGrp="1"/>
          </p:cNvSpPr>
          <p:nvPr>
            <p:ph idx="1"/>
          </p:nvPr>
        </p:nvSpPr>
        <p:spPr>
          <a:xfrm>
            <a:off x="907878" y="4400766"/>
            <a:ext cx="3406139" cy="2307274"/>
          </a:xfrm>
        </p:spPr>
        <p:txBody>
          <a:bodyPr>
            <a:normAutofit fontScale="92500" lnSpcReduction="10000"/>
          </a:bodyPr>
          <a:lstStyle/>
          <a:p>
            <a:pPr algn="l" rtl="0"/>
            <a:r>
              <a:rPr lang="en-US" sz="1800" dirty="0"/>
              <a:t>Accuracy: 0.9966130397967824.</a:t>
            </a:r>
          </a:p>
          <a:p>
            <a:pPr algn="l" rtl="0"/>
            <a:r>
              <a:rPr lang="en-US" sz="1800" dirty="0"/>
              <a:t>Precision 0.9959.</a:t>
            </a:r>
          </a:p>
          <a:p>
            <a:pPr algn="l" rtl="0"/>
            <a:r>
              <a:rPr lang="en-US" sz="1800" dirty="0"/>
              <a:t>False positive 22.</a:t>
            </a:r>
          </a:p>
          <a:p>
            <a:pPr algn="l" rtl="0"/>
            <a:r>
              <a:rPr lang="en-US" sz="1800" dirty="0"/>
              <a:t>False negative 14.</a:t>
            </a:r>
          </a:p>
          <a:p>
            <a:pPr algn="l" rtl="0"/>
            <a:r>
              <a:rPr lang="en-US" sz="1800" dirty="0"/>
              <a:t>With K= 3500 features.</a:t>
            </a:r>
          </a:p>
        </p:txBody>
      </p:sp>
      <p:sp>
        <p:nvSpPr>
          <p:cNvPr id="3" name="תיבת טקסט 2">
            <a:extLst>
              <a:ext uri="{FF2B5EF4-FFF2-40B4-BE49-F238E27FC236}">
                <a16:creationId xmlns:a16="http://schemas.microsoft.com/office/drawing/2014/main" id="{38382A6A-558D-68A0-ACF9-4285497A0F72}"/>
              </a:ext>
            </a:extLst>
          </p:cNvPr>
          <p:cNvSpPr txBox="1"/>
          <p:nvPr/>
        </p:nvSpPr>
        <p:spPr>
          <a:xfrm>
            <a:off x="4486565" y="1332346"/>
            <a:ext cx="7434813" cy="4401205"/>
          </a:xfrm>
          <a:prstGeom prst="rect">
            <a:avLst/>
          </a:prstGeom>
          <a:noFill/>
        </p:spPr>
        <p:txBody>
          <a:bodyPr wrap="square" rtlCol="1">
            <a:spAutoFit/>
          </a:bodyPr>
          <a:lstStyle/>
          <a:p>
            <a:r>
              <a:rPr lang="en-US" sz="2000" b="1" u="sng" dirty="0"/>
              <a:t> Features values:</a:t>
            </a:r>
          </a:p>
          <a:p>
            <a:pPr marL="0" indent="0" algn="l" rtl="0">
              <a:buNone/>
            </a:pPr>
            <a:r>
              <a:rPr lang="en-US" sz="1800" b="1" dirty="0" err="1"/>
              <a:t>n_estimators</a:t>
            </a:r>
            <a:r>
              <a:rPr lang="en-US" sz="1800" b="1" dirty="0"/>
              <a:t> (100) </a:t>
            </a:r>
            <a:r>
              <a:rPr lang="en-US" sz="1800" dirty="0"/>
              <a:t>: </a:t>
            </a:r>
            <a:r>
              <a:rPr lang="en-US" sz="1600" dirty="0"/>
              <a:t>Number of decision trees to be created in the random forest.</a:t>
            </a:r>
            <a:endParaRPr lang="en-US" sz="1800" dirty="0"/>
          </a:p>
          <a:p>
            <a:pPr marL="0" indent="0" algn="l" rtl="0">
              <a:buNone/>
            </a:pPr>
            <a:r>
              <a:rPr lang="en-US" sz="1800" b="1" dirty="0"/>
              <a:t>Criterion ('entropy’) </a:t>
            </a:r>
            <a:r>
              <a:rPr lang="en-US" sz="1800" dirty="0"/>
              <a:t>:</a:t>
            </a:r>
            <a:r>
              <a:rPr lang="en-US" sz="1600" dirty="0"/>
              <a:t>The function to measure the quality of a split.</a:t>
            </a:r>
          </a:p>
          <a:p>
            <a:pPr marL="0" indent="0" algn="l" rtl="0">
              <a:buNone/>
            </a:pPr>
            <a:r>
              <a:rPr lang="en-US" sz="1800" b="1" dirty="0" err="1"/>
              <a:t>max_depth</a:t>
            </a:r>
            <a:r>
              <a:rPr lang="en-US" sz="1800" b="1" dirty="0"/>
              <a:t> </a:t>
            </a:r>
            <a:r>
              <a:rPr lang="en-US" b="1" dirty="0"/>
              <a:t>(</a:t>
            </a:r>
            <a:r>
              <a:rPr lang="en-US" sz="1800" b="1" dirty="0"/>
              <a:t>None</a:t>
            </a:r>
            <a:r>
              <a:rPr lang="en-US" b="1" dirty="0"/>
              <a:t>) : </a:t>
            </a:r>
            <a:r>
              <a:rPr lang="en-US" sz="1600" dirty="0"/>
              <a:t>Maximum depth of the decision trees in the random forest.</a:t>
            </a:r>
          </a:p>
          <a:p>
            <a:pPr marL="0" indent="0" algn="l" rtl="0">
              <a:buNone/>
            </a:pPr>
            <a:r>
              <a:rPr lang="en-US" sz="1800" b="1" dirty="0" err="1"/>
              <a:t>min_samples_split</a:t>
            </a:r>
            <a:r>
              <a:rPr lang="en-US" sz="1800" b="1" dirty="0"/>
              <a:t> (2) </a:t>
            </a:r>
            <a:r>
              <a:rPr lang="en-US" sz="1800" dirty="0"/>
              <a:t>: </a:t>
            </a:r>
            <a:r>
              <a:rPr lang="en-US" sz="1600" dirty="0"/>
              <a:t>Minimum number of samples required to split a node in a decision tree.</a:t>
            </a:r>
            <a:endParaRPr lang="en-US" sz="1800" dirty="0"/>
          </a:p>
          <a:p>
            <a:pPr marL="0" indent="0" algn="l" rtl="0">
              <a:buNone/>
            </a:pPr>
            <a:r>
              <a:rPr lang="en-US" sz="1800" b="1" dirty="0" err="1"/>
              <a:t>min_samples_leaf</a:t>
            </a:r>
            <a:r>
              <a:rPr lang="en-US" sz="1800" b="1" dirty="0"/>
              <a:t> </a:t>
            </a:r>
            <a:r>
              <a:rPr lang="en-US" b="1" dirty="0"/>
              <a:t>(1) </a:t>
            </a:r>
            <a:r>
              <a:rPr lang="en-US" sz="1600" dirty="0"/>
              <a:t>: Minimum number of samples required to be at a leaf node in a decision tree.</a:t>
            </a:r>
            <a:endParaRPr lang="en-US" sz="1800" dirty="0"/>
          </a:p>
          <a:p>
            <a:pPr marL="0" indent="0" algn="l" rtl="0">
              <a:buNone/>
            </a:pPr>
            <a:r>
              <a:rPr lang="en-US" sz="1800" b="1" dirty="0" err="1"/>
              <a:t>max_features</a:t>
            </a:r>
            <a:r>
              <a:rPr lang="en-US" sz="1800" b="1" dirty="0"/>
              <a:t> (sqrt) </a:t>
            </a:r>
            <a:r>
              <a:rPr lang="en-US" sz="1800" dirty="0"/>
              <a:t>: </a:t>
            </a:r>
            <a:r>
              <a:rPr lang="en-US" sz="1600" dirty="0"/>
              <a:t>The maximum number of features to consider when looking for the best split.</a:t>
            </a:r>
          </a:p>
          <a:p>
            <a:pPr marL="0" indent="0" algn="l" rtl="0">
              <a:buNone/>
            </a:pPr>
            <a:r>
              <a:rPr lang="en-US" sz="1800" b="1" dirty="0"/>
              <a:t>Bootstrap </a:t>
            </a:r>
            <a:r>
              <a:rPr lang="en-US" b="1" dirty="0"/>
              <a:t>(</a:t>
            </a:r>
            <a:r>
              <a:rPr lang="en-US" sz="1800" b="1" dirty="0"/>
              <a:t>True) </a:t>
            </a:r>
            <a:r>
              <a:rPr lang="en-US" sz="1800" dirty="0"/>
              <a:t>: </a:t>
            </a:r>
            <a:r>
              <a:rPr lang="en-US" sz="1600" dirty="0"/>
              <a:t>Whether samples are drawn with replacement for each tree in the random forest.</a:t>
            </a:r>
          </a:p>
          <a:p>
            <a:pPr marL="0" indent="0" algn="l" rtl="0">
              <a:buNone/>
            </a:pPr>
            <a:r>
              <a:rPr lang="en-US" sz="1800" b="1" dirty="0" err="1"/>
              <a:t>random_state</a:t>
            </a:r>
            <a:r>
              <a:rPr lang="en-US" sz="1800" b="1" dirty="0"/>
              <a:t> (42) </a:t>
            </a:r>
            <a:r>
              <a:rPr lang="en-US" sz="1800" dirty="0"/>
              <a:t>:  </a:t>
            </a:r>
            <a:r>
              <a:rPr lang="en-US" sz="1600" dirty="0"/>
              <a:t>Seed for random number generation to ensure reproducibility.</a:t>
            </a:r>
            <a:endParaRPr lang="en-US" sz="1800" dirty="0"/>
          </a:p>
          <a:p>
            <a:pPr marL="0" indent="0" algn="l" rtl="0">
              <a:buNone/>
            </a:pPr>
            <a:r>
              <a:rPr lang="en-US" sz="1800" b="1" dirty="0" err="1"/>
              <a:t>class_weight</a:t>
            </a:r>
            <a:r>
              <a:rPr lang="en-US" sz="1800" b="1" dirty="0"/>
              <a:t> </a:t>
            </a:r>
            <a:r>
              <a:rPr lang="en-US" b="1" dirty="0"/>
              <a:t>(</a:t>
            </a:r>
            <a:r>
              <a:rPr lang="en-US" sz="1800" b="1" dirty="0"/>
              <a:t>None) </a:t>
            </a:r>
            <a:r>
              <a:rPr lang="en-US" sz="1800" dirty="0"/>
              <a:t>: </a:t>
            </a:r>
            <a:r>
              <a:rPr lang="en-US" sz="1600" dirty="0"/>
              <a:t>Weights associated with classes to handle class imbalance.</a:t>
            </a:r>
            <a:endParaRPr lang="en-US" sz="1800" dirty="0"/>
          </a:p>
          <a:p>
            <a:pPr marL="0" indent="0" algn="l" rtl="0">
              <a:buNone/>
            </a:pPr>
            <a:r>
              <a:rPr lang="en-US" sz="1800" b="1" dirty="0" err="1"/>
              <a:t>oob_score</a:t>
            </a:r>
            <a:r>
              <a:rPr lang="en-US" sz="1800" b="1" dirty="0"/>
              <a:t> (False)</a:t>
            </a:r>
            <a:r>
              <a:rPr lang="en-US" sz="1800" dirty="0"/>
              <a:t> </a:t>
            </a:r>
            <a:r>
              <a:rPr lang="en-US" sz="1600" dirty="0"/>
              <a:t>: Whether to use out-of-bag samples to estimate the generalization accuracy.</a:t>
            </a:r>
            <a:endParaRPr lang="en-US" sz="1800" dirty="0"/>
          </a:p>
        </p:txBody>
      </p:sp>
      <p:pic>
        <p:nvPicPr>
          <p:cNvPr id="6" name="תמונה 5">
            <a:extLst>
              <a:ext uri="{FF2B5EF4-FFF2-40B4-BE49-F238E27FC236}">
                <a16:creationId xmlns:a16="http://schemas.microsoft.com/office/drawing/2014/main" id="{57B43192-83EC-EC4B-38A0-45623CB0B2C2}"/>
              </a:ext>
            </a:extLst>
          </p:cNvPr>
          <p:cNvPicPr>
            <a:picLocks noChangeAspect="1"/>
          </p:cNvPicPr>
          <p:nvPr/>
        </p:nvPicPr>
        <p:blipFill rotWithShape="1">
          <a:blip r:embed="rId3"/>
          <a:srcRect l="2930" t="970" r="1661" b="9825"/>
          <a:stretch/>
        </p:blipFill>
        <p:spPr>
          <a:xfrm>
            <a:off x="428451" y="1079119"/>
            <a:ext cx="3713018" cy="31865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39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D0AEC7-5297-C77A-9A06-47AA662B4162}"/>
              </a:ext>
            </a:extLst>
          </p:cNvPr>
          <p:cNvSpPr>
            <a:spLocks noGrp="1"/>
          </p:cNvSpPr>
          <p:nvPr>
            <p:ph type="title"/>
          </p:nvPr>
        </p:nvSpPr>
        <p:spPr/>
        <p:txBody>
          <a:bodyPr/>
          <a:lstStyle/>
          <a:p>
            <a:pPr algn="ctr" rtl="0"/>
            <a:r>
              <a:rPr lang="en-US" dirty="0"/>
              <a:t>In conclusion </a:t>
            </a:r>
            <a:endParaRPr lang="he-IL" dirty="0"/>
          </a:p>
        </p:txBody>
      </p:sp>
      <p:sp>
        <p:nvSpPr>
          <p:cNvPr id="3" name="מציין מיקום תוכן 2">
            <a:extLst>
              <a:ext uri="{FF2B5EF4-FFF2-40B4-BE49-F238E27FC236}">
                <a16:creationId xmlns:a16="http://schemas.microsoft.com/office/drawing/2014/main" id="{A0CEB3AF-27F0-C34C-469C-146A46F9D2F0}"/>
              </a:ext>
            </a:extLst>
          </p:cNvPr>
          <p:cNvSpPr>
            <a:spLocks noGrp="1"/>
          </p:cNvSpPr>
          <p:nvPr>
            <p:ph idx="1"/>
          </p:nvPr>
        </p:nvSpPr>
        <p:spPr/>
        <p:txBody>
          <a:bodyPr>
            <a:normAutofit/>
          </a:bodyPr>
          <a:lstStyle/>
          <a:p>
            <a:pPr marL="0" indent="0" algn="l" rtl="0">
              <a:buNone/>
            </a:pPr>
            <a:r>
              <a:rPr lang="en-US" dirty="0"/>
              <a:t>After experimenting with various algorithms, I found that the "Random Forest" algorithm produced the best results. To enhance its performance further and reduce false positives and negatives, I incorporated hyperparameters. Comparing the results, the classifier with hyperparameters showed slight improvement over the one without but using the select k best improve the model significantly. Utilizing hyperparameters was challenging as it involved adjusting numerical values, yet it ultimately led to better and more accurate outcomes.</a:t>
            </a:r>
            <a:endParaRPr lang="he-IL" dirty="0"/>
          </a:p>
        </p:txBody>
      </p:sp>
    </p:spTree>
    <p:extLst>
      <p:ext uri="{BB962C8B-B14F-4D97-AF65-F5344CB8AC3E}">
        <p14:creationId xmlns:p14="http://schemas.microsoft.com/office/powerpoint/2010/main" val="324346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8AF992-EED5-7077-0D7F-2E0930034307}"/>
              </a:ext>
            </a:extLst>
          </p:cNvPr>
          <p:cNvSpPr>
            <a:spLocks noGrp="1"/>
          </p:cNvSpPr>
          <p:nvPr>
            <p:ph type="title"/>
          </p:nvPr>
        </p:nvSpPr>
        <p:spPr/>
        <p:txBody>
          <a:bodyPr>
            <a:normAutofit/>
          </a:bodyPr>
          <a:lstStyle/>
          <a:p>
            <a:pPr algn="ctr"/>
            <a:r>
              <a:rPr lang="en-US" sz="4000" dirty="0">
                <a:cs typeface="+mn-cs"/>
              </a:rPr>
              <a:t>office macros</a:t>
            </a:r>
            <a:endParaRPr lang="he-IL" sz="4000" dirty="0">
              <a:cs typeface="+mn-cs"/>
            </a:endParaRPr>
          </a:p>
        </p:txBody>
      </p:sp>
      <p:sp>
        <p:nvSpPr>
          <p:cNvPr id="3" name="מציין מיקום תוכן 2">
            <a:extLst>
              <a:ext uri="{FF2B5EF4-FFF2-40B4-BE49-F238E27FC236}">
                <a16:creationId xmlns:a16="http://schemas.microsoft.com/office/drawing/2014/main" id="{AFBB9540-5F03-1CCF-7438-7468F6964197}"/>
              </a:ext>
            </a:extLst>
          </p:cNvPr>
          <p:cNvSpPr>
            <a:spLocks noGrp="1"/>
          </p:cNvSpPr>
          <p:nvPr>
            <p:ph idx="1"/>
          </p:nvPr>
        </p:nvSpPr>
        <p:spPr>
          <a:xfrm>
            <a:off x="1141413" y="2794432"/>
            <a:ext cx="9905999" cy="3541714"/>
          </a:xfrm>
        </p:spPr>
        <p:txBody>
          <a:bodyPr>
            <a:noAutofit/>
          </a:bodyPr>
          <a:lstStyle/>
          <a:p>
            <a:pPr marL="0" indent="0" algn="l" rtl="0">
              <a:buNone/>
            </a:pPr>
            <a:r>
              <a:rPr lang="en-US" u="sng" dirty="0"/>
              <a:t>Office Macros</a:t>
            </a:r>
            <a:r>
              <a:rPr lang="en-US" dirty="0"/>
              <a:t>: Automated scripts in office software streamline tasks.</a:t>
            </a:r>
          </a:p>
          <a:p>
            <a:pPr marL="0" indent="0" algn="l" rtl="0">
              <a:buNone/>
            </a:pPr>
            <a:r>
              <a:rPr lang="en-US" u="sng" dirty="0"/>
              <a:t>Security Risks</a:t>
            </a:r>
            <a:r>
              <a:rPr lang="en-US" dirty="0"/>
              <a:t>: Malicious macros can install malware or steal data.</a:t>
            </a:r>
          </a:p>
          <a:p>
            <a:pPr marL="0" indent="0" algn="l" rtl="0">
              <a:buNone/>
            </a:pPr>
            <a:r>
              <a:rPr lang="en-US" u="sng" dirty="0"/>
              <a:t>Phishing Attacks</a:t>
            </a:r>
            <a:r>
              <a:rPr lang="en-US" dirty="0"/>
              <a:t>: Cybercriminals use macros in email attachments to execute harmful actions.</a:t>
            </a:r>
          </a:p>
          <a:p>
            <a:pPr marL="0" indent="0" algn="l" rtl="0">
              <a:buNone/>
            </a:pPr>
            <a:r>
              <a:rPr lang="en-US" u="sng" dirty="0"/>
              <a:t>Vulnerabilities</a:t>
            </a:r>
            <a:r>
              <a:rPr lang="en-US" dirty="0"/>
              <a:t>: Outdated software exposes systems to macro-based attacks.</a:t>
            </a:r>
          </a:p>
          <a:p>
            <a:pPr marL="0" indent="0" algn="l" rtl="0">
              <a:buNone/>
            </a:pPr>
            <a:endParaRPr lang="en-US" dirty="0"/>
          </a:p>
          <a:p>
            <a:pPr marL="0" indent="0" algn="l" rtl="0">
              <a:buNone/>
            </a:pPr>
            <a:endParaRPr lang="en-US" dirty="0"/>
          </a:p>
          <a:p>
            <a:pPr marL="0" indent="0" algn="l" rtl="0">
              <a:buNone/>
            </a:pPr>
            <a:endParaRPr lang="he-IL" dirty="0"/>
          </a:p>
        </p:txBody>
      </p:sp>
      <p:sp>
        <p:nvSpPr>
          <p:cNvPr id="13" name="Rectangle 10">
            <a:extLst>
              <a:ext uri="{FF2B5EF4-FFF2-40B4-BE49-F238E27FC236}">
                <a16:creationId xmlns:a16="http://schemas.microsoft.com/office/drawing/2014/main" id="{A8A876F5-86A6-34A3-D440-E28E263CFCF9}"/>
              </a:ext>
            </a:extLst>
          </p:cNvPr>
          <p:cNvSpPr>
            <a:spLocks noChangeArrowheads="1"/>
          </p:cNvSpPr>
          <p:nvPr/>
        </p:nvSpPr>
        <p:spPr bwMode="auto">
          <a:xfrm>
            <a:off x="-83127" y="184727"/>
            <a:ext cx="64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000000"/>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19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E20D5F-C453-DA25-4AFD-8127F1AB05B2}"/>
              </a:ext>
            </a:extLst>
          </p:cNvPr>
          <p:cNvSpPr>
            <a:spLocks noGrp="1"/>
          </p:cNvSpPr>
          <p:nvPr>
            <p:ph type="title"/>
          </p:nvPr>
        </p:nvSpPr>
        <p:spPr/>
        <p:txBody>
          <a:bodyPr/>
          <a:lstStyle/>
          <a:p>
            <a:pPr algn="ctr"/>
            <a:r>
              <a:rPr lang="en-US" dirty="0"/>
              <a:t>solution approach</a:t>
            </a:r>
            <a:endParaRPr lang="he-IL" dirty="0"/>
          </a:p>
        </p:txBody>
      </p:sp>
      <p:sp>
        <p:nvSpPr>
          <p:cNvPr id="3" name="מציין מיקום תוכן 2">
            <a:extLst>
              <a:ext uri="{FF2B5EF4-FFF2-40B4-BE49-F238E27FC236}">
                <a16:creationId xmlns:a16="http://schemas.microsoft.com/office/drawing/2014/main" id="{574FEAC0-B84C-9E6D-FDF3-3F6ECEE7E5E2}"/>
              </a:ext>
            </a:extLst>
          </p:cNvPr>
          <p:cNvSpPr>
            <a:spLocks noGrp="1"/>
          </p:cNvSpPr>
          <p:nvPr>
            <p:ph idx="1"/>
          </p:nvPr>
        </p:nvSpPr>
        <p:spPr/>
        <p:txBody>
          <a:bodyPr/>
          <a:lstStyle/>
          <a:p>
            <a:pPr marL="0" indent="0" algn="l" rtl="0">
              <a:buNone/>
            </a:pPr>
            <a:r>
              <a:rPr lang="en-US" dirty="0"/>
              <a:t>In my approach, I experimented with multiple algorithms to train the model, aiming to achieve the highest possible accuracy while minimizing both false positives and false negatives within the classifier. In the following slides, I will present the algorithms I explored along with their corresponding accuracy scores, precision values, and confusion matrices.</a:t>
            </a:r>
            <a:endParaRPr lang="he-IL" dirty="0"/>
          </a:p>
        </p:txBody>
      </p:sp>
    </p:spTree>
    <p:extLst>
      <p:ext uri="{BB962C8B-B14F-4D97-AF65-F5344CB8AC3E}">
        <p14:creationId xmlns:p14="http://schemas.microsoft.com/office/powerpoint/2010/main" val="317421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3EA95-74F9-5EE1-0A55-86540D9DB116}"/>
              </a:ext>
            </a:extLst>
          </p:cNvPr>
          <p:cNvSpPr>
            <a:spLocks noGrp="1"/>
          </p:cNvSpPr>
          <p:nvPr>
            <p:ph type="title"/>
          </p:nvPr>
        </p:nvSpPr>
        <p:spPr>
          <a:xfrm>
            <a:off x="1067522" y="0"/>
            <a:ext cx="9905998" cy="1478570"/>
          </a:xfrm>
        </p:spPr>
        <p:txBody>
          <a:bodyPr>
            <a:normAutofit/>
          </a:bodyPr>
          <a:lstStyle/>
          <a:p>
            <a:pPr algn="ctr"/>
            <a:r>
              <a:rPr lang="en-US" dirty="0"/>
              <a:t>Data exploration</a:t>
            </a:r>
            <a:endParaRPr lang="he-IL" dirty="0"/>
          </a:p>
        </p:txBody>
      </p:sp>
      <p:pic>
        <p:nvPicPr>
          <p:cNvPr id="7" name="תמונה 6">
            <a:extLst>
              <a:ext uri="{FF2B5EF4-FFF2-40B4-BE49-F238E27FC236}">
                <a16:creationId xmlns:a16="http://schemas.microsoft.com/office/drawing/2014/main" id="{2CD9BD63-28E0-9AA7-C6FB-BD7824F7D993}"/>
              </a:ext>
            </a:extLst>
          </p:cNvPr>
          <p:cNvPicPr>
            <a:picLocks noChangeAspect="1"/>
          </p:cNvPicPr>
          <p:nvPr/>
        </p:nvPicPr>
        <p:blipFill>
          <a:blip r:embed="rId3"/>
          <a:stretch>
            <a:fillRect/>
          </a:stretch>
        </p:blipFill>
        <p:spPr>
          <a:xfrm>
            <a:off x="458576" y="3955272"/>
            <a:ext cx="3174771" cy="249219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מציין מיקום תוכן 4" descr="תמונה שמכילה טקסט, צילום מסך, תצוגה, מספר&#10;&#10;התיאור נוצר באופן אוטומטי">
            <a:extLst>
              <a:ext uri="{FF2B5EF4-FFF2-40B4-BE49-F238E27FC236}">
                <a16:creationId xmlns:a16="http://schemas.microsoft.com/office/drawing/2014/main" id="{3A2E60F5-F879-38ED-158E-2A0A4336A501}"/>
              </a:ext>
            </a:extLst>
          </p:cNvPr>
          <p:cNvPicPr>
            <a:picLocks noChangeAspect="1"/>
          </p:cNvPicPr>
          <p:nvPr/>
        </p:nvPicPr>
        <p:blipFill>
          <a:blip r:embed="rId4"/>
          <a:stretch>
            <a:fillRect/>
          </a:stretch>
        </p:blipFill>
        <p:spPr>
          <a:xfrm>
            <a:off x="458577" y="1291952"/>
            <a:ext cx="3174771" cy="246044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Content Placeholder 8">
            <a:extLst>
              <a:ext uri="{FF2B5EF4-FFF2-40B4-BE49-F238E27FC236}">
                <a16:creationId xmlns:a16="http://schemas.microsoft.com/office/drawing/2014/main" id="{C87EAED9-ED6A-6D46-CBF0-88CA891CD415}"/>
              </a:ext>
            </a:extLst>
          </p:cNvPr>
          <p:cNvSpPr>
            <a:spLocks noGrp="1"/>
          </p:cNvSpPr>
          <p:nvPr>
            <p:ph idx="1"/>
          </p:nvPr>
        </p:nvSpPr>
        <p:spPr>
          <a:xfrm>
            <a:off x="5034579" y="2249487"/>
            <a:ext cx="6012832" cy="3541714"/>
          </a:xfrm>
        </p:spPr>
        <p:txBody>
          <a:bodyPr>
            <a:normAutofit/>
          </a:bodyPr>
          <a:lstStyle/>
          <a:p>
            <a:pPr algn="l" rtl="0"/>
            <a:r>
              <a:rPr lang="en-US" dirty="0"/>
              <a:t>About the same number of white and malicious VBA codes.</a:t>
            </a:r>
          </a:p>
          <a:p>
            <a:pPr algn="l" rtl="0"/>
            <a:endParaRPr lang="en-US" dirty="0"/>
          </a:p>
          <a:p>
            <a:pPr algn="l" rtl="0"/>
            <a:r>
              <a:rPr lang="en-US" dirty="0"/>
              <a:t>In average, the white VBA codes </a:t>
            </a:r>
            <a:r>
              <a:rPr lang="en-US"/>
              <a:t>were longer </a:t>
            </a:r>
            <a:r>
              <a:rPr lang="en-US" dirty="0"/>
              <a:t>than the malicious ones.</a:t>
            </a:r>
          </a:p>
        </p:txBody>
      </p:sp>
    </p:spTree>
    <p:extLst>
      <p:ext uri="{BB962C8B-B14F-4D97-AF65-F5344CB8AC3E}">
        <p14:creationId xmlns:p14="http://schemas.microsoft.com/office/powerpoint/2010/main" val="258540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660F71-7E0C-3A7D-CE2A-6EBCAFC66325}"/>
              </a:ext>
            </a:extLst>
          </p:cNvPr>
          <p:cNvSpPr>
            <a:spLocks noGrp="1"/>
          </p:cNvSpPr>
          <p:nvPr>
            <p:ph type="title"/>
          </p:nvPr>
        </p:nvSpPr>
        <p:spPr/>
        <p:txBody>
          <a:bodyPr/>
          <a:lstStyle/>
          <a:p>
            <a:pPr algn="ctr"/>
            <a:r>
              <a:rPr lang="en-US" dirty="0"/>
              <a:t>Tf-idf</a:t>
            </a:r>
            <a:endParaRPr lang="he-IL" dirty="0"/>
          </a:p>
        </p:txBody>
      </p:sp>
      <p:sp>
        <p:nvSpPr>
          <p:cNvPr id="3" name="מציין מיקום תוכן 2">
            <a:extLst>
              <a:ext uri="{FF2B5EF4-FFF2-40B4-BE49-F238E27FC236}">
                <a16:creationId xmlns:a16="http://schemas.microsoft.com/office/drawing/2014/main" id="{990301FF-2740-940C-C730-123CD3201907}"/>
              </a:ext>
            </a:extLst>
          </p:cNvPr>
          <p:cNvSpPr>
            <a:spLocks noGrp="1"/>
          </p:cNvSpPr>
          <p:nvPr>
            <p:ph idx="1"/>
          </p:nvPr>
        </p:nvSpPr>
        <p:spPr>
          <a:xfrm>
            <a:off x="1141412" y="1731326"/>
            <a:ext cx="9905999" cy="4303713"/>
          </a:xfrm>
        </p:spPr>
        <p:txBody>
          <a:bodyPr>
            <a:normAutofit fontScale="77500" lnSpcReduction="20000"/>
          </a:bodyPr>
          <a:lstStyle/>
          <a:p>
            <a:pPr algn="l" rtl="0"/>
            <a:r>
              <a:rPr lang="en-US" sz="2000" dirty="0"/>
              <a:t>TF-IDF, or Term Frequency-Inverse Document Frequency, is a numerical statistic used in information retrieval and text mining to measure the importance of a word in a document relative to a collection of documents. It represents the frequency of a term in a document (TF) normalized by the frequency of the term across all documents (IDF).</a:t>
            </a:r>
          </a:p>
          <a:p>
            <a:pPr algn="l" rtl="0"/>
            <a:r>
              <a:rPr lang="en-US" sz="2000" dirty="0"/>
              <a:t>I used for all the algorithms the following values:</a:t>
            </a:r>
          </a:p>
          <a:p>
            <a:pPr marL="0" indent="0" algn="l" rtl="0">
              <a:buNone/>
            </a:pPr>
            <a:r>
              <a:rPr lang="en-US" sz="2300" b="1" dirty="0" err="1"/>
              <a:t>ngram_range</a:t>
            </a:r>
            <a:r>
              <a:rPr lang="en-US" sz="1800" dirty="0"/>
              <a:t>(1,3) : </a:t>
            </a:r>
            <a:r>
              <a:rPr lang="en-US" sz="1700" dirty="0"/>
              <a:t>Specifies the range of n-grams (contiguous sequences of n items) to consider for TF-IDF vectorization </a:t>
            </a:r>
            <a:endParaRPr lang="en-US" sz="1300" dirty="0"/>
          </a:p>
          <a:p>
            <a:pPr marL="0" indent="0" algn="l" rtl="0">
              <a:buNone/>
            </a:pPr>
            <a:r>
              <a:rPr lang="en-US" sz="2300" dirty="0"/>
              <a:t> </a:t>
            </a:r>
            <a:r>
              <a:rPr lang="en-US" sz="2300" b="1" dirty="0" err="1"/>
              <a:t>stop_words</a:t>
            </a:r>
            <a:r>
              <a:rPr lang="en-US" sz="1900" b="1" dirty="0"/>
              <a:t>(</a:t>
            </a:r>
            <a:r>
              <a:rPr lang="en-US" sz="1900" dirty="0"/>
              <a:t>'</a:t>
            </a:r>
            <a:r>
              <a:rPr lang="en-US" sz="1900" dirty="0" err="1"/>
              <a:t>english</a:t>
            </a:r>
            <a:r>
              <a:rPr lang="en-US" sz="1900" dirty="0"/>
              <a:t>’) : </a:t>
            </a:r>
            <a:r>
              <a:rPr lang="en-US" sz="1700" dirty="0"/>
              <a:t>Removes common words that carry little meaning or relevance from the document before TF-IDF calculation</a:t>
            </a:r>
            <a:r>
              <a:rPr lang="en-US" sz="1500" dirty="0"/>
              <a:t>.</a:t>
            </a:r>
          </a:p>
          <a:p>
            <a:pPr marL="0" indent="0" algn="l" rtl="0">
              <a:buNone/>
            </a:pPr>
            <a:r>
              <a:rPr lang="en-US" sz="2300" b="1" dirty="0" err="1"/>
              <a:t>max_features</a:t>
            </a:r>
            <a:r>
              <a:rPr lang="en-US" sz="2100" dirty="0"/>
              <a:t>(100000) </a:t>
            </a:r>
            <a:r>
              <a:rPr lang="en-US" sz="1600" dirty="0"/>
              <a:t>: </a:t>
            </a:r>
            <a:r>
              <a:rPr lang="en-US" sz="1700" dirty="0"/>
              <a:t>Limits the number of features (unique words or n-grams) to consider in the TF-IDF matrix, keeping only the most frequent ones</a:t>
            </a:r>
            <a:r>
              <a:rPr lang="en-US" sz="1600" dirty="0"/>
              <a:t>.</a:t>
            </a:r>
          </a:p>
          <a:p>
            <a:pPr marL="0" indent="0" algn="l" rtl="0">
              <a:buNone/>
            </a:pPr>
            <a:r>
              <a:rPr lang="en-US" sz="2300" b="1" dirty="0" err="1"/>
              <a:t>sublinear_tf</a:t>
            </a:r>
            <a:r>
              <a:rPr lang="en-US" sz="2100" dirty="0"/>
              <a:t>(True): </a:t>
            </a:r>
            <a:r>
              <a:rPr lang="en-US" sz="1700" dirty="0"/>
              <a:t>Applies a logarithmic transformation to the term frequencies to mitigate the impact of document length on TF-IDF scores.</a:t>
            </a:r>
          </a:p>
          <a:p>
            <a:pPr marL="0" indent="0" algn="l" rtl="0">
              <a:buNone/>
            </a:pPr>
            <a:r>
              <a:rPr lang="en-US" sz="2300" b="1" dirty="0" err="1"/>
              <a:t>min_df</a:t>
            </a:r>
            <a:r>
              <a:rPr lang="en-US" sz="2300" dirty="0"/>
              <a:t>(5) </a:t>
            </a:r>
            <a:r>
              <a:rPr lang="en-US" dirty="0"/>
              <a:t>: </a:t>
            </a:r>
            <a:r>
              <a:rPr lang="en-US" sz="1700" dirty="0"/>
              <a:t>Specifies the minimum document frequency threshold, ignoring terms that appear in fewer documents than this threshold</a:t>
            </a:r>
            <a:r>
              <a:rPr lang="en-US" sz="1800" dirty="0"/>
              <a:t>.</a:t>
            </a:r>
          </a:p>
          <a:p>
            <a:pPr marL="0" indent="0" algn="l" rtl="0">
              <a:buNone/>
            </a:pPr>
            <a:r>
              <a:rPr lang="en-US" sz="2300" b="1" dirty="0" err="1"/>
              <a:t>smooth_idf</a:t>
            </a:r>
            <a:r>
              <a:rPr lang="en-US" sz="2300" dirty="0"/>
              <a:t>(True) </a:t>
            </a:r>
            <a:r>
              <a:rPr lang="en-US" dirty="0"/>
              <a:t>: </a:t>
            </a:r>
            <a:r>
              <a:rPr lang="en-US" sz="1500" dirty="0"/>
              <a:t>Adds a constant to the document frequency of terms to avoid division by zero and ensure stability in IDF calculation</a:t>
            </a:r>
            <a:r>
              <a:rPr lang="en-US" sz="1800" dirty="0"/>
              <a:t>.</a:t>
            </a:r>
          </a:p>
          <a:p>
            <a:pPr marL="0" indent="0" algn="l" rtl="0">
              <a:buNone/>
            </a:pPr>
            <a:r>
              <a:rPr lang="en-US" sz="2300" b="1" dirty="0"/>
              <a:t>Norm</a:t>
            </a:r>
            <a:r>
              <a:rPr lang="en-US" sz="2300" dirty="0"/>
              <a:t>('l2’) </a:t>
            </a:r>
            <a:r>
              <a:rPr lang="en-US" dirty="0"/>
              <a:t>: </a:t>
            </a:r>
            <a:r>
              <a:rPr lang="en-US" sz="1500" dirty="0"/>
              <a:t>Normalizes the TF-IDF vectors to unit length to alleviate the effect of document length variation on similarity measures.</a:t>
            </a:r>
          </a:p>
          <a:p>
            <a:pPr marL="0" indent="0" algn="l" rtl="0">
              <a:buNone/>
            </a:pPr>
            <a:endParaRPr lang="en-US" sz="2000" dirty="0"/>
          </a:p>
        </p:txBody>
      </p:sp>
    </p:spTree>
    <p:extLst>
      <p:ext uri="{BB962C8B-B14F-4D97-AF65-F5344CB8AC3E}">
        <p14:creationId xmlns:p14="http://schemas.microsoft.com/office/powerpoint/2010/main" val="173109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0F4375-9B62-6C2E-4ED5-024F4967B2B4}"/>
              </a:ext>
            </a:extLst>
          </p:cNvPr>
          <p:cNvSpPr>
            <a:spLocks noGrp="1"/>
          </p:cNvSpPr>
          <p:nvPr>
            <p:ph type="title"/>
          </p:nvPr>
        </p:nvSpPr>
        <p:spPr/>
        <p:txBody>
          <a:bodyPr/>
          <a:lstStyle/>
          <a:p>
            <a:pPr algn="ctr"/>
            <a:r>
              <a:rPr lang="en-US" dirty="0"/>
              <a:t>Gradient Boosting Classifier</a:t>
            </a:r>
            <a:endParaRPr lang="he-IL" dirty="0"/>
          </a:p>
        </p:txBody>
      </p:sp>
      <p:sp>
        <p:nvSpPr>
          <p:cNvPr id="3" name="מציין מיקום תוכן 2">
            <a:extLst>
              <a:ext uri="{FF2B5EF4-FFF2-40B4-BE49-F238E27FC236}">
                <a16:creationId xmlns:a16="http://schemas.microsoft.com/office/drawing/2014/main" id="{AE580A39-9B56-4834-6A4D-E51D3800FC3A}"/>
              </a:ext>
            </a:extLst>
          </p:cNvPr>
          <p:cNvSpPr>
            <a:spLocks noGrp="1"/>
          </p:cNvSpPr>
          <p:nvPr>
            <p:ph idx="1"/>
          </p:nvPr>
        </p:nvSpPr>
        <p:spPr/>
        <p:txBody>
          <a:bodyPr/>
          <a:lstStyle/>
          <a:p>
            <a:pPr marL="0" indent="0" algn="l" rtl="0">
              <a:buNone/>
            </a:pPr>
            <a:r>
              <a:rPr lang="en-US" dirty="0"/>
              <a:t>Gradient Boosting Classifier is an ensemble learning technique used for classification tasks, particularly in structured/tabular data. It builds a strong predictive model by combining multiple weak learners, typically decision trees, sequentially. Each new learner focuses on correcting the errors made by the previous ones, leading to improved accuracy.</a:t>
            </a:r>
            <a:endParaRPr lang="he-IL" dirty="0"/>
          </a:p>
        </p:txBody>
      </p:sp>
    </p:spTree>
    <p:extLst>
      <p:ext uri="{BB962C8B-B14F-4D97-AF65-F5344CB8AC3E}">
        <p14:creationId xmlns:p14="http://schemas.microsoft.com/office/powerpoint/2010/main" val="124704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111E23A-618A-8521-F634-95709C5FE55D}"/>
              </a:ext>
            </a:extLst>
          </p:cNvPr>
          <p:cNvSpPr>
            <a:spLocks noGrp="1"/>
          </p:cNvSpPr>
          <p:nvPr>
            <p:ph type="title"/>
          </p:nvPr>
        </p:nvSpPr>
        <p:spPr>
          <a:xfrm>
            <a:off x="1141413" y="618518"/>
            <a:ext cx="9905998" cy="1478570"/>
          </a:xfrm>
        </p:spPr>
        <p:txBody>
          <a:bodyPr>
            <a:normAutofit/>
          </a:bodyPr>
          <a:lstStyle/>
          <a:p>
            <a:pPr algn="ctr" rtl="0"/>
            <a:r>
              <a:rPr lang="en-US" dirty="0"/>
              <a:t>Gradient Boosting Classifier results</a:t>
            </a:r>
            <a:endParaRPr lang="he-IL" dirty="0"/>
          </a:p>
        </p:txBody>
      </p:sp>
      <p:pic>
        <p:nvPicPr>
          <p:cNvPr id="5" name="תמונה 4">
            <a:extLst>
              <a:ext uri="{FF2B5EF4-FFF2-40B4-BE49-F238E27FC236}">
                <a16:creationId xmlns:a16="http://schemas.microsoft.com/office/drawing/2014/main" id="{181EFA69-C209-E3F9-3BDF-13CCE534F938}"/>
              </a:ext>
            </a:extLst>
          </p:cNvPr>
          <p:cNvPicPr>
            <a:picLocks noChangeAspect="1"/>
          </p:cNvPicPr>
          <p:nvPr/>
        </p:nvPicPr>
        <p:blipFill rotWithShape="1">
          <a:blip r:embed="rId3"/>
          <a:srcRect l="3558" b="8476"/>
          <a:stretch/>
        </p:blipFill>
        <p:spPr>
          <a:xfrm>
            <a:off x="1302327" y="2097088"/>
            <a:ext cx="4361457" cy="36941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979D4E47-C12D-7AFC-5DB2-0191550459F3}"/>
              </a:ext>
            </a:extLst>
          </p:cNvPr>
          <p:cNvSpPr>
            <a:spLocks noGrp="1"/>
          </p:cNvSpPr>
          <p:nvPr>
            <p:ph idx="1"/>
          </p:nvPr>
        </p:nvSpPr>
        <p:spPr>
          <a:xfrm>
            <a:off x="6336727" y="2249487"/>
            <a:ext cx="4710683" cy="3541714"/>
          </a:xfrm>
        </p:spPr>
        <p:txBody>
          <a:bodyPr>
            <a:normAutofit/>
          </a:bodyPr>
          <a:lstStyle/>
          <a:p>
            <a:pPr algn="l" rtl="0"/>
            <a:r>
              <a:rPr lang="en-US" dirty="0"/>
              <a:t>Accuracy 0.9779847586790855.</a:t>
            </a:r>
          </a:p>
          <a:p>
            <a:pPr algn="l" rtl="0"/>
            <a:r>
              <a:rPr lang="en-US" dirty="0"/>
              <a:t>precision 0.9655.</a:t>
            </a:r>
          </a:p>
          <a:p>
            <a:pPr algn="l" rtl="0"/>
            <a:r>
              <a:rPr lang="en-US" dirty="0"/>
              <a:t>False positive 188.</a:t>
            </a:r>
          </a:p>
          <a:p>
            <a:pPr algn="l" rtl="0"/>
            <a:r>
              <a:rPr lang="en-US" dirty="0"/>
              <a:t>False negative 46.</a:t>
            </a:r>
          </a:p>
          <a:p>
            <a:pPr marL="0" indent="0" algn="l" rtl="0">
              <a:buNone/>
            </a:pPr>
            <a:endParaRPr lang="en-US" dirty="0"/>
          </a:p>
        </p:txBody>
      </p:sp>
    </p:spTree>
    <p:extLst>
      <p:ext uri="{BB962C8B-B14F-4D97-AF65-F5344CB8AC3E}">
        <p14:creationId xmlns:p14="http://schemas.microsoft.com/office/powerpoint/2010/main" val="395154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32FF5C-2A11-5A50-4931-F63C1E90B2E3}"/>
              </a:ext>
            </a:extLst>
          </p:cNvPr>
          <p:cNvSpPr>
            <a:spLocks noGrp="1"/>
          </p:cNvSpPr>
          <p:nvPr>
            <p:ph type="title"/>
          </p:nvPr>
        </p:nvSpPr>
        <p:spPr/>
        <p:txBody>
          <a:bodyPr/>
          <a:lstStyle/>
          <a:p>
            <a:pPr algn="ctr"/>
            <a:r>
              <a:rPr lang="en-US" dirty="0"/>
              <a:t>Logistic Regression</a:t>
            </a:r>
            <a:endParaRPr lang="he-IL" dirty="0"/>
          </a:p>
        </p:txBody>
      </p:sp>
      <p:sp>
        <p:nvSpPr>
          <p:cNvPr id="3" name="מציין מיקום תוכן 2">
            <a:extLst>
              <a:ext uri="{FF2B5EF4-FFF2-40B4-BE49-F238E27FC236}">
                <a16:creationId xmlns:a16="http://schemas.microsoft.com/office/drawing/2014/main" id="{156771CD-A3E0-FB16-B6F5-DCBC2D4DD93E}"/>
              </a:ext>
            </a:extLst>
          </p:cNvPr>
          <p:cNvSpPr>
            <a:spLocks noGrp="1"/>
          </p:cNvSpPr>
          <p:nvPr>
            <p:ph idx="1"/>
          </p:nvPr>
        </p:nvSpPr>
        <p:spPr/>
        <p:txBody>
          <a:bodyPr/>
          <a:lstStyle/>
          <a:p>
            <a:pPr marL="0" indent="0" algn="l" rtl="0">
              <a:buNone/>
            </a:pPr>
            <a:r>
              <a:rPr lang="en-US" dirty="0"/>
              <a:t>Logistic Regression is a supervised learning algorithm used for binary classification tasks. It models the probability that a given input belongs to a particular class using the logistic function. The algorithm learns a linear decision boundary that separates the classes in feature space. Despite its name, Logistic Regression is primarily used for classification rather than regression tasks.</a:t>
            </a:r>
            <a:endParaRPr lang="he-IL" dirty="0"/>
          </a:p>
        </p:txBody>
      </p:sp>
    </p:spTree>
    <p:extLst>
      <p:ext uri="{BB962C8B-B14F-4D97-AF65-F5344CB8AC3E}">
        <p14:creationId xmlns:p14="http://schemas.microsoft.com/office/powerpoint/2010/main" val="24714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0CF451-1AAE-A2F8-33D9-8B93232B92D5}"/>
              </a:ext>
            </a:extLst>
          </p:cNvPr>
          <p:cNvSpPr>
            <a:spLocks noGrp="1"/>
          </p:cNvSpPr>
          <p:nvPr>
            <p:ph type="title"/>
          </p:nvPr>
        </p:nvSpPr>
        <p:spPr>
          <a:xfrm>
            <a:off x="1141413" y="618518"/>
            <a:ext cx="9905998" cy="1478570"/>
          </a:xfrm>
        </p:spPr>
        <p:txBody>
          <a:bodyPr>
            <a:normAutofit/>
          </a:bodyPr>
          <a:lstStyle/>
          <a:p>
            <a:pPr algn="ctr"/>
            <a:r>
              <a:rPr lang="en-US" dirty="0"/>
              <a:t>Logistic Regression results </a:t>
            </a:r>
            <a:endParaRPr lang="he-IL" dirty="0"/>
          </a:p>
        </p:txBody>
      </p:sp>
      <p:pic>
        <p:nvPicPr>
          <p:cNvPr id="5" name="תמונה 4">
            <a:extLst>
              <a:ext uri="{FF2B5EF4-FFF2-40B4-BE49-F238E27FC236}">
                <a16:creationId xmlns:a16="http://schemas.microsoft.com/office/drawing/2014/main" id="{88C84DE9-8875-A6AF-51EE-942851B30D55}"/>
              </a:ext>
            </a:extLst>
          </p:cNvPr>
          <p:cNvPicPr>
            <a:picLocks noChangeAspect="1"/>
          </p:cNvPicPr>
          <p:nvPr/>
        </p:nvPicPr>
        <p:blipFill rotWithShape="1">
          <a:blip r:embed="rId3"/>
          <a:srcRect b="9549"/>
          <a:stretch/>
        </p:blipFill>
        <p:spPr>
          <a:xfrm>
            <a:off x="1141413" y="2097089"/>
            <a:ext cx="4139247" cy="318611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Content Placeholder 8">
            <a:extLst>
              <a:ext uri="{FF2B5EF4-FFF2-40B4-BE49-F238E27FC236}">
                <a16:creationId xmlns:a16="http://schemas.microsoft.com/office/drawing/2014/main" id="{643CAE7C-44ED-5AED-9204-DAA25279C7F1}"/>
              </a:ext>
            </a:extLst>
          </p:cNvPr>
          <p:cNvSpPr>
            <a:spLocks noGrp="1"/>
          </p:cNvSpPr>
          <p:nvPr>
            <p:ph idx="1"/>
          </p:nvPr>
        </p:nvSpPr>
        <p:spPr>
          <a:xfrm>
            <a:off x="5883563" y="2249487"/>
            <a:ext cx="5163847" cy="3541714"/>
          </a:xfrm>
        </p:spPr>
        <p:txBody>
          <a:bodyPr>
            <a:normAutofit/>
          </a:bodyPr>
          <a:lstStyle/>
          <a:p>
            <a:pPr algn="l" rtl="0"/>
            <a:r>
              <a:rPr lang="en-US" dirty="0"/>
              <a:t>Accuracy 0.9880515570608712.</a:t>
            </a:r>
          </a:p>
          <a:p>
            <a:pPr algn="l" rtl="0"/>
            <a:r>
              <a:rPr lang="en-US" dirty="0"/>
              <a:t>Precision 0.9786.</a:t>
            </a:r>
          </a:p>
          <a:p>
            <a:pPr algn="l" rtl="0"/>
            <a:r>
              <a:rPr lang="en-US" dirty="0"/>
              <a:t>False positive 116.</a:t>
            </a:r>
          </a:p>
          <a:p>
            <a:pPr algn="l" rtl="0"/>
            <a:r>
              <a:rPr lang="en-US" dirty="0"/>
              <a:t>False negative 11.</a:t>
            </a:r>
          </a:p>
          <a:p>
            <a:pPr marL="0" indent="0" algn="l" rtl="0">
              <a:buNone/>
            </a:pPr>
            <a:endParaRPr lang="en-US" dirty="0"/>
          </a:p>
        </p:txBody>
      </p:sp>
    </p:spTree>
    <p:extLst>
      <p:ext uri="{BB962C8B-B14F-4D97-AF65-F5344CB8AC3E}">
        <p14:creationId xmlns:p14="http://schemas.microsoft.com/office/powerpoint/2010/main" val="1329637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TM04033919[[fn=מעגל]]</Template>
  <TotalTime>222</TotalTime>
  <Words>1095</Words>
  <Application>Microsoft Office PowerPoint</Application>
  <PresentationFormat>מסך רחב</PresentationFormat>
  <Paragraphs>75</Paragraphs>
  <Slides>16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Consolas</vt:lpstr>
      <vt:lpstr>Söhne</vt:lpstr>
      <vt:lpstr>Tw Cen MT</vt:lpstr>
      <vt:lpstr>מעגל</vt:lpstr>
      <vt:lpstr>Office macro classifier </vt:lpstr>
      <vt:lpstr>office macros</vt:lpstr>
      <vt:lpstr>solution approach</vt:lpstr>
      <vt:lpstr>Data exploration</vt:lpstr>
      <vt:lpstr>Tf-idf</vt:lpstr>
      <vt:lpstr>Gradient Boosting Classifier</vt:lpstr>
      <vt:lpstr>Gradient Boosting Classifier results</vt:lpstr>
      <vt:lpstr>Logistic Regression</vt:lpstr>
      <vt:lpstr>Logistic Regression results </vt:lpstr>
      <vt:lpstr>Support Vector Classifier (SVc) </vt:lpstr>
      <vt:lpstr>Svc results</vt:lpstr>
      <vt:lpstr>Random Forest</vt:lpstr>
      <vt:lpstr>Random Forest results</vt:lpstr>
      <vt:lpstr>Select K Best </vt:lpstr>
      <vt:lpstr>Random Forest with select k best</vt:lpstr>
      <vt:lpstr>In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macro classifier</dc:title>
  <dc:creator>דניאל ריבני</dc:creator>
  <cp:lastModifiedBy>דניאל ריבני</cp:lastModifiedBy>
  <cp:revision>12</cp:revision>
  <dcterms:created xsi:type="dcterms:W3CDTF">2024-02-02T12:21:07Z</dcterms:created>
  <dcterms:modified xsi:type="dcterms:W3CDTF">2024-02-17T21:20:02Z</dcterms:modified>
</cp:coreProperties>
</file>