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Relationship Id="rId5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Relationship Id="rId5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Relationship Id="rId5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ie_transparent.png"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9837" y="297375"/>
            <a:ext cx="4996574" cy="16276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1939300" y="2080000"/>
            <a:ext cx="6312600" cy="2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PT" sz="2400">
                <a:solidFill>
                  <a:srgbClr val="666666"/>
                </a:solidFill>
              </a:rPr>
              <a:t>Instituto Superior de Engenharia de Coimbra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pt-PT" sz="1800">
                <a:solidFill>
                  <a:srgbClr val="666666"/>
                </a:solidFill>
              </a:rPr>
              <a:t>Licenciatura em Engenharia Informática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rPr lang="pt-PT" sz="1800">
                <a:solidFill>
                  <a:srgbClr val="666666"/>
                </a:solidFill>
              </a:rPr>
              <a:t>3ºAno 1ºSemestre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pt-PT" sz="1800">
                <a:solidFill>
                  <a:srgbClr val="1F97FF"/>
                </a:solidFill>
              </a:rPr>
              <a:t>Programação Distribuída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61" name="Shape 6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Shape 62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63" name="Shape 63"/>
          <p:cNvSpPr txBox="1"/>
          <p:nvPr>
            <p:ph type="title"/>
          </p:nvPr>
        </p:nvSpPr>
        <p:spPr>
          <a:xfrm>
            <a:off x="22555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PT" sz="2400">
                <a:solidFill>
                  <a:srgbClr val="666666"/>
                </a:solidFill>
              </a:rPr>
              <a:t>Trabalho realizado por: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97FF"/>
              </a:buClr>
              <a:buSzPct val="100000"/>
              <a:buChar char="➔"/>
            </a:pPr>
            <a:r>
              <a:rPr lang="pt-PT" sz="2400">
                <a:solidFill>
                  <a:srgbClr val="000000"/>
                </a:solidFill>
              </a:rPr>
              <a:t>Daniel Moreira 	Nº21240321</a:t>
            </a:r>
          </a:p>
          <a:p>
            <a:pPr indent="-381000" lvl="0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97FF"/>
              </a:buClr>
              <a:buSzPct val="100000"/>
              <a:buChar char="➔"/>
            </a:pPr>
            <a:r>
              <a:rPr lang="pt-PT" sz="2400">
                <a:solidFill>
                  <a:srgbClr val="000000"/>
                </a:solidFill>
              </a:rPr>
              <a:t>Hugo Santos 	Nº21220702</a:t>
            </a:r>
          </a:p>
          <a:p>
            <a:pPr indent="-381000" lvl="0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97FF"/>
              </a:buClr>
              <a:buSzPct val="100000"/>
              <a:buChar char="➔"/>
            </a:pPr>
            <a:r>
              <a:rPr lang="pt-PT" sz="2400">
                <a:solidFill>
                  <a:srgbClr val="000000"/>
                </a:solidFill>
              </a:rPr>
              <a:t>Tiago Santos 	Nº21230530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70" name="Shape 7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Shape 71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72" name="Shape 7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pt-PT" sz="2600">
                <a:solidFill>
                  <a:srgbClr val="666666"/>
                </a:solidFill>
              </a:rPr>
              <a:t>Manual Serviço de Directoria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1102775" y="2082000"/>
            <a:ext cx="25416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pt-PT"/>
              <a:t>Para correr o Serviço de Directoria (SD) é necessário indicar qual o porto UDP no qual o SD estará à escuta.</a:t>
            </a:r>
          </a:p>
        </p:txBody>
      </p:sp>
      <p:pic>
        <p:nvPicPr>
          <p:cNvPr descr="Run DS.JPG"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9951" y="1872549"/>
            <a:ext cx="4264475" cy="13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 rot="-2972450">
            <a:off x="6789142" y="3024066"/>
            <a:ext cx="1757727" cy="43092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9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80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81" name="Shape 8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83" name="Shape 8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pt-PT" sz="2600">
                <a:solidFill>
                  <a:srgbClr val="666666"/>
                </a:solidFill>
              </a:rPr>
              <a:t>Manual Serviço de Directoria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809087" y="1592637"/>
            <a:ext cx="8005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pt-PT"/>
              <a:t>A partir deste momento o SD está a correr e a aceitar ligações por parte dos outros componentes (Cliente, Servidor e Monitor).</a:t>
            </a:r>
          </a:p>
        </p:txBody>
      </p:sp>
      <p:pic>
        <p:nvPicPr>
          <p:cNvPr descr="Run DS 2.JPG" id="85" name="Shape 85"/>
          <p:cNvPicPr preferRelativeResize="0"/>
          <p:nvPr/>
        </p:nvPicPr>
        <p:blipFill rotWithShape="1">
          <a:blip r:embed="rId5">
            <a:alphaModFix/>
          </a:blip>
          <a:srcRect b="0" l="0" r="0" t="5598"/>
          <a:stretch/>
        </p:blipFill>
        <p:spPr>
          <a:xfrm>
            <a:off x="773075" y="2550200"/>
            <a:ext cx="8041226" cy="12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Shape 90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91" name="Shape 9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Shape 92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pt-PT" sz="2600">
                <a:solidFill>
                  <a:srgbClr val="666666"/>
                </a:solidFill>
              </a:rPr>
              <a:t>Manual Serviço de Directoria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004600" y="903400"/>
            <a:ext cx="51348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pt-PT"/>
              <a:t>É possível a qualquer altura executar os seguintes comandos:</a:t>
            </a:r>
          </a:p>
          <a:p>
            <a:pPr indent="-228600" lvl="0" marL="1371600" rtl="0" algn="just">
              <a:lnSpc>
                <a:spcPct val="115000"/>
              </a:lnSpc>
              <a:spcBef>
                <a:spcPts val="0"/>
              </a:spcBef>
              <a:buClr>
                <a:srgbClr val="1F97FF"/>
              </a:buClr>
              <a:buChar char="●"/>
            </a:pPr>
            <a:r>
              <a:rPr lang="pt-PT"/>
              <a:t>listservers: ver a lista de servidores</a:t>
            </a:r>
          </a:p>
          <a:p>
            <a:pPr indent="-228600" lvl="0" marL="1371600" rtl="0" algn="just">
              <a:lnSpc>
                <a:spcPct val="115000"/>
              </a:lnSpc>
              <a:spcBef>
                <a:spcPts val="0"/>
              </a:spcBef>
              <a:buClr>
                <a:srgbClr val="1F97FF"/>
              </a:buClr>
              <a:buChar char="●"/>
            </a:pPr>
            <a:r>
              <a:rPr lang="pt-PT"/>
              <a:t>listclients: ver a lista de clientes</a:t>
            </a:r>
          </a:p>
          <a:p>
            <a:pPr indent="-228600" lvl="0" marL="1371600" rtl="0" algn="just">
              <a:lnSpc>
                <a:spcPct val="115000"/>
              </a:lnSpc>
              <a:spcBef>
                <a:spcPts val="0"/>
              </a:spcBef>
              <a:buClr>
                <a:srgbClr val="1F97FF"/>
              </a:buClr>
              <a:buChar char="●"/>
            </a:pPr>
            <a:r>
              <a:rPr lang="pt-PT"/>
              <a:t>listlogged: ver a lista de clientes logados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un DS 4.JPG"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675" y="2243275"/>
            <a:ext cx="6850639" cy="255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