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PT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5.jpg"/><Relationship Id="rId4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jpg"/><Relationship Id="rId4" Type="http://schemas.openxmlformats.org/officeDocument/2006/relationships/image" Target="../media/image00.png"/><Relationship Id="rId5" Type="http://schemas.openxmlformats.org/officeDocument/2006/relationships/image" Target="../media/image0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5.jpg"/><Relationship Id="rId4" Type="http://schemas.openxmlformats.org/officeDocument/2006/relationships/image" Target="../media/image00.png"/><Relationship Id="rId5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5.jpg"/><Relationship Id="rId4" Type="http://schemas.openxmlformats.org/officeDocument/2006/relationships/image" Target="../media/image00.png"/><Relationship Id="rId5" Type="http://schemas.openxmlformats.org/officeDocument/2006/relationships/image" Target="../media/image0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5.jpg"/><Relationship Id="rId4" Type="http://schemas.openxmlformats.org/officeDocument/2006/relationships/image" Target="../media/image00.png"/><Relationship Id="rId5" Type="http://schemas.openxmlformats.org/officeDocument/2006/relationships/image" Target="../media/image1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5.jpg"/><Relationship Id="rId4" Type="http://schemas.openxmlformats.org/officeDocument/2006/relationships/image" Target="../media/image00.png"/><Relationship Id="rId5" Type="http://schemas.openxmlformats.org/officeDocument/2006/relationships/image" Target="../media/image0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5.jpg"/><Relationship Id="rId4" Type="http://schemas.openxmlformats.org/officeDocument/2006/relationships/image" Target="../media/image00.png"/><Relationship Id="rId5" Type="http://schemas.openxmlformats.org/officeDocument/2006/relationships/image" Target="../media/image1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5.jpg"/><Relationship Id="rId4" Type="http://schemas.openxmlformats.org/officeDocument/2006/relationships/image" Target="../media/image00.png"/><Relationship Id="rId5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5.jpg"/><Relationship Id="rId4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5.jpg"/><Relationship Id="rId4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jpg"/><Relationship Id="rId4" Type="http://schemas.openxmlformats.org/officeDocument/2006/relationships/image" Target="../media/image00.png"/><Relationship Id="rId5" Type="http://schemas.openxmlformats.org/officeDocument/2006/relationships/image" Target="../media/image0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jpg"/><Relationship Id="rId4" Type="http://schemas.openxmlformats.org/officeDocument/2006/relationships/image" Target="../media/image00.png"/><Relationship Id="rId5" Type="http://schemas.openxmlformats.org/officeDocument/2006/relationships/image" Target="../media/image0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jpg"/><Relationship Id="rId4" Type="http://schemas.openxmlformats.org/officeDocument/2006/relationships/image" Target="../media/image00.png"/><Relationship Id="rId5" Type="http://schemas.openxmlformats.org/officeDocument/2006/relationships/image" Target="../media/image0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jpg"/><Relationship Id="rId4" Type="http://schemas.openxmlformats.org/officeDocument/2006/relationships/image" Target="../media/image00.png"/><Relationship Id="rId5" Type="http://schemas.openxmlformats.org/officeDocument/2006/relationships/image" Target="../media/image0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jpg"/><Relationship Id="rId4" Type="http://schemas.openxmlformats.org/officeDocument/2006/relationships/image" Target="../media/image00.png"/><Relationship Id="rId5" Type="http://schemas.openxmlformats.org/officeDocument/2006/relationships/image" Target="../media/image0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5.jpg"/><Relationship Id="rId4" Type="http://schemas.openxmlformats.org/officeDocument/2006/relationships/image" Target="../media/image00.png"/><Relationship Id="rId5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ie_transparent.png"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9837" y="297375"/>
            <a:ext cx="4996574" cy="162767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>
            <a:off x="1939300" y="2080000"/>
            <a:ext cx="6312600" cy="25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PT" sz="2400">
                <a:solidFill>
                  <a:srgbClr val="666666"/>
                </a:solidFill>
              </a:rPr>
              <a:t>Instituto Superior de Engenharia de Coimbra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buNone/>
            </a:pPr>
            <a:r>
              <a:rPr lang="pt-PT" sz="1800">
                <a:solidFill>
                  <a:srgbClr val="666666"/>
                </a:solidFill>
              </a:rPr>
              <a:t>Licenciatura em Engenharia Informática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 algn="ctr">
              <a:spcBef>
                <a:spcPts val="0"/>
              </a:spcBef>
              <a:buNone/>
            </a:pPr>
            <a:r>
              <a:rPr lang="pt-PT" sz="1800">
                <a:solidFill>
                  <a:srgbClr val="666666"/>
                </a:solidFill>
              </a:rPr>
              <a:t>3ºAno 1ºSemestre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pt-PT" sz="1800">
                <a:solidFill>
                  <a:srgbClr val="1F97FF"/>
                </a:solidFill>
              </a:rPr>
              <a:t>Programação Distribuída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Shape 137"/>
          <p:cNvGrpSpPr/>
          <p:nvPr/>
        </p:nvGrpSpPr>
        <p:grpSpPr>
          <a:xfrm>
            <a:off x="6822198" y="0"/>
            <a:ext cx="2321800" cy="979375"/>
            <a:chOff x="6822198" y="0"/>
            <a:chExt cx="2321800" cy="979375"/>
          </a:xfrm>
        </p:grpSpPr>
        <p:pic>
          <p:nvPicPr>
            <p:cNvPr descr="oie_transparent.png" id="138" name="Shape 13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22198" y="0"/>
              <a:ext cx="2321800" cy="7563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" name="Shape 139"/>
            <p:cNvSpPr txBox="1"/>
            <p:nvPr/>
          </p:nvSpPr>
          <p:spPr>
            <a:xfrm>
              <a:off x="7340400" y="678775"/>
              <a:ext cx="1745400" cy="3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pt-PT" sz="1000">
                  <a:solidFill>
                    <a:srgbClr val="1F97FF"/>
                  </a:solidFill>
                </a:rPr>
                <a:t>Programação Distribuída</a:t>
              </a:r>
            </a:p>
          </p:txBody>
        </p:sp>
      </p:grpSp>
      <p:sp>
        <p:nvSpPr>
          <p:cNvPr id="140" name="Shape 140"/>
          <p:cNvSpPr txBox="1"/>
          <p:nvPr>
            <p:ph type="title"/>
          </p:nvPr>
        </p:nvSpPr>
        <p:spPr>
          <a:xfrm>
            <a:off x="0" y="0"/>
            <a:ext cx="88323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pt-PT" sz="2600">
                <a:solidFill>
                  <a:srgbClr val="666666"/>
                </a:solidFill>
              </a:rPr>
              <a:t>Classes Principais - FilesInterface</a:t>
            </a:r>
          </a:p>
          <a:p>
            <a:pPr lvl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600">
              <a:solidFill>
                <a:srgbClr val="666666"/>
              </a:solidFill>
            </a:endParaRPr>
          </a:p>
        </p:txBody>
      </p:sp>
      <p:pic>
        <p:nvPicPr>
          <p:cNvPr descr="client - interface.jpg" id="141" name="Shape 1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51487" y="877500"/>
            <a:ext cx="5041024" cy="42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Shape 146"/>
          <p:cNvGrpSpPr/>
          <p:nvPr/>
        </p:nvGrpSpPr>
        <p:grpSpPr>
          <a:xfrm>
            <a:off x="6822198" y="0"/>
            <a:ext cx="2321800" cy="979375"/>
            <a:chOff x="6822198" y="0"/>
            <a:chExt cx="2321800" cy="979375"/>
          </a:xfrm>
        </p:grpSpPr>
        <p:pic>
          <p:nvPicPr>
            <p:cNvPr descr="oie_transparent.png" id="147" name="Shape 14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22198" y="0"/>
              <a:ext cx="2321800" cy="7563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8" name="Shape 148"/>
            <p:cNvSpPr txBox="1"/>
            <p:nvPr/>
          </p:nvSpPr>
          <p:spPr>
            <a:xfrm>
              <a:off x="7340400" y="678775"/>
              <a:ext cx="1745400" cy="3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pt-PT" sz="1000">
                  <a:solidFill>
                    <a:srgbClr val="1F97FF"/>
                  </a:solidFill>
                </a:rPr>
                <a:t>Programação Distribuída</a:t>
              </a:r>
            </a:p>
          </p:txBody>
        </p:sp>
      </p:grpSp>
      <p:sp>
        <p:nvSpPr>
          <p:cNvPr id="149" name="Shape 14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pt-PT" sz="2600">
                <a:solidFill>
                  <a:srgbClr val="666666"/>
                </a:solidFill>
              </a:rPr>
              <a:t>Cliente RMI</a:t>
            </a:r>
          </a:p>
        </p:txBody>
      </p:sp>
      <p:pic>
        <p:nvPicPr>
          <p:cNvPr descr="client - rmi.jpg" id="150" name="Shape 1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1875" y="1245749"/>
            <a:ext cx="7798223" cy="351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Shape 155"/>
          <p:cNvGrpSpPr/>
          <p:nvPr/>
        </p:nvGrpSpPr>
        <p:grpSpPr>
          <a:xfrm>
            <a:off x="6822198" y="0"/>
            <a:ext cx="2321800" cy="979375"/>
            <a:chOff x="6822198" y="0"/>
            <a:chExt cx="2321800" cy="979375"/>
          </a:xfrm>
        </p:grpSpPr>
        <p:pic>
          <p:nvPicPr>
            <p:cNvPr descr="oie_transparent.png" id="156" name="Shape 15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22198" y="0"/>
              <a:ext cx="2321800" cy="7563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" name="Shape 157"/>
            <p:cNvSpPr txBox="1"/>
            <p:nvPr/>
          </p:nvSpPr>
          <p:spPr>
            <a:xfrm>
              <a:off x="7340400" y="678775"/>
              <a:ext cx="1745400" cy="3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pt-PT" sz="1000">
                  <a:solidFill>
                    <a:srgbClr val="1F97FF"/>
                  </a:solidFill>
                </a:rPr>
                <a:t>Programação Distribuída</a:t>
              </a:r>
            </a:p>
          </p:txBody>
        </p:sp>
      </p:grpSp>
      <p:sp>
        <p:nvSpPr>
          <p:cNvPr id="158" name="Shape 15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pt-PT" sz="2600">
                <a:solidFill>
                  <a:srgbClr val="666666"/>
                </a:solidFill>
              </a:rPr>
              <a:t>DirectoryService RMI</a:t>
            </a:r>
          </a:p>
        </p:txBody>
      </p:sp>
      <p:pic>
        <p:nvPicPr>
          <p:cNvPr descr="ds - rmi.jpg" id="159" name="Shape 1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025" y="1114550"/>
            <a:ext cx="7975938" cy="385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Shape 164"/>
          <p:cNvGrpSpPr/>
          <p:nvPr/>
        </p:nvGrpSpPr>
        <p:grpSpPr>
          <a:xfrm>
            <a:off x="6822198" y="0"/>
            <a:ext cx="2321800" cy="979375"/>
            <a:chOff x="6822198" y="0"/>
            <a:chExt cx="2321800" cy="979375"/>
          </a:xfrm>
        </p:grpSpPr>
        <p:pic>
          <p:nvPicPr>
            <p:cNvPr descr="oie_transparent.png" id="165" name="Shape 16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22198" y="0"/>
              <a:ext cx="2321800" cy="7563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6" name="Shape 166"/>
            <p:cNvSpPr txBox="1"/>
            <p:nvPr/>
          </p:nvSpPr>
          <p:spPr>
            <a:xfrm>
              <a:off x="7340400" y="678775"/>
              <a:ext cx="1745400" cy="3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pt-PT" sz="1000">
                  <a:solidFill>
                    <a:srgbClr val="1F97FF"/>
                  </a:solidFill>
                </a:rPr>
                <a:t>Programação Distribuída</a:t>
              </a:r>
            </a:p>
          </p:txBody>
        </p:sp>
      </p:grpSp>
      <p:sp>
        <p:nvSpPr>
          <p:cNvPr id="167" name="Shape 16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pt-PT" sz="2600">
                <a:solidFill>
                  <a:srgbClr val="666666"/>
                </a:solidFill>
              </a:rPr>
              <a:t>Monitor RMI</a:t>
            </a:r>
          </a:p>
        </p:txBody>
      </p:sp>
      <p:pic>
        <p:nvPicPr>
          <p:cNvPr descr="monitor - rmi.jpg" id="168" name="Shape 1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411" y="1242974"/>
            <a:ext cx="7815175" cy="342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Shape 173"/>
          <p:cNvGrpSpPr/>
          <p:nvPr/>
        </p:nvGrpSpPr>
        <p:grpSpPr>
          <a:xfrm>
            <a:off x="6822198" y="0"/>
            <a:ext cx="2321800" cy="979375"/>
            <a:chOff x="6822198" y="0"/>
            <a:chExt cx="2321800" cy="979375"/>
          </a:xfrm>
        </p:grpSpPr>
        <p:pic>
          <p:nvPicPr>
            <p:cNvPr descr="oie_transparent.png" id="174" name="Shape 17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22198" y="0"/>
              <a:ext cx="2321800" cy="7563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5" name="Shape 175"/>
            <p:cNvSpPr txBox="1"/>
            <p:nvPr/>
          </p:nvSpPr>
          <p:spPr>
            <a:xfrm>
              <a:off x="7340400" y="678775"/>
              <a:ext cx="1745400" cy="3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pt-PT" sz="1000">
                  <a:solidFill>
                    <a:srgbClr val="1F97FF"/>
                  </a:solidFill>
                </a:rPr>
                <a:t>Programação Distribuída</a:t>
              </a:r>
            </a:p>
          </p:txBody>
        </p:sp>
      </p:grpSp>
      <p:sp>
        <p:nvSpPr>
          <p:cNvPr id="176" name="Shape 17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pt-PT" sz="2600">
                <a:solidFill>
                  <a:srgbClr val="666666"/>
                </a:solidFill>
              </a:rPr>
              <a:t>Threads Cliente</a:t>
            </a:r>
          </a:p>
        </p:txBody>
      </p:sp>
      <p:pic>
        <p:nvPicPr>
          <p:cNvPr descr="client - threads.jpg" id="177" name="Shape 1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9637" y="1416075"/>
            <a:ext cx="7324725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Shape 182"/>
          <p:cNvGrpSpPr/>
          <p:nvPr/>
        </p:nvGrpSpPr>
        <p:grpSpPr>
          <a:xfrm>
            <a:off x="6822198" y="0"/>
            <a:ext cx="2321800" cy="979375"/>
            <a:chOff x="6822198" y="0"/>
            <a:chExt cx="2321800" cy="979375"/>
          </a:xfrm>
        </p:grpSpPr>
        <p:pic>
          <p:nvPicPr>
            <p:cNvPr descr="oie_transparent.png" id="183" name="Shape 18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22198" y="0"/>
              <a:ext cx="2321800" cy="7563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4" name="Shape 184"/>
            <p:cNvSpPr txBox="1"/>
            <p:nvPr/>
          </p:nvSpPr>
          <p:spPr>
            <a:xfrm>
              <a:off x="7340400" y="678775"/>
              <a:ext cx="1745400" cy="3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pt-PT" sz="1000">
                  <a:solidFill>
                    <a:srgbClr val="1F97FF"/>
                  </a:solidFill>
                </a:rPr>
                <a:t>Programação Distribuída</a:t>
              </a:r>
            </a:p>
          </p:txBody>
        </p:sp>
      </p:grpSp>
      <p:sp>
        <p:nvSpPr>
          <p:cNvPr id="185" name="Shape 18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pt-PT" sz="2600">
                <a:solidFill>
                  <a:srgbClr val="666666"/>
                </a:solidFill>
              </a:rPr>
              <a:t>Threads Serviço Directoria</a:t>
            </a:r>
          </a:p>
        </p:txBody>
      </p:sp>
      <p:pic>
        <p:nvPicPr>
          <p:cNvPr descr="ds - threads.jpg" id="186" name="Shape 1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7287" y="1737675"/>
            <a:ext cx="6849424" cy="257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Shape 191"/>
          <p:cNvGrpSpPr/>
          <p:nvPr/>
        </p:nvGrpSpPr>
        <p:grpSpPr>
          <a:xfrm>
            <a:off x="6822198" y="0"/>
            <a:ext cx="2321800" cy="979375"/>
            <a:chOff x="6822198" y="0"/>
            <a:chExt cx="2321800" cy="979375"/>
          </a:xfrm>
        </p:grpSpPr>
        <p:pic>
          <p:nvPicPr>
            <p:cNvPr descr="oie_transparent.png" id="192" name="Shape 19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22198" y="0"/>
              <a:ext cx="2321800" cy="7563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3" name="Shape 193"/>
            <p:cNvSpPr txBox="1"/>
            <p:nvPr/>
          </p:nvSpPr>
          <p:spPr>
            <a:xfrm>
              <a:off x="7340400" y="678775"/>
              <a:ext cx="1745400" cy="3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pt-PT" sz="1000">
                  <a:solidFill>
                    <a:srgbClr val="1F97FF"/>
                  </a:solidFill>
                </a:rPr>
                <a:t>Programação Distribuída</a:t>
              </a:r>
            </a:p>
          </p:txBody>
        </p:sp>
      </p:grpSp>
      <p:sp>
        <p:nvSpPr>
          <p:cNvPr id="194" name="Shape 19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pt-PT" sz="2600">
                <a:solidFill>
                  <a:srgbClr val="666666"/>
                </a:solidFill>
              </a:rPr>
              <a:t>Threads Servidor</a:t>
            </a:r>
          </a:p>
        </p:txBody>
      </p:sp>
      <p:pic>
        <p:nvPicPr>
          <p:cNvPr descr="Server - threads.jpg" id="195" name="Shape 1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787" y="1499100"/>
            <a:ext cx="7924424" cy="303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Shape 60"/>
          <p:cNvGrpSpPr/>
          <p:nvPr/>
        </p:nvGrpSpPr>
        <p:grpSpPr>
          <a:xfrm>
            <a:off x="6822198" y="0"/>
            <a:ext cx="2321800" cy="979375"/>
            <a:chOff x="6822198" y="0"/>
            <a:chExt cx="2321800" cy="979375"/>
          </a:xfrm>
        </p:grpSpPr>
        <p:pic>
          <p:nvPicPr>
            <p:cNvPr descr="oie_transparent.png" id="61" name="Shape 6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22198" y="0"/>
              <a:ext cx="2321800" cy="7563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" name="Shape 62"/>
            <p:cNvSpPr txBox="1"/>
            <p:nvPr/>
          </p:nvSpPr>
          <p:spPr>
            <a:xfrm>
              <a:off x="7340400" y="678775"/>
              <a:ext cx="1745400" cy="3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pt-PT" sz="1000">
                  <a:solidFill>
                    <a:srgbClr val="1F97FF"/>
                  </a:solidFill>
                </a:rPr>
                <a:t>Programação Distribuída</a:t>
              </a:r>
            </a:p>
          </p:txBody>
        </p:sp>
      </p:grpSp>
      <p:sp>
        <p:nvSpPr>
          <p:cNvPr id="63" name="Shape 63"/>
          <p:cNvSpPr txBox="1"/>
          <p:nvPr>
            <p:ph type="title"/>
          </p:nvPr>
        </p:nvSpPr>
        <p:spPr>
          <a:xfrm>
            <a:off x="22555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pt-PT" sz="2400">
                <a:solidFill>
                  <a:srgbClr val="666666"/>
                </a:solidFill>
              </a:rPr>
              <a:t>Trabalho realizado por: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2286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97FF"/>
              </a:buClr>
              <a:buSzPct val="100000"/>
              <a:buChar char="➔"/>
            </a:pPr>
            <a:r>
              <a:rPr lang="pt-PT" sz="2400">
                <a:solidFill>
                  <a:srgbClr val="000000"/>
                </a:solidFill>
              </a:rPr>
              <a:t>Daniel Moreira 	Nº21240321</a:t>
            </a:r>
          </a:p>
          <a:p>
            <a:pPr indent="-381000" lvl="0" marL="2286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97FF"/>
              </a:buClr>
              <a:buSzPct val="100000"/>
              <a:buChar char="➔"/>
            </a:pPr>
            <a:r>
              <a:rPr lang="pt-PT" sz="2400">
                <a:solidFill>
                  <a:srgbClr val="000000"/>
                </a:solidFill>
              </a:rPr>
              <a:t>Hugo Santos 	Nº21220702</a:t>
            </a:r>
          </a:p>
          <a:p>
            <a:pPr indent="-381000" lvl="0" marL="2286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97FF"/>
              </a:buClr>
              <a:buSzPct val="100000"/>
              <a:buChar char="➔"/>
            </a:pPr>
            <a:r>
              <a:rPr lang="pt-PT" sz="2400">
                <a:solidFill>
                  <a:srgbClr val="000000"/>
                </a:solidFill>
              </a:rPr>
              <a:t>Tiago Santos 	Nº21230530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Shape 69"/>
          <p:cNvGrpSpPr/>
          <p:nvPr/>
        </p:nvGrpSpPr>
        <p:grpSpPr>
          <a:xfrm>
            <a:off x="6822198" y="0"/>
            <a:ext cx="2321800" cy="979375"/>
            <a:chOff x="6822198" y="0"/>
            <a:chExt cx="2321800" cy="979375"/>
          </a:xfrm>
        </p:grpSpPr>
        <p:pic>
          <p:nvPicPr>
            <p:cNvPr descr="oie_transparent.png" id="70" name="Shape 7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22198" y="0"/>
              <a:ext cx="2321800" cy="7563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" name="Shape 71"/>
            <p:cNvSpPr txBox="1"/>
            <p:nvPr/>
          </p:nvSpPr>
          <p:spPr>
            <a:xfrm>
              <a:off x="7340400" y="678775"/>
              <a:ext cx="1745400" cy="3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pt-PT" sz="1000">
                  <a:solidFill>
                    <a:srgbClr val="1F97FF"/>
                  </a:solidFill>
                </a:rPr>
                <a:t>Programação Distribuída</a:t>
              </a:r>
            </a:p>
          </p:txBody>
        </p:sp>
      </p:grpSp>
      <p:sp>
        <p:nvSpPr>
          <p:cNvPr id="72" name="Shape 7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pt-PT" sz="2600">
                <a:solidFill>
                  <a:srgbClr val="666666"/>
                </a:solidFill>
              </a:rPr>
              <a:t>Sistema de ficheiros distribuído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3200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97FF"/>
              </a:buClr>
              <a:buSzPct val="100000"/>
              <a:buChar char="➔"/>
            </a:pPr>
            <a:r>
              <a:rPr lang="pt-PT" sz="2400">
                <a:solidFill>
                  <a:srgbClr val="000000"/>
                </a:solidFill>
              </a:rPr>
              <a:t>Serviço Directoria</a:t>
            </a:r>
          </a:p>
          <a:p>
            <a:pPr indent="-381000" lvl="0" marL="3200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97FF"/>
              </a:buClr>
              <a:buSzPct val="100000"/>
              <a:buChar char="➔"/>
            </a:pPr>
            <a:r>
              <a:rPr lang="pt-PT" sz="2400">
                <a:solidFill>
                  <a:srgbClr val="000000"/>
                </a:solidFill>
              </a:rPr>
              <a:t>Servidor</a:t>
            </a:r>
          </a:p>
          <a:p>
            <a:pPr indent="-381000" lvl="0" marL="3200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97FF"/>
              </a:buClr>
              <a:buSzPct val="100000"/>
              <a:buChar char="➔"/>
            </a:pPr>
            <a:r>
              <a:rPr lang="pt-PT" sz="2400">
                <a:solidFill>
                  <a:srgbClr val="000000"/>
                </a:solidFill>
              </a:rPr>
              <a:t>Cliente</a:t>
            </a:r>
          </a:p>
          <a:p>
            <a:pPr indent="-381000" lvl="0" marL="3200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97FF"/>
              </a:buClr>
              <a:buSzPct val="100000"/>
              <a:buChar char="➔"/>
            </a:pPr>
            <a:r>
              <a:rPr lang="pt-PT" sz="2400">
                <a:solidFill>
                  <a:srgbClr val="000000"/>
                </a:solidFill>
              </a:rPr>
              <a:t>Monitor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Shape 78"/>
          <p:cNvGrpSpPr/>
          <p:nvPr/>
        </p:nvGrpSpPr>
        <p:grpSpPr>
          <a:xfrm>
            <a:off x="6822198" y="0"/>
            <a:ext cx="2321800" cy="979375"/>
            <a:chOff x="6822198" y="0"/>
            <a:chExt cx="2321800" cy="979375"/>
          </a:xfrm>
        </p:grpSpPr>
        <p:pic>
          <p:nvPicPr>
            <p:cNvPr descr="oie_transparent.png" id="79" name="Shape 7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22198" y="0"/>
              <a:ext cx="2321800" cy="7563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" name="Shape 80"/>
            <p:cNvSpPr txBox="1"/>
            <p:nvPr/>
          </p:nvSpPr>
          <p:spPr>
            <a:xfrm>
              <a:off x="7340400" y="678775"/>
              <a:ext cx="1745400" cy="3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pt-PT" sz="1000">
                  <a:solidFill>
                    <a:srgbClr val="1F97FF"/>
                  </a:solidFill>
                </a:rPr>
                <a:t>Programação Distribuída</a:t>
              </a:r>
            </a:p>
          </p:txBody>
        </p:sp>
      </p:grpSp>
      <p:sp>
        <p:nvSpPr>
          <p:cNvPr id="81" name="Shape 8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pt-PT" sz="2600">
                <a:solidFill>
                  <a:srgbClr val="666666"/>
                </a:solidFill>
              </a:rPr>
              <a:t>Classes Principais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1026800" y="1281700"/>
            <a:ext cx="4191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000000"/>
                </a:solidFill>
              </a:rPr>
              <a:t>Classe utilizada para identificar os servidores e os clientes.</a:t>
            </a:r>
          </a:p>
          <a:p>
            <a:pPr lv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000000"/>
                </a:solidFill>
              </a:rPr>
              <a:t>A variável “time” é utilizada para verificar se um servidor/cliente ainda se encontra activo (mecanismo </a:t>
            </a:r>
            <a:r>
              <a:rPr i="1" lang="pt-PT">
                <a:solidFill>
                  <a:srgbClr val="000000"/>
                </a:solidFill>
              </a:rPr>
              <a:t>heartbeat</a:t>
            </a:r>
            <a:r>
              <a:rPr lang="pt-PT">
                <a:solidFill>
                  <a:srgbClr val="000000"/>
                </a:solidFill>
              </a:rPr>
              <a:t>)</a:t>
            </a:r>
          </a:p>
          <a:p>
            <a:pPr lv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1.JPG" id="83" name="Shape 83"/>
          <p:cNvPicPr preferRelativeResize="0"/>
          <p:nvPr/>
        </p:nvPicPr>
        <p:blipFill rotWithShape="1">
          <a:blip r:embed="rId5">
            <a:alphaModFix/>
          </a:blip>
          <a:srcRect b="0" l="0" r="0" t="2334"/>
          <a:stretch/>
        </p:blipFill>
        <p:spPr>
          <a:xfrm>
            <a:off x="5840075" y="1451637"/>
            <a:ext cx="2853050" cy="281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Shape 88"/>
          <p:cNvGrpSpPr/>
          <p:nvPr/>
        </p:nvGrpSpPr>
        <p:grpSpPr>
          <a:xfrm>
            <a:off x="6822198" y="0"/>
            <a:ext cx="2321800" cy="979375"/>
            <a:chOff x="6822198" y="0"/>
            <a:chExt cx="2321800" cy="979375"/>
          </a:xfrm>
        </p:grpSpPr>
        <p:pic>
          <p:nvPicPr>
            <p:cNvPr descr="oie_transparent.png" id="89" name="Shape 8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22198" y="0"/>
              <a:ext cx="2321800" cy="7563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" name="Shape 90"/>
            <p:cNvSpPr txBox="1"/>
            <p:nvPr/>
          </p:nvSpPr>
          <p:spPr>
            <a:xfrm>
              <a:off x="7340400" y="678775"/>
              <a:ext cx="1745400" cy="3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pt-PT" sz="1000">
                  <a:solidFill>
                    <a:srgbClr val="1F97FF"/>
                  </a:solidFill>
                </a:rPr>
                <a:t>Programação Distribuída</a:t>
              </a:r>
            </a:p>
          </p:txBody>
        </p:sp>
      </p:grpSp>
      <p:sp>
        <p:nvSpPr>
          <p:cNvPr id="91" name="Shape 9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pt-PT" sz="2600">
                <a:solidFill>
                  <a:srgbClr val="666666"/>
                </a:solidFill>
              </a:rPr>
              <a:t>Classes Principais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1026800" y="1281700"/>
            <a:ext cx="4191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000000"/>
                </a:solidFill>
              </a:rPr>
              <a:t>Classe utilizada para comunicação Serviço Directoria - Cliente.</a:t>
            </a:r>
          </a:p>
          <a:p>
            <a:pPr lv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000000"/>
                </a:solidFill>
              </a:rPr>
              <a:t>Todas as mensagens trocadas entre eles são deste formato.</a:t>
            </a:r>
          </a:p>
          <a:p>
            <a:pPr lv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2.JPG" id="93" name="Shape 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9049" y="1585500"/>
            <a:ext cx="3621399" cy="2687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Shape 98"/>
          <p:cNvGrpSpPr/>
          <p:nvPr/>
        </p:nvGrpSpPr>
        <p:grpSpPr>
          <a:xfrm>
            <a:off x="6822198" y="0"/>
            <a:ext cx="2321800" cy="979375"/>
            <a:chOff x="6822198" y="0"/>
            <a:chExt cx="2321800" cy="979375"/>
          </a:xfrm>
        </p:grpSpPr>
        <p:pic>
          <p:nvPicPr>
            <p:cNvPr descr="oie_transparent.png" id="99" name="Shape 9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22198" y="0"/>
              <a:ext cx="2321800" cy="7563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" name="Shape 100"/>
            <p:cNvSpPr txBox="1"/>
            <p:nvPr/>
          </p:nvSpPr>
          <p:spPr>
            <a:xfrm>
              <a:off x="7340400" y="678775"/>
              <a:ext cx="1745400" cy="3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pt-PT" sz="1000">
                  <a:solidFill>
                    <a:srgbClr val="1F97FF"/>
                  </a:solidFill>
                </a:rPr>
                <a:t>Programação Distribuída</a:t>
              </a:r>
            </a:p>
          </p:txBody>
        </p:sp>
      </p:grpSp>
      <p:sp>
        <p:nvSpPr>
          <p:cNvPr id="101" name="Shape 10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pt-PT" sz="2600">
                <a:solidFill>
                  <a:srgbClr val="666666"/>
                </a:solidFill>
              </a:rPr>
              <a:t>Classes Principais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1026800" y="1281700"/>
            <a:ext cx="4191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000000"/>
                </a:solidFill>
              </a:rPr>
              <a:t>Classe utilizada para comunicação Serviço Directoria - Servidor.</a:t>
            </a:r>
          </a:p>
          <a:p>
            <a:pPr lv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000000"/>
                </a:solidFill>
              </a:rPr>
              <a:t>A lista “users” é usada para o servidor indicar ao Serviço de Directoria quais os clientes que estão autenticados.</a:t>
            </a:r>
          </a:p>
          <a:p>
            <a:pPr lv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3.JPG" id="103" name="Shape 103"/>
          <p:cNvPicPr preferRelativeResize="0"/>
          <p:nvPr/>
        </p:nvPicPr>
        <p:blipFill rotWithShape="1">
          <a:blip r:embed="rId5">
            <a:alphaModFix/>
          </a:blip>
          <a:srcRect b="0" l="514" r="514" t="0"/>
          <a:stretch/>
        </p:blipFill>
        <p:spPr>
          <a:xfrm>
            <a:off x="5352524" y="1632075"/>
            <a:ext cx="3621399" cy="1879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Shape 108"/>
          <p:cNvGrpSpPr/>
          <p:nvPr/>
        </p:nvGrpSpPr>
        <p:grpSpPr>
          <a:xfrm>
            <a:off x="6822198" y="0"/>
            <a:ext cx="2321800" cy="979375"/>
            <a:chOff x="6822198" y="0"/>
            <a:chExt cx="2321800" cy="979375"/>
          </a:xfrm>
        </p:grpSpPr>
        <p:pic>
          <p:nvPicPr>
            <p:cNvPr descr="oie_transparent.png" id="109" name="Shape 10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22198" y="0"/>
              <a:ext cx="2321800" cy="7563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" name="Shape 110"/>
            <p:cNvSpPr txBox="1"/>
            <p:nvPr/>
          </p:nvSpPr>
          <p:spPr>
            <a:xfrm>
              <a:off x="7340400" y="678775"/>
              <a:ext cx="1745400" cy="3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pt-PT" sz="1000">
                  <a:solidFill>
                    <a:srgbClr val="1F97FF"/>
                  </a:solidFill>
                </a:rPr>
                <a:t>Programação Distribuída</a:t>
              </a:r>
            </a:p>
          </p:txBody>
        </p:sp>
      </p:grpSp>
      <p:sp>
        <p:nvSpPr>
          <p:cNvPr id="111" name="Shape 11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pt-PT" sz="2600">
                <a:solidFill>
                  <a:srgbClr val="666666"/>
                </a:solidFill>
              </a:rPr>
              <a:t>Classes Principais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1026800" y="1281700"/>
            <a:ext cx="4191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000000"/>
                </a:solidFill>
              </a:rPr>
              <a:t>É utilizada pelo Servidor e pelo Cliente.</a:t>
            </a:r>
            <a:br>
              <a:rPr lang="pt-PT">
                <a:solidFill>
                  <a:srgbClr val="000000"/>
                </a:solidFill>
              </a:rPr>
            </a:br>
          </a:p>
          <a:p>
            <a:pPr lv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000000"/>
                </a:solidFill>
              </a:rPr>
              <a:t>No servidor tem um papel importante na leitura/escrita do ficheiro de logins e nos comandos de </a:t>
            </a:r>
            <a:r>
              <a:rPr i="1" lang="pt-PT">
                <a:solidFill>
                  <a:srgbClr val="000000"/>
                </a:solidFill>
              </a:rPr>
              <a:t>Login</a:t>
            </a:r>
            <a:r>
              <a:rPr lang="pt-PT">
                <a:solidFill>
                  <a:srgbClr val="000000"/>
                </a:solidFill>
              </a:rPr>
              <a:t> e </a:t>
            </a:r>
            <a:r>
              <a:rPr i="1" lang="pt-PT">
                <a:solidFill>
                  <a:srgbClr val="000000"/>
                </a:solidFill>
              </a:rPr>
              <a:t>Create Account.</a:t>
            </a:r>
          </a:p>
          <a:p>
            <a:pPr lv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4.JPG" id="113" name="Shape 1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6141" y="2063212"/>
            <a:ext cx="2761099" cy="101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Shape 118"/>
          <p:cNvGrpSpPr/>
          <p:nvPr/>
        </p:nvGrpSpPr>
        <p:grpSpPr>
          <a:xfrm>
            <a:off x="6822198" y="0"/>
            <a:ext cx="2321800" cy="979375"/>
            <a:chOff x="6822198" y="0"/>
            <a:chExt cx="2321800" cy="979375"/>
          </a:xfrm>
        </p:grpSpPr>
        <p:pic>
          <p:nvPicPr>
            <p:cNvPr descr="oie_transparent.png" id="119" name="Shape 1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22198" y="0"/>
              <a:ext cx="2321800" cy="7563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" name="Shape 120"/>
            <p:cNvSpPr txBox="1"/>
            <p:nvPr/>
          </p:nvSpPr>
          <p:spPr>
            <a:xfrm>
              <a:off x="7340400" y="678775"/>
              <a:ext cx="1745400" cy="3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pt-PT" sz="1000">
                  <a:solidFill>
                    <a:srgbClr val="1F97FF"/>
                  </a:solidFill>
                </a:rPr>
                <a:t>Programação Distribuída</a:t>
              </a:r>
            </a:p>
          </p:txBody>
        </p:sp>
      </p:grpSp>
      <p:sp>
        <p:nvSpPr>
          <p:cNvPr id="121" name="Shape 12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pt-PT" sz="2600">
                <a:solidFill>
                  <a:srgbClr val="666666"/>
                </a:solidFill>
              </a:rPr>
              <a:t>Classes Principais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1026800" y="1281700"/>
            <a:ext cx="4191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000000"/>
                </a:solidFill>
              </a:rPr>
              <a:t>Classe utilizada para comunicação Cliente - Servidor.</a:t>
            </a:r>
            <a:br>
              <a:rPr lang="pt-PT">
                <a:solidFill>
                  <a:srgbClr val="000000"/>
                </a:solidFill>
              </a:rPr>
            </a:br>
          </a:p>
          <a:p>
            <a:pPr lv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000000"/>
                </a:solidFill>
              </a:rPr>
              <a:t>Todas as mensagens trocadas entre eles são deste formato.</a:t>
            </a:r>
          </a:p>
          <a:p>
            <a:pPr lv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5.JPG" id="123" name="Shape 1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0200" y="1170125"/>
            <a:ext cx="3621401" cy="2790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822198" y="0"/>
            <a:ext cx="2321800" cy="979375"/>
            <a:chOff x="6822198" y="0"/>
            <a:chExt cx="2321800" cy="979375"/>
          </a:xfrm>
        </p:grpSpPr>
        <p:pic>
          <p:nvPicPr>
            <p:cNvPr descr="oie_transparent.png" id="129" name="Shape 1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22198" y="0"/>
              <a:ext cx="2321800" cy="7563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" name="Shape 130"/>
            <p:cNvSpPr txBox="1"/>
            <p:nvPr/>
          </p:nvSpPr>
          <p:spPr>
            <a:xfrm>
              <a:off x="7340400" y="678775"/>
              <a:ext cx="1745400" cy="3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pt-PT" sz="1000">
                  <a:solidFill>
                    <a:srgbClr val="1F97FF"/>
                  </a:solidFill>
                </a:rPr>
                <a:t>Programação Distribuída</a:t>
              </a:r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pt-PT" sz="2600">
                <a:solidFill>
                  <a:srgbClr val="666666"/>
                </a:solidFill>
              </a:rPr>
              <a:t>Classes Principais - Excepções</a:t>
            </a:r>
          </a:p>
        </p:txBody>
      </p:sp>
      <p:pic>
        <p:nvPicPr>
          <p:cNvPr descr="exceptions.jpg" id="132" name="Shape 1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9450" y="759550"/>
            <a:ext cx="4385102" cy="42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