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96" r:id="rId9"/>
    <p:sldId id="297" r:id="rId10"/>
    <p:sldId id="285" r:id="rId11"/>
    <p:sldId id="298" r:id="rId12"/>
    <p:sldId id="286" r:id="rId13"/>
    <p:sldId id="287" r:id="rId14"/>
    <p:sldId id="288" r:id="rId15"/>
    <p:sldId id="289" r:id="rId16"/>
    <p:sldId id="290" r:id="rId17"/>
    <p:sldId id="299" r:id="rId18"/>
    <p:sldId id="295" r:id="rId19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9DA"/>
    <a:srgbClr val="FF2600"/>
    <a:srgbClr val="CDA97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EBB0-8D3D-4648-BE7F-193F85B6FB5B}" v="1473" dt="2020-05-16T20:27:48.573"/>
    <p1510:client id="{3D6A65DF-3399-4E42-A38F-FD5A5FDCFDCA}" v="98" dt="2020-05-16T16:03:28.056"/>
    <p1510:client id="{A3477626-F574-9B4D-A666-EC392F272217}" v="16" dt="2020-05-16T15:11:57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3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3283-0C54-4801-851B-CFE3DD693168}" type="datetimeFigureOut">
              <a:rPr lang="ru-RU" smtClean="0"/>
              <a:t>27.05.2022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1D353-E0ED-4FFE-A5FE-0A74DEE8E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4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90512" y="3907171"/>
            <a:ext cx="5505450" cy="913554"/>
          </a:xfrm>
        </p:spPr>
        <p:txBody>
          <a:bodyPr anchor="b">
            <a:normAutofit/>
          </a:bodyPr>
          <a:lstStyle>
            <a:lvl1pPr algn="l">
              <a:defRPr sz="3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Тема ВКР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790512" y="5401896"/>
            <a:ext cx="5505450" cy="443051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ФИО студента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917FFC3-DAD3-2943-9228-3552C66AEED2}"/>
              </a:ext>
            </a:extLst>
          </p:cNvPr>
          <p:cNvSpPr/>
          <p:nvPr userDrawn="1"/>
        </p:nvSpPr>
        <p:spPr>
          <a:xfrm>
            <a:off x="10792691" y="0"/>
            <a:ext cx="608797" cy="6858000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B69D66-C071-844D-A49B-8ACCF11BF0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74" y="3907171"/>
            <a:ext cx="4145996" cy="2989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BB7CA-93D2-A74B-80DA-F6435519A5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12" y="775808"/>
            <a:ext cx="5893419" cy="715546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6767676-BA22-5545-BA62-0116445D557B}"/>
              </a:ext>
            </a:extLst>
          </p:cNvPr>
          <p:cNvCxnSpPr>
            <a:cxnSpLocks/>
          </p:cNvCxnSpPr>
          <p:nvPr userDrawn="1"/>
        </p:nvCxnSpPr>
        <p:spPr>
          <a:xfrm>
            <a:off x="790512" y="5084955"/>
            <a:ext cx="85986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6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>
              <a:defRPr b="0" i="0">
                <a:latin typeface="+mn-lt"/>
                <a:ea typeface="Open Sans Light" charset="0"/>
                <a:cs typeface="Open Sans Light" charset="0"/>
              </a:defRPr>
            </a:lvl2pPr>
            <a:lvl3pPr>
              <a:defRPr b="0" i="0">
                <a:latin typeface="+mn-lt"/>
                <a:ea typeface="Open Sans Light" charset="0"/>
                <a:cs typeface="Open Sans Light" charset="0"/>
              </a:defRPr>
            </a:lvl3pPr>
            <a:lvl4pPr>
              <a:defRPr b="0" i="0">
                <a:latin typeface="+mn-lt"/>
                <a:ea typeface="Open Sans Light" charset="0"/>
                <a:cs typeface="Open Sans Light" charset="0"/>
              </a:defRPr>
            </a:lvl4pPr>
            <a:lvl5pPr>
              <a:defRPr b="0" i="0">
                <a:latin typeface="+mn-lt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9730B-B6B2-C74B-AD2E-45F2273C5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Цели и задачи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D0A688-43B7-1C4C-B942-46313BE04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F925B-C071-D94C-8F71-703CF7B35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гибридного </a:t>
            </a:r>
            <a:r>
              <a:rPr lang="ru-RU" dirty="0" err="1" smtClean="0"/>
              <a:t>фреймворка</a:t>
            </a:r>
            <a:r>
              <a:rPr lang="ru-RU" dirty="0" smtClean="0"/>
              <a:t> для автоматизации тестирования в крупных компаниях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745F6-1219-F04F-8991-139BD7474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Даниил Романов УВА-411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1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было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410" y="1091682"/>
            <a:ext cx="10233688" cy="48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будет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194" y="1193800"/>
            <a:ext cx="10370775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сконструированного сценария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Scenario: </a:t>
            </a:r>
            <a:r>
              <a:rPr lang="ru-RU" dirty="0"/>
              <a:t>Покупка одного продукта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Given </a:t>
            </a:r>
            <a:r>
              <a:rPr lang="ru-RU" dirty="0"/>
              <a:t>Пользователь </a:t>
            </a:r>
            <a:r>
              <a:rPr lang="ru-RU" dirty="0" err="1"/>
              <a:t>залогинился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Then </a:t>
            </a:r>
            <a:r>
              <a:rPr lang="ru-RU" dirty="0"/>
              <a:t>Добавить в корзину "</a:t>
            </a:r>
            <a:r>
              <a:rPr lang="en-US" dirty="0"/>
              <a:t>Sauce Labs Bike Light"</a:t>
            </a:r>
          </a:p>
          <a:p>
            <a:pPr marL="0" indent="0">
              <a:buNone/>
            </a:pPr>
            <a:r>
              <a:rPr lang="en-US" dirty="0"/>
              <a:t>    Then </a:t>
            </a:r>
            <a:r>
              <a:rPr lang="ru-RU" dirty="0"/>
              <a:t>Открыть корзину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Then </a:t>
            </a:r>
            <a:r>
              <a:rPr lang="ru-RU" dirty="0"/>
              <a:t>Перейти к оформлению заказа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Then </a:t>
            </a:r>
            <a:r>
              <a:rPr lang="ru-RU" dirty="0"/>
              <a:t>Ввести имя "Даниил"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Then </a:t>
            </a:r>
            <a:r>
              <a:rPr lang="ru-RU" dirty="0"/>
              <a:t>Ввести фамилию "Романов"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Then </a:t>
            </a:r>
            <a:r>
              <a:rPr lang="ru-RU" dirty="0"/>
              <a:t>Ввести индекс "4978523"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Then </a:t>
            </a:r>
            <a:r>
              <a:rPr lang="ru-RU" dirty="0"/>
              <a:t>Нажать на кнопку подтверждения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Then </a:t>
            </a:r>
            <a:r>
              <a:rPr lang="ru-RU" dirty="0"/>
              <a:t>Подтвердить покупку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Then </a:t>
            </a:r>
            <a:r>
              <a:rPr lang="ru-RU" dirty="0"/>
              <a:t>Видно элемент с текстом "</a:t>
            </a:r>
            <a:r>
              <a:rPr lang="en-US" dirty="0"/>
              <a:t>THANK YOU FOR </a:t>
            </a:r>
            <a:r>
              <a:rPr lang="en-US" dirty="0" smtClean="0"/>
              <a:t>ORDER</a:t>
            </a:r>
            <a:r>
              <a:rPr lang="en-US" dirty="0"/>
              <a:t>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5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сценария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каждый шаг сценария реализован свой программный метод</a:t>
            </a:r>
          </a:p>
          <a:p>
            <a:r>
              <a:rPr lang="ru-RU" dirty="0" smtClean="0"/>
              <a:t>Шаги сценария вызывают одноимённые методы построчно</a:t>
            </a:r>
          </a:p>
          <a:p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67" y="2758165"/>
            <a:ext cx="10394581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Полученный результат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164" y="1193800"/>
            <a:ext cx="10304834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Отчёты об ошибках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запуска тестов важно наглядно видеть и понимать где конкретно произошла ошибка</a:t>
            </a:r>
          </a:p>
          <a:p>
            <a:r>
              <a:rPr lang="ru-RU" dirty="0" smtClean="0"/>
              <a:t>Если проблема в авто-тесте, то необходимо сообщить </a:t>
            </a:r>
            <a:r>
              <a:rPr lang="ru-RU" dirty="0" err="1" smtClean="0"/>
              <a:t>тестировщику</a:t>
            </a:r>
            <a:r>
              <a:rPr lang="ru-RU" dirty="0" smtClean="0"/>
              <a:t> о неполадке для дальнейшего восстановления работы</a:t>
            </a:r>
          </a:p>
          <a:p>
            <a:r>
              <a:rPr lang="ru-RU" dirty="0" smtClean="0"/>
              <a:t>Если проблема на стороне тестируемого приложения, то необходимо задокументировать поломку и сообщить разработчикам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Отчёты об ошибках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0" name="Объект 9"/>
          <p:cNvPicPr>
            <a:picLocks noGrp="1"/>
          </p:cNvPicPr>
          <p:nvPr>
            <p:ph idx="1"/>
          </p:nvPr>
        </p:nvPicPr>
        <p:blipFill rotWithShape="1">
          <a:blip r:embed="rId2"/>
          <a:srcRect l="56586"/>
          <a:stretch/>
        </p:blipFill>
        <p:spPr>
          <a:xfrm>
            <a:off x="685800" y="1035699"/>
            <a:ext cx="4492689" cy="5010538"/>
          </a:xfrm>
          <a:prstGeom prst="rect">
            <a:avLst/>
          </a:prstGeom>
        </p:spPr>
      </p:pic>
      <p:pic>
        <p:nvPicPr>
          <p:cNvPr id="11" name="Объект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96" y="1035698"/>
            <a:ext cx="4823925" cy="52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Параллельный запуск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Авто-тесты можно исполнять в асинхронном (параллельном) режиме.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2146" y="3568701"/>
            <a:ext cx="11821886" cy="24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450850">
              <a:buNone/>
            </a:pPr>
            <a:r>
              <a:rPr lang="ru-RU" dirty="0"/>
              <a:t>В результате выполнения выпускной квалификационной работы </a:t>
            </a:r>
            <a:r>
              <a:rPr lang="ru-RU" dirty="0" smtClean="0"/>
              <a:t>был разработан гибридный </a:t>
            </a:r>
            <a:r>
              <a:rPr lang="ru-RU" dirty="0" err="1" smtClean="0"/>
              <a:t>фреймворк</a:t>
            </a:r>
            <a:r>
              <a:rPr lang="ru-RU" dirty="0" smtClean="0"/>
              <a:t>. Фреймворк отвечает </a:t>
            </a:r>
            <a:r>
              <a:rPr lang="ru-RU" dirty="0"/>
              <a:t>всем поставленным требованиям, включает все необходимые функции. </a:t>
            </a:r>
          </a:p>
          <a:p>
            <a:pPr marL="0" indent="450850">
              <a:buNone/>
            </a:pPr>
            <a:r>
              <a:rPr lang="ru-RU" dirty="0"/>
              <a:t>Внедрение </a:t>
            </a:r>
            <a:r>
              <a:rPr lang="ru-RU" dirty="0" err="1" smtClean="0"/>
              <a:t>фреймворка</a:t>
            </a:r>
            <a:r>
              <a:rPr lang="ru-RU" dirty="0" smtClean="0"/>
              <a:t> в </a:t>
            </a:r>
            <a:r>
              <a:rPr lang="ru-RU" dirty="0"/>
              <a:t>промышленную </a:t>
            </a:r>
            <a:r>
              <a:rPr lang="ru-RU" dirty="0" smtClean="0"/>
              <a:t>эксплуатацию:</a:t>
            </a:r>
          </a:p>
          <a:p>
            <a:r>
              <a:rPr lang="ru-RU" dirty="0"/>
              <a:t>с</a:t>
            </a:r>
            <a:r>
              <a:rPr lang="ru-RU" dirty="0" smtClean="0"/>
              <a:t>ократит расходы на проведение тестирования;</a:t>
            </a:r>
          </a:p>
          <a:p>
            <a:r>
              <a:rPr lang="ru-RU" dirty="0"/>
              <a:t>о</a:t>
            </a:r>
            <a:r>
              <a:rPr lang="ru-RU" dirty="0" smtClean="0"/>
              <a:t>птимизирует работу специалистов по автоматизированному тестированию</a:t>
            </a:r>
            <a:r>
              <a:rPr lang="en-US" dirty="0" smtClean="0"/>
              <a:t>;</a:t>
            </a:r>
          </a:p>
          <a:p>
            <a:r>
              <a:rPr lang="ru-RU" dirty="0"/>
              <a:t>у</a:t>
            </a:r>
            <a:r>
              <a:rPr lang="ru-RU" dirty="0" smtClean="0"/>
              <a:t>простит работу специалистов по ручному тестированию</a:t>
            </a:r>
            <a:r>
              <a:rPr lang="en-US" dirty="0" smtClean="0"/>
              <a:t>;</a:t>
            </a:r>
          </a:p>
          <a:p>
            <a:r>
              <a:rPr lang="ru-RU" dirty="0"/>
              <a:t>у</a:t>
            </a:r>
            <a:r>
              <a:rPr lang="ru-RU" dirty="0" smtClean="0"/>
              <a:t>скорит внедрение авто-тестов в оборот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Функционал </a:t>
            </a:r>
            <a:r>
              <a:rPr lang="ru-RU" dirty="0"/>
              <a:t>разработанного </a:t>
            </a:r>
            <a:r>
              <a:rPr lang="ru-RU" dirty="0" err="1" smtClean="0"/>
              <a:t>фреймворка</a:t>
            </a:r>
            <a:r>
              <a:rPr lang="ru-RU" dirty="0" smtClean="0"/>
              <a:t> можно </a:t>
            </a:r>
            <a:r>
              <a:rPr lang="ru-RU" dirty="0"/>
              <a:t>будет увеличивать.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5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Цель:</a:t>
            </a:r>
            <a:r>
              <a:rPr lang="ru-RU" sz="2400" dirty="0"/>
              <a:t> сделать процесс </a:t>
            </a:r>
            <a:r>
              <a:rPr lang="ru-RU" sz="2400" dirty="0" smtClean="0"/>
              <a:t>автоматизации тестирования </a:t>
            </a:r>
            <a:r>
              <a:rPr lang="ru-RU" sz="2400" dirty="0"/>
              <a:t>программного обеспечения гибким, не ресурсоемким и </a:t>
            </a:r>
            <a:r>
              <a:rPr lang="ru-RU" sz="2400" dirty="0" smtClean="0"/>
              <a:t>доступным.</a:t>
            </a:r>
          </a:p>
          <a:p>
            <a:pPr marL="0" indent="0">
              <a:buNone/>
            </a:pPr>
            <a:r>
              <a:rPr lang="ru-RU" sz="2400" b="1" dirty="0" smtClean="0"/>
              <a:t>Задачи:</a:t>
            </a:r>
          </a:p>
          <a:p>
            <a:r>
              <a:rPr lang="ru-RU" sz="2400" dirty="0" smtClean="0"/>
              <a:t>Проанализировать существующие подходы к автоматизации тестирования в крупных компаниях</a:t>
            </a:r>
          </a:p>
          <a:p>
            <a:r>
              <a:rPr lang="ru-RU" sz="2400" dirty="0" smtClean="0"/>
              <a:t>Разработать оптимальный подход к решению проблем автоматизации тестирования</a:t>
            </a:r>
          </a:p>
          <a:p>
            <a:r>
              <a:rPr lang="ru-RU" sz="2400" dirty="0" smtClean="0"/>
              <a:t>Реализовать </a:t>
            </a:r>
            <a:r>
              <a:rPr lang="ru-RU" sz="2400" dirty="0" err="1" smtClean="0"/>
              <a:t>фреймворк</a:t>
            </a:r>
            <a:r>
              <a:rPr lang="ru-RU" sz="2400" dirty="0" smtClean="0"/>
              <a:t> для создания </a:t>
            </a:r>
            <a:r>
              <a:rPr lang="ru-RU" sz="2400" dirty="0" err="1" smtClean="0"/>
              <a:t>автотестов</a:t>
            </a:r>
            <a:endParaRPr lang="ru-RU" sz="2400" dirty="0" smtClean="0"/>
          </a:p>
          <a:p>
            <a:r>
              <a:rPr lang="ru-RU" sz="2400" dirty="0" smtClean="0"/>
              <a:t>Продемонстрировать контрольный пример</a:t>
            </a:r>
          </a:p>
          <a:p>
            <a:r>
              <a:rPr lang="ru-RU" sz="2400" dirty="0" smtClean="0"/>
              <a:t>Продемонстрировать полученные отчёты о проведённом тестировании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5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автоматизированное тестирование?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Автоматизированное тестирование – это программа, которая проверяет работу сайтов, мобильных приложений, баз данных, </a:t>
            </a:r>
            <a:r>
              <a:rPr lang="en-US" dirty="0" smtClean="0"/>
              <a:t>API</a:t>
            </a:r>
            <a:r>
              <a:rPr lang="ru-RU" dirty="0"/>
              <a:t> </a:t>
            </a:r>
            <a:r>
              <a:rPr lang="ru-RU" dirty="0" smtClean="0"/>
              <a:t>и пользовательских интерфейсов.</a:t>
            </a:r>
          </a:p>
          <a:p>
            <a:r>
              <a:rPr lang="ru-RU" dirty="0" smtClean="0"/>
              <a:t>Возможности автоматизированных тестов очень широки.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88" y="3475395"/>
            <a:ext cx="11123945" cy="24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19731"/>
            <a:ext cx="11248053" cy="506896"/>
          </a:xfrm>
        </p:spPr>
        <p:txBody>
          <a:bodyPr/>
          <a:lstStyle/>
          <a:p>
            <a:r>
              <a:rPr lang="ru-RU" dirty="0" smtClean="0"/>
              <a:t>Преимущества автоматизированного тестирования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втоматизированные </a:t>
            </a:r>
            <a:r>
              <a:rPr lang="ru-RU" dirty="0"/>
              <a:t>тесты работают быстрее любого </a:t>
            </a:r>
            <a:r>
              <a:rPr lang="ru-RU" dirty="0" smtClean="0"/>
              <a:t>человека.</a:t>
            </a:r>
          </a:p>
          <a:p>
            <a:r>
              <a:rPr lang="ru-RU" dirty="0" smtClean="0"/>
              <a:t>Работают </a:t>
            </a:r>
            <a:r>
              <a:rPr lang="ru-RU" dirty="0"/>
              <a:t>одновременно, в асинхронном режиме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Не </a:t>
            </a:r>
            <a:r>
              <a:rPr lang="ru-RU" dirty="0"/>
              <a:t>имеют человеческого фактора - безошибочны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Легко </a:t>
            </a:r>
            <a:r>
              <a:rPr lang="ru-RU" dirty="0"/>
              <a:t>поддерживать, есть возможность гибкой настройки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М</a:t>
            </a:r>
            <a:r>
              <a:rPr lang="ru-RU" dirty="0"/>
              <a:t>ожно быстро выполнять полное тестирование </a:t>
            </a:r>
            <a:r>
              <a:rPr lang="ru-RU" dirty="0" smtClean="0"/>
              <a:t>любой версии приложения.</a:t>
            </a:r>
            <a:endParaRPr lang="ru-RU" dirty="0"/>
          </a:p>
          <a:p>
            <a:endParaRPr lang="ru-RU" dirty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753530" cy="506896"/>
          </a:xfrm>
        </p:spPr>
        <p:txBody>
          <a:bodyPr/>
          <a:lstStyle/>
          <a:p>
            <a:r>
              <a:rPr lang="ru-RU" dirty="0" smtClean="0"/>
              <a:t>Недостатки автоматизированного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На разработку </a:t>
            </a:r>
            <a:r>
              <a:rPr lang="ru-RU" dirty="0"/>
              <a:t>автоматизированных тестов уходит много времени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Специалисты по автоматизированному тестированию редкие, очень востребованные и дорогие.</a:t>
            </a:r>
          </a:p>
          <a:p>
            <a:pPr lvl="0"/>
            <a:r>
              <a:rPr lang="ru-RU" dirty="0" smtClean="0"/>
              <a:t>В крупных компаниях сильный дефицит специалистов по автоматизированному тестированию.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8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19731"/>
            <a:ext cx="10668000" cy="506896"/>
          </a:xfrm>
        </p:spPr>
        <p:txBody>
          <a:bodyPr/>
          <a:lstStyle/>
          <a:p>
            <a:r>
              <a:rPr lang="ru-RU" dirty="0" smtClean="0"/>
              <a:t>Переход от ручного тестирования к авто-тестам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Специалисты по ручному тестированию передают тестовые сценарии на автоматизацию.</a:t>
            </a:r>
          </a:p>
          <a:p>
            <a:r>
              <a:rPr lang="ru-RU" dirty="0"/>
              <a:t>Специалисты по </a:t>
            </a:r>
            <a:r>
              <a:rPr lang="ru-RU" dirty="0" smtClean="0"/>
              <a:t>автоматизированному тестированию разрабатывают авто-тесты, далее получают новые сценарии к реализации.</a:t>
            </a:r>
          </a:p>
          <a:p>
            <a:r>
              <a:rPr lang="ru-RU" dirty="0" smtClean="0"/>
              <a:t>Таким образом происходит уменьшение ручных тестов в пользу автоматизированных.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5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829434" cy="506896"/>
          </a:xfrm>
        </p:spPr>
        <p:txBody>
          <a:bodyPr/>
          <a:lstStyle/>
          <a:p>
            <a:r>
              <a:rPr lang="ru-RU" dirty="0" smtClean="0"/>
              <a:t>Нюансы перехода от ручного к автоматическому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Из-за постоянных обновлений приложения авто-тесты часто устаревают.</a:t>
            </a:r>
          </a:p>
          <a:p>
            <a:r>
              <a:rPr lang="ru-RU" dirty="0" smtClean="0"/>
              <a:t>Устаревшие авто-тесты необходимо обновить, на это уходит много времени.</a:t>
            </a:r>
          </a:p>
          <a:p>
            <a:r>
              <a:rPr lang="ru-RU" dirty="0" smtClean="0"/>
              <a:t>Пока специалисты по автоматизированному тестированию обновляют уже написанные авто-тесты, специалисты по ручному тестированию создают всё больше и больше сценариев.</a:t>
            </a:r>
          </a:p>
          <a:p>
            <a:r>
              <a:rPr lang="ru-RU" dirty="0" smtClean="0"/>
              <a:t>Таким образом, с текущим подходом по автоматизации эффективность авто-тестов падает.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3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61657"/>
          <a:stretch/>
        </p:blipFill>
        <p:spPr>
          <a:xfrm>
            <a:off x="4706563" y="2145172"/>
            <a:ext cx="2364540" cy="38638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829434" cy="506896"/>
          </a:xfrm>
        </p:spPr>
        <p:txBody>
          <a:bodyPr/>
          <a:lstStyle/>
          <a:p>
            <a:r>
              <a:rPr lang="ru-RU" dirty="0" smtClean="0"/>
              <a:t>Нюансы перехода от ручного к автоматическому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43" y="1813860"/>
            <a:ext cx="4204521" cy="419513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078" y="1720143"/>
            <a:ext cx="4304133" cy="4382567"/>
          </a:xfrm>
          <a:prstGeom prst="rect">
            <a:avLst/>
          </a:prstGeom>
        </p:spPr>
      </p:pic>
      <p:sp>
        <p:nvSpPr>
          <p:cNvPr id="14" name="Объект 6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/>
          <a:p>
            <a:r>
              <a:rPr lang="ru-RU" dirty="0" smtClean="0"/>
              <a:t>График слева плавно переходит в график справа.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9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829434" cy="506896"/>
          </a:xfrm>
        </p:spPr>
        <p:txBody>
          <a:bodyPr/>
          <a:lstStyle/>
          <a:p>
            <a:r>
              <a:rPr lang="ru-RU" dirty="0" smtClean="0"/>
              <a:t>Решение проблем внедрения авто-тестов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4" name="Объект 6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/>
          <a:p>
            <a:r>
              <a:rPr lang="ru-RU" dirty="0" smtClean="0"/>
              <a:t>Разработка гибридного </a:t>
            </a:r>
            <a:r>
              <a:rPr lang="ru-RU" dirty="0" err="1" smtClean="0"/>
              <a:t>фреймворка</a:t>
            </a:r>
            <a:r>
              <a:rPr lang="ru-RU" dirty="0" smtClean="0"/>
              <a:t> для автоматизации тестирования.</a:t>
            </a:r>
          </a:p>
          <a:p>
            <a:r>
              <a:rPr lang="ru-RU" dirty="0" smtClean="0"/>
              <a:t>Специалисты по авто-тестам предоставят конструктор для создания тестов ручным </a:t>
            </a:r>
            <a:r>
              <a:rPr lang="ru-RU" dirty="0" err="1" smtClean="0"/>
              <a:t>тестировщикам</a:t>
            </a:r>
            <a:endParaRPr lang="ru-RU" dirty="0"/>
          </a:p>
        </p:txBody>
      </p:sp>
      <p:pic>
        <p:nvPicPr>
          <p:cNvPr id="1026" name="Picture 2" descr="https://imgr.whimsical.com/object/P686MJT2SoG2hSVKbtizf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72"/>
          <a:stretch/>
        </p:blipFill>
        <p:spPr bwMode="auto">
          <a:xfrm>
            <a:off x="2276207" y="3453094"/>
            <a:ext cx="7648621" cy="260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Пользовательские 21">
      <a:dk1>
        <a:srgbClr val="000000"/>
      </a:dk1>
      <a:lt1>
        <a:srgbClr val="FFFFFF"/>
      </a:lt1>
      <a:dk2>
        <a:srgbClr val="3C15C3"/>
      </a:dk2>
      <a:lt2>
        <a:srgbClr val="E7E6E6"/>
      </a:lt2>
      <a:accent1>
        <a:srgbClr val="FF2600"/>
      </a:accent1>
      <a:accent2>
        <a:srgbClr val="1309D9"/>
      </a:accent2>
      <a:accent3>
        <a:srgbClr val="008E00"/>
      </a:accent3>
      <a:accent4>
        <a:srgbClr val="CCA972"/>
      </a:accent4>
      <a:accent5>
        <a:srgbClr val="424242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ЫНКИ КАПИТАЛА И ЗЕМЛИ — копия" id="{8BFDE0B8-F9F0-8D4D-8AC2-BD365103058D}" vid="{B85551F2-1D69-A343-9917-E03BD13C85F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1_Тема Office</Template>
  <TotalTime>2865</TotalTime>
  <Words>538</Words>
  <Application>Microsoft Office PowerPoint</Application>
  <PresentationFormat>Широкоэкранный</PresentationFormat>
  <Paragraphs>88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Open Sans Light</vt:lpstr>
      <vt:lpstr>Open Sans Semibold</vt:lpstr>
      <vt:lpstr>1_Тема Office</vt:lpstr>
      <vt:lpstr>Разработка гибридного фреймворка для автоматизации тестирования в крупных компаниях</vt:lpstr>
      <vt:lpstr>Цель и задачи</vt:lpstr>
      <vt:lpstr>Что такое автоматизированное тестирование?</vt:lpstr>
      <vt:lpstr>Преимущества автоматизированного тестирования</vt:lpstr>
      <vt:lpstr>Недостатки автоматизированного тестирования</vt:lpstr>
      <vt:lpstr>Переход от ручного тестирования к авто-тестам</vt:lpstr>
      <vt:lpstr>Нюансы перехода от ручного к автоматическому</vt:lpstr>
      <vt:lpstr>Нюансы перехода от ручного к автоматическому</vt:lpstr>
      <vt:lpstr>Решение проблем внедрения авто-тестов </vt:lpstr>
      <vt:lpstr>Как было</vt:lpstr>
      <vt:lpstr>Как будет</vt:lpstr>
      <vt:lpstr>Пример сконструированного сценария</vt:lpstr>
      <vt:lpstr>Обработка сценария</vt:lpstr>
      <vt:lpstr>Полученный результат</vt:lpstr>
      <vt:lpstr>Отчёты об ошибках</vt:lpstr>
      <vt:lpstr>Отчёты об ошибках</vt:lpstr>
      <vt:lpstr>Параллельный запуск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Даниил Николаевич</dc:creator>
  <cp:lastModifiedBy>VTB</cp:lastModifiedBy>
  <cp:revision>46</cp:revision>
  <cp:lastPrinted>2018-09-27T08:52:29Z</cp:lastPrinted>
  <dcterms:created xsi:type="dcterms:W3CDTF">2020-05-14T17:49:14Z</dcterms:created>
  <dcterms:modified xsi:type="dcterms:W3CDTF">2022-05-27T19:32:18Z</dcterms:modified>
</cp:coreProperties>
</file>