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5" r:id="rId4"/>
    <p:sldId id="257" r:id="rId5"/>
    <p:sldId id="268" r:id="rId6"/>
    <p:sldId id="278" r:id="rId7"/>
    <p:sldId id="271" r:id="rId8"/>
    <p:sldId id="269" r:id="rId9"/>
    <p:sldId id="274" r:id="rId10"/>
    <p:sldId id="279" r:id="rId11"/>
    <p:sldId id="277" r:id="rId12"/>
    <p:sldId id="275" r:id="rId13"/>
    <p:sldId id="276" r:id="rId14"/>
    <p:sldId id="263" r:id="rId15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4" y="58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EA0C-B298-4F3F-8EAA-78E653AF7C43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8C166-4F2A-4511-A41D-92D146AA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5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Многопоточный</a:t>
            </a:r>
            <a:r>
              <a:rPr lang="ru-RU" baseline="0" dirty="0" smtClean="0"/>
              <a:t> режим, скорость работы сохраняется, отсутствие чел-</a:t>
            </a:r>
            <a:r>
              <a:rPr lang="ru-RU" baseline="0" dirty="0" err="1" smtClean="0"/>
              <a:t>го</a:t>
            </a:r>
            <a:r>
              <a:rPr lang="ru-RU" baseline="0" dirty="0" smtClean="0"/>
              <a:t> фактора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83497-370A-4769-952C-4A01B6A4B6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3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30D6A1-13C5-5F49-B94C-D8B748DE4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210DD-6D26-4D36-AE40-FFE3C1C2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6D6D3-4294-47F1-BBE5-D7C78EAB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C6557-6491-45F2-9BA6-B11BD69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AF458-85D1-44AE-8EAB-B59FD781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DC91D-3C14-4B3C-8A52-A427472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40C38A-A644-416F-A3C2-50002ABEE4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C48ED8-0626-4618-B2A3-3882BDC146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831929-E9B5-1346-9974-4CB326EA3F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904DC-FEBB-45EC-ABD9-120A2BE5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CCE5E-EB26-4467-9178-AC50FDAA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FE847-1E24-47E2-8063-00F636AA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5169E-526A-456E-936B-DC4DA9A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65E29-F16C-4AF1-98DF-B893F0E6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9CE57B-A7F3-1F43-BF54-3B24F686DE3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C78DA7-07C8-431A-A77B-F7CF89A6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3ED87-0A7E-4C10-A532-4668D804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6DAE6-2071-4ACB-A7C6-9CF1A474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1CAE2-3D5C-4535-B790-609710AF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715DD-C273-4521-8FB0-BD1328E2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7BAB1A-D522-4F40-B6B2-28B6205573FC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6209E8-A8B2-4136-A615-86B639B24DBE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9CF87-2C07-4561-8FE1-4083F72E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AC352-5080-4267-B161-FB0D55E7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2983-544E-4D30-B304-5019A043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345C1-927B-4025-901F-EC7B638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13C20-ADDB-49C3-B926-0779D1F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346E456-AF83-4D40-AECC-6B5109C3FBEF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EF1A2F-7BEC-4110-B566-6FE71B0AA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A020-5FCE-4DCB-B415-88BAFD2A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316C4-84DC-44D7-A870-B4FE992C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D9D81-324C-49A6-93DB-925700E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64B3F-6BCD-43CA-997D-F08A56E3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DA0F3-39BF-4469-90FE-8D31E27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F5BA12-FF23-463F-8F7D-F281EF3588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9C21B8-A16D-482F-A848-734C7C3BC1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8AB535-49FE-6C43-9853-5282F8FD3D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EC9D6-3908-44B1-BC9B-60427DBE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59466-F956-4483-8E7B-E48E71F6F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95D3FD-FDF8-4F6E-8268-6DBE4D84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20918-5C7D-42CC-B75E-36A1710F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C152B-0BDD-47FE-A243-10E055A8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079A9-AC04-4C8B-B5D7-A737275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C9B5B4-0574-EC45-A74A-C9AA050E409A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8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16D8-C2F1-4A3D-9BEE-CD9550E6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5C5D0-2B0B-4E65-83C7-FFB3450E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33A2C-122E-4B6B-AE28-62C363AB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EFF754-6C4F-43BA-BFDF-39CC31AC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961CB-EE1C-405F-9982-6BA6A22E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1FAD4C-318A-4BB1-B75F-EB200D39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804984-59EC-48BA-9179-3B6A1B2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D5A54-73E6-4D10-8063-2E44708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D0859D-180F-E643-B273-4665E76ADA83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2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AAE8-8BF0-43E7-A3B2-9050652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5EC1D6-63DA-4690-B972-EE7E2594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2E127D-42C1-4FC5-840B-81068FE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71DB4-CB2B-4F4A-ACC7-0C5E6AD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F2EDDCA-EBDE-A44F-8C43-427CB84B1A27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83D9E4-1652-9141-ACB9-AF13BADA08B5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2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D22E03-9BF3-4FF5-8F59-F2480EA8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380468-B410-4A2F-A99F-63111313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AC6DE-C65C-4182-B897-34CD62C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479DDB-6213-284F-B3E2-B6ABA6A6A341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9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203DB-2212-4C78-B733-53D7D3C1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C375-6C06-4364-9F56-9A23C20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B5E27-F0BC-4139-9AD6-C5166194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C9994-0138-4B0F-A739-407E822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10FD3-3872-4CC9-A2EA-F7389F73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E999A-A569-4DFD-95A4-8E1EAE90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48A690-7E9A-BF44-9884-F337FC95BA5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6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8696-B9A6-42EA-BCA7-2AE79DB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F0AA1-B603-4868-93CB-D8EAE513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1773F7-2113-4DFF-8EF3-3184C698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191A5-C374-4F13-B8D6-09E9B71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63C4C-7B23-4CFB-B0A9-451BDE01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76A6B-4895-4CD3-A14B-B8CA72C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85AF08-1808-694C-8853-1593EFB1CB29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1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D092-0C26-4827-890C-10B9C61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DCC785-5A6D-4072-9138-9C68620F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A9304-EEF0-4681-A464-BB32E78FB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822A-4779-40A6-B425-FA0A3119C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1F72F-FE34-4139-AD04-44C7ED01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21082-FB02-4872-99D5-3148AC52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b="0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Разработка гибридного </a:t>
            </a:r>
            <a:r>
              <a:rPr lang="ru-RU" sz="2400" b="0" dirty="0" err="1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фреймворка</a:t>
            </a:r>
            <a:r>
              <a:rPr lang="ru-RU" sz="2400" b="0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для автоматизации тестирования в крупных компаниях</a:t>
            </a:r>
            <a:endParaRPr lang="ru-RU" sz="2400" b="0" dirty="0">
              <a:latin typeface="Montserrat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A9637B-6793-4890-A680-55E7A057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1"/>
            <a:ext cx="5897880" cy="2136679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Работу выполнил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Студент группы </a:t>
            </a: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УВА-411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Романов Даниил Николаевич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Руководитель дипломного проекта</a:t>
            </a:r>
          </a:p>
          <a:p>
            <a:pPr>
              <a:lnSpc>
                <a:spcPct val="50000"/>
              </a:lnSpc>
            </a:pPr>
            <a:r>
              <a:rPr lang="ru-RU" sz="140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Соймина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Елена Яковлевна, 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доцент, к.т.н.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0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Пример сценария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337" y="1690688"/>
            <a:ext cx="6429340" cy="45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10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Результирующий отчёт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Объект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589" y="1690688"/>
            <a:ext cx="9226821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Отчёты об ошибках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Объект 9"/>
          <p:cNvPicPr>
            <a:picLocks/>
          </p:cNvPicPr>
          <p:nvPr/>
        </p:nvPicPr>
        <p:blipFill rotWithShape="1">
          <a:blip r:embed="rId5"/>
          <a:srcRect l="56586"/>
          <a:stretch/>
        </p:blipFill>
        <p:spPr>
          <a:xfrm>
            <a:off x="1508626" y="1686286"/>
            <a:ext cx="3905394" cy="4355549"/>
          </a:xfrm>
          <a:prstGeom prst="rect">
            <a:avLst/>
          </a:prstGeom>
        </p:spPr>
      </p:pic>
      <p:pic>
        <p:nvPicPr>
          <p:cNvPr id="14" name="Объект 5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95165" y="1686286"/>
            <a:ext cx="4193330" cy="45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04646" y="63808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Экспертные оценки</a:t>
            </a:r>
            <a:endParaRPr lang="ru-RU" sz="3200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Объект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2529182"/>
                  </p:ext>
                </p:extLst>
              </p:nvPr>
            </p:nvGraphicFramePr>
            <p:xfrm>
              <a:off x="487043" y="2955293"/>
              <a:ext cx="3831623" cy="260630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321058">
                      <a:extLst>
                        <a:ext uri="{9D8B030D-6E8A-4147-A177-3AD203B41FA5}">
                          <a16:colId xmlns:a16="http://schemas.microsoft.com/office/drawing/2014/main" val="3937347236"/>
                        </a:ext>
                      </a:extLst>
                    </a:gridCol>
                    <a:gridCol w="822237">
                      <a:extLst>
                        <a:ext uri="{9D8B030D-6E8A-4147-A177-3AD203B41FA5}">
                          <a16:colId xmlns:a16="http://schemas.microsoft.com/office/drawing/2014/main" val="215165887"/>
                        </a:ext>
                      </a:extLst>
                    </a:gridCol>
                    <a:gridCol w="745494">
                      <a:extLst>
                        <a:ext uri="{9D8B030D-6E8A-4147-A177-3AD203B41FA5}">
                          <a16:colId xmlns:a16="http://schemas.microsoft.com/office/drawing/2014/main" val="1723564653"/>
                        </a:ext>
                      </a:extLst>
                    </a:gridCol>
                    <a:gridCol w="942834">
                      <a:extLst>
                        <a:ext uri="{9D8B030D-6E8A-4147-A177-3AD203B41FA5}">
                          <a16:colId xmlns:a16="http://schemas.microsoft.com/office/drawing/2014/main" val="2302272877"/>
                        </a:ext>
                      </a:extLst>
                    </a:gridCol>
                  </a:tblGrid>
                  <a:tr h="276075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Оценки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919914"/>
                      </a:ext>
                    </a:extLst>
                  </a:tr>
                  <a:tr h="2760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4443071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8670916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30736962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2851481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216530820"/>
                      </a:ext>
                    </a:extLst>
                  </a:tr>
                  <a:tr h="348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8682990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Ср. оценка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4,6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4,6</a:t>
                          </a:r>
                          <a:endParaRPr lang="ru-RU" sz="1200" dirty="0" smtClean="0">
                            <a:effectLst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628162115"/>
                      </a:ext>
                    </a:extLst>
                  </a:tr>
                  <a:tr h="3253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0,333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0,316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0,35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4731094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Объект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2529182"/>
                  </p:ext>
                </p:extLst>
              </p:nvPr>
            </p:nvGraphicFramePr>
            <p:xfrm>
              <a:off x="487043" y="2955293"/>
              <a:ext cx="3831623" cy="260630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321058">
                      <a:extLst>
                        <a:ext uri="{9D8B030D-6E8A-4147-A177-3AD203B41FA5}">
                          <a16:colId xmlns:a16="http://schemas.microsoft.com/office/drawing/2014/main" val="3937347236"/>
                        </a:ext>
                      </a:extLst>
                    </a:gridCol>
                    <a:gridCol w="822237">
                      <a:extLst>
                        <a:ext uri="{9D8B030D-6E8A-4147-A177-3AD203B41FA5}">
                          <a16:colId xmlns:a16="http://schemas.microsoft.com/office/drawing/2014/main" val="215165887"/>
                        </a:ext>
                      </a:extLst>
                    </a:gridCol>
                    <a:gridCol w="745494">
                      <a:extLst>
                        <a:ext uri="{9D8B030D-6E8A-4147-A177-3AD203B41FA5}">
                          <a16:colId xmlns:a16="http://schemas.microsoft.com/office/drawing/2014/main" val="1723564653"/>
                        </a:ext>
                      </a:extLst>
                    </a:gridCol>
                    <a:gridCol w="942834">
                      <a:extLst>
                        <a:ext uri="{9D8B030D-6E8A-4147-A177-3AD203B41FA5}">
                          <a16:colId xmlns:a16="http://schemas.microsoft.com/office/drawing/2014/main" val="2302272877"/>
                        </a:ext>
                      </a:extLst>
                    </a:gridCol>
                  </a:tblGrid>
                  <a:tr h="276075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Оценки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919914"/>
                      </a:ext>
                    </a:extLst>
                  </a:tr>
                  <a:tr h="2760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4443071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8670916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30736962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2851481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216530820"/>
                      </a:ext>
                    </a:extLst>
                  </a:tr>
                  <a:tr h="348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8682990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Ср. оценка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4,6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4,6</a:t>
                          </a:r>
                          <a:endParaRPr lang="ru-RU" sz="1200" dirty="0" smtClean="0">
                            <a:effectLst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628162115"/>
                      </a:ext>
                    </a:extLst>
                  </a:tr>
                  <a:tr h="3253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2743" marR="72743" marT="0" marB="0" anchor="ctr">
                        <a:blipFill>
                          <a:blip r:embed="rId5"/>
                          <a:stretch>
                            <a:fillRect l="-461" t="-701852" r="-192166" b="-2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0,333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0,316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0,35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4731094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Объект 4"/>
          <p:cNvSpPr txBox="1">
            <a:spLocks/>
          </p:cNvSpPr>
          <p:nvPr/>
        </p:nvSpPr>
        <p:spPr>
          <a:xfrm>
            <a:off x="487043" y="5770018"/>
            <a:ext cx="10866756" cy="43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 В результате </a:t>
            </a:r>
            <a:r>
              <a:rPr lang="ru-RU" sz="2400" dirty="0"/>
              <a:t>оценки качества </a:t>
            </a:r>
            <a:r>
              <a:rPr lang="ru-RU" sz="2400" dirty="0" smtClean="0"/>
              <a:t>была </a:t>
            </a:r>
            <a:r>
              <a:rPr lang="ru-RU" sz="2400" dirty="0"/>
              <a:t>получена следующая оценка: </a:t>
            </a:r>
            <a:r>
              <a:rPr lang="ru-RU" sz="2400" dirty="0" smtClean="0"/>
              <a:t>4,667.</a:t>
            </a:r>
            <a:endParaRPr lang="ru-RU" sz="2400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62240"/>
              </p:ext>
            </p:extLst>
          </p:nvPr>
        </p:nvGraphicFramePr>
        <p:xfrm>
          <a:off x="487043" y="1719473"/>
          <a:ext cx="3441145" cy="100822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8651">
                  <a:extLst>
                    <a:ext uri="{9D8B030D-6E8A-4147-A177-3AD203B41FA5}">
                      <a16:colId xmlns:a16="http://schemas.microsoft.com/office/drawing/2014/main" val="1504205120"/>
                    </a:ext>
                  </a:extLst>
                </a:gridCol>
                <a:gridCol w="3172494">
                  <a:extLst>
                    <a:ext uri="{9D8B030D-6E8A-4147-A177-3AD203B41FA5}">
                      <a16:colId xmlns:a16="http://schemas.microsoft.com/office/drawing/2014/main" val="376924219"/>
                    </a:ext>
                  </a:extLst>
                </a:gridCol>
              </a:tblGrid>
              <a:tr h="27510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Показатель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8210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Доступность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767796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Информативность отчётов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889802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1963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Таблица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5255604"/>
                  </p:ext>
                </p:extLst>
              </p:nvPr>
            </p:nvGraphicFramePr>
            <p:xfrm>
              <a:off x="8436780" y="1690688"/>
              <a:ext cx="3559277" cy="28276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99849">
                      <a:extLst>
                        <a:ext uri="{9D8B030D-6E8A-4147-A177-3AD203B41FA5}">
                          <a16:colId xmlns:a16="http://schemas.microsoft.com/office/drawing/2014/main" val="1205946314"/>
                        </a:ext>
                      </a:extLst>
                    </a:gridCol>
                    <a:gridCol w="648789">
                      <a:extLst>
                        <a:ext uri="{9D8B030D-6E8A-4147-A177-3AD203B41FA5}">
                          <a16:colId xmlns:a16="http://schemas.microsoft.com/office/drawing/2014/main" val="2605779932"/>
                        </a:ext>
                      </a:extLst>
                    </a:gridCol>
                    <a:gridCol w="563250">
                      <a:extLst>
                        <a:ext uri="{9D8B030D-6E8A-4147-A177-3AD203B41FA5}">
                          <a16:colId xmlns:a16="http://schemas.microsoft.com/office/drawing/2014/main" val="718572341"/>
                        </a:ext>
                      </a:extLst>
                    </a:gridCol>
                    <a:gridCol w="747389">
                      <a:extLst>
                        <a:ext uri="{9D8B030D-6E8A-4147-A177-3AD203B41FA5}">
                          <a16:colId xmlns:a16="http://schemas.microsoft.com/office/drawing/2014/main" val="2591767640"/>
                        </a:ext>
                      </a:extLst>
                    </a:gridCol>
                  </a:tblGrid>
                  <a:tr h="315753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Норм. ранжирование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№ критерия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512153"/>
                      </a:ext>
                    </a:extLst>
                  </a:tr>
                  <a:tr h="3157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412281421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884718959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85725336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3351712514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424667389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696010294"/>
                      </a:ext>
                    </a:extLst>
                  </a:tr>
                  <a:tr h="6174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ru-RU" sz="11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  <m:sub>
                                            <m:r>
                                              <a:rPr lang="ru-RU" sz="1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9,5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107736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Таблица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5255604"/>
                  </p:ext>
                </p:extLst>
              </p:nvPr>
            </p:nvGraphicFramePr>
            <p:xfrm>
              <a:off x="8436780" y="1690688"/>
              <a:ext cx="3559277" cy="28276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99849">
                      <a:extLst>
                        <a:ext uri="{9D8B030D-6E8A-4147-A177-3AD203B41FA5}">
                          <a16:colId xmlns:a16="http://schemas.microsoft.com/office/drawing/2014/main" val="1205946314"/>
                        </a:ext>
                      </a:extLst>
                    </a:gridCol>
                    <a:gridCol w="648789">
                      <a:extLst>
                        <a:ext uri="{9D8B030D-6E8A-4147-A177-3AD203B41FA5}">
                          <a16:colId xmlns:a16="http://schemas.microsoft.com/office/drawing/2014/main" val="2605779932"/>
                        </a:ext>
                      </a:extLst>
                    </a:gridCol>
                    <a:gridCol w="563250">
                      <a:extLst>
                        <a:ext uri="{9D8B030D-6E8A-4147-A177-3AD203B41FA5}">
                          <a16:colId xmlns:a16="http://schemas.microsoft.com/office/drawing/2014/main" val="718572341"/>
                        </a:ext>
                      </a:extLst>
                    </a:gridCol>
                    <a:gridCol w="747389">
                      <a:extLst>
                        <a:ext uri="{9D8B030D-6E8A-4147-A177-3AD203B41FA5}">
                          <a16:colId xmlns:a16="http://schemas.microsoft.com/office/drawing/2014/main" val="2591767640"/>
                        </a:ext>
                      </a:extLst>
                    </a:gridCol>
                  </a:tblGrid>
                  <a:tr h="315753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Норм. ранжирование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№ критерия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512153"/>
                      </a:ext>
                    </a:extLst>
                  </a:tr>
                  <a:tr h="3157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412281421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884718959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85725336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3351712514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424667389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696010294"/>
                      </a:ext>
                    </a:extLst>
                  </a:tr>
                  <a:tr h="617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3025" marR="73025" marT="0" marB="0" anchor="ctr">
                        <a:blipFill>
                          <a:blip r:embed="rId6"/>
                          <a:stretch>
                            <a:fillRect l="-380" t="-357843" r="-124335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9,5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1077369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87847"/>
              </p:ext>
            </p:extLst>
          </p:nvPr>
        </p:nvGraphicFramePr>
        <p:xfrm>
          <a:off x="4480770" y="1690688"/>
          <a:ext cx="3793906" cy="22178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13692">
                  <a:extLst>
                    <a:ext uri="{9D8B030D-6E8A-4147-A177-3AD203B41FA5}">
                      <a16:colId xmlns:a16="http://schemas.microsoft.com/office/drawing/2014/main" val="833438753"/>
                    </a:ext>
                  </a:extLst>
                </a:gridCol>
                <a:gridCol w="655758">
                  <a:extLst>
                    <a:ext uri="{9D8B030D-6E8A-4147-A177-3AD203B41FA5}">
                      <a16:colId xmlns:a16="http://schemas.microsoft.com/office/drawing/2014/main" val="4021806655"/>
                    </a:ext>
                  </a:extLst>
                </a:gridCol>
                <a:gridCol w="793917">
                  <a:extLst>
                    <a:ext uri="{9D8B030D-6E8A-4147-A177-3AD203B41FA5}">
                      <a16:colId xmlns:a16="http://schemas.microsoft.com/office/drawing/2014/main" val="1378140194"/>
                    </a:ext>
                  </a:extLst>
                </a:gridCol>
                <a:gridCol w="630539">
                  <a:extLst>
                    <a:ext uri="{9D8B030D-6E8A-4147-A177-3AD203B41FA5}">
                      <a16:colId xmlns:a16="http://schemas.microsoft.com/office/drawing/2014/main" val="2848014602"/>
                    </a:ext>
                  </a:extLst>
                </a:gridCol>
              </a:tblGrid>
              <a:tr h="316829">
                <a:tc rowSpan="2">
                  <a:txBody>
                    <a:bodyPr/>
                    <a:lstStyle/>
                    <a:p>
                      <a:pPr indent="95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Ранжирование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 критерия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5841"/>
                  </a:ext>
                </a:extLst>
              </a:tr>
              <a:tr h="3168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580011008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390166152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106267485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942439722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839067615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Эксперт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6480460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4775968" y="4101323"/>
                <a:ext cx="3203510" cy="96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sz="2000" i="0">
                          <a:latin typeface="Cambria Math" panose="02040503050406030204" pitchFamily="18" charset="0"/>
                        </a:rPr>
                        <m:t>=4,667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68" y="4101323"/>
                <a:ext cx="3203510" cy="967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2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2D89-AF2C-49BF-B136-2B370ED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7" y="2862262"/>
            <a:ext cx="6117335" cy="1133475"/>
          </a:xfrm>
        </p:spPr>
        <p:txBody>
          <a:bodyPr/>
          <a:lstStyle/>
          <a:p>
            <a:pPr algn="ctr"/>
            <a:r>
              <a:rPr lang="ru-RU" dirty="0">
                <a:latin typeface="Montserrat" pitchFamily="2" charset="0"/>
              </a:rPr>
              <a:t>Спасибо за внимание. </a:t>
            </a:r>
          </a:p>
        </p:txBody>
      </p:sp>
    </p:spTree>
    <p:extLst>
      <p:ext uri="{BB962C8B-B14F-4D97-AF65-F5344CB8AC3E}">
        <p14:creationId xmlns:p14="http://schemas.microsoft.com/office/powerpoint/2010/main" val="1147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Montserrat" pitchFamily="2" charset="0"/>
              </a:rPr>
              <a:t>Тестирование - этап </a:t>
            </a:r>
            <a:r>
              <a:rPr lang="ru-RU" sz="2800" dirty="0">
                <a:latin typeface="Montserrat" pitchFamily="2" charset="0"/>
              </a:rPr>
              <a:t>в цикле разработки ПО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1690688"/>
            <a:ext cx="7676838" cy="42624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65" y="1690688"/>
            <a:ext cx="2184720" cy="42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Достоинства и недостатки авто-тестов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1801009"/>
            <a:ext cx="1073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Автоматизированное тестирование (авто-тестирование)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это программа, которая позволяет проводить полноценное тестирование ПО без участия человека.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710765" y="3089692"/>
            <a:ext cx="5242559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скорость работы намного выше, чем у человека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работают одновременно, в многопоточном режиме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отсутствие влияния человеческого фактора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гибкость настройки и удобство технической поддержки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тестирования приложения целиком.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6108788" y="3089692"/>
            <a:ext cx="5459478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Недостатки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быстро устаревают и требуют обновления в связи с постоянными изменениями приложений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недоступность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специалистов по ручному тестированию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ольшие временные затраты на создание новых авто-тестов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аждый сценарий обрабатывается дважды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7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26BCED-8EFF-E045-8BD6-CEAA2777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321916" y="1642376"/>
            <a:ext cx="6331442" cy="30390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4C00-CBB6-43FF-B2C8-022B478F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Цели и задачи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8E8FC25-8594-42B9-9F09-06FBDC4F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B4C49-3649-4A6C-A3D2-202B6CE7836B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EA82F2-1828-4D76-B8B5-32FEA785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B9DF-5818-42DA-B6F5-A7872C2373A6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4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67CB38-EF30-6A48-AC3F-833FBF07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53442" y="1690688"/>
            <a:ext cx="89814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сделать процесс тестирования программного обеспечения удобным, гибким, не ресурсоемким и доступным </a:t>
            </a:r>
            <a:r>
              <a:rPr lang="ru-RU" sz="2000" dirty="0" smtClean="0"/>
              <a:t>для специалистов по ручному тестированию.</a:t>
            </a:r>
            <a:endParaRPr lang="ru-RU" sz="2000" b="1" dirty="0" smtClean="0"/>
          </a:p>
          <a:p>
            <a:r>
              <a:rPr lang="ru-RU" sz="2000" b="1" dirty="0" smtClean="0"/>
              <a:t>Задачи</a:t>
            </a:r>
            <a:r>
              <a:rPr lang="ru-RU" sz="20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проанализировать существующие подходы к автоматизации тестирования в крупных компаниях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предложить </a:t>
            </a:r>
            <a:r>
              <a:rPr lang="ru-RU" sz="2000" dirty="0" smtClean="0"/>
              <a:t>подход для решения проблем автоматизации тестирования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</a:t>
            </a:r>
            <a:r>
              <a:rPr lang="ru-RU" sz="2000" dirty="0"/>
              <a:t>архитектуру </a:t>
            </a:r>
            <a:r>
              <a:rPr lang="ru-RU" sz="2000" dirty="0" smtClean="0"/>
              <a:t>модулей гибридного</a:t>
            </a:r>
            <a:r>
              <a:rPr lang="en-US" sz="2000" dirty="0" smtClean="0"/>
              <a:t> </a:t>
            </a:r>
            <a:r>
              <a:rPr lang="ru-RU" sz="2000" dirty="0" err="1" smtClean="0"/>
              <a:t>фреймворка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</a:t>
            </a:r>
            <a:r>
              <a:rPr lang="ru-RU" sz="2000" dirty="0" smtClean="0"/>
              <a:t>шаблоны для </a:t>
            </a:r>
            <a:r>
              <a:rPr lang="ru-RU" sz="2000" dirty="0"/>
              <a:t>унификации формирования тестовых сценариев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разработать доступного удобный и доступный для специалистов по ручному тестированию конструктор </a:t>
            </a:r>
            <a:r>
              <a:rPr lang="ru-RU" sz="2000" dirty="0" smtClean="0"/>
              <a:t>авто-тестов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представить типовую модель автоматизации тестирования на контрольном примере.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32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95434" cy="53061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Новое решение в создании автоматизированных тестов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992" y="904891"/>
            <a:ext cx="8725850" cy="3610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4507787"/>
            <a:ext cx="1079543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наличие программного конструктора для создания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предоставления сценария на русском языке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исходный сценарий пишется только один раз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освобождение человеческих ресурсов для написания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возможности конструирования авто-теста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пециалистам без знания языков программирования.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Архитектура модулей гибридного </a:t>
            </a:r>
            <a:r>
              <a:rPr lang="ru-RU" sz="3200" dirty="0" err="1" smtClean="0">
                <a:latin typeface="Montserrat" pitchFamily="2" charset="0"/>
              </a:rPr>
              <a:t>фреймоворка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2283667" y="1690688"/>
            <a:ext cx="7624665" cy="45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6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21"/>
            <a:ext cx="12192000" cy="54281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1215099" y="5635261"/>
            <a:ext cx="976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Архитектура взаимодействия модулей гибридного </a:t>
            </a:r>
            <a:r>
              <a:rPr lang="ru-RU" sz="2800" dirty="0" err="1" smtClean="0"/>
              <a:t>фреймворка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44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7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Тестовый с</a:t>
            </a:r>
            <a:r>
              <a:rPr lang="ru-RU" sz="2400" b="1" i="1" dirty="0" smtClean="0"/>
              <a:t>ценарий </a:t>
            </a:r>
            <a:r>
              <a:rPr lang="ru-RU" sz="2400" dirty="0" smtClean="0"/>
              <a:t>– это последовательность действий, выполняемая над проверяемым программным обеспечением с целью выявить недостатки.</a:t>
            </a:r>
          </a:p>
          <a:p>
            <a:r>
              <a:rPr lang="ru-RU" sz="2400" b="1" i="1" dirty="0" smtClean="0"/>
              <a:t>Шаблон (метод) </a:t>
            </a:r>
            <a:r>
              <a:rPr lang="ru-RU" sz="2400" dirty="0" smtClean="0"/>
              <a:t>– обобщённое действие, которое можно произвести в рамках тестового сценария.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Шаблоны для унификации </a:t>
            </a:r>
            <a:r>
              <a:rPr lang="ru-RU" sz="3200" dirty="0" smtClean="0">
                <a:latin typeface="Montserrat" pitchFamily="2" charset="0"/>
              </a:rPr>
              <a:t>формирования тестовых сценариев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0096"/>
            <a:ext cx="10711447" cy="2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Montserrat" pitchFamily="2" charset="0"/>
              </a:rPr>
              <a:t>Пример применения типовой модели автоматизированных тестов 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43494"/>
            <a:ext cx="3293984" cy="27227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184" y="3143494"/>
            <a:ext cx="7854858" cy="28141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качестве демонстрации был использован интернет-магазин с минимальным набором функций. (авторизация, выбор продукта, корзина, покупка)</a:t>
            </a:r>
          </a:p>
        </p:txBody>
      </p:sp>
    </p:spTree>
    <p:extLst>
      <p:ext uri="{BB962C8B-B14F-4D97-AF65-F5344CB8AC3E}">
        <p14:creationId xmlns:p14="http://schemas.microsoft.com/office/powerpoint/2010/main" val="19756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688</Words>
  <Application>Microsoft Office PowerPoint</Application>
  <PresentationFormat>Широкоэкранный</PresentationFormat>
  <Paragraphs>195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Montserrat</vt:lpstr>
      <vt:lpstr>Open Sans Light</vt:lpstr>
      <vt:lpstr>Times New Roman</vt:lpstr>
      <vt:lpstr>Тема Office</vt:lpstr>
      <vt:lpstr>Разработка гибридного фреймворка для автоматизации тестирования в крупных компаниях</vt:lpstr>
      <vt:lpstr>Тестирование - этап в цикле разработки ПО</vt:lpstr>
      <vt:lpstr>Достоинства и недостатки авто-тестов</vt:lpstr>
      <vt:lpstr>Цели и задачи</vt:lpstr>
      <vt:lpstr>Новое решение в создании автоматизированных тестов</vt:lpstr>
      <vt:lpstr>Архитектура модулей гибридного фреймоворка</vt:lpstr>
      <vt:lpstr>Презентация PowerPoint</vt:lpstr>
      <vt:lpstr>Шаблоны для унификации формирования тестовых сценариев</vt:lpstr>
      <vt:lpstr>Пример применения типовой модели автоматизированных тестов </vt:lpstr>
      <vt:lpstr>Пример сценария</vt:lpstr>
      <vt:lpstr>Результирующий отчёт</vt:lpstr>
      <vt:lpstr>Отчёты об ошибках</vt:lpstr>
      <vt:lpstr>Экспертные оценки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гибридного фреймворка для автоматизации тестирования в крупных компаниях</dc:title>
  <cp:lastModifiedBy>VTB</cp:lastModifiedBy>
  <cp:revision>23</cp:revision>
  <dcterms:modified xsi:type="dcterms:W3CDTF">2022-06-05T13:40:26Z</dcterms:modified>
</cp:coreProperties>
</file>