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96" r:id="rId9"/>
    <p:sldId id="297" r:id="rId10"/>
    <p:sldId id="285" r:id="rId11"/>
    <p:sldId id="298" r:id="rId12"/>
    <p:sldId id="286" r:id="rId13"/>
    <p:sldId id="287" r:id="rId14"/>
    <p:sldId id="288" r:id="rId15"/>
    <p:sldId id="289" r:id="rId16"/>
    <p:sldId id="290" r:id="rId17"/>
    <p:sldId id="299" r:id="rId18"/>
    <p:sldId id="300" r:id="rId19"/>
    <p:sldId id="295" r:id="rId20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гибридного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автоматизации тестирования в крупных компаниях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Даниил Романов УВА-411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410" y="1091682"/>
            <a:ext cx="10233688" cy="48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94" y="1193800"/>
            <a:ext cx="10370775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сконструированного сценария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Scenario: </a:t>
            </a:r>
            <a:r>
              <a:rPr lang="ru-RU" dirty="0"/>
              <a:t>Покупка одного продукта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Given </a:t>
            </a:r>
            <a:r>
              <a:rPr lang="ru-RU" dirty="0"/>
              <a:t>Пользователь </a:t>
            </a:r>
            <a:r>
              <a:rPr lang="ru-RU" dirty="0" err="1"/>
              <a:t>залогинился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Добавить в корзину "</a:t>
            </a:r>
            <a:r>
              <a:rPr lang="en-US" dirty="0"/>
              <a:t>Sauce Labs Bike Light"</a:t>
            </a:r>
          </a:p>
          <a:p>
            <a:pPr marL="0" indent="0">
              <a:buNone/>
            </a:pPr>
            <a:r>
              <a:rPr lang="en-US" dirty="0"/>
              <a:t>    Then </a:t>
            </a:r>
            <a:r>
              <a:rPr lang="ru-RU" dirty="0"/>
              <a:t>Открыть корзину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Перейти к оформлению заказа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Ввести имя "Даниил"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Ввести фамилию "Романов"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Ввести индекс "4978523"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Нажать на кнопку подтверждения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Подтвердить покупку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Then </a:t>
            </a:r>
            <a:r>
              <a:rPr lang="ru-RU" dirty="0"/>
              <a:t>Видно элемент с текстом "</a:t>
            </a:r>
            <a:r>
              <a:rPr lang="en-US" dirty="0"/>
              <a:t>THANK YOU FOR </a:t>
            </a:r>
            <a:r>
              <a:rPr lang="en-US" dirty="0" smtClean="0"/>
              <a:t>ORDER</a:t>
            </a:r>
            <a:r>
              <a:rPr lang="en-US" dirty="0"/>
              <a:t>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5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сценария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каждый шаг сценария реализован свой программный метод</a:t>
            </a:r>
          </a:p>
          <a:p>
            <a:r>
              <a:rPr lang="ru-RU" dirty="0" smtClean="0"/>
              <a:t>Шаги сценария вызывают одноимённые методы построчно</a:t>
            </a:r>
          </a:p>
          <a:p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7" y="2758165"/>
            <a:ext cx="1039458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64" y="1193800"/>
            <a:ext cx="10304834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Отчёты об ошибках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запуска тестов важно наглядно видеть и понимать где конкретно произошла ошибка</a:t>
            </a:r>
          </a:p>
          <a:p>
            <a:r>
              <a:rPr lang="ru-RU" dirty="0" smtClean="0"/>
              <a:t>Если проблема в авто-тесте, то необходимо сообщить </a:t>
            </a:r>
            <a:r>
              <a:rPr lang="ru-RU" dirty="0" err="1" smtClean="0"/>
              <a:t>тестировщику</a:t>
            </a:r>
            <a:r>
              <a:rPr lang="ru-RU" dirty="0" smtClean="0"/>
              <a:t> о неполадке для дальнейшего восстановления работы</a:t>
            </a:r>
          </a:p>
          <a:p>
            <a:r>
              <a:rPr lang="ru-RU" dirty="0" smtClean="0"/>
              <a:t>Если проблема на стороне тестируемого приложения, то необходимо задокументировать поломку и сообщить разработчикам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Отчёты об ошибках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0" name="Объект 9"/>
          <p:cNvPicPr>
            <a:picLocks noGrp="1"/>
          </p:cNvPicPr>
          <p:nvPr>
            <p:ph idx="1"/>
          </p:nvPr>
        </p:nvPicPr>
        <p:blipFill rotWithShape="1">
          <a:blip r:embed="rId2"/>
          <a:srcRect l="56586"/>
          <a:stretch/>
        </p:blipFill>
        <p:spPr>
          <a:xfrm>
            <a:off x="685800" y="1035699"/>
            <a:ext cx="4492689" cy="5010538"/>
          </a:xfrm>
          <a:prstGeom prst="rect">
            <a:avLst/>
          </a:prstGeom>
        </p:spPr>
      </p:pic>
      <p:pic>
        <p:nvPicPr>
          <p:cNvPr id="11" name="Объект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96" y="1035698"/>
            <a:ext cx="4823925" cy="52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запуск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Авто-тесты можно исполнять в асинхронном (параллельном) режиме.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146" y="3568701"/>
            <a:ext cx="11821886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Экспертные оценки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9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450850">
              <a:buNone/>
            </a:pPr>
            <a:r>
              <a:rPr lang="ru-RU" dirty="0"/>
              <a:t>В результате выполнения выпускной квалификационной работы </a:t>
            </a:r>
            <a:r>
              <a:rPr lang="ru-RU" dirty="0" smtClean="0"/>
              <a:t>был разработан гибридный </a:t>
            </a:r>
            <a:r>
              <a:rPr lang="ru-RU" dirty="0" err="1" smtClean="0"/>
              <a:t>фреймворк</a:t>
            </a:r>
            <a:r>
              <a:rPr lang="ru-RU" dirty="0" smtClean="0"/>
              <a:t>. Фреймворк отвечает </a:t>
            </a:r>
            <a:r>
              <a:rPr lang="ru-RU" dirty="0"/>
              <a:t>всем поставленным требованиям, включает все необходимые функции. </a:t>
            </a:r>
          </a:p>
          <a:p>
            <a:pPr marL="0" indent="450850">
              <a:buNone/>
            </a:pPr>
            <a:r>
              <a:rPr lang="ru-RU" dirty="0"/>
              <a:t>Внедрение </a:t>
            </a:r>
            <a:r>
              <a:rPr lang="ru-RU" dirty="0" err="1" smtClean="0"/>
              <a:t>фреймворка</a:t>
            </a:r>
            <a:r>
              <a:rPr lang="ru-RU" dirty="0" smtClean="0"/>
              <a:t> в </a:t>
            </a:r>
            <a:r>
              <a:rPr lang="ru-RU" dirty="0"/>
              <a:t>промышленную </a:t>
            </a:r>
            <a:r>
              <a:rPr lang="ru-RU" dirty="0" smtClean="0"/>
              <a:t>эксплуатацию:</a:t>
            </a:r>
          </a:p>
          <a:p>
            <a:r>
              <a:rPr lang="ru-RU" dirty="0"/>
              <a:t>с</a:t>
            </a:r>
            <a:r>
              <a:rPr lang="ru-RU" dirty="0" smtClean="0"/>
              <a:t>ократит расходы на проведение тестирования;</a:t>
            </a:r>
          </a:p>
          <a:p>
            <a:r>
              <a:rPr lang="ru-RU" dirty="0"/>
              <a:t>о</a:t>
            </a:r>
            <a:r>
              <a:rPr lang="ru-RU" dirty="0" smtClean="0"/>
              <a:t>птимизирует работу специалистов по автоматизированному тестированию</a:t>
            </a:r>
            <a:r>
              <a:rPr lang="en-US" dirty="0" smtClean="0"/>
              <a:t>;</a:t>
            </a:r>
          </a:p>
          <a:p>
            <a:r>
              <a:rPr lang="ru-RU" dirty="0"/>
              <a:t>у</a:t>
            </a:r>
            <a:r>
              <a:rPr lang="ru-RU" dirty="0" smtClean="0"/>
              <a:t>простит работу специалистов по ручному тестированию</a:t>
            </a:r>
            <a:r>
              <a:rPr lang="en-US" dirty="0" smtClean="0"/>
              <a:t>;</a:t>
            </a:r>
          </a:p>
          <a:p>
            <a:r>
              <a:rPr lang="ru-RU" dirty="0"/>
              <a:t>у</a:t>
            </a:r>
            <a:r>
              <a:rPr lang="ru-RU" dirty="0" smtClean="0"/>
              <a:t>скорит внедрение авто-тестов в оборот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Функционал </a:t>
            </a:r>
            <a:r>
              <a:rPr lang="ru-RU" dirty="0"/>
              <a:t>разработанного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можно </a:t>
            </a:r>
            <a:r>
              <a:rPr lang="ru-RU" dirty="0"/>
              <a:t>будет увеличивать.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Цель:</a:t>
            </a:r>
            <a:r>
              <a:rPr lang="ru-RU" sz="2400" dirty="0"/>
              <a:t> сделать процесс </a:t>
            </a:r>
            <a:r>
              <a:rPr lang="ru-RU" sz="2400" dirty="0" smtClean="0"/>
              <a:t>автоматизации тестирования </a:t>
            </a:r>
            <a:r>
              <a:rPr lang="ru-RU" sz="2400" dirty="0"/>
              <a:t>программного обеспечения гибким, не ресурсоемким и </a:t>
            </a:r>
            <a:r>
              <a:rPr lang="ru-RU" sz="2400" dirty="0" smtClean="0"/>
              <a:t>доступным.</a:t>
            </a:r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sz="2400" dirty="0" smtClean="0"/>
              <a:t>Проанализировать существующие подходы к автоматизации тестирования в крупных компаниях</a:t>
            </a:r>
          </a:p>
          <a:p>
            <a:r>
              <a:rPr lang="ru-RU" sz="2400" dirty="0" smtClean="0"/>
              <a:t>Разработать оптимальный подход к решению проблем автоматизации тестирования</a:t>
            </a:r>
          </a:p>
          <a:p>
            <a:r>
              <a:rPr lang="ru-RU" sz="2400" dirty="0" smtClean="0"/>
              <a:t>Реализовать </a:t>
            </a:r>
            <a:r>
              <a:rPr lang="ru-RU" sz="2400" dirty="0" err="1" smtClean="0"/>
              <a:t>фреймворк</a:t>
            </a:r>
            <a:r>
              <a:rPr lang="ru-RU" sz="2400" dirty="0" smtClean="0"/>
              <a:t> для создания </a:t>
            </a:r>
            <a:r>
              <a:rPr lang="ru-RU" sz="2400" dirty="0" err="1" smtClean="0"/>
              <a:t>автотестов</a:t>
            </a:r>
            <a:endParaRPr lang="ru-RU" sz="2400" dirty="0" smtClean="0"/>
          </a:p>
          <a:p>
            <a:r>
              <a:rPr lang="ru-RU" sz="2400" dirty="0" smtClean="0"/>
              <a:t>Продемонстрировать контрольный пример</a:t>
            </a:r>
          </a:p>
          <a:p>
            <a:r>
              <a:rPr lang="ru-RU" sz="2400" dirty="0" smtClean="0"/>
              <a:t>Продемонстрировать полученные отчёты о проведённом тестировании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автоматизированное тестирование?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Автоматизированное тестирование – это программа, которая проверяет работу сайтов, мобильных приложений, баз данных,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и пользовательских интерфейсов.</a:t>
            </a:r>
          </a:p>
          <a:p>
            <a:r>
              <a:rPr lang="ru-RU" dirty="0" smtClean="0"/>
              <a:t>Возможности автоматизированных тестов очень широки.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8" y="3475395"/>
            <a:ext cx="11123945" cy="24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19731"/>
            <a:ext cx="11248053" cy="506896"/>
          </a:xfrm>
        </p:spPr>
        <p:txBody>
          <a:bodyPr/>
          <a:lstStyle/>
          <a:p>
            <a:r>
              <a:rPr lang="ru-RU" dirty="0" smtClean="0"/>
              <a:t>Преимущества автоматизированного 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ru-RU" dirty="0" smtClean="0"/>
              <a:t>втоматизированные </a:t>
            </a:r>
            <a:r>
              <a:rPr lang="ru-RU" dirty="0"/>
              <a:t>тесты работают быстрее любого </a:t>
            </a:r>
            <a:r>
              <a:rPr lang="ru-RU" dirty="0" smtClean="0"/>
              <a:t>человека.</a:t>
            </a:r>
          </a:p>
          <a:p>
            <a:r>
              <a:rPr lang="ru-RU" dirty="0" smtClean="0"/>
              <a:t>Работают </a:t>
            </a:r>
            <a:r>
              <a:rPr lang="ru-RU" dirty="0"/>
              <a:t>одновременно, в асинхронном режиме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Не </a:t>
            </a:r>
            <a:r>
              <a:rPr lang="ru-RU" dirty="0"/>
              <a:t>имеют человеческого фактора - безошибочны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Легко </a:t>
            </a:r>
            <a:r>
              <a:rPr lang="ru-RU" dirty="0"/>
              <a:t>поддерживать, есть возможность гибкой настройки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М</a:t>
            </a:r>
            <a:r>
              <a:rPr lang="ru-RU" dirty="0"/>
              <a:t>ожно быстро выполнять полное тестирование </a:t>
            </a:r>
            <a:r>
              <a:rPr lang="ru-RU" dirty="0" smtClean="0"/>
              <a:t>любой версии приложения.</a:t>
            </a:r>
            <a:endParaRPr lang="ru-RU" dirty="0"/>
          </a:p>
          <a:p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753530" cy="506896"/>
          </a:xfrm>
        </p:spPr>
        <p:txBody>
          <a:bodyPr/>
          <a:lstStyle/>
          <a:p>
            <a:r>
              <a:rPr lang="ru-RU" dirty="0" smtClean="0"/>
              <a:t>Недостатки автоматизированного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На разработку </a:t>
            </a:r>
            <a:r>
              <a:rPr lang="ru-RU" dirty="0"/>
              <a:t>автоматизированных тестов уходит много времени</a:t>
            </a:r>
            <a:r>
              <a:rPr lang="ru-RU" dirty="0" smtClean="0"/>
              <a:t>.</a:t>
            </a:r>
          </a:p>
          <a:p>
            <a:pPr lvl="0"/>
            <a:r>
              <a:rPr lang="ru-RU" dirty="0" smtClean="0"/>
              <a:t>Специалисты по автоматизированному тестированию редкие, очень востребованные и дорогие.</a:t>
            </a:r>
          </a:p>
          <a:p>
            <a:pPr lvl="0"/>
            <a:r>
              <a:rPr lang="ru-RU" dirty="0" smtClean="0"/>
              <a:t>В крупных компаниях сильный дефицит специалистов по автоматизированному тестированию.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8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19731"/>
            <a:ext cx="10668000" cy="506896"/>
          </a:xfrm>
        </p:spPr>
        <p:txBody>
          <a:bodyPr/>
          <a:lstStyle/>
          <a:p>
            <a:r>
              <a:rPr lang="ru-RU" dirty="0" smtClean="0"/>
              <a:t>Переход от ручного тестирования к авто-тестам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Специалисты по ручному тестированию передают тестовые сценарии на автоматизацию.</a:t>
            </a:r>
          </a:p>
          <a:p>
            <a:r>
              <a:rPr lang="ru-RU" dirty="0"/>
              <a:t>Специалисты по </a:t>
            </a:r>
            <a:r>
              <a:rPr lang="ru-RU" dirty="0" smtClean="0"/>
              <a:t>автоматизированному тестированию разрабатывают авто-тесты, далее получают новые сценарии к реализации.</a:t>
            </a:r>
          </a:p>
          <a:p>
            <a:r>
              <a:rPr lang="ru-RU" dirty="0" smtClean="0"/>
              <a:t>Таким образом происходит уменьшение ручных тестов в пользу автоматизированных.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Нюансы перехода от ручного к автоматическому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Из-за постоянных обновлений приложения авто-тесты часто устаревают.</a:t>
            </a:r>
          </a:p>
          <a:p>
            <a:r>
              <a:rPr lang="ru-RU" dirty="0" smtClean="0"/>
              <a:t>Устаревшие авто-тесты необходимо обновить, на это уходит много времени.</a:t>
            </a:r>
          </a:p>
          <a:p>
            <a:r>
              <a:rPr lang="ru-RU" dirty="0" smtClean="0"/>
              <a:t>Пока специалисты по автоматизированному тестированию обновляют уже написанные авто-тесты, специалисты по ручному тестированию создают всё больше и больше сценариев.</a:t>
            </a:r>
          </a:p>
          <a:p>
            <a:r>
              <a:rPr lang="ru-RU" dirty="0" smtClean="0"/>
              <a:t>Таким образом, с текущим подходом по автоматизации эффективность авто-тестов падает.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3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l="61657"/>
          <a:stretch/>
        </p:blipFill>
        <p:spPr>
          <a:xfrm>
            <a:off x="4706563" y="2145172"/>
            <a:ext cx="2364540" cy="386382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Нюансы перехода от ручного к автоматическому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43" y="1813860"/>
            <a:ext cx="4204521" cy="41951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078" y="1720143"/>
            <a:ext cx="4304133" cy="4382567"/>
          </a:xfrm>
          <a:prstGeom prst="rect">
            <a:avLst/>
          </a:prstGeom>
        </p:spPr>
      </p:pic>
      <p:sp>
        <p:nvSpPr>
          <p:cNvPr id="14" name="Объект 6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/>
          <a:p>
            <a:r>
              <a:rPr lang="ru-RU" dirty="0" smtClean="0"/>
              <a:t>График слева плавно переходит в график справа.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9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Решение проблем внедрения авто-тестов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4" name="Объект 6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/>
          <a:p>
            <a:r>
              <a:rPr lang="ru-RU" dirty="0" smtClean="0"/>
              <a:t>Разработка гибридного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автоматизации тестирования.</a:t>
            </a:r>
          </a:p>
          <a:p>
            <a:r>
              <a:rPr lang="ru-RU" dirty="0" smtClean="0"/>
              <a:t>Специалисты по авто-тестам предоставят конструктор для создания тестов ручным </a:t>
            </a:r>
            <a:r>
              <a:rPr lang="ru-RU" dirty="0" err="1" smtClean="0"/>
              <a:t>тестировщикам</a:t>
            </a:r>
            <a:endParaRPr lang="ru-RU" dirty="0"/>
          </a:p>
        </p:txBody>
      </p:sp>
      <p:pic>
        <p:nvPicPr>
          <p:cNvPr id="1026" name="Picture 2" descr="https://imgr.whimsical.com/object/P686MJT2SoG2hSVKbtizf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72"/>
          <a:stretch/>
        </p:blipFill>
        <p:spPr bwMode="auto">
          <a:xfrm>
            <a:off x="2276207" y="3453094"/>
            <a:ext cx="7648621" cy="26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2867</TotalTime>
  <Words>541</Words>
  <Application>Microsoft Office PowerPoint</Application>
  <PresentationFormat>Широкоэкранный</PresentationFormat>
  <Paragraphs>90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Open Sans Light</vt:lpstr>
      <vt:lpstr>Open Sans Semibold</vt:lpstr>
      <vt:lpstr>1_Тема Office</vt:lpstr>
      <vt:lpstr>Разработка гибридного фреймворка для автоматизации тестирования в крупных компаниях</vt:lpstr>
      <vt:lpstr>Цель и задачи</vt:lpstr>
      <vt:lpstr>Что такое автоматизированное тестирование?</vt:lpstr>
      <vt:lpstr>Преимущества автоматизированного тестирования</vt:lpstr>
      <vt:lpstr>Недостатки автоматизированного тестирования</vt:lpstr>
      <vt:lpstr>Переход от ручного тестирования к авто-тестам</vt:lpstr>
      <vt:lpstr>Нюансы перехода от ручного к автоматическому</vt:lpstr>
      <vt:lpstr>Нюансы перехода от ручного к автоматическому</vt:lpstr>
      <vt:lpstr>Решение проблем внедрения авто-тестов </vt:lpstr>
      <vt:lpstr>Как было</vt:lpstr>
      <vt:lpstr>Как будет</vt:lpstr>
      <vt:lpstr>Пример сконструированного сценария</vt:lpstr>
      <vt:lpstr>Обработка сценария</vt:lpstr>
      <vt:lpstr>Полученный результат</vt:lpstr>
      <vt:lpstr>Отчёты об ошибках</vt:lpstr>
      <vt:lpstr>Отчёты об ошибках</vt:lpstr>
      <vt:lpstr>Параллельный запуск</vt:lpstr>
      <vt:lpstr>Экспертные оценки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Даниил Николаевич</dc:creator>
  <cp:lastModifiedBy>VTB</cp:lastModifiedBy>
  <cp:revision>47</cp:revision>
  <cp:lastPrinted>2018-09-27T08:52:29Z</cp:lastPrinted>
  <dcterms:created xsi:type="dcterms:W3CDTF">2020-05-14T17:49:14Z</dcterms:created>
  <dcterms:modified xsi:type="dcterms:W3CDTF">2022-05-29T10:46:12Z</dcterms:modified>
</cp:coreProperties>
</file>