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5" r:id="rId4"/>
    <p:sldId id="257" r:id="rId5"/>
    <p:sldId id="268" r:id="rId6"/>
    <p:sldId id="278" r:id="rId7"/>
    <p:sldId id="271" r:id="rId8"/>
    <p:sldId id="280" r:id="rId9"/>
    <p:sldId id="269" r:id="rId10"/>
    <p:sldId id="274" r:id="rId11"/>
    <p:sldId id="279" r:id="rId12"/>
    <p:sldId id="277" r:id="rId13"/>
    <p:sldId id="275" r:id="rId14"/>
    <p:sldId id="276" r:id="rId15"/>
    <p:sldId id="282" r:id="rId16"/>
    <p:sldId id="281" r:id="rId17"/>
    <p:sldId id="263" r:id="rId18"/>
  </p:sldIdLst>
  <p:sldSz cx="12192000" cy="6858000"/>
  <p:notesSz cx="6858000" cy="9144000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4" y="58"/>
      </p:cViewPr>
      <p:guideLst>
        <p:guide orient="horz" pos="4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BEA0C-B298-4F3F-8EAA-78E653AF7C43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8C166-4F2A-4511-A41D-92D146AA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5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3E67-5427-4260-B62A-5770CE0A55F7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3497-370A-4769-952C-4A01B6A4B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Многопоточный</a:t>
            </a:r>
            <a:r>
              <a:rPr lang="ru-RU" baseline="0" dirty="0" smtClean="0"/>
              <a:t> режим, скорость работы сохраняется, отсутствие чел-</a:t>
            </a:r>
            <a:r>
              <a:rPr lang="ru-RU" baseline="0" dirty="0" err="1" smtClean="0"/>
              <a:t>го</a:t>
            </a:r>
            <a:r>
              <a:rPr lang="ru-RU" baseline="0" dirty="0" smtClean="0"/>
              <a:t> фактора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83497-370A-4769-952C-4A01B6A4B6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3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30D6A1-13C5-5F49-B94C-D8B748DE4A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210DD-6D26-4D36-AE40-FFE3C1C2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1634427"/>
            <a:ext cx="5897880" cy="2387600"/>
          </a:xfrm>
        </p:spPr>
        <p:txBody>
          <a:bodyPr anchor="ctr">
            <a:no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6D6D3-4294-47F1-BBE5-D7C78EAB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2"/>
            <a:ext cx="589788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9C6557-6491-45F2-9BA6-B11BD690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AF458-85D1-44AE-8EAB-B59FD781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DC91D-3C14-4B3C-8A52-A4274727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40C38A-A644-416F-A3C2-50002ABEE4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C48ED8-0626-4618-B2A3-3882BDC146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831929-E9B5-1346-9974-4CB326EA3FF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13341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1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904DC-FEBB-45EC-ABD9-120A2BE5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ACCE5E-EB26-4467-9178-AC50FDAA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2FE847-1E24-47E2-8063-00F636AA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5169E-526A-456E-936B-DC4DA9AA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65E29-F16C-4AF1-98DF-B893F0E6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9CE57B-A7F3-1F43-BF54-3B24F686DE3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9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C78DA7-07C8-431A-A77B-F7CF89A6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03ED87-0A7E-4C10-A532-4668D804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6DAE6-2071-4ACB-A7C6-9CF1A474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1CAE2-3D5C-4535-B790-609710AF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715DD-C273-4521-8FB0-BD1328E2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7BAB1A-D522-4F40-B6B2-28B6205573FC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9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6209E8-A8B2-4136-A615-86B639B24DBE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9CF87-2C07-4561-8FE1-4083F72E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AC352-5080-4267-B161-FB0D55E7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32983-544E-4D30-B304-5019A043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345C1-927B-4025-901F-EC7B638B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13C20-ADDB-49C3-B926-0779D1F8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346E456-AF83-4D40-AECC-6B5109C3FBEF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2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EF1A2F-7BEC-4110-B566-6FE71B0AA6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7A020-5FCE-4DCB-B415-88BAFD2A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5" y="1709738"/>
            <a:ext cx="6117335" cy="2852737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6316C4-84DC-44D7-A870-B4FE992C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45" y="4589463"/>
            <a:ext cx="6117335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D9D81-324C-49A6-93DB-925700E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64B3F-6BCD-43CA-997D-F08A56E3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DA0F3-39BF-4469-90FE-8D31E272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F5BA12-FF23-463F-8F7D-F281EF3588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89C21B8-A16D-482F-A848-734C7C3BC1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8AB535-49FE-6C43-9853-5282F8FD3D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03914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EC9D6-3908-44B1-BC9B-60427DBE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59466-F956-4483-8E7B-E48E71F6F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95D3FD-FDF8-4F6E-8268-6DBE4D84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20918-5C7D-42CC-B75E-36A1710F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9C152B-0BDD-47FE-A243-10E055A8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F079A9-AC04-4C8B-B5D7-A737275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AC9B5B4-0574-EC45-A74A-C9AA050E409A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8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16D8-C2F1-4A3D-9BEE-CD9550E6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C5C5D0-2B0B-4E65-83C7-FFB3450E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33A2C-122E-4B6B-AE28-62C363AB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EFF754-6C4F-43BA-BFDF-39CC31ACB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A961CB-EE1C-405F-9982-6BA6A22EA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1FAD4C-318A-4BB1-B75F-EB200D39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804984-59EC-48BA-9179-3B6A1B2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D5A54-73E6-4D10-8063-2E447089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5D0859D-180F-E643-B273-4665E76ADA83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2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BAAE8-8BF0-43E7-A3B2-9050652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5EC1D6-63DA-4690-B972-EE7E2594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2E127D-42C1-4FC5-840B-81068FEF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71DB4-CB2B-4F4A-ACC7-0C5E6AD0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F2EDDCA-EBDE-A44F-8C43-427CB84B1A27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83D9E4-1652-9141-ACB9-AF13BADA08B5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29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D22E03-9BF3-4FF5-8F59-F2480EA8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380468-B410-4A2F-A99F-63111313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0AC6DE-C65C-4182-B897-34CD62C7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479DDB-6213-284F-B3E2-B6ABA6A6A341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9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203DB-2212-4C78-B733-53D7D3C1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C375-6C06-4364-9F56-9A23C20F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AB5E27-F0BC-4139-9AD6-C5166194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C9994-0138-4B0F-A739-407E822A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910FD3-3872-4CC9-A2EA-F7389F73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FE999A-A569-4DFD-95A4-8E1EAE90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48A690-7E9A-BF44-9884-F337FC95BA5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67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28696-B9A6-42EA-BCA7-2AE79DB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EF0AA1-B603-4868-93CB-D8EAE5134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1773F7-2113-4DFF-8EF3-3184C6986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A191A5-C374-4F13-B8D6-09E9B713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63C4C-7B23-4CFB-B0A9-451BDE01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B76A6B-4895-4CD3-A14B-B8CA72C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D85AF08-1808-694C-8853-1593EFB1CB29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1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D092-0C26-4827-890C-10B9C61C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DCC785-5A6D-4072-9138-9C68620F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A9304-EEF0-4681-A464-BB32E78FB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DE8E-1A21-4D39-9CDA-17B1B51844FA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8822A-4779-40A6-B425-FA0A3119C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1F72F-FE34-4139-AD04-44C7ED01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7.emf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21082-FB02-4872-99D5-3148AC52B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b="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Разработка гибридного </a:t>
            </a:r>
            <a:r>
              <a:rPr lang="ru-RU" sz="2400" b="0" dirty="0" err="1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фреймворка</a:t>
            </a:r>
            <a:r>
              <a:rPr lang="ru-RU" sz="2400" b="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для автоматизации тестирования приложений</a:t>
            </a:r>
            <a:r>
              <a:rPr lang="en-US" sz="2400" b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</a:t>
            </a:r>
            <a:endParaRPr lang="ru-RU" sz="2400" b="0" dirty="0">
              <a:latin typeface="Montserrat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A9637B-6793-4890-A680-55E7A057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1"/>
            <a:ext cx="5897880" cy="2136679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Работу выполнил</a:t>
            </a: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Студент группы </a:t>
            </a: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УВА-411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Романов Даниил Николаевич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Руководитель дипломного проекта</a:t>
            </a:r>
          </a:p>
          <a:p>
            <a:pPr>
              <a:lnSpc>
                <a:spcPct val="50000"/>
              </a:lnSpc>
            </a:pPr>
            <a:r>
              <a:rPr lang="ru-RU" sz="1400" dirty="0" err="1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Соймина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Елена Яковлевна, доцент, к.т.н.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0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10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Montserrat" pitchFamily="2" charset="0"/>
              </a:rPr>
              <a:t>Пример применения типовой модели автоматизированных тестов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43494"/>
            <a:ext cx="3293984" cy="27227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184" y="3143494"/>
            <a:ext cx="7854858" cy="28141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1816586"/>
            <a:ext cx="1073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качестве демонстрации был использован интернет-магазин с минимальным набором функций. (авторизация, выбор продукта, корзина, покупка)</a:t>
            </a:r>
          </a:p>
        </p:txBody>
      </p:sp>
    </p:spTree>
    <p:extLst>
      <p:ext uri="{BB962C8B-B14F-4D97-AF65-F5344CB8AC3E}">
        <p14:creationId xmlns:p14="http://schemas.microsoft.com/office/powerpoint/2010/main" val="19756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Пример сценария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337" y="1690688"/>
            <a:ext cx="6429340" cy="45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Результирующий отчёт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Объект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589" y="1690688"/>
            <a:ext cx="9226821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13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Отчёты об ошибках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1" name="Объект 9"/>
          <p:cNvPicPr>
            <a:picLocks/>
          </p:cNvPicPr>
          <p:nvPr/>
        </p:nvPicPr>
        <p:blipFill rotWithShape="1">
          <a:blip r:embed="rId5"/>
          <a:srcRect l="56586"/>
          <a:stretch/>
        </p:blipFill>
        <p:spPr>
          <a:xfrm>
            <a:off x="1508626" y="1686286"/>
            <a:ext cx="3905394" cy="4355549"/>
          </a:xfrm>
          <a:prstGeom prst="rect">
            <a:avLst/>
          </a:prstGeom>
        </p:spPr>
      </p:pic>
      <p:pic>
        <p:nvPicPr>
          <p:cNvPr id="14" name="Объект 5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595165" y="1686286"/>
            <a:ext cx="4193330" cy="45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77052"/>
            <a:ext cx="53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14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Гибридный фреймворк в сравнении со стандартным</a:t>
            </a:r>
            <a:endParaRPr lang="ru-RU" sz="3200" dirty="0">
              <a:latin typeface="Montserrat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1690688"/>
            <a:ext cx="10735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Стандартный фреймворк – </a:t>
            </a:r>
            <a:r>
              <a:rPr lang="ru-RU" sz="2400" dirty="0" smtClean="0"/>
              <a:t>популярный фреймворк для автоматизации тестирования, который содержит в себе часто встречающиеся обобщённые характеристики и паттерны работы.</a:t>
            </a:r>
            <a:endParaRPr lang="ru-RU" sz="24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" y="2830552"/>
            <a:ext cx="12192000" cy="34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77052"/>
            <a:ext cx="53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15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Ранжирование критериев</a:t>
            </a:r>
            <a:endParaRPr lang="ru-RU" sz="3200" dirty="0">
              <a:latin typeface="Montserrat" pitchFamily="2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00376"/>
              </p:ext>
            </p:extLst>
          </p:nvPr>
        </p:nvGraphicFramePr>
        <p:xfrm>
          <a:off x="821028" y="1592620"/>
          <a:ext cx="4332572" cy="26229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0572">
                  <a:extLst>
                    <a:ext uri="{9D8B030D-6E8A-4147-A177-3AD203B41FA5}">
                      <a16:colId xmlns:a16="http://schemas.microsoft.com/office/drawing/2014/main" val="318674402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6499276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655870611"/>
                    </a:ext>
                  </a:extLst>
                </a:gridCol>
              </a:tblGrid>
              <a:tr h="702711">
                <a:tc>
                  <a:txBody>
                    <a:bodyPr/>
                    <a:lstStyle/>
                    <a:p>
                      <a:pPr indent="82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Оценки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indent="82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Стандартный фреймворк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indent="82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Гибридный фреймворк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3746671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400" dirty="0" smtClean="0">
                          <a:effectLst/>
                        </a:rPr>
                        <a:t>Доступность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3,3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4</a:t>
                      </a:r>
                      <a:r>
                        <a:rPr lang="en-US" sz="1800" dirty="0">
                          <a:effectLst/>
                        </a:rPr>
                        <a:t>,8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79700685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Информативность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4,6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4,7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74078047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Поддержка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4,7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8402749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Скорость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4,9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34958764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Функциональность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4,8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8842384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Обучаемость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4,2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4,6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8042564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7090"/>
                  </p:ext>
                </p:extLst>
              </p:nvPr>
            </p:nvGraphicFramePr>
            <p:xfrm>
              <a:off x="5170772" y="1592620"/>
              <a:ext cx="6937005" cy="463631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43641">
                      <a:extLst>
                        <a:ext uri="{9D8B030D-6E8A-4147-A177-3AD203B41FA5}">
                          <a16:colId xmlns:a16="http://schemas.microsoft.com/office/drawing/2014/main" val="3689559650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576742356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2924246978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1478744592"/>
                        </a:ext>
                      </a:extLst>
                    </a:gridCol>
                    <a:gridCol w="656241">
                      <a:extLst>
                        <a:ext uri="{9D8B030D-6E8A-4147-A177-3AD203B41FA5}">
                          <a16:colId xmlns:a16="http://schemas.microsoft.com/office/drawing/2014/main" val="2766375511"/>
                        </a:ext>
                      </a:extLst>
                    </a:gridCol>
                    <a:gridCol w="657628">
                      <a:extLst>
                        <a:ext uri="{9D8B030D-6E8A-4147-A177-3AD203B41FA5}">
                          <a16:colId xmlns:a16="http://schemas.microsoft.com/office/drawing/2014/main" val="2442645967"/>
                        </a:ext>
                      </a:extLst>
                    </a:gridCol>
                    <a:gridCol w="657628">
                      <a:extLst>
                        <a:ext uri="{9D8B030D-6E8A-4147-A177-3AD203B41FA5}">
                          <a16:colId xmlns:a16="http://schemas.microsoft.com/office/drawing/2014/main" val="977747314"/>
                        </a:ext>
                      </a:extLst>
                    </a:gridCol>
                    <a:gridCol w="715898">
                      <a:extLst>
                        <a:ext uri="{9D8B030D-6E8A-4147-A177-3AD203B41FA5}">
                          <a16:colId xmlns:a16="http://schemas.microsoft.com/office/drawing/2014/main" val="4257824616"/>
                        </a:ext>
                      </a:extLst>
                    </a:gridCol>
                  </a:tblGrid>
                  <a:tr h="266444"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Ранжирование критериев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gridSpan="6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Сумма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1993711762"/>
                      </a:ext>
                    </a:extLst>
                  </a:tr>
                  <a:tr h="282304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7063175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6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633737297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565140641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6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4217999156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6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806017134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6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534473352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534464182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348352899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6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4137046555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9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6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891048993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10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6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74320583"/>
                      </a:ext>
                    </a:extLst>
                  </a:tr>
                  <a:tr h="266400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000">
                                        <a:effectLst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15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47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16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55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37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40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210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57681041"/>
                      </a:ext>
                    </a:extLst>
                  </a:tr>
                  <a:tr h="266400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0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000">
                                        <a:effectLst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ru-RU" sz="1000">
                                        <a:effectLst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400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144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361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400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1334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31281922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7090"/>
                  </p:ext>
                </p:extLst>
              </p:nvPr>
            </p:nvGraphicFramePr>
            <p:xfrm>
              <a:off x="5170772" y="1592620"/>
              <a:ext cx="6937005" cy="463631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43641">
                      <a:extLst>
                        <a:ext uri="{9D8B030D-6E8A-4147-A177-3AD203B41FA5}">
                          <a16:colId xmlns:a16="http://schemas.microsoft.com/office/drawing/2014/main" val="3689559650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576742356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2924246978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1478744592"/>
                        </a:ext>
                      </a:extLst>
                    </a:gridCol>
                    <a:gridCol w="656241">
                      <a:extLst>
                        <a:ext uri="{9D8B030D-6E8A-4147-A177-3AD203B41FA5}">
                          <a16:colId xmlns:a16="http://schemas.microsoft.com/office/drawing/2014/main" val="2766375511"/>
                        </a:ext>
                      </a:extLst>
                    </a:gridCol>
                    <a:gridCol w="657628">
                      <a:extLst>
                        <a:ext uri="{9D8B030D-6E8A-4147-A177-3AD203B41FA5}">
                          <a16:colId xmlns:a16="http://schemas.microsoft.com/office/drawing/2014/main" val="2442645967"/>
                        </a:ext>
                      </a:extLst>
                    </a:gridCol>
                    <a:gridCol w="657628">
                      <a:extLst>
                        <a:ext uri="{9D8B030D-6E8A-4147-A177-3AD203B41FA5}">
                          <a16:colId xmlns:a16="http://schemas.microsoft.com/office/drawing/2014/main" val="977747314"/>
                        </a:ext>
                      </a:extLst>
                    </a:gridCol>
                    <a:gridCol w="715898">
                      <a:extLst>
                        <a:ext uri="{9D8B030D-6E8A-4147-A177-3AD203B41FA5}">
                          <a16:colId xmlns:a16="http://schemas.microsoft.com/office/drawing/2014/main" val="4257824616"/>
                        </a:ext>
                      </a:extLst>
                    </a:gridCol>
                  </a:tblGrid>
                  <a:tr h="326644"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Ранжирование критериев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gridSpan="6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Сумма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1993711762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7063175"/>
                      </a:ext>
                    </a:extLst>
                  </a:tr>
                  <a:tr h="3266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6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633737297"/>
                      </a:ext>
                    </a:extLst>
                  </a:tr>
                  <a:tr h="3266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565140641"/>
                      </a:ext>
                    </a:extLst>
                  </a:tr>
                  <a:tr h="3266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6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4217999156"/>
                      </a:ext>
                    </a:extLst>
                  </a:tr>
                  <a:tr h="3266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6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806017134"/>
                      </a:ext>
                    </a:extLst>
                  </a:tr>
                  <a:tr h="3266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6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534473352"/>
                      </a:ext>
                    </a:extLst>
                  </a:tr>
                  <a:tr h="3266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534464182"/>
                      </a:ext>
                    </a:extLst>
                  </a:tr>
                  <a:tr h="3266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348352899"/>
                      </a:ext>
                    </a:extLst>
                  </a:tr>
                  <a:tr h="3266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6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4137046555"/>
                      </a:ext>
                    </a:extLst>
                  </a:tr>
                  <a:tr h="3266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9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3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6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891048993"/>
                      </a:ext>
                    </a:extLst>
                  </a:tr>
                  <a:tr h="3266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Эксперт 10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2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6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3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74320583"/>
                      </a:ext>
                    </a:extLst>
                  </a:tr>
                  <a:tr h="38398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272" marR="63272" marT="0" marB="0" anchor="ctr">
                        <a:blipFill>
                          <a:blip r:embed="rId5"/>
                          <a:stretch>
                            <a:fillRect l="-298" t="-1033333" r="-240179" b="-1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15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47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16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>
                              <a:effectLst/>
                            </a:rPr>
                            <a:t>55</a:t>
                          </a:r>
                          <a:endParaRPr lang="ru-RU" sz="12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37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40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210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57681041"/>
                      </a:ext>
                    </a:extLst>
                  </a:tr>
                  <a:tr h="29349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272" marR="63272" marT="0" marB="0" anchor="ctr">
                        <a:blipFill>
                          <a:blip r:embed="rId5"/>
                          <a:stretch>
                            <a:fillRect l="-298" t="-1487500" r="-240179" b="-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400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144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361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400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800" dirty="0">
                              <a:effectLst/>
                            </a:rPr>
                            <a:t>25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1334</a:t>
                          </a:r>
                          <a:endParaRPr lang="ru-RU" sz="1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31281922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821028" y="4519087"/>
                <a:ext cx="1467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/>
                        <m:t>0,7623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28" y="4519087"/>
                <a:ext cx="14670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821028" y="5047646"/>
                <a:ext cx="2605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−1)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/>
                      <m:t>38,11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28" y="5047646"/>
                <a:ext cx="2605906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/>
              <p:cNvSpPr/>
              <p:nvPr/>
            </p:nvSpPr>
            <p:spPr>
              <a:xfrm>
                <a:off x="821028" y="5576205"/>
                <a:ext cx="1244123" cy="378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ru-RU" i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ru-RU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15,08</a:t>
                </a:r>
                <a:endParaRPr lang="ru-RU" dirty="0"/>
              </a:p>
            </p:txBody>
          </p:sp>
        </mc:Choice>
        <mc:Fallback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28" y="5576205"/>
                <a:ext cx="1244123" cy="378693"/>
              </a:xfrm>
              <a:prstGeom prst="rect">
                <a:avLst/>
              </a:prstGeom>
              <a:blipFill>
                <a:blip r:embed="rId8"/>
                <a:stretch>
                  <a:fillRect t="-6452" r="-3922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77052"/>
            <a:ext cx="53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16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Оценки экспертов</a:t>
            </a:r>
            <a:endParaRPr lang="ru-RU" sz="3200" dirty="0">
              <a:latin typeface="Montserra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578576"/>
                  </p:ext>
                </p:extLst>
              </p:nvPr>
            </p:nvGraphicFramePr>
            <p:xfrm>
              <a:off x="847980" y="1690688"/>
              <a:ext cx="5585461" cy="127438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7923">
                      <a:extLst>
                        <a:ext uri="{9D8B030D-6E8A-4147-A177-3AD203B41FA5}">
                          <a16:colId xmlns:a16="http://schemas.microsoft.com/office/drawing/2014/main" val="563348147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211513143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697750592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4020882933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712242400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609990208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499587112"/>
                        </a:ext>
                      </a:extLst>
                    </a:gridCol>
                  </a:tblGrid>
                  <a:tr h="637191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Сумма</a:t>
                          </a:r>
                          <a:endParaRPr lang="ru-RU" sz="14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1137658611"/>
                      </a:ext>
                    </a:extLst>
                  </a:tr>
                  <a:tr h="63719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0,262</a:t>
                          </a:r>
                          <a:endParaRPr lang="ru-RU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3025" marR="73025" marT="0" marB="0" anchor="ctr">
                        <a:solidFill>
                          <a:srgbClr val="D0E1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0,11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0,257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0,071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0,157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0,143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299615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578576"/>
                  </p:ext>
                </p:extLst>
              </p:nvPr>
            </p:nvGraphicFramePr>
            <p:xfrm>
              <a:off x="847980" y="1690688"/>
              <a:ext cx="5585461" cy="127438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7923">
                      <a:extLst>
                        <a:ext uri="{9D8B030D-6E8A-4147-A177-3AD203B41FA5}">
                          <a16:colId xmlns:a16="http://schemas.microsoft.com/office/drawing/2014/main" val="563348147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211513143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697750592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4020882933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712242400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609990208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499587112"/>
                        </a:ext>
                      </a:extLst>
                    </a:gridCol>
                  </a:tblGrid>
                  <a:tr h="6371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3025" marR="73025" marT="0" marB="0" anchor="ctr">
                        <a:blipFill>
                          <a:blip r:embed="rId5"/>
                          <a:stretch>
                            <a:fillRect l="-763" t="-952" r="-60305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9525" anchor="ctr">
                        <a:blipFill>
                          <a:blip r:embed="rId5"/>
                          <a:stretch>
                            <a:fillRect l="-100763" t="-952" r="-50305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9525" anchor="ctr">
                        <a:blipFill>
                          <a:blip r:embed="rId5"/>
                          <a:stretch>
                            <a:fillRect l="-200763" t="-952" r="-40305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9525" anchor="ctr">
                        <a:blipFill>
                          <a:blip r:embed="rId5"/>
                          <a:stretch>
                            <a:fillRect l="-300763" t="-952" r="-30305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9525" anchor="ctr">
                        <a:blipFill>
                          <a:blip r:embed="rId5"/>
                          <a:stretch>
                            <a:fillRect l="-400763" t="-952" r="-20305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9525" anchor="ctr">
                        <a:blipFill>
                          <a:blip r:embed="rId5"/>
                          <a:stretch>
                            <a:fillRect l="-500763" t="-952" r="-10305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Сумма</a:t>
                          </a:r>
                          <a:endParaRPr lang="ru-RU" sz="14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1137658611"/>
                      </a:ext>
                    </a:extLst>
                  </a:tr>
                  <a:tr h="63719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0,262</a:t>
                          </a:r>
                          <a:endParaRPr lang="ru-RU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3025" marR="73025" marT="0" marB="0" anchor="ctr">
                        <a:solidFill>
                          <a:srgbClr val="D0E1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0,11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0,257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0,071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0,157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0,143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299615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6660951" y="1690688"/>
                <a:ext cx="2613343" cy="908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951" y="1690688"/>
                <a:ext cx="2613343" cy="9085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9501804" y="1690688"/>
                <a:ext cx="1889107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04" y="1690688"/>
                <a:ext cx="1889107" cy="879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845351" y="3035128"/>
                <a:ext cx="13251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400" dirty="0" smtClean="0"/>
                  <a:t>4</a:t>
                </a:r>
                <a:r>
                  <a:rPr lang="en-US" sz="2400" dirty="0" smtClean="0"/>
                  <a:t>,18</a:t>
                </a:r>
                <a:endParaRPr lang="ru-RU" sz="24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1" y="3035128"/>
                <a:ext cx="1325171" cy="461665"/>
              </a:xfrm>
              <a:prstGeom prst="rect">
                <a:avLst/>
              </a:prstGeom>
              <a:blipFill>
                <a:blip r:embed="rId8"/>
                <a:stretch>
                  <a:fillRect l="-1382" t="-10526" r="-6452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4"/>
              <p:cNvSpPr/>
              <p:nvPr/>
            </p:nvSpPr>
            <p:spPr>
              <a:xfrm>
                <a:off x="866514" y="3563175"/>
                <a:ext cx="13322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400" dirty="0" smtClean="0"/>
                  <a:t>4</a:t>
                </a:r>
                <a:r>
                  <a:rPr lang="en-US" sz="2400" dirty="0" smtClean="0"/>
                  <a:t>,67</a:t>
                </a:r>
                <a:endParaRPr lang="ru-RU" sz="2400" dirty="0"/>
              </a:p>
            </p:txBody>
          </p:sp>
        </mc:Choice>
        <mc:Fallback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4" y="3563175"/>
                <a:ext cx="1332288" cy="461665"/>
              </a:xfrm>
              <a:prstGeom prst="rect">
                <a:avLst/>
              </a:prstGeom>
              <a:blipFill>
                <a:blip r:embed="rId9"/>
                <a:stretch>
                  <a:fillRect l="-913" t="-10667" r="-6393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2170522" y="3035128"/>
            <a:ext cx="9266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 коэффициент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предпочтительности стандартного </a:t>
            </a:r>
            <a:r>
              <a:rPr lang="ru-RU" sz="24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фреймворка</a:t>
            </a:r>
            <a:endParaRPr lang="ru-RU" sz="2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198802" y="3563174"/>
            <a:ext cx="9266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 коэффициент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предпочтительности </a:t>
            </a:r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гибридного </a:t>
            </a:r>
            <a:r>
              <a:rPr lang="ru-RU" sz="24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фреймворка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8200" y="3961320"/>
            <a:ext cx="10713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основе выполненных расчётов руководителями групп разработки ГК «</a:t>
            </a:r>
            <a:r>
              <a:rPr lang="ru-RU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Иннотех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» было принято решение о запуске пилотного проекта с использованием гибридного </a:t>
            </a:r>
            <a:r>
              <a:rPr lang="ru-RU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фреймворка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 для автоматизации тестирования в пяти различных командах.</a:t>
            </a:r>
          </a:p>
        </p:txBody>
      </p:sp>
    </p:spTree>
    <p:extLst>
      <p:ext uri="{BB962C8B-B14F-4D97-AF65-F5344CB8AC3E}">
        <p14:creationId xmlns:p14="http://schemas.microsoft.com/office/powerpoint/2010/main" val="28087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F2D89-AF2C-49BF-B136-2B370ED5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7" y="2862262"/>
            <a:ext cx="6117335" cy="1133475"/>
          </a:xfrm>
        </p:spPr>
        <p:txBody>
          <a:bodyPr/>
          <a:lstStyle/>
          <a:p>
            <a:pPr algn="ctr"/>
            <a:r>
              <a:rPr lang="ru-RU" dirty="0">
                <a:latin typeface="Montserrat" pitchFamily="2" charset="0"/>
              </a:rPr>
              <a:t>Спасибо за внимание. </a:t>
            </a:r>
          </a:p>
        </p:txBody>
      </p:sp>
    </p:spTree>
    <p:extLst>
      <p:ext uri="{BB962C8B-B14F-4D97-AF65-F5344CB8AC3E}">
        <p14:creationId xmlns:p14="http://schemas.microsoft.com/office/powerpoint/2010/main" val="1147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Montserrat" pitchFamily="2" charset="0"/>
              </a:rPr>
              <a:t>Тестирование - этап </a:t>
            </a:r>
            <a:r>
              <a:rPr lang="ru-RU" sz="2800" dirty="0">
                <a:latin typeface="Montserrat" pitchFamily="2" charset="0"/>
              </a:rPr>
              <a:t>в цикле разработки ПО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1690688"/>
            <a:ext cx="7676838" cy="42624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65" y="1690688"/>
            <a:ext cx="2184720" cy="42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3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Достоинства и недостатки авто-тестов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1801009"/>
            <a:ext cx="1079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Автоматизированное тестирование (авто-тестирование)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это программа, которая позволяет проводить полноценное тестирование ПО без участия человека.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3089692"/>
            <a:ext cx="5242559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 авто-тестов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скорость работы намного выше, чем у человека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работают одновременно, в многопоточном режиме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отсутствие влияния человеческого фактора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гибкость настройки и удобство технической поддержки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тестирования приложения целиком.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6174156" y="3089692"/>
            <a:ext cx="5459478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Недостатки авто-тестов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быстро устаревают и требуют обновления в связи с постоянными изменениями приложений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недоступность для специалистов по ручному тестированию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ольшие временные затраты на создание новых авто-тестов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аждый сценарий обрабатывается дважды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7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26BCED-8EFF-E045-8BD6-CEAA2777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6200000">
            <a:off x="8321916" y="1642376"/>
            <a:ext cx="6331442" cy="30390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4C00-CBB6-43FF-B2C8-022B478F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Цели и задачи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F8E8FC25-8594-42B9-9F09-06FBDC4F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B4C49-3649-4A6C-A3D2-202B6CE7836B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EA82F2-1828-4D76-B8B5-32FEA7854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0B9DF-5818-42DA-B6F5-A7872C2373A6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4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67CB38-EF30-6A48-AC3F-833FBF07A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53442" y="1690688"/>
            <a:ext cx="89814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сделать процесс тестирования программного обеспечения удобным, гибким, не ресурсоемким и доступным </a:t>
            </a:r>
            <a:r>
              <a:rPr lang="ru-RU" sz="2000" dirty="0" smtClean="0"/>
              <a:t>для специалистов по ручному тестированию.</a:t>
            </a:r>
            <a:endParaRPr lang="ru-RU" sz="2000" b="1" dirty="0" smtClean="0"/>
          </a:p>
          <a:p>
            <a:r>
              <a:rPr lang="ru-RU" sz="2000" b="1" dirty="0" smtClean="0"/>
              <a:t>Задачи</a:t>
            </a:r>
            <a:r>
              <a:rPr lang="ru-RU" sz="2000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проанализировать существующие подходы к автоматизации тестирования в крупных компаниях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предложить </a:t>
            </a:r>
            <a:r>
              <a:rPr lang="ru-RU" sz="2000" dirty="0" smtClean="0"/>
              <a:t>подход для решения проблем автоматизации тестирования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разработать </a:t>
            </a:r>
            <a:r>
              <a:rPr lang="ru-RU" sz="2000" dirty="0"/>
              <a:t>архитектуру </a:t>
            </a:r>
            <a:r>
              <a:rPr lang="ru-RU" sz="2000" dirty="0" smtClean="0"/>
              <a:t>модулей гибридного</a:t>
            </a:r>
            <a:r>
              <a:rPr lang="en-US" sz="2000" dirty="0" smtClean="0"/>
              <a:t> </a:t>
            </a:r>
            <a:r>
              <a:rPr lang="ru-RU" sz="2000" dirty="0" err="1" smtClean="0"/>
              <a:t>фреймворка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разработать шаблоны для </a:t>
            </a:r>
            <a:r>
              <a:rPr lang="ru-RU" sz="2000" dirty="0"/>
              <a:t>унификации формирования тестовых сценариев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разработать </a:t>
            </a:r>
            <a:r>
              <a:rPr lang="ru-RU" sz="2000" dirty="0" smtClean="0"/>
              <a:t>удобный </a:t>
            </a:r>
            <a:r>
              <a:rPr lang="ru-RU" sz="2000" dirty="0"/>
              <a:t>и доступный для специалистов по ручному тестированию конструктор </a:t>
            </a:r>
            <a:r>
              <a:rPr lang="ru-RU" sz="2000" dirty="0" smtClean="0"/>
              <a:t>авто-тестов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представить типовую модель автоматизации тестирования на контрольном примере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32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5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95434" cy="53061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Новое решение в создании автоматизированных тестов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992" y="904891"/>
            <a:ext cx="8725850" cy="36109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4507787"/>
            <a:ext cx="1079543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наличие программного конструктора для создания авто-тестов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предоставления сценария на русском языке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исходный сценарий пишется только один раз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освобождение человеческих ресурсов для написания авто-тестов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возможности конструирования авто-теста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пециалистам без знания языков программирования.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6</a:t>
            </a: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Архитектура модулей гибридного </a:t>
            </a:r>
            <a:r>
              <a:rPr lang="ru-RU" sz="3200" dirty="0" err="1" smtClean="0">
                <a:latin typeface="Montserrat" pitchFamily="2" charset="0"/>
              </a:rPr>
              <a:t>фреймворка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271019" y="2609829"/>
            <a:ext cx="6082781" cy="3626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08931" y="1376428"/>
            <a:ext cx="10730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Тестовый сценарий </a:t>
            </a:r>
            <a:r>
              <a:rPr lang="ru-RU" sz="2400" dirty="0" smtClean="0"/>
              <a:t>– это последовательность действий, выполняемая над проверяемым программным обеспечением с целью выявить недостатки.</a:t>
            </a:r>
          </a:p>
          <a:p>
            <a:r>
              <a:rPr lang="ru-RU" sz="2400" b="1" i="1" dirty="0" smtClean="0"/>
              <a:t>Шаблон (метод) </a:t>
            </a:r>
            <a:r>
              <a:rPr lang="ru-RU" sz="2400" dirty="0" smtClean="0"/>
              <a:t>– обобщённое действие, которое можно произвести в рамках тестового сценария.</a:t>
            </a:r>
          </a:p>
        </p:txBody>
      </p:sp>
    </p:spTree>
    <p:extLst>
      <p:ext uri="{BB962C8B-B14F-4D97-AF65-F5344CB8AC3E}">
        <p14:creationId xmlns:p14="http://schemas.microsoft.com/office/powerpoint/2010/main" val="7270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7</a:t>
            </a: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21"/>
            <a:ext cx="12192000" cy="54281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1" y="57531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Логическая архитектура модулей гибридного </a:t>
            </a:r>
            <a:r>
              <a:rPr lang="ru-RU" sz="2800" dirty="0" err="1" smtClean="0"/>
              <a:t>фреймворка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44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8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1" y="575904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Функциональная </a:t>
            </a:r>
            <a:r>
              <a:rPr lang="ru-RU" sz="2800" dirty="0" smtClean="0"/>
              <a:t>архитектура модулей гибридного </a:t>
            </a:r>
            <a:r>
              <a:rPr lang="ru-RU" sz="2800" dirty="0" err="1" smtClean="0"/>
              <a:t>фреймворка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977" y="359862"/>
            <a:ext cx="7776043" cy="53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9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Шаблоны для унификации формирования тестовых сценариев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3" y="2567745"/>
            <a:ext cx="10711447" cy="23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23455C"/>
      </a:dk2>
      <a:lt2>
        <a:srgbClr val="E7E6E6"/>
      </a:lt2>
      <a:accent1>
        <a:srgbClr val="51A6DA"/>
      </a:accent1>
      <a:accent2>
        <a:srgbClr val="23455C"/>
      </a:accent2>
      <a:accent3>
        <a:srgbClr val="3B749C"/>
      </a:accent3>
      <a:accent4>
        <a:srgbClr val="56AFE8"/>
      </a:accent4>
      <a:accent5>
        <a:srgbClr val="4792C2"/>
      </a:accent5>
      <a:accent6>
        <a:srgbClr val="70AD47"/>
      </a:accent6>
      <a:hlink>
        <a:srgbClr val="23455C"/>
      </a:hlink>
      <a:folHlink>
        <a:srgbClr val="56AFE8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801</Words>
  <Application>Microsoft Office PowerPoint</Application>
  <PresentationFormat>Широкоэкранный</PresentationFormat>
  <Paragraphs>264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Montserrat</vt:lpstr>
      <vt:lpstr>Times New Roman</vt:lpstr>
      <vt:lpstr>Тема Office</vt:lpstr>
      <vt:lpstr>Разработка гибридного фреймворка для автоматизации тестирования приложений </vt:lpstr>
      <vt:lpstr>Тестирование - этап в цикле разработки ПО</vt:lpstr>
      <vt:lpstr>Достоинства и недостатки авто-тестов</vt:lpstr>
      <vt:lpstr>Цели и задачи</vt:lpstr>
      <vt:lpstr>Новое решение в создании автоматизированных тестов</vt:lpstr>
      <vt:lpstr>Архитектура модулей гибридного фреймворка</vt:lpstr>
      <vt:lpstr>Презентация PowerPoint</vt:lpstr>
      <vt:lpstr>Презентация PowerPoint</vt:lpstr>
      <vt:lpstr>Шаблоны для унификации формирования тестовых сценариев</vt:lpstr>
      <vt:lpstr>Пример применения типовой модели автоматизированных тестов </vt:lpstr>
      <vt:lpstr>Пример сценария</vt:lpstr>
      <vt:lpstr>Результирующий отчёт</vt:lpstr>
      <vt:lpstr>Отчёты об ошибках</vt:lpstr>
      <vt:lpstr>Гибридный фреймворк в сравнении со стандартным</vt:lpstr>
      <vt:lpstr>Ранжирование критериев</vt:lpstr>
      <vt:lpstr>Оценки экспертов</vt:lpstr>
      <vt:lpstr>Спасибо за внимание.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гибридного фреймворка для автоматизации тестирования в крупных компаниях</dc:title>
  <cp:lastModifiedBy>VTB</cp:lastModifiedBy>
  <cp:revision>48</cp:revision>
  <dcterms:modified xsi:type="dcterms:W3CDTF">2022-06-13T18:03:01Z</dcterms:modified>
</cp:coreProperties>
</file>