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96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 в крупных компаниях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Даниил Романов УВА-411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«Расчеты»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082" y="1052945"/>
            <a:ext cx="10293681" cy="513250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1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«История расчетов»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2693399"/>
            <a:ext cx="10866437" cy="17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955963"/>
            <a:ext cx="8839200" cy="516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32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«Изменить данные»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0"/>
          <a:stretch/>
        </p:blipFill>
        <p:spPr bwMode="auto">
          <a:xfrm>
            <a:off x="487363" y="1603030"/>
            <a:ext cx="11399837" cy="43682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0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 при вводе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42" y="1127794"/>
            <a:ext cx="10866437" cy="313489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1" y="4563858"/>
            <a:ext cx="5516468" cy="168681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414448" y="4899546"/>
            <a:ext cx="4012442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Критерии для оценки графического интерфейса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4197"/>
              </p:ext>
            </p:extLst>
          </p:nvPr>
        </p:nvGraphicFramePr>
        <p:xfrm>
          <a:off x="382137" y="909180"/>
          <a:ext cx="10986448" cy="528859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96940600"/>
                    </a:ext>
                  </a:extLst>
                </a:gridCol>
                <a:gridCol w="2485241">
                  <a:extLst>
                    <a:ext uri="{9D8B030D-6E8A-4147-A177-3AD203B41FA5}">
                      <a16:colId xmlns:a16="http://schemas.microsoft.com/office/drawing/2014/main" val="849697597"/>
                    </a:ext>
                  </a:extLst>
                </a:gridCol>
                <a:gridCol w="7028597">
                  <a:extLst>
                    <a:ext uri="{9D8B030D-6E8A-4147-A177-3AD203B41FA5}">
                      <a16:colId xmlns:a16="http://schemas.microsoft.com/office/drawing/2014/main" val="1340437716"/>
                    </a:ext>
                  </a:extLst>
                </a:gridCol>
              </a:tblGrid>
              <a:tr h="28197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№ критерия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41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Показатель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Описание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81749"/>
                  </a:ext>
                </a:extLst>
              </a:tr>
              <a:tr h="7284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Понятность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Насколько легко </a:t>
                      </a:r>
                      <a:r>
                        <a:rPr lang="ru-RU" sz="1600" dirty="0" smtClean="0">
                          <a:effectLst/>
                        </a:rPr>
                        <a:t>новому пользователю воспользоваться</a:t>
                      </a:r>
                      <a:r>
                        <a:rPr lang="ru-RU" sz="1600" baseline="0" dirty="0" smtClean="0">
                          <a:effectLst/>
                        </a:rPr>
                        <a:t> системой в первый раз без помощи опытного специалиста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808343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Скорость работы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Скорость реакции интерфейса на действия пользователя.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8368"/>
                  </a:ext>
                </a:extLst>
              </a:tr>
              <a:tr h="5406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Устойчивость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Устойчивость системы к ошибкам </a:t>
                      </a:r>
                      <a:r>
                        <a:rPr lang="ru-RU" sz="1600" dirty="0" smtClean="0">
                          <a:effectLst/>
                        </a:rPr>
                        <a:t>пользователя.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36698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Восстанавливаемость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Способность системы восстанавливаться после ошибок </a:t>
                      </a:r>
                      <a:r>
                        <a:rPr lang="ru-RU" sz="1600" dirty="0" smtClean="0">
                          <a:effectLst/>
                        </a:rPr>
                        <a:t>пользователя.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77600"/>
                  </a:ext>
                </a:extLst>
              </a:tr>
              <a:tr h="7284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Наличие</a:t>
                      </a:r>
                      <a:r>
                        <a:rPr lang="ru-RU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средств поддержки пользователя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Наличие и доступ к справочной информации, описанию,</a:t>
                      </a:r>
                      <a:r>
                        <a:rPr lang="ru-RU" sz="1600" baseline="0" dirty="0" smtClean="0">
                          <a:effectLst/>
                        </a:rPr>
                        <a:t> нормативным документам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37197"/>
                  </a:ext>
                </a:extLst>
              </a:tr>
              <a:tr h="7284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Графическое представление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Способность интерфейса отображать зависимость результата на </a:t>
                      </a:r>
                      <a:r>
                        <a:rPr lang="ru-RU" sz="1600" dirty="0" smtClean="0">
                          <a:effectLst/>
                        </a:rPr>
                        <a:t>графике.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38596"/>
                  </a:ext>
                </a:extLst>
              </a:tr>
              <a:tr h="110393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Запоминаемость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Насколько быстро пользователь восстановит свои знания после длительного неиспользования интерфейса.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409" marR="424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9537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6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Усреднённые оценки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78368"/>
              </p:ext>
            </p:extLst>
          </p:nvPr>
        </p:nvGraphicFramePr>
        <p:xfrm>
          <a:off x="1487606" y="1132764"/>
          <a:ext cx="8734566" cy="439457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156346">
                  <a:extLst>
                    <a:ext uri="{9D8B030D-6E8A-4147-A177-3AD203B41FA5}">
                      <a16:colId xmlns:a16="http://schemas.microsoft.com/office/drawing/2014/main" val="4021961237"/>
                    </a:ext>
                  </a:extLst>
                </a:gridCol>
                <a:gridCol w="3666698">
                  <a:extLst>
                    <a:ext uri="{9D8B030D-6E8A-4147-A177-3AD203B41FA5}">
                      <a16:colId xmlns:a16="http://schemas.microsoft.com/office/drawing/2014/main" val="3638222522"/>
                    </a:ext>
                  </a:extLst>
                </a:gridCol>
                <a:gridCol w="2911522">
                  <a:extLst>
                    <a:ext uri="{9D8B030D-6E8A-4147-A177-3AD203B41FA5}">
                      <a16:colId xmlns:a16="http://schemas.microsoft.com/office/drawing/2014/main" val="1604661439"/>
                    </a:ext>
                  </a:extLst>
                </a:gridCol>
              </a:tblGrid>
              <a:tr h="14003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№ критерия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Графический интерфейс системы ВЭИП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Графический интерфейс системы ВЭИП 2.0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801701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2,50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674839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4,67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603486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3,67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050302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4,33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4,33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099019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3,67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4,17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00055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1,67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32694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4,33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5231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9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критериев оценки по степени их важности от шести экспертов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99475"/>
              </p:ext>
            </p:extLst>
          </p:nvPr>
        </p:nvGraphicFramePr>
        <p:xfrm>
          <a:off x="379028" y="1220404"/>
          <a:ext cx="5813228" cy="328036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54684">
                  <a:extLst>
                    <a:ext uri="{9D8B030D-6E8A-4147-A177-3AD203B41FA5}">
                      <a16:colId xmlns:a16="http://schemas.microsoft.com/office/drawing/2014/main" val="2789820508"/>
                    </a:ext>
                  </a:extLst>
                </a:gridCol>
                <a:gridCol w="836148">
                  <a:extLst>
                    <a:ext uri="{9D8B030D-6E8A-4147-A177-3AD203B41FA5}">
                      <a16:colId xmlns:a16="http://schemas.microsoft.com/office/drawing/2014/main" val="3845134198"/>
                    </a:ext>
                  </a:extLst>
                </a:gridCol>
                <a:gridCol w="637066">
                  <a:extLst>
                    <a:ext uri="{9D8B030D-6E8A-4147-A177-3AD203B41FA5}">
                      <a16:colId xmlns:a16="http://schemas.microsoft.com/office/drawing/2014/main" val="2319852305"/>
                    </a:ext>
                  </a:extLst>
                </a:gridCol>
                <a:gridCol w="637066">
                  <a:extLst>
                    <a:ext uri="{9D8B030D-6E8A-4147-A177-3AD203B41FA5}">
                      <a16:colId xmlns:a16="http://schemas.microsoft.com/office/drawing/2014/main" val="2378900113"/>
                    </a:ext>
                  </a:extLst>
                </a:gridCol>
                <a:gridCol w="637066">
                  <a:extLst>
                    <a:ext uri="{9D8B030D-6E8A-4147-A177-3AD203B41FA5}">
                      <a16:colId xmlns:a16="http://schemas.microsoft.com/office/drawing/2014/main" val="3123770220"/>
                    </a:ext>
                  </a:extLst>
                </a:gridCol>
                <a:gridCol w="637066">
                  <a:extLst>
                    <a:ext uri="{9D8B030D-6E8A-4147-A177-3AD203B41FA5}">
                      <a16:colId xmlns:a16="http://schemas.microsoft.com/office/drawing/2014/main" val="3104484"/>
                    </a:ext>
                  </a:extLst>
                </a:gridCol>
                <a:gridCol w="637066">
                  <a:extLst>
                    <a:ext uri="{9D8B030D-6E8A-4147-A177-3AD203B41FA5}">
                      <a16:colId xmlns:a16="http://schemas.microsoft.com/office/drawing/2014/main" val="2724542535"/>
                    </a:ext>
                  </a:extLst>
                </a:gridCol>
                <a:gridCol w="637066">
                  <a:extLst>
                    <a:ext uri="{9D8B030D-6E8A-4147-A177-3AD203B41FA5}">
                      <a16:colId xmlns:a16="http://schemas.microsoft.com/office/drawing/2014/main" val="3403965786"/>
                    </a:ext>
                  </a:extLst>
                </a:gridCol>
              </a:tblGrid>
              <a:tr h="44329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№ критерия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79718"/>
                  </a:ext>
                </a:extLst>
              </a:tr>
              <a:tr h="354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127391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Эксперт 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745291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Эксперт 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94849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Эксперт 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42709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Эксперт 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61020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Эксперт 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17738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Эксперт 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45" marR="565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80917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776160" y="1220404"/>
                <a:ext cx="6347871" cy="1119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876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=0,86905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160" y="1220404"/>
                <a:ext cx="6347871" cy="1119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028031" y="2340198"/>
                <a:ext cx="6096000" cy="11285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Рассчитываем значение статистики Х: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=6∙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0,86905=31,286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031" y="2340198"/>
                <a:ext cx="6096000" cy="112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192256" y="3406455"/>
                <a:ext cx="57414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Находим критическое значение функции с 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 степенями свободы и уровнем значимости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=0,01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56" y="3406455"/>
                <a:ext cx="5741480" cy="923330"/>
              </a:xfrm>
              <a:prstGeom prst="rect">
                <a:avLst/>
              </a:prstGeom>
              <a:blipFill>
                <a:blip r:embed="rId4"/>
                <a:stretch>
                  <a:fillRect l="-955" r="-849" b="-4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70811" y="4534969"/>
                <a:ext cx="10862925" cy="1635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−1=7−1=6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кр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16,812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Имеем,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кр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следовательно, можно сделать вывод о том, что мнения экспертов согласованы.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1" y="4534969"/>
                <a:ext cx="10862925" cy="1635191"/>
              </a:xfrm>
              <a:prstGeom prst="rect">
                <a:avLst/>
              </a:prstGeom>
              <a:blipFill>
                <a:blip r:embed="rId5"/>
                <a:stretch>
                  <a:fillRect b="-1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70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веса критерия и коэффициента предпочтительности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2388521"/>
                  </p:ext>
                </p:extLst>
              </p:nvPr>
            </p:nvGraphicFramePr>
            <p:xfrm>
              <a:off x="1731500" y="1409090"/>
              <a:ext cx="9059140" cy="1791780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1120765">
                      <a:extLst>
                        <a:ext uri="{9D8B030D-6E8A-4147-A177-3AD203B41FA5}">
                          <a16:colId xmlns:a16="http://schemas.microsoft.com/office/drawing/2014/main" val="147883431"/>
                        </a:ext>
                      </a:extLst>
                    </a:gridCol>
                    <a:gridCol w="1120765">
                      <a:extLst>
                        <a:ext uri="{9D8B030D-6E8A-4147-A177-3AD203B41FA5}">
                          <a16:colId xmlns:a16="http://schemas.microsoft.com/office/drawing/2014/main" val="254652996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598233550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4177544060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2519919376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1398142322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1014531403"/>
                        </a:ext>
                      </a:extLst>
                    </a:gridCol>
                    <a:gridCol w="1218300">
                      <a:extLst>
                        <a:ext uri="{9D8B030D-6E8A-4147-A177-3AD203B41FA5}">
                          <a16:colId xmlns:a16="http://schemas.microsoft.com/office/drawing/2014/main" val="2173746523"/>
                        </a:ext>
                      </a:extLst>
                    </a:gridCol>
                  </a:tblGrid>
                  <a:tr h="831362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ru-RU" sz="2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ru-RU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153484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0" dirty="0">
                              <a:effectLst/>
                            </a:rPr>
                            <a:t>0,1131</a:t>
                          </a:r>
                          <a:endParaRPr lang="ru-RU" sz="20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0,0595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0,1905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0,1369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0,0</a:t>
                          </a:r>
                          <a:r>
                            <a:rPr lang="en-US" sz="2000" dirty="0">
                              <a:effectLst/>
                            </a:rPr>
                            <a:t>536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0,2202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0,2262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6938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2388521"/>
                  </p:ext>
                </p:extLst>
              </p:nvPr>
            </p:nvGraphicFramePr>
            <p:xfrm>
              <a:off x="1731500" y="1409090"/>
              <a:ext cx="9059140" cy="1791780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1120765">
                      <a:extLst>
                        <a:ext uri="{9D8B030D-6E8A-4147-A177-3AD203B41FA5}">
                          <a16:colId xmlns:a16="http://schemas.microsoft.com/office/drawing/2014/main" val="147883431"/>
                        </a:ext>
                      </a:extLst>
                    </a:gridCol>
                    <a:gridCol w="1120765">
                      <a:extLst>
                        <a:ext uri="{9D8B030D-6E8A-4147-A177-3AD203B41FA5}">
                          <a16:colId xmlns:a16="http://schemas.microsoft.com/office/drawing/2014/main" val="254652996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598233550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4177544060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2519919376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1398142322"/>
                        </a:ext>
                      </a:extLst>
                    </a:gridCol>
                    <a:gridCol w="1119862">
                      <a:extLst>
                        <a:ext uri="{9D8B030D-6E8A-4147-A177-3AD203B41FA5}">
                          <a16:colId xmlns:a16="http://schemas.microsoft.com/office/drawing/2014/main" val="1014531403"/>
                        </a:ext>
                      </a:extLst>
                    </a:gridCol>
                    <a:gridCol w="1218300">
                      <a:extLst>
                        <a:ext uri="{9D8B030D-6E8A-4147-A177-3AD203B41FA5}">
                          <a16:colId xmlns:a16="http://schemas.microsoft.com/office/drawing/2014/main" val="2173746523"/>
                        </a:ext>
                      </a:extLst>
                    </a:gridCol>
                  </a:tblGrid>
                  <a:tr h="13345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455" r="-709239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87" t="-455" r="-609239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87" t="-455" r="-509239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87" t="-455" r="-409239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79" t="-455" r="-311475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543" t="-455" r="-209783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543" t="-455" r="-109783" b="-4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500" t="-455" r="-1000" b="-4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3484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0" dirty="0">
                              <a:effectLst/>
                            </a:rPr>
                            <a:t>0,1131</a:t>
                          </a:r>
                          <a:endParaRPr lang="ru-RU" sz="20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0,0595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0,1905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0,1369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0,0</a:t>
                          </a:r>
                          <a:r>
                            <a:rPr lang="en-US" sz="2000" dirty="0">
                              <a:effectLst/>
                            </a:rPr>
                            <a:t>536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0,2202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0,2262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69384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65070" y="3783334"/>
                <a:ext cx="12192000" cy="159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 µ=1..2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tabLst>
                    <a:tab pos="982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,5∗0,1131+4,67∗0,0595+3,67∗0,1905+4,33∗0,1369+3,67∗0,0536+1,67∗0,2202+4,5∗0,2262=3,43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=4,5∗0,1131+4,0∗0,0595+4,5∗0,1905+4,33∗0,1369+4,17∗0,0536+4,5∗0,2202+4,33∗0,2262=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4,39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70" y="3783334"/>
                <a:ext cx="12192000" cy="1592487"/>
              </a:xfrm>
              <a:prstGeom prst="rect">
                <a:avLst/>
              </a:prstGeom>
              <a:blipFill>
                <a:blip r:embed="rId3"/>
                <a:stretch>
                  <a:fillRect t="-20307" b="-2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50850">
              <a:buNone/>
            </a:pPr>
            <a:r>
              <a:rPr lang="ru-RU" dirty="0"/>
              <a:t>В результате выполнения выпускной квалификационной работы была разработана подсистема поддержки пользователей в системе ВЭИП 2.0 в виде веб-сервиса. Веб-сервис отвечает всем поставленным требованиям, включает все необходимые функции. </a:t>
            </a:r>
          </a:p>
          <a:p>
            <a:pPr marL="0" indent="450850">
              <a:buNone/>
            </a:pPr>
            <a:r>
              <a:rPr lang="ru-RU" dirty="0"/>
              <a:t>Внедрение веб-сервиса в промышленную эксплуатацию:</a:t>
            </a:r>
          </a:p>
          <a:p>
            <a:pPr marL="0" lvl="0" indent="0"/>
            <a:r>
              <a:rPr lang="ru-RU" dirty="0" smtClean="0"/>
              <a:t>увеличит </a:t>
            </a:r>
            <a:r>
              <a:rPr lang="ru-RU" dirty="0"/>
              <a:t>доступность системы для клиентов;</a:t>
            </a:r>
          </a:p>
          <a:p>
            <a:pPr marL="0" lvl="0" indent="0"/>
            <a:r>
              <a:rPr lang="ru-RU" dirty="0"/>
              <a:t>позволит выполнять многовариантные расчеты;</a:t>
            </a:r>
          </a:p>
          <a:p>
            <a:pPr marL="0" lvl="0" indent="0"/>
            <a:r>
              <a:rPr lang="ru-RU" dirty="0"/>
              <a:t>позволит подключаться удаленно к системе;</a:t>
            </a:r>
          </a:p>
          <a:p>
            <a:pPr marL="0" lvl="0" indent="0"/>
            <a:r>
              <a:rPr lang="ru-RU" dirty="0"/>
              <a:t>позволит быстро и удобно взаимодействовать с базой данных.</a:t>
            </a:r>
          </a:p>
          <a:p>
            <a:pPr marL="0" indent="450850">
              <a:buNone/>
            </a:pPr>
            <a:r>
              <a:rPr lang="ru-RU" dirty="0"/>
              <a:t>Функционал разработанного веб-сервиса можно будет увеличивать. Добавление других математических моделей позволит расширить перечень вычисляемых показателей.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Цель</a:t>
            </a:r>
            <a:r>
              <a:rPr lang="ru-RU" sz="2400" b="1" dirty="0" smtClean="0"/>
              <a:t>:</a:t>
            </a:r>
            <a:r>
              <a:rPr lang="ru-RU" sz="2400" dirty="0"/>
              <a:t> </a:t>
            </a:r>
            <a:r>
              <a:rPr lang="ru-RU" sz="2400" dirty="0"/>
              <a:t>сделать процесс </a:t>
            </a:r>
            <a:r>
              <a:rPr lang="ru-RU" sz="2400" dirty="0" smtClean="0"/>
              <a:t>автоматизации тестирования </a:t>
            </a:r>
            <a:r>
              <a:rPr lang="ru-RU" sz="2400" dirty="0"/>
              <a:t>программного обеспечения гибким, не ресурсоемким и </a:t>
            </a:r>
            <a:r>
              <a:rPr lang="ru-RU" sz="2400" dirty="0" smtClean="0"/>
              <a:t>доступным.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sz="2400" dirty="0" smtClean="0"/>
              <a:t>Проанализировать существующие подходы к автоматизации тестирования в крупных компаниях</a:t>
            </a:r>
            <a:endParaRPr lang="ru-RU" sz="2400" dirty="0" smtClean="0"/>
          </a:p>
          <a:p>
            <a:r>
              <a:rPr lang="ru-RU" sz="2400" dirty="0" smtClean="0"/>
              <a:t>Разработать оптимальный подход к решению проблем автоматизации тестирования</a:t>
            </a:r>
          </a:p>
          <a:p>
            <a:r>
              <a:rPr lang="ru-RU" sz="2400" dirty="0" smtClean="0"/>
              <a:t>Реализовать 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 для создания </a:t>
            </a:r>
            <a:r>
              <a:rPr lang="ru-RU" sz="2400" dirty="0" err="1" smtClean="0"/>
              <a:t>автотестов</a:t>
            </a:r>
            <a:endParaRPr lang="ru-RU" sz="2400" dirty="0" smtClean="0"/>
          </a:p>
          <a:p>
            <a:r>
              <a:rPr lang="ru-RU" sz="2400" dirty="0" smtClean="0"/>
              <a:t>Продемонстрировать контрольный пример</a:t>
            </a:r>
            <a:endParaRPr lang="ru-RU" sz="2400" dirty="0" smtClean="0"/>
          </a:p>
          <a:p>
            <a:r>
              <a:rPr lang="ru-RU" sz="2400" dirty="0" smtClean="0"/>
              <a:t>Продемонстрировать полученные отчёты о проведённом тестировании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автоматизированное тестирование?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Автоматизированное тестирование – это программа, которая проверяет работу сайтов, мобильных приложений, баз данных,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пользовательских интерфейсов.</a:t>
            </a:r>
          </a:p>
          <a:p>
            <a:r>
              <a:rPr lang="ru-RU" dirty="0" smtClean="0"/>
              <a:t>Возможности автоматизированных тестов очень широки.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8" y="3475395"/>
            <a:ext cx="11123945" cy="2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1248053" cy="506896"/>
          </a:xfrm>
        </p:spPr>
        <p:txBody>
          <a:bodyPr/>
          <a:lstStyle/>
          <a:p>
            <a:r>
              <a:rPr lang="ru-RU" dirty="0" smtClean="0"/>
              <a:t>Преимущества автоматизированного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втоматизированные </a:t>
            </a:r>
            <a:r>
              <a:rPr lang="ru-RU" dirty="0"/>
              <a:t>тесты работают быстрее любого </a:t>
            </a:r>
            <a:r>
              <a:rPr lang="ru-RU" dirty="0" smtClean="0"/>
              <a:t>человека.</a:t>
            </a:r>
          </a:p>
          <a:p>
            <a:r>
              <a:rPr lang="ru-RU" dirty="0" smtClean="0"/>
              <a:t>Работают </a:t>
            </a:r>
            <a:r>
              <a:rPr lang="ru-RU" dirty="0"/>
              <a:t>одновременно, в асинхронном режиме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Не </a:t>
            </a:r>
            <a:r>
              <a:rPr lang="ru-RU" dirty="0"/>
              <a:t>имеют человеческого фактора - безошибочны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Легко </a:t>
            </a:r>
            <a:r>
              <a:rPr lang="ru-RU" dirty="0"/>
              <a:t>поддерживать, есть возможность гибкой настройки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М</a:t>
            </a:r>
            <a:r>
              <a:rPr lang="ru-RU" dirty="0"/>
              <a:t>ожно быстро выполнять полное тестирование </a:t>
            </a:r>
            <a:r>
              <a:rPr lang="ru-RU" dirty="0" smtClean="0"/>
              <a:t>любой версии приложения.</a:t>
            </a:r>
            <a:endParaRPr lang="ru-RU" dirty="0"/>
          </a:p>
          <a:p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753530" cy="506896"/>
          </a:xfrm>
        </p:spPr>
        <p:txBody>
          <a:bodyPr/>
          <a:lstStyle/>
          <a:p>
            <a:r>
              <a:rPr lang="ru-RU" dirty="0" smtClean="0"/>
              <a:t>Недостатки </a:t>
            </a:r>
            <a:r>
              <a:rPr lang="ru-RU" dirty="0" smtClean="0"/>
              <a:t>автоматизированного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На разработку </a:t>
            </a:r>
            <a:r>
              <a:rPr lang="ru-RU" dirty="0"/>
              <a:t>автоматизированных тестов уходит много времени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Специалисты по автоматизированному тестированию редкие, очень востребованные и дорогие.</a:t>
            </a:r>
          </a:p>
          <a:p>
            <a:pPr lvl="0"/>
            <a:r>
              <a:rPr lang="ru-RU" dirty="0" smtClean="0"/>
              <a:t>В крупных компаниях сильный дефицит специалистов по автоматизированному тестированию.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0668000" cy="506896"/>
          </a:xfrm>
        </p:spPr>
        <p:txBody>
          <a:bodyPr/>
          <a:lstStyle/>
          <a:p>
            <a:r>
              <a:rPr lang="ru-RU" dirty="0" smtClean="0"/>
              <a:t>Переход от ручного тестирования к авто-тестам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Специалисты по ручному тестированию передают тестовые сценарии на автоматизацию.</a:t>
            </a:r>
          </a:p>
          <a:p>
            <a:r>
              <a:rPr lang="ru-RU" dirty="0"/>
              <a:t>Специалисты по </a:t>
            </a:r>
            <a:r>
              <a:rPr lang="ru-RU" dirty="0" smtClean="0"/>
              <a:t>автоматизированному тестированию разрабатывают авто-тесты, далее получают новые сценарии к реализации.</a:t>
            </a:r>
          </a:p>
          <a:p>
            <a:r>
              <a:rPr lang="ru-RU" dirty="0" smtClean="0"/>
              <a:t>Таким образом происходит уменьшение ручных тестов в пользу автоматизированных.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Нюансы перехода от ручного к автоматическому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постоянных обновлений приложения авто-тесты часто устаревают.</a:t>
            </a:r>
          </a:p>
          <a:p>
            <a:r>
              <a:rPr lang="ru-RU" dirty="0" smtClean="0"/>
              <a:t>Устаревшие авто-тесты необходимо обновить, на это уходит много времени.</a:t>
            </a:r>
          </a:p>
          <a:p>
            <a:r>
              <a:rPr lang="ru-RU" dirty="0" smtClean="0"/>
              <a:t>Пока специалисты по автоматизированному тестированию обновляют уже написанные авто-тесты, специалисты по ручному тестированию создают всё больше и больше сценариев.</a:t>
            </a:r>
          </a:p>
          <a:p>
            <a:r>
              <a:rPr lang="ru-RU" dirty="0" smtClean="0"/>
              <a:t>Таким образом, с текущим подходом по автоматизации эффективность авто-тестов падает.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3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61657"/>
          <a:stretch/>
        </p:blipFill>
        <p:spPr>
          <a:xfrm>
            <a:off x="4706563" y="2145172"/>
            <a:ext cx="2364540" cy="3863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Нюансы перехода от ручного к автоматическому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3" y="1813860"/>
            <a:ext cx="4204521" cy="41951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78" y="1720143"/>
            <a:ext cx="4304133" cy="4382567"/>
          </a:xfrm>
          <a:prstGeom prst="rect">
            <a:avLst/>
          </a:prstGeom>
        </p:spPr>
      </p:pic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График слева плавно переходит в график справа.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9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256" y="1136073"/>
            <a:ext cx="7148944" cy="4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2468</TotalTime>
  <Words>655</Words>
  <Application>Microsoft Office PowerPoint</Application>
  <PresentationFormat>Широкоэкранный</PresentationFormat>
  <Paragraphs>202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Open Sans Light</vt:lpstr>
      <vt:lpstr>Open Sans Semibold</vt:lpstr>
      <vt:lpstr>Times New Roman</vt:lpstr>
      <vt:lpstr>1_Тема Office</vt:lpstr>
      <vt:lpstr>Разработка гибридного фреймворка для автоматизации тестирования в крупных компаниях</vt:lpstr>
      <vt:lpstr>Цель и задачи</vt:lpstr>
      <vt:lpstr>Что такое автоматизированное тестирование?</vt:lpstr>
      <vt:lpstr>Преимущества автоматизированного тестирования</vt:lpstr>
      <vt:lpstr>Недостатки автоматизированного тестирования</vt:lpstr>
      <vt:lpstr>Переход от ручного тестирования к авто-тестам</vt:lpstr>
      <vt:lpstr>Нюансы перехода от ручного к автоматическому</vt:lpstr>
      <vt:lpstr>Нюансы перехода от ручного к автоматическому</vt:lpstr>
      <vt:lpstr>Авторизация пользователя</vt:lpstr>
      <vt:lpstr>Раздел «Расчеты»</vt:lpstr>
      <vt:lpstr>Раздел «История расчетов»</vt:lpstr>
      <vt:lpstr>Полученный результат</vt:lpstr>
      <vt:lpstr>Раздел «Изменить данные»</vt:lpstr>
      <vt:lpstr>Обработка ошибок при вводе данных</vt:lpstr>
      <vt:lpstr>Критерии для оценки графического интерфейса</vt:lpstr>
      <vt:lpstr>Усреднённые оценки </vt:lpstr>
      <vt:lpstr>Ранжирование критериев оценки по степени их важности от шести экспертов</vt:lpstr>
      <vt:lpstr>Расчет веса критерия и коэффициента предпочтительности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Даниил Николаевич</dc:creator>
  <cp:lastModifiedBy>VTB</cp:lastModifiedBy>
  <cp:revision>35</cp:revision>
  <cp:lastPrinted>2018-09-27T08:52:29Z</cp:lastPrinted>
  <dcterms:created xsi:type="dcterms:W3CDTF">2020-05-14T17:49:14Z</dcterms:created>
  <dcterms:modified xsi:type="dcterms:W3CDTF">2022-05-25T19:37:34Z</dcterms:modified>
</cp:coreProperties>
</file>