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80" r:id="rId3"/>
    <p:sldId id="301" r:id="rId4"/>
    <p:sldId id="279" r:id="rId5"/>
    <p:sldId id="297" r:id="rId6"/>
    <p:sldId id="285" r:id="rId7"/>
    <p:sldId id="302" r:id="rId8"/>
    <p:sldId id="303" r:id="rId9"/>
    <p:sldId id="287" r:id="rId10"/>
    <p:sldId id="304" r:id="rId11"/>
    <p:sldId id="288" r:id="rId12"/>
    <p:sldId id="290" r:id="rId13"/>
    <p:sldId id="299" r:id="rId14"/>
    <p:sldId id="300" r:id="rId15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TB" initials="V" lastIdx="1" clrIdx="0">
    <p:extLst>
      <p:ext uri="{19B8F6BF-5375-455C-9EA6-DF929625EA0E}">
        <p15:presenceInfo xmlns:p15="http://schemas.microsoft.com/office/powerpoint/2012/main" userId="VT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3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3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гибридного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для автоматизации тестирования в крупных компаниях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Даниил Романов УВА-411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3" y="1084217"/>
            <a:ext cx="11028191" cy="5204616"/>
          </a:xfrm>
        </p:spPr>
        <p:txBody>
          <a:bodyPr/>
          <a:lstStyle/>
          <a:p>
            <a:r>
              <a:rPr lang="ru-RU" dirty="0" smtClean="0"/>
              <a:t>Как я это реализовал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2652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164" y="1193800"/>
            <a:ext cx="10304834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Отчёты об ошибках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" name="Объект 9"/>
          <p:cNvPicPr>
            <a:picLocks noGrp="1"/>
          </p:cNvPicPr>
          <p:nvPr>
            <p:ph idx="1"/>
          </p:nvPr>
        </p:nvPicPr>
        <p:blipFill rotWithShape="1">
          <a:blip r:embed="rId2"/>
          <a:srcRect l="56586"/>
          <a:stretch/>
        </p:blipFill>
        <p:spPr>
          <a:xfrm>
            <a:off x="685800" y="832175"/>
            <a:ext cx="4675178" cy="5214062"/>
          </a:xfrm>
          <a:prstGeom prst="rect">
            <a:avLst/>
          </a:prstGeom>
        </p:spPr>
      </p:pic>
      <p:pic>
        <p:nvPicPr>
          <p:cNvPr id="11" name="Объект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95" y="823836"/>
            <a:ext cx="5019869" cy="54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Параллельный запуск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Авто-тесты можно исполнять в асинхронном (параллельном) режиме.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2146" y="3568701"/>
            <a:ext cx="11821886" cy="24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Экспертные оценки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Объект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3099823"/>
                  </p:ext>
                </p:extLst>
              </p:nvPr>
            </p:nvGraphicFramePr>
            <p:xfrm>
              <a:off x="487043" y="240423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Объект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3099823"/>
                  </p:ext>
                </p:extLst>
              </p:nvPr>
            </p:nvGraphicFramePr>
            <p:xfrm>
              <a:off x="487043" y="240423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2743" marR="72743" marT="0" marB="0" anchor="ctr">
                        <a:blipFill>
                          <a:blip r:embed="rId2"/>
                          <a:stretch>
                            <a:fillRect l="-461" t="-716981" r="-192166" b="-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Объект 4"/>
          <p:cNvSpPr txBox="1">
            <a:spLocks/>
          </p:cNvSpPr>
          <p:nvPr/>
        </p:nvSpPr>
        <p:spPr>
          <a:xfrm>
            <a:off x="487043" y="5770018"/>
            <a:ext cx="10866756" cy="43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В результате </a:t>
            </a:r>
            <a:r>
              <a:rPr lang="ru-RU" sz="2400" dirty="0"/>
              <a:t>оценки качества </a:t>
            </a:r>
            <a:r>
              <a:rPr lang="ru-RU" sz="2400" dirty="0" smtClean="0"/>
              <a:t>была </a:t>
            </a:r>
            <a:r>
              <a:rPr lang="ru-RU" sz="2400" dirty="0"/>
              <a:t>получена следующая оценка: </a:t>
            </a:r>
            <a:r>
              <a:rPr lang="ru-RU" sz="2400" dirty="0" smtClean="0"/>
              <a:t>4,667.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7496"/>
              </p:ext>
            </p:extLst>
          </p:nvPr>
        </p:nvGraphicFramePr>
        <p:xfrm>
          <a:off x="487043" y="1193801"/>
          <a:ext cx="3441145" cy="100822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8651">
                  <a:extLst>
                    <a:ext uri="{9D8B030D-6E8A-4147-A177-3AD203B41FA5}">
                      <a16:colId xmlns:a16="http://schemas.microsoft.com/office/drawing/2014/main" val="1504205120"/>
                    </a:ext>
                  </a:extLst>
                </a:gridCol>
                <a:gridCol w="3172494">
                  <a:extLst>
                    <a:ext uri="{9D8B030D-6E8A-4147-A177-3AD203B41FA5}">
                      <a16:colId xmlns:a16="http://schemas.microsoft.com/office/drawing/2014/main" val="376924219"/>
                    </a:ext>
                  </a:extLst>
                </a:gridCol>
              </a:tblGrid>
              <a:tr h="27510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Показатель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8210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767796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Информативность отчётов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89802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1963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402219"/>
                  </p:ext>
                </p:extLst>
              </p:nvPr>
            </p:nvGraphicFramePr>
            <p:xfrm>
              <a:off x="8449220" y="1193801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ru-RU" sz="11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ru-RU" sz="1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402219"/>
                  </p:ext>
                </p:extLst>
              </p:nvPr>
            </p:nvGraphicFramePr>
            <p:xfrm>
              <a:off x="8449220" y="1193801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3025" marR="73025" marT="0" marB="0" anchor="ctr">
                        <a:blipFill>
                          <a:blip r:embed="rId3"/>
                          <a:stretch>
                            <a:fillRect l="-760" t="-356863" r="-12395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11167"/>
              </p:ext>
            </p:extLst>
          </p:nvPr>
        </p:nvGraphicFramePr>
        <p:xfrm>
          <a:off x="4486990" y="1193801"/>
          <a:ext cx="3793906" cy="22178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13692">
                  <a:extLst>
                    <a:ext uri="{9D8B030D-6E8A-4147-A177-3AD203B41FA5}">
                      <a16:colId xmlns:a16="http://schemas.microsoft.com/office/drawing/2014/main" val="833438753"/>
                    </a:ext>
                  </a:extLst>
                </a:gridCol>
                <a:gridCol w="655758">
                  <a:extLst>
                    <a:ext uri="{9D8B030D-6E8A-4147-A177-3AD203B41FA5}">
                      <a16:colId xmlns:a16="http://schemas.microsoft.com/office/drawing/2014/main" val="4021806655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1378140194"/>
                    </a:ext>
                  </a:extLst>
                </a:gridCol>
                <a:gridCol w="630539">
                  <a:extLst>
                    <a:ext uri="{9D8B030D-6E8A-4147-A177-3AD203B41FA5}">
                      <a16:colId xmlns:a16="http://schemas.microsoft.com/office/drawing/2014/main" val="2848014602"/>
                    </a:ext>
                  </a:extLst>
                </a:gridCol>
              </a:tblGrid>
              <a:tr h="316829">
                <a:tc rowSpan="2">
                  <a:txBody>
                    <a:bodyPr/>
                    <a:lstStyle/>
                    <a:p>
                      <a:pPr indent="95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Ранжирование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 критерия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5841"/>
                  </a:ext>
                </a:extLst>
              </a:tr>
              <a:tr h="3168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80011008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39016615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0626748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94243972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83906761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Эксперт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6480460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4560599" y="4021493"/>
                <a:ext cx="3203510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2000" i="0">
                          <a:latin typeface="Cambria Math" panose="02040503050406030204" pitchFamily="18" charset="0"/>
                        </a:rPr>
                        <m:t>=4,667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99" y="4021493"/>
                <a:ext cx="3203510" cy="967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9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</a:t>
            </a:r>
            <a:r>
              <a:rPr lang="ru-RU" dirty="0" smtClean="0"/>
              <a:t>этап в </a:t>
            </a:r>
            <a:r>
              <a:rPr lang="ru-RU" dirty="0" smtClean="0"/>
              <a:t>цикле </a:t>
            </a:r>
            <a:r>
              <a:rPr lang="ru-RU" dirty="0" smtClean="0"/>
              <a:t>разработки ПО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47" y="1532292"/>
            <a:ext cx="7130920" cy="3893015"/>
          </a:xfrm>
          <a:prstGeom prst="rect">
            <a:avLst/>
          </a:prstGeom>
        </p:spPr>
      </p:pic>
      <p:sp>
        <p:nvSpPr>
          <p:cNvPr id="5" name="Объект 2"/>
          <p:cNvSpPr>
            <a:spLocks noGrp="1"/>
          </p:cNvSpPr>
          <p:nvPr>
            <p:ph idx="1"/>
          </p:nvPr>
        </p:nvSpPr>
        <p:spPr>
          <a:xfrm>
            <a:off x="487044" y="826626"/>
            <a:ext cx="11028191" cy="556081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Тестирование это этап в цикле разработки ПО, который покрывает – (много всего)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3" y="5425308"/>
            <a:ext cx="4212987" cy="93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trike="sngStrike" dirty="0" smtClean="0"/>
              <a:t>Автоматизированное тестирование</a:t>
            </a:r>
            <a:endParaRPr lang="ru-RU" strike="sngStrik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3" y="951722"/>
            <a:ext cx="11028191" cy="12802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Автоматизированное </a:t>
            </a:r>
            <a:r>
              <a:rPr lang="ru-RU" b="1" dirty="0" smtClean="0"/>
              <a:t>тестирование (авто-тестирование) </a:t>
            </a:r>
            <a:r>
              <a:rPr lang="ru-RU" dirty="0" smtClean="0"/>
              <a:t>– это программа, </a:t>
            </a:r>
            <a:r>
              <a:rPr lang="ru-RU" dirty="0" smtClean="0"/>
              <a:t>которая позволяет проводить полноценное тестирование ПО без участия человека.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487043" y="2232019"/>
            <a:ext cx="55871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Преимущества </a:t>
            </a:r>
            <a:r>
              <a:rPr lang="ru-RU" dirty="0"/>
              <a:t>авто-тестов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работы намного выше, чем у человека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работают одновременно, в многопоточном режиме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влияния человеческого фактора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гибкость настройки и удобство технической поддержки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тестирования приложения целиком.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687394" y="2235683"/>
            <a:ext cx="48278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Недостатки </a:t>
            </a:r>
            <a:r>
              <a:rPr lang="ru-RU" dirty="0"/>
              <a:t>авто-тестов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быстро устаревают и требуют обновления в связи с постоянными изменениями </a:t>
            </a:r>
            <a:r>
              <a:rPr lang="ru-RU" dirty="0" smtClean="0"/>
              <a:t>приложений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регулярное отставание в создании </a:t>
            </a:r>
            <a:r>
              <a:rPr lang="ru-RU" dirty="0" smtClean="0"/>
              <a:t>авто-тестов </a:t>
            </a:r>
            <a:r>
              <a:rPr lang="ru-RU" dirty="0"/>
              <a:t>от необходимости проведения новых </a:t>
            </a:r>
            <a:r>
              <a:rPr lang="ru-RU" dirty="0" smtClean="0"/>
              <a:t>проверок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+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59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043" y="1193801"/>
            <a:ext cx="11028191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Цель:</a:t>
            </a:r>
            <a:r>
              <a:rPr lang="ru-RU" sz="2400" dirty="0"/>
              <a:t> сделать процесс </a:t>
            </a:r>
            <a:r>
              <a:rPr lang="ru-RU" sz="2400" dirty="0" smtClean="0"/>
              <a:t>тестирования </a:t>
            </a:r>
            <a:r>
              <a:rPr lang="ru-RU" sz="2400" dirty="0"/>
              <a:t>программного </a:t>
            </a:r>
            <a:r>
              <a:rPr lang="ru-RU" sz="2400" dirty="0" smtClean="0"/>
              <a:t>обеспечения удобным, </a:t>
            </a:r>
            <a:r>
              <a:rPr lang="ru-RU" sz="2400" dirty="0"/>
              <a:t>гибким, не ресурсоемким и </a:t>
            </a:r>
            <a:r>
              <a:rPr lang="ru-RU" sz="2400" dirty="0" smtClean="0"/>
              <a:t>доступным для </a:t>
            </a:r>
            <a:r>
              <a:rPr lang="ru-RU" sz="2400" b="1" dirty="0" smtClean="0"/>
              <a:t>непрограммистов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b="1" dirty="0" smtClean="0"/>
              <a:t>Задачи:</a:t>
            </a:r>
          </a:p>
          <a:p>
            <a:r>
              <a:rPr lang="ru-RU" sz="2400" dirty="0" smtClean="0"/>
              <a:t>проанализировать существующие подходы к автоматизации тестирования в крупных компаниях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предложить оптимальное решение проблем связанных с автоматизацией тестирования</a:t>
            </a:r>
            <a:r>
              <a:rPr lang="en-US" sz="2400" dirty="0" smtClean="0"/>
              <a:t>;</a:t>
            </a:r>
          </a:p>
          <a:p>
            <a:r>
              <a:rPr lang="ru-RU" sz="2400" dirty="0" smtClean="0"/>
              <a:t>разработать архитектуру модулей</a:t>
            </a:r>
            <a:r>
              <a:rPr lang="en-US" sz="2400" dirty="0" smtClean="0"/>
              <a:t> </a:t>
            </a:r>
            <a:r>
              <a:rPr lang="ru-RU" sz="2400" dirty="0" err="1" smtClean="0"/>
              <a:t>фреймворка</a:t>
            </a:r>
            <a:r>
              <a:rPr lang="en-US" sz="2400" dirty="0" smtClean="0"/>
              <a:t>;</a:t>
            </a:r>
            <a:endParaRPr lang="ru-RU" sz="2400" dirty="0" smtClean="0"/>
          </a:p>
          <a:p>
            <a:r>
              <a:rPr lang="ru-RU" sz="2400" dirty="0" smtClean="0"/>
              <a:t>разработать типовую модель автоматизированных тестов на контрольном примере</a:t>
            </a:r>
            <a:r>
              <a:rPr lang="en-US" sz="2400" dirty="0" smtClean="0"/>
              <a:t>.</a:t>
            </a:r>
            <a:endParaRPr lang="ru-RU" sz="2400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5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829434" cy="506896"/>
          </a:xfrm>
        </p:spPr>
        <p:txBody>
          <a:bodyPr/>
          <a:lstStyle/>
          <a:p>
            <a:r>
              <a:rPr lang="ru-RU" dirty="0" smtClean="0"/>
              <a:t>Решение проблем внедрения авто-тестов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4" name="Объект 6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/>
          <a:p>
            <a:r>
              <a:rPr lang="ru-RU" dirty="0" smtClean="0"/>
              <a:t>Разработка гибридного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для автоматизации тестирования.</a:t>
            </a:r>
          </a:p>
          <a:p>
            <a:r>
              <a:rPr lang="ru-RU" dirty="0" smtClean="0"/>
              <a:t>Специалисты по авто-тестам предоставят конструктор для создания тестов ручным </a:t>
            </a:r>
            <a:r>
              <a:rPr lang="ru-RU" dirty="0" err="1" smtClean="0"/>
              <a:t>тестировщикам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8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работы ручного и авто-тестирования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4" y="1193800"/>
            <a:ext cx="11320166" cy="46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 (методы)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3" y="1084217"/>
            <a:ext cx="11028191" cy="5111310"/>
          </a:xfrm>
        </p:spPr>
        <p:txBody>
          <a:bodyPr/>
          <a:lstStyle/>
          <a:p>
            <a:r>
              <a:rPr lang="ru-RU" dirty="0" smtClean="0"/>
              <a:t>Их много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805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Структуру архитектуру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3" y="1084217"/>
            <a:ext cx="11028191" cy="5111310"/>
          </a:xfrm>
        </p:spPr>
        <p:txBody>
          <a:bodyPr/>
          <a:lstStyle/>
          <a:p>
            <a:r>
              <a:rPr lang="ru-RU" dirty="0" smtClean="0"/>
              <a:t>Обсуждали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454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сценария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3" y="1084217"/>
            <a:ext cx="11028191" cy="1665401"/>
          </a:xfrm>
        </p:spPr>
        <p:txBody>
          <a:bodyPr/>
          <a:lstStyle/>
          <a:p>
            <a:r>
              <a:rPr lang="ru-RU" dirty="0" smtClean="0"/>
              <a:t>На каждый шаг сценария реализован свой программный метод</a:t>
            </a:r>
          </a:p>
          <a:p>
            <a:r>
              <a:rPr lang="ru-RU" dirty="0" smtClean="0"/>
              <a:t>Шаги сценария вызывают одноимённые </a:t>
            </a:r>
            <a:r>
              <a:rPr lang="ru-RU" dirty="0" smtClean="0"/>
              <a:t>методы </a:t>
            </a:r>
            <a:r>
              <a:rPr lang="ru-RU" dirty="0" smtClean="0"/>
              <a:t>построчно</a:t>
            </a:r>
          </a:p>
          <a:p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4" y="2749619"/>
            <a:ext cx="11028191" cy="33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3826</TotalTime>
  <Words>397</Words>
  <Application>Microsoft Office PowerPoint</Application>
  <PresentationFormat>Широкоэкранный</PresentationFormat>
  <Paragraphs>153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Open Sans Light</vt:lpstr>
      <vt:lpstr>Open Sans Semibold</vt:lpstr>
      <vt:lpstr>Times New Roman</vt:lpstr>
      <vt:lpstr>1_Тема Office</vt:lpstr>
      <vt:lpstr>Разработка гибридного фреймворка для автоматизации тестирования в крупных компаниях</vt:lpstr>
      <vt:lpstr>Тестирование этап в цикле разработки ПО</vt:lpstr>
      <vt:lpstr>Автоматизированное тестирование</vt:lpstr>
      <vt:lpstr>Цель и задачи</vt:lpstr>
      <vt:lpstr>Решение проблем внедрения авто-тестов </vt:lpstr>
      <vt:lpstr>Модель работы ручного и авто-тестирования</vt:lpstr>
      <vt:lpstr>Шаблоны (методы)</vt:lpstr>
      <vt:lpstr>Структуру архитектуру</vt:lpstr>
      <vt:lpstr>Обработка сценария</vt:lpstr>
      <vt:lpstr>ПО</vt:lpstr>
      <vt:lpstr>Полученный результат</vt:lpstr>
      <vt:lpstr>Отчёты об ошибках</vt:lpstr>
      <vt:lpstr>Параллельный запуск</vt:lpstr>
      <vt:lpstr>Экспертные оценки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Даниил Николаевич</dc:creator>
  <cp:lastModifiedBy>VTB</cp:lastModifiedBy>
  <cp:revision>60</cp:revision>
  <cp:lastPrinted>2018-09-27T08:52:29Z</cp:lastPrinted>
  <dcterms:created xsi:type="dcterms:W3CDTF">2020-05-14T17:49:14Z</dcterms:created>
  <dcterms:modified xsi:type="dcterms:W3CDTF">2022-05-31T05:57:28Z</dcterms:modified>
</cp:coreProperties>
</file>