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4" r:id="rId3"/>
    <p:sldId id="265" r:id="rId4"/>
    <p:sldId id="257" r:id="rId5"/>
    <p:sldId id="268" r:id="rId6"/>
    <p:sldId id="271" r:id="rId7"/>
    <p:sldId id="269" r:id="rId8"/>
    <p:sldId id="273" r:id="rId9"/>
    <p:sldId id="274" r:id="rId10"/>
    <p:sldId id="277" r:id="rId11"/>
    <p:sldId id="275" r:id="rId12"/>
    <p:sldId id="276" r:id="rId13"/>
    <p:sldId id="263" r:id="rId14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58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в крупных компаниях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04646" y="63808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Экспертные оценки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Объект 2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2529182"/>
                  </p:ext>
                </p:extLst>
              </p:nvPr>
            </p:nvGraphicFramePr>
            <p:xfrm>
              <a:off x="487043" y="295529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2743" marR="72743" marT="0" marB="0" anchor="ctr">
                        <a:blipFill>
                          <a:blip r:embed="rId5"/>
                          <a:stretch>
                            <a:fillRect l="-461" t="-701852" r="-192166" b="-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Объект 4"/>
          <p:cNvSpPr txBox="1">
            <a:spLocks/>
          </p:cNvSpPr>
          <p:nvPr/>
        </p:nvSpPr>
        <p:spPr>
          <a:xfrm>
            <a:off x="487043" y="5770018"/>
            <a:ext cx="10866756" cy="43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В результате </a:t>
            </a:r>
            <a:r>
              <a:rPr lang="ru-RU" sz="2400" dirty="0"/>
              <a:t>оценки качества </a:t>
            </a:r>
            <a:r>
              <a:rPr lang="ru-RU" sz="2400" dirty="0" smtClean="0"/>
              <a:t>была </a:t>
            </a:r>
            <a:r>
              <a:rPr lang="ru-RU" sz="2400" dirty="0"/>
              <a:t>получена следующая оценка: </a:t>
            </a:r>
            <a:r>
              <a:rPr lang="ru-RU" sz="2400" dirty="0" smtClean="0"/>
              <a:t>4,667.</a:t>
            </a:r>
            <a:endParaRPr lang="ru-RU" sz="2400" dirty="0"/>
          </a:p>
        </p:txBody>
      </p:sp>
      <p:graphicFrame>
        <p:nvGraphicFramePr>
          <p:cNvPr id="21" name="Таблица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362240"/>
              </p:ext>
            </p:extLst>
          </p:nvPr>
        </p:nvGraphicFramePr>
        <p:xfrm>
          <a:off x="487043" y="1719473"/>
          <a:ext cx="3441145" cy="10082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8651">
                  <a:extLst>
                    <a:ext uri="{9D8B030D-6E8A-4147-A177-3AD203B41FA5}">
                      <a16:colId xmlns:a16="http://schemas.microsoft.com/office/drawing/2014/main" val="1504205120"/>
                    </a:ext>
                  </a:extLst>
                </a:gridCol>
                <a:gridCol w="3172494">
                  <a:extLst>
                    <a:ext uri="{9D8B030D-6E8A-4147-A177-3AD203B41FA5}">
                      <a16:colId xmlns:a16="http://schemas.microsoft.com/office/drawing/2014/main" val="376924219"/>
                    </a:ext>
                  </a:extLst>
                </a:gridCol>
              </a:tblGrid>
              <a:tr h="27510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8210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767796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89802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963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ru-RU" sz="11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1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11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sz="11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Таблица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5255604"/>
                  </p:ext>
                </p:extLst>
              </p:nvPr>
            </p:nvGraphicFramePr>
            <p:xfrm>
              <a:off x="8436780" y="1690688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6"/>
                          <a:stretch>
                            <a:fillRect l="-380" t="-357843" r="-124335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" name="Таблица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87847"/>
              </p:ext>
            </p:extLst>
          </p:nvPr>
        </p:nvGraphicFramePr>
        <p:xfrm>
          <a:off x="4480770" y="1690688"/>
          <a:ext cx="3793906" cy="22178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3692">
                  <a:extLst>
                    <a:ext uri="{9D8B030D-6E8A-4147-A177-3AD203B41FA5}">
                      <a16:colId xmlns:a16="http://schemas.microsoft.com/office/drawing/2014/main" val="833438753"/>
                    </a:ext>
                  </a:extLst>
                </a:gridCol>
                <a:gridCol w="655758">
                  <a:extLst>
                    <a:ext uri="{9D8B030D-6E8A-4147-A177-3AD203B41FA5}">
                      <a16:colId xmlns:a16="http://schemas.microsoft.com/office/drawing/2014/main" val="402180665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1378140194"/>
                    </a:ext>
                  </a:extLst>
                </a:gridCol>
                <a:gridCol w="630539">
                  <a:extLst>
                    <a:ext uri="{9D8B030D-6E8A-4147-A177-3AD203B41FA5}">
                      <a16:colId xmlns:a16="http://schemas.microsoft.com/office/drawing/2014/main" val="2848014602"/>
                    </a:ext>
                  </a:extLst>
                </a:gridCol>
              </a:tblGrid>
              <a:tr h="316829">
                <a:tc rowSpan="2">
                  <a:txBody>
                    <a:bodyPr/>
                    <a:lstStyle/>
                    <a:p>
                      <a:pPr indent="95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Ранжирование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критерия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5841"/>
                  </a:ext>
                </a:extLst>
              </a:tr>
              <a:tr h="3168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80011008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39016615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26748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94243972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3906761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Эксперт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6480460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2000" i="0">
                          <a:latin typeface="Cambria Math" panose="02040503050406030204" pitchFamily="18" charset="0"/>
                        </a:rPr>
                        <m:t>=4,667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68" y="4101323"/>
                <a:ext cx="3203510" cy="967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Тестирование. Этап 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Автоматизированное тестирование (авто-тестирование) </a:t>
            </a:r>
            <a:r>
              <a:rPr lang="ru-RU" dirty="0"/>
              <a:t>– это программа, которая позволяет проводить полноценное тестирование ПО без участия человека.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2789869"/>
            <a:ext cx="52425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Преимущества авто-тестов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скорость работы намного выше, чем у человека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работают одновременно, в многопоточном режиме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влияния человеческого фактора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гибкость настройки и удобство технической поддержки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тестирования приложения целиком.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085839" y="2789868"/>
            <a:ext cx="52425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Недостатки авто-тестов</a:t>
            </a:r>
            <a:r>
              <a:rPr lang="en-US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регулярное отставание в создании авто-тестов от необходимости </a:t>
            </a:r>
            <a:r>
              <a:rPr lang="ru-RU" dirty="0" smtClean="0"/>
              <a:t>реализации новых сценариев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недоступность для специалистов по ручному тестированию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</a:t>
            </a:r>
            <a:r>
              <a:rPr lang="ru-RU" dirty="0" smtClean="0"/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</a:t>
            </a:r>
            <a:r>
              <a:rPr lang="ru-RU" dirty="0" smtClean="0"/>
              <a:t>аждый сценарий обрабатывается дважды</a:t>
            </a:r>
            <a:endParaRPr lang="ru-RU" dirty="0"/>
          </a:p>
          <a:p>
            <a:endParaRPr lang="ru-RU" dirty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</a:t>
            </a:r>
            <a:r>
              <a:rPr lang="ru-RU" sz="2000" dirty="0" smtClean="0"/>
              <a:t>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оптимальное решение проблем связанных с автоматизацией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в</a:t>
            </a:r>
            <a:r>
              <a:rPr lang="ru-RU" sz="2000" dirty="0"/>
              <a:t>едение общих шаблонов (методов) для 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</a:t>
            </a:r>
            <a:r>
              <a:rPr lang="ru-RU" sz="2000" dirty="0" smtClean="0"/>
              <a:t>азработка доступного конструктора для создания авто-тестов</a:t>
            </a:r>
            <a:r>
              <a:rPr lang="en-US" sz="2000" dirty="0" smtClean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типовую модель автоматизированных тестов на контрольном примере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Взаимодействие между </a:t>
            </a:r>
            <a:r>
              <a:rPr lang="ru-RU" sz="3200" dirty="0" smtClean="0">
                <a:latin typeface="Montserrat" pitchFamily="2" charset="0"/>
              </a:rPr>
              <a:t>специалистами по тестированию ПО.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30" y="1690688"/>
            <a:ext cx="10496570" cy="434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215099" y="5635261"/>
            <a:ext cx="976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Архитектура взаимодействия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7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Сценарий 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dirty="0" smtClean="0"/>
              <a:t>Шаблон </a:t>
            </a:r>
            <a:r>
              <a:rPr lang="ru-RU" sz="2400" dirty="0" smtClean="0"/>
              <a:t>(метод) – обобщённое действие, которое можно произвести в рамках </a:t>
            </a:r>
            <a:r>
              <a:rPr lang="ru-RU" sz="2400" dirty="0" smtClean="0"/>
              <a:t>тестового </a:t>
            </a:r>
            <a:r>
              <a:rPr lang="ru-RU" sz="2400" dirty="0" smtClean="0"/>
              <a:t>сценария</a:t>
            </a:r>
            <a:r>
              <a:rPr lang="ru-RU" sz="2400" dirty="0" smtClean="0"/>
              <a:t>.</a:t>
            </a:r>
            <a:endParaRPr lang="ru-RU" sz="2400" dirty="0" smtClean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Унификация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0096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8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TestNG</a:t>
            </a:r>
            <a:r>
              <a:rPr lang="ru-RU" sz="2800" dirty="0"/>
              <a:t> </a:t>
            </a:r>
            <a:r>
              <a:rPr lang="ru-RU" sz="2800" dirty="0" smtClean="0"/>
              <a:t>– запуск авто-тестов</a:t>
            </a:r>
            <a:r>
              <a:rPr lang="en-US" sz="28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Cucumber</a:t>
            </a:r>
            <a:r>
              <a:rPr lang="ru-RU" sz="2800" dirty="0" smtClean="0"/>
              <a:t> – обработка сценариев и считывание шагов</a:t>
            </a:r>
            <a:r>
              <a:rPr lang="en-US" sz="28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Selenide – </a:t>
            </a:r>
            <a:r>
              <a:rPr lang="ru-RU" sz="2800" dirty="0" smtClean="0"/>
              <a:t>работа с браузером</a:t>
            </a:r>
            <a:r>
              <a:rPr lang="en-US" sz="2800" dirty="0" smtClean="0"/>
              <a:t>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 smtClean="0"/>
              <a:t>RestAssured</a:t>
            </a:r>
            <a:r>
              <a:rPr lang="en-US" sz="2800" dirty="0" smtClean="0"/>
              <a:t> – </a:t>
            </a:r>
            <a:r>
              <a:rPr lang="ru-RU" sz="2800" dirty="0" smtClean="0"/>
              <a:t>работа с </a:t>
            </a:r>
            <a:r>
              <a:rPr lang="en-US" sz="2800" dirty="0" smtClean="0"/>
              <a:t>API;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Allure2 – </a:t>
            </a:r>
            <a:r>
              <a:rPr lang="ru-RU" sz="2800" dirty="0" smtClean="0"/>
              <a:t>генерация отчётов</a:t>
            </a:r>
            <a:r>
              <a:rPr lang="en-US" sz="2800" dirty="0"/>
              <a:t>.</a:t>
            </a:r>
            <a:endParaRPr lang="en-US" sz="2800" dirty="0" smtClean="0"/>
          </a:p>
        </p:txBody>
      </p:sp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Программное обеспечение</a:t>
            </a:r>
            <a:endParaRPr lang="ru-RU" sz="3200" dirty="0"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69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в крупных компаниях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Типовая модель автоматизированных тестов на контрольном примере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654</Words>
  <Application>Microsoft Office PowerPoint</Application>
  <PresentationFormat>Широкоэкранный</PresentationFormat>
  <Paragraphs>189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Montserrat</vt:lpstr>
      <vt:lpstr>Open Sans Light</vt:lpstr>
      <vt:lpstr>Times New Roman</vt:lpstr>
      <vt:lpstr>Тема Office</vt:lpstr>
      <vt:lpstr>Разработка гибридного фреймворка для автоматизации тестирования в крупных компаниях</vt:lpstr>
      <vt:lpstr>Тестирование. Этап в цикле разработки ПО</vt:lpstr>
      <vt:lpstr>Достоинства и недостатки авто-тестов</vt:lpstr>
      <vt:lpstr>Цели и задачи</vt:lpstr>
      <vt:lpstr>Взаимодействие между специалистами по тестированию ПО.</vt:lpstr>
      <vt:lpstr>Презентация PowerPoint</vt:lpstr>
      <vt:lpstr>Унификация формирования тестовых сценариев</vt:lpstr>
      <vt:lpstr>Программное обеспечение</vt:lpstr>
      <vt:lpstr>Типовая модель автоматизированных тестов на контрольном примере</vt:lpstr>
      <vt:lpstr>Результирующий отчёт</vt:lpstr>
      <vt:lpstr>Отчёты об ошибках</vt:lpstr>
      <vt:lpstr>Экспертные оценки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12</cp:revision>
  <dcterms:modified xsi:type="dcterms:W3CDTF">2022-06-01T16:02:55Z</dcterms:modified>
</cp:coreProperties>
</file>