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256" r:id="rId2"/>
    <p:sldId id="279" r:id="rId3"/>
    <p:sldId id="280" r:id="rId4"/>
    <p:sldId id="301" r:id="rId5"/>
    <p:sldId id="281" r:id="rId6"/>
    <p:sldId id="283" r:id="rId7"/>
    <p:sldId id="284" r:id="rId8"/>
    <p:sldId id="297" r:id="rId9"/>
    <p:sldId id="285" r:id="rId10"/>
    <p:sldId id="287" r:id="rId11"/>
    <p:sldId id="288" r:id="rId12"/>
    <p:sldId id="290" r:id="rId13"/>
    <p:sldId id="299" r:id="rId14"/>
    <p:sldId id="300" r:id="rId15"/>
    <p:sldId id="295" r:id="rId16"/>
  </p:sldIdLst>
  <p:sldSz cx="12192000" cy="6858000"/>
  <p:notesSz cx="6797675" cy="9928225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93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09DA"/>
    <a:srgbClr val="FF2600"/>
    <a:srgbClr val="CDA972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6EEBB0-8D3D-4648-BE7F-193F85B6FB5B}" v="1473" dt="2020-05-16T20:27:48.573"/>
    <p1510:client id="{3D6A65DF-3399-4E42-A38F-FD5A5FDCFDCA}" v="98" dt="2020-05-16T16:03:28.056"/>
    <p1510:client id="{A3477626-F574-9B4D-A666-EC392F272217}" v="16" dt="2020-05-16T15:11:57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DA37D80-6434-44D0-A028-1B22A696006F}" styleName="Светлый стиль 3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5BE263C-DBD7-4A20-BB59-AAB30ACAA65A}" styleName="Средний стиль 3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Светлый стиль 1 — акцент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CAF9ED-07DC-4A11-8D7F-57B35C25682E}" styleName="Средний стиль 1 — акцент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3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>
        <p:guide orient="horz" pos="2137"/>
        <p:guide pos="293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D53283-0C54-4801-851B-CFE3DD693168}" type="datetimeFigureOut">
              <a:rPr lang="ru-RU" smtClean="0"/>
              <a:t>29.05.2022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E1D353-E0ED-4FFE-A5FE-0A74DEE8E90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44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 hasCustomPrompt="1"/>
          </p:nvPr>
        </p:nvSpPr>
        <p:spPr>
          <a:xfrm>
            <a:off x="790512" y="3907171"/>
            <a:ext cx="5505450" cy="913554"/>
          </a:xfrm>
        </p:spPr>
        <p:txBody>
          <a:bodyPr anchor="b">
            <a:normAutofit/>
          </a:bodyPr>
          <a:lstStyle>
            <a:lvl1pPr algn="l">
              <a:defRPr sz="3000" b="1" i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 Semibold" charset="0"/>
                <a:cs typeface="Arial" panose="020B0604020202020204" pitchFamily="34" charset="0"/>
              </a:defRPr>
            </a:lvl1pPr>
          </a:lstStyle>
          <a:p>
            <a:r>
              <a:rPr lang="ru-RU"/>
              <a:t>Тема ВКР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790512" y="5401896"/>
            <a:ext cx="5505450" cy="443051"/>
          </a:xfrm>
        </p:spPr>
        <p:txBody>
          <a:bodyPr>
            <a:normAutofit/>
          </a:bodyPr>
          <a:lstStyle>
            <a:lvl1pPr marL="0" indent="0" algn="l">
              <a:buNone/>
              <a:defRPr sz="1800"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ФИО студента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E917FFC3-DAD3-2943-9228-3552C66AEED2}"/>
              </a:ext>
            </a:extLst>
          </p:cNvPr>
          <p:cNvSpPr/>
          <p:nvPr userDrawn="1"/>
        </p:nvSpPr>
        <p:spPr>
          <a:xfrm>
            <a:off x="10792691" y="0"/>
            <a:ext cx="608797" cy="6858000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E8B69D66-C071-844D-A49B-8ACCF11BF0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9674" y="3907171"/>
            <a:ext cx="4145996" cy="298945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DBB7CA-93D2-A74B-80DA-F6435519A5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90512" y="775808"/>
            <a:ext cx="5893419" cy="715546"/>
          </a:xfrm>
          <a:prstGeom prst="rect">
            <a:avLst/>
          </a:prstGeom>
        </p:spPr>
      </p:pic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56767676-BA22-5545-BA62-0116445D557B}"/>
              </a:ext>
            </a:extLst>
          </p:cNvPr>
          <p:cNvCxnSpPr>
            <a:cxnSpLocks/>
          </p:cNvCxnSpPr>
          <p:nvPr userDrawn="1"/>
        </p:nvCxnSpPr>
        <p:spPr>
          <a:xfrm>
            <a:off x="790512" y="5084955"/>
            <a:ext cx="859868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126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>
            <a:lvl1pPr>
              <a:defRPr b="0" i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>
              <a:defRPr b="0" i="0">
                <a:latin typeface="+mn-lt"/>
                <a:ea typeface="Open Sans Light" charset="0"/>
                <a:cs typeface="Open Sans Light" charset="0"/>
              </a:defRPr>
            </a:lvl2pPr>
            <a:lvl3pPr>
              <a:defRPr b="0" i="0">
                <a:latin typeface="+mn-lt"/>
                <a:ea typeface="Open Sans Light" charset="0"/>
                <a:cs typeface="Open Sans Light" charset="0"/>
              </a:defRPr>
            </a:lvl3pPr>
            <a:lvl4pPr>
              <a:defRPr b="0" i="0">
                <a:latin typeface="+mn-lt"/>
                <a:ea typeface="Open Sans Light" charset="0"/>
                <a:cs typeface="Open Sans Light" charset="0"/>
              </a:defRPr>
            </a:lvl4pPr>
            <a:lvl5pPr>
              <a:defRPr b="0" i="0">
                <a:latin typeface="+mn-lt"/>
                <a:ea typeface="Open Sans Light" charset="0"/>
                <a:cs typeface="Open Sans Light" charset="0"/>
              </a:defRPr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699730B-B6B2-C74B-AD2E-45F2273C5F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6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5801" y="319731"/>
            <a:ext cx="10180720" cy="506896"/>
          </a:xfrm>
        </p:spPr>
        <p:txBody>
          <a:bodyPr>
            <a:noAutofit/>
          </a:bodyPr>
          <a:lstStyle>
            <a:lvl1pPr algn="l">
              <a:defRPr sz="3600" b="0" i="0">
                <a:solidFill>
                  <a:schemeClr val="accent2"/>
                </a:solidFill>
                <a:latin typeface="+mn-lt"/>
                <a:ea typeface="Open Sans Light" charset="0"/>
                <a:cs typeface="Open Sans Light" charset="0"/>
              </a:defRPr>
            </a:lvl1pPr>
          </a:lstStyle>
          <a:p>
            <a:r>
              <a:rPr lang="ru-RU"/>
              <a:t>Цели и задачи</a:t>
            </a:r>
          </a:p>
        </p:txBody>
      </p:sp>
      <p:cxnSp>
        <p:nvCxnSpPr>
          <p:cNvPr id="9" name="Прямая соединительная линия 8"/>
          <p:cNvCxnSpPr/>
          <p:nvPr userDrawn="1"/>
        </p:nvCxnSpPr>
        <p:spPr>
          <a:xfrm>
            <a:off x="487044" y="345373"/>
            <a:ext cx="0" cy="455613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3E54CA7C-5720-E64A-B9FA-E9BEE5119AED}"/>
              </a:ext>
            </a:extLst>
          </p:cNvPr>
          <p:cNvSpPr/>
          <p:nvPr userDrawn="1"/>
        </p:nvSpPr>
        <p:spPr>
          <a:xfrm>
            <a:off x="11515236" y="6296891"/>
            <a:ext cx="608797" cy="561109"/>
          </a:xfrm>
          <a:prstGeom prst="rect">
            <a:avLst/>
          </a:prstGeom>
          <a:solidFill>
            <a:schemeClr val="accent2">
              <a:alpha val="7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15235" y="6387440"/>
            <a:ext cx="608797" cy="365125"/>
          </a:xfrm>
        </p:spPr>
        <p:txBody>
          <a:bodyPr/>
          <a:lstStyle>
            <a:lvl1pPr algn="ctr">
              <a:defRPr b="1">
                <a:solidFill>
                  <a:schemeClr val="bg1"/>
                </a:solidFill>
                <a:latin typeface="+mn-lt"/>
              </a:defRPr>
            </a:lvl1pPr>
          </a:lstStyle>
          <a:p>
            <a:fld id="{EF717E07-C66C-6149-98B7-03ADCD069AD7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FD0A688-43B7-1C4C-B942-46313BE0468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87044" y="6492452"/>
            <a:ext cx="3431813" cy="15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2156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717E07-C66C-6149-98B7-03ADCD069AD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7434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74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CF925B-C071-D94C-8F71-703CF7B35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 в крупных компаниях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5745F6-1219-F04F-8991-139BD74741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Даниил Романов УВА-411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17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Обработка сценария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10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На каждый шаг сценария реализован свой программный метод</a:t>
            </a:r>
          </a:p>
          <a:p>
            <a:r>
              <a:rPr lang="ru-RU" dirty="0" smtClean="0"/>
              <a:t>Шаги сценария вызывают одноимённые методы построчно</a:t>
            </a:r>
          </a:p>
          <a:p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767" y="2758165"/>
            <a:ext cx="10394581" cy="3185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0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Полученный результат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11</a:t>
            </a:fld>
            <a:endParaRPr lang="ru-RU"/>
          </a:p>
        </p:txBody>
      </p:sp>
      <p:pic>
        <p:nvPicPr>
          <p:cNvPr id="6" name="Объект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8164" y="1193800"/>
            <a:ext cx="10304834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324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Отчёты об ошибках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12</a:t>
            </a:fld>
            <a:endParaRPr lang="ru-RU"/>
          </a:p>
        </p:txBody>
      </p:sp>
      <p:pic>
        <p:nvPicPr>
          <p:cNvPr id="10" name="Объект 9"/>
          <p:cNvPicPr>
            <a:picLocks noGrp="1"/>
          </p:cNvPicPr>
          <p:nvPr>
            <p:ph idx="1"/>
          </p:nvPr>
        </p:nvPicPr>
        <p:blipFill rotWithShape="1">
          <a:blip r:embed="rId2"/>
          <a:srcRect l="56586"/>
          <a:stretch/>
        </p:blipFill>
        <p:spPr>
          <a:xfrm>
            <a:off x="685800" y="832175"/>
            <a:ext cx="4675178" cy="5214062"/>
          </a:xfrm>
          <a:prstGeom prst="rect">
            <a:avLst/>
          </a:prstGeom>
        </p:spPr>
      </p:pic>
      <p:pic>
        <p:nvPicPr>
          <p:cNvPr id="11" name="Объект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6186195" y="823836"/>
            <a:ext cx="5019869" cy="5427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Параллельный запуск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13</a:t>
            </a:fld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Авто-тесты можно исполнять в асинхронном (параллельном) режиме.</a:t>
            </a:r>
            <a:endParaRPr lang="ru-RU" dirty="0"/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302146" y="3568701"/>
            <a:ext cx="11821886" cy="24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299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Экспертные оценки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14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099823"/>
                  </p:ext>
                </p:extLst>
              </p:nvPr>
            </p:nvGraphicFramePr>
            <p:xfrm>
              <a:off x="487043" y="240423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800" b="1" i="1" kern="120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+mn-lt"/>
                                        <a:ea typeface="+mn-ea"/>
                                        <a:cs typeface="+mn-cs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sz="1800" b="1" i="1" kern="1200" smtClean="0">
                                        <a:solidFill>
                                          <a:schemeClr val="lt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𝒊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Объект 2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633099823"/>
                  </p:ext>
                </p:extLst>
              </p:nvPr>
            </p:nvGraphicFramePr>
            <p:xfrm>
              <a:off x="487043" y="2404233"/>
              <a:ext cx="3831623" cy="2606307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321058">
                      <a:extLst>
                        <a:ext uri="{9D8B030D-6E8A-4147-A177-3AD203B41FA5}">
                          <a16:colId xmlns:a16="http://schemas.microsoft.com/office/drawing/2014/main" val="3937347236"/>
                        </a:ext>
                      </a:extLst>
                    </a:gridCol>
                    <a:gridCol w="822237">
                      <a:extLst>
                        <a:ext uri="{9D8B030D-6E8A-4147-A177-3AD203B41FA5}">
                          <a16:colId xmlns:a16="http://schemas.microsoft.com/office/drawing/2014/main" val="215165887"/>
                        </a:ext>
                      </a:extLst>
                    </a:gridCol>
                    <a:gridCol w="745494">
                      <a:extLst>
                        <a:ext uri="{9D8B030D-6E8A-4147-A177-3AD203B41FA5}">
                          <a16:colId xmlns:a16="http://schemas.microsoft.com/office/drawing/2014/main" val="1723564653"/>
                        </a:ext>
                      </a:extLst>
                    </a:gridCol>
                    <a:gridCol w="942834">
                      <a:extLst>
                        <a:ext uri="{9D8B030D-6E8A-4147-A177-3AD203B41FA5}">
                          <a16:colId xmlns:a16="http://schemas.microsoft.com/office/drawing/2014/main" val="2302272877"/>
                        </a:ext>
                      </a:extLst>
                    </a:gridCol>
                  </a:tblGrid>
                  <a:tr h="276075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Оценки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№ критерия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2919914"/>
                      </a:ext>
                    </a:extLst>
                  </a:tr>
                  <a:tr h="276075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4443071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8670916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30736962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928514819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216530820"/>
                      </a:ext>
                    </a:extLst>
                  </a:tr>
                  <a:tr h="348386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2868299042"/>
                      </a:ext>
                    </a:extLst>
                  </a:tr>
                  <a:tr h="27607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Ср. оценка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4</a:t>
                          </a:r>
                          <a:r>
                            <a:rPr lang="en-US" sz="1200" dirty="0">
                              <a:effectLst/>
                            </a:rPr>
                            <a:t>,8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4,6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 smtClean="0">
                              <a:effectLst/>
                            </a:rPr>
                            <a:t>4,6</a:t>
                          </a:r>
                          <a:endParaRPr lang="ru-RU" sz="1200" dirty="0" smtClean="0">
                            <a:effectLst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1628162115"/>
                      </a:ext>
                    </a:extLst>
                  </a:tr>
                  <a:tr h="325396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2743" marR="72743" marT="0" marB="0" anchor="ctr">
                        <a:blipFill>
                          <a:blip r:embed="rId2"/>
                          <a:stretch>
                            <a:fillRect l="-461" t="-716981" r="-192166" b="-207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0,333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0,316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tc>
                      <a:txBody>
                        <a:bodyPr/>
                        <a:lstStyle/>
                        <a:p>
                          <a:pPr marL="0" marR="0" indent="0" algn="ctr" defTabSz="914400" rtl="0" eaLnBrk="1" fontAlgn="auto" latinLnBrk="0" hangingPunct="1">
                            <a:lnSpc>
                              <a:spcPct val="106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200" dirty="0" smtClean="0">
                              <a:effectLst/>
                            </a:rPr>
                            <a:t>0,35</a:t>
                          </a:r>
                          <a:endParaRPr lang="ru-RU" sz="1200" dirty="0" smtClean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2743" marR="72743" marT="0" marB="0" anchor="ctr"/>
                    </a:tc>
                    <a:extLst>
                      <a:ext uri="{0D108BD9-81ED-4DB2-BD59-A6C34878D82A}">
                        <a16:rowId xmlns:a16="http://schemas.microsoft.com/office/drawing/2014/main" val="34731094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Объект 4"/>
          <p:cNvSpPr txBox="1">
            <a:spLocks/>
          </p:cNvSpPr>
          <p:nvPr/>
        </p:nvSpPr>
        <p:spPr>
          <a:xfrm>
            <a:off x="487043" y="5770018"/>
            <a:ext cx="10866756" cy="4314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Open Sans Light" charset="0"/>
                <a:cs typeface="Open Sans Light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Open Sans Light" charset="0"/>
                <a:cs typeface="Open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dirty="0" smtClean="0"/>
              <a:t> В результате </a:t>
            </a:r>
            <a:r>
              <a:rPr lang="ru-RU" sz="2400" dirty="0"/>
              <a:t>оценки качества </a:t>
            </a:r>
            <a:r>
              <a:rPr lang="ru-RU" sz="2400" dirty="0" smtClean="0"/>
              <a:t>была </a:t>
            </a:r>
            <a:r>
              <a:rPr lang="ru-RU" sz="2400" dirty="0"/>
              <a:t>получена следующая оценка: </a:t>
            </a:r>
            <a:r>
              <a:rPr lang="ru-RU" sz="2400" dirty="0" smtClean="0"/>
              <a:t>4,667.</a:t>
            </a:r>
            <a:endParaRPr lang="ru-RU" sz="2400" dirty="0"/>
          </a:p>
        </p:txBody>
      </p:sp>
      <p:graphicFrame>
        <p:nvGraphicFramePr>
          <p:cNvPr id="10" name="Таблица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647496"/>
              </p:ext>
            </p:extLst>
          </p:nvPr>
        </p:nvGraphicFramePr>
        <p:xfrm>
          <a:off x="487043" y="1193801"/>
          <a:ext cx="3441145" cy="100822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268651">
                  <a:extLst>
                    <a:ext uri="{9D8B030D-6E8A-4147-A177-3AD203B41FA5}">
                      <a16:colId xmlns:a16="http://schemas.microsoft.com/office/drawing/2014/main" val="1504205120"/>
                    </a:ext>
                  </a:extLst>
                </a:gridCol>
                <a:gridCol w="3172494">
                  <a:extLst>
                    <a:ext uri="{9D8B030D-6E8A-4147-A177-3AD203B41FA5}">
                      <a16:colId xmlns:a16="http://schemas.microsoft.com/office/drawing/2014/main" val="376924219"/>
                    </a:ext>
                  </a:extLst>
                </a:gridCol>
              </a:tblGrid>
              <a:tr h="275107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 smtClean="0">
                          <a:effectLst/>
                          <a:latin typeface="+mn-lt"/>
                          <a:ea typeface="+mn-ea"/>
                          <a:cs typeface="+mn-cs"/>
                        </a:rPr>
                        <a:t>№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Показатель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4568210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Доступность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8767796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Информативность отчётов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53889802"/>
                  </a:ext>
                </a:extLst>
              </a:tr>
              <a:tr h="24437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Поддержка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55196384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402219"/>
                  </p:ext>
                </p:extLst>
              </p:nvPr>
            </p:nvGraphicFramePr>
            <p:xfrm>
              <a:off x="8449220" y="1193801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ru-RU" sz="1100">
                                        <a:effectLst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1100">
                                        <a:effectLst/>
                                      </a:rPr>
                                      <m:t>𝑿</m:t>
                                    </m:r>
                                  </m:e>
                                  <m:sub>
                                    <m:r>
                                      <a:rPr lang="ru-RU" sz="1100">
                                        <a:effectLst/>
                                      </a:rPr>
                                      <m:t>𝒋</m:t>
                                    </m:r>
                                  </m:sub>
                                </m:sSub>
                                <m:r>
                                  <a:rPr lang="ru-RU" sz="1100">
                                    <a:effectLst/>
                                  </a:rPr>
                                  <m:t>=</m:t>
                                </m:r>
                                <m:nary>
                                  <m:naryPr>
                                    <m:chr m:val="∑"/>
                                    <m:limLoc m:val="undOvr"/>
                                    <m:ctrlPr>
                                      <a:rPr lang="ru-RU" sz="1100">
                                        <a:effectLst/>
                                      </a:rPr>
                                    </m:ctrlPr>
                                  </m:naryPr>
                                  <m:sub>
                                    <m:r>
                                      <a:rPr lang="en-US" sz="1100">
                                        <a:effectLst/>
                                      </a:rPr>
                                      <m:t>𝒊</m:t>
                                    </m:r>
                                    <m:r>
                                      <a:rPr lang="ru-RU" sz="1100">
                                        <a:effectLst/>
                                      </a:rPr>
                                      <m:t>=</m:t>
                                    </m:r>
                                    <m:r>
                                      <a:rPr lang="ru-RU" sz="1100">
                                        <a:effectLst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ru-RU" sz="1100">
                                        <a:effectLst/>
                                      </a:rPr>
                                      <m:t>𝒎</m:t>
                                    </m:r>
                                  </m:sup>
                                  <m:e>
                                    <m:sSub>
                                      <m:sSubPr>
                                        <m:ctrlPr>
                                          <a:rPr lang="ru-RU" sz="1100">
                                            <a:effectLst/>
                                          </a:rPr>
                                        </m:ctrlPr>
                                      </m:sSubPr>
                                      <m:e>
                                        <m:sSub>
                                          <m:sSubPr>
                                            <m:ctrlPr>
                                              <a:rPr lang="ru-RU" sz="1100">
                                                <a:effectLst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ru-RU" sz="1100">
                                                <a:effectLst/>
                                              </a:rPr>
                                              <m:t>𝑿</m:t>
                                            </m:r>
                                          </m:e>
                                          <m:sub>
                                            <m:r>
                                              <a:rPr lang="ru-RU" sz="1100">
                                                <a:effectLst/>
                                              </a:rPr>
                                              <m:t>𝒊𝒋</m:t>
                                            </m:r>
                                          </m:sub>
                                        </m:sSub>
                                      </m:e>
                                      <m:sub>
                                        <m:r>
                                          <a:rPr lang="ru-RU" sz="1100">
                                            <a:effectLst/>
                                          </a:rPr>
                                          <m:t> </m:t>
                                        </m:r>
                                      </m:sub>
                                    </m:sSub>
                                  </m:e>
                                </m:nary>
                              </m:oMath>
                            </m:oMathPara>
                          </a14:m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1" name="Таблица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91402219"/>
                  </p:ext>
                </p:extLst>
              </p:nvPr>
            </p:nvGraphicFramePr>
            <p:xfrm>
              <a:off x="8449220" y="1193801"/>
              <a:ext cx="3559277" cy="2827692"/>
            </p:xfrm>
            <a:graphic>
              <a:graphicData uri="http://schemas.openxmlformats.org/drawingml/2006/table">
                <a:tbl>
                  <a:tblPr firstRow="1" firstCol="1" bandRow="1">
                    <a:tableStyleId>{21E4AEA4-8DFA-4A89-87EB-49C32662AFE0}</a:tableStyleId>
                  </a:tblPr>
                  <a:tblGrid>
                    <a:gridCol w="1599849">
                      <a:extLst>
                        <a:ext uri="{9D8B030D-6E8A-4147-A177-3AD203B41FA5}">
                          <a16:colId xmlns:a16="http://schemas.microsoft.com/office/drawing/2014/main" val="1205946314"/>
                        </a:ext>
                      </a:extLst>
                    </a:gridCol>
                    <a:gridCol w="648789">
                      <a:extLst>
                        <a:ext uri="{9D8B030D-6E8A-4147-A177-3AD203B41FA5}">
                          <a16:colId xmlns:a16="http://schemas.microsoft.com/office/drawing/2014/main" val="2605779932"/>
                        </a:ext>
                      </a:extLst>
                    </a:gridCol>
                    <a:gridCol w="563250">
                      <a:extLst>
                        <a:ext uri="{9D8B030D-6E8A-4147-A177-3AD203B41FA5}">
                          <a16:colId xmlns:a16="http://schemas.microsoft.com/office/drawing/2014/main" val="718572341"/>
                        </a:ext>
                      </a:extLst>
                    </a:gridCol>
                    <a:gridCol w="747389">
                      <a:extLst>
                        <a:ext uri="{9D8B030D-6E8A-4147-A177-3AD203B41FA5}">
                          <a16:colId xmlns:a16="http://schemas.microsoft.com/office/drawing/2014/main" val="2591767640"/>
                        </a:ext>
                      </a:extLst>
                    </a:gridCol>
                  </a:tblGrid>
                  <a:tr h="315753">
                    <a:tc rowSpan="2">
                      <a:txBody>
                        <a:bodyPr/>
                        <a:lstStyle/>
                        <a:p>
                          <a:pPr indent="9525"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Норм. ранжирование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gridSpan="3"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№ критерия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962512153"/>
                      </a:ext>
                    </a:extLst>
                  </a:tr>
                  <a:tr h="315753">
                    <a:tc vMerge="1"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2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 dirty="0">
                              <a:effectLst/>
                            </a:rPr>
                            <a:t>3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412281421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 dirty="0">
                              <a:effectLst/>
                            </a:rPr>
                            <a:t>1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884718959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2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185725336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3351712514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4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2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4246673890"/>
                      </a:ext>
                    </a:extLst>
                  </a:tr>
                  <a:tr h="315753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400">
                              <a:effectLst/>
                            </a:rPr>
                            <a:t>Эксперт 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3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>
                              <a:effectLst/>
                            </a:rPr>
                            <a:t>1,5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696010294"/>
                      </a:ext>
                    </a:extLst>
                  </a:tr>
                  <a:tr h="617421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73025" marR="73025" marT="0" marB="0" anchor="ctr">
                        <a:blipFill>
                          <a:blip r:embed="rId3"/>
                          <a:stretch>
                            <a:fillRect l="-760" t="-356863" r="-123954" b="-196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ru-RU" sz="1200">
                              <a:effectLst/>
                            </a:rPr>
                            <a:t>10</a:t>
                          </a:r>
                          <a:r>
                            <a:rPr lang="en-US" sz="1200">
                              <a:effectLst/>
                            </a:rPr>
                            <a:t>,5</a:t>
                          </a:r>
                          <a:endParaRPr lang="ru-RU" sz="110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6000"/>
                            </a:lnSpc>
                            <a:spcAft>
                              <a:spcPts val="0"/>
                            </a:spcAft>
                          </a:pPr>
                          <a:r>
                            <a:rPr lang="en-US" sz="1200" dirty="0">
                              <a:effectLst/>
                            </a:rPr>
                            <a:t>9,5</a:t>
                          </a:r>
                          <a:endParaRPr lang="ru-RU" sz="1100" dirty="0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73025" marR="73025" marT="0" marB="0" anchor="ctr"/>
                    </a:tc>
                    <a:extLst>
                      <a:ext uri="{0D108BD9-81ED-4DB2-BD59-A6C34878D82A}">
                        <a16:rowId xmlns:a16="http://schemas.microsoft.com/office/drawing/2014/main" val="2107736999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12" name="Таблица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6611167"/>
              </p:ext>
            </p:extLst>
          </p:nvPr>
        </p:nvGraphicFramePr>
        <p:xfrm>
          <a:off x="4486990" y="1193801"/>
          <a:ext cx="3793906" cy="2217803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713692">
                  <a:extLst>
                    <a:ext uri="{9D8B030D-6E8A-4147-A177-3AD203B41FA5}">
                      <a16:colId xmlns:a16="http://schemas.microsoft.com/office/drawing/2014/main" val="833438753"/>
                    </a:ext>
                  </a:extLst>
                </a:gridCol>
                <a:gridCol w="655758">
                  <a:extLst>
                    <a:ext uri="{9D8B030D-6E8A-4147-A177-3AD203B41FA5}">
                      <a16:colId xmlns:a16="http://schemas.microsoft.com/office/drawing/2014/main" val="4021806655"/>
                    </a:ext>
                  </a:extLst>
                </a:gridCol>
                <a:gridCol w="793917">
                  <a:extLst>
                    <a:ext uri="{9D8B030D-6E8A-4147-A177-3AD203B41FA5}">
                      <a16:colId xmlns:a16="http://schemas.microsoft.com/office/drawing/2014/main" val="1378140194"/>
                    </a:ext>
                  </a:extLst>
                </a:gridCol>
                <a:gridCol w="630539">
                  <a:extLst>
                    <a:ext uri="{9D8B030D-6E8A-4147-A177-3AD203B41FA5}">
                      <a16:colId xmlns:a16="http://schemas.microsoft.com/office/drawing/2014/main" val="2848014602"/>
                    </a:ext>
                  </a:extLst>
                </a:gridCol>
              </a:tblGrid>
              <a:tr h="316829">
                <a:tc rowSpan="2">
                  <a:txBody>
                    <a:bodyPr/>
                    <a:lstStyle/>
                    <a:p>
                      <a:pPr indent="9525"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Ранжирование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№ критерия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2685841"/>
                  </a:ext>
                </a:extLst>
              </a:tr>
              <a:tr h="316829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2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3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580011008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39016615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10626748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2942439722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>
                          <a:effectLst/>
                        </a:rPr>
                        <a:t>Эксперт 4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1839067615"/>
                  </a:ext>
                </a:extLst>
              </a:tr>
              <a:tr h="316829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ru-RU" sz="1400" dirty="0">
                          <a:effectLst/>
                        </a:rPr>
                        <a:t>Эксперт 5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</a:t>
                      </a:r>
                      <a:endParaRPr lang="ru-RU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73025" marR="73025" marT="0" marB="0" anchor="ctr"/>
                </a:tc>
                <a:extLst>
                  <a:ext uri="{0D108BD9-81ED-4DB2-BD59-A6C34878D82A}">
                    <a16:rowId xmlns:a16="http://schemas.microsoft.com/office/drawing/2014/main" val="3648046027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13" name="Прямоугольник 12"/>
              <p:cNvSpPr/>
              <p:nvPr/>
            </p:nvSpPr>
            <p:spPr>
              <a:xfrm>
                <a:off x="4560599" y="4021493"/>
                <a:ext cx="3203510" cy="96744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000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sz="2000" i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ru-RU" sz="2000" i="0">
                              <a:latin typeface="Cambria Math" panose="02040503050406030204" pitchFamily="18" charset="0"/>
                            </a:rPr>
                            <m:t>∗ </m:t>
                          </m:r>
                          <m:sSub>
                            <m:sSubPr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ru-RU" sz="20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ru-RU" sz="2000" i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ru-RU" sz="2000" i="0">
                          <a:latin typeface="Cambria Math" panose="02040503050406030204" pitchFamily="18" charset="0"/>
                        </a:rPr>
                        <m:t>=4,667</m:t>
                      </m:r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13" name="Прямоугольник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0599" y="4021493"/>
                <a:ext cx="3203510" cy="967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9998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450850">
              <a:buNone/>
            </a:pPr>
            <a:r>
              <a:rPr lang="ru-RU" dirty="0"/>
              <a:t>В результате выполнения выпускной квалификационной работы </a:t>
            </a:r>
            <a:r>
              <a:rPr lang="ru-RU" dirty="0" smtClean="0"/>
              <a:t>был разработан гибридный </a:t>
            </a:r>
            <a:r>
              <a:rPr lang="ru-RU" dirty="0" err="1" smtClean="0"/>
              <a:t>фреймворк</a:t>
            </a:r>
            <a:r>
              <a:rPr lang="ru-RU" dirty="0" smtClean="0"/>
              <a:t>. Фреймворк отвечает </a:t>
            </a:r>
            <a:r>
              <a:rPr lang="ru-RU" dirty="0"/>
              <a:t>всем поставленным требованиям, включает все необходимые функции. </a:t>
            </a:r>
          </a:p>
          <a:p>
            <a:pPr marL="0" indent="450850">
              <a:buNone/>
            </a:pPr>
            <a:r>
              <a:rPr lang="ru-RU" dirty="0"/>
              <a:t>Внедрение </a:t>
            </a:r>
            <a:r>
              <a:rPr lang="ru-RU" dirty="0" err="1" smtClean="0"/>
              <a:t>фреймворка</a:t>
            </a:r>
            <a:r>
              <a:rPr lang="ru-RU" dirty="0" smtClean="0"/>
              <a:t> в </a:t>
            </a:r>
            <a:r>
              <a:rPr lang="ru-RU" dirty="0"/>
              <a:t>промышленную </a:t>
            </a:r>
            <a:r>
              <a:rPr lang="ru-RU" dirty="0" smtClean="0"/>
              <a:t>эксплуатацию:</a:t>
            </a:r>
          </a:p>
          <a:p>
            <a:r>
              <a:rPr lang="ru-RU" dirty="0"/>
              <a:t>с</a:t>
            </a:r>
            <a:r>
              <a:rPr lang="ru-RU" dirty="0" smtClean="0"/>
              <a:t>ократит расходы на проведение тестирования;</a:t>
            </a:r>
          </a:p>
          <a:p>
            <a:r>
              <a:rPr lang="ru-RU" dirty="0"/>
              <a:t>о</a:t>
            </a:r>
            <a:r>
              <a:rPr lang="ru-RU" dirty="0" smtClean="0"/>
              <a:t>птимизирует работу специалистов по автоматизированному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простит работу специалистов по ручному тестированию</a:t>
            </a:r>
            <a:r>
              <a:rPr lang="en-US" dirty="0" smtClean="0"/>
              <a:t>;</a:t>
            </a:r>
          </a:p>
          <a:p>
            <a:r>
              <a:rPr lang="ru-RU" dirty="0"/>
              <a:t>у</a:t>
            </a:r>
            <a:r>
              <a:rPr lang="ru-RU" dirty="0" smtClean="0"/>
              <a:t>скорит внедрение авто-тестов в оборот</a:t>
            </a:r>
            <a:r>
              <a:rPr lang="en-US" dirty="0" smtClean="0"/>
              <a:t>.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Функционал </a:t>
            </a:r>
            <a:r>
              <a:rPr lang="ru-RU" dirty="0"/>
              <a:t>разработанного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можно </a:t>
            </a:r>
            <a:r>
              <a:rPr lang="ru-RU" dirty="0"/>
              <a:t>будет увеличивать.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0591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453C6-BBA6-374C-904D-A0889E311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>
                <a:latin typeface="Arial" panose="020B0604020202020204" pitchFamily="34" charset="0"/>
                <a:cs typeface="Arial" panose="020B0604020202020204" pitchFamily="34" charset="0"/>
              </a:rPr>
              <a:t>Цель и задачи</a:t>
            </a:r>
            <a:endParaRPr lang="ru-RU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8854FCF-A3FC-9640-AFE6-8DA4C9B2A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 smtClean="0"/>
              <a:t>Цель:</a:t>
            </a:r>
            <a:r>
              <a:rPr lang="ru-RU" sz="2400" dirty="0"/>
              <a:t> сделать процесс </a:t>
            </a:r>
            <a:r>
              <a:rPr lang="ru-RU" sz="2400" dirty="0" smtClean="0"/>
              <a:t>автоматизации тестирования </a:t>
            </a:r>
            <a:r>
              <a:rPr lang="ru-RU" sz="2400" dirty="0"/>
              <a:t>программного обеспечения гибким, не ресурсоемким и </a:t>
            </a:r>
            <a:r>
              <a:rPr lang="ru-RU" sz="2400" dirty="0" smtClean="0"/>
              <a:t>доступным.</a:t>
            </a:r>
          </a:p>
          <a:p>
            <a:pPr marL="0" indent="0">
              <a:buNone/>
            </a:pPr>
            <a:r>
              <a:rPr lang="ru-RU" sz="2400" b="1" dirty="0" smtClean="0"/>
              <a:t>Задачи:</a:t>
            </a:r>
          </a:p>
          <a:p>
            <a:r>
              <a:rPr lang="ru-RU" sz="2400" dirty="0" smtClean="0"/>
              <a:t>Проанализировать существующие подходы к автоматизации тестирования в крупных компаниях</a:t>
            </a:r>
          </a:p>
          <a:p>
            <a:r>
              <a:rPr lang="ru-RU" sz="2400" dirty="0" smtClean="0"/>
              <a:t>Предложить оптимальный подход к решению проблем автоматизации тестирования</a:t>
            </a:r>
            <a:endParaRPr lang="en-US" sz="2400" dirty="0" smtClean="0"/>
          </a:p>
          <a:p>
            <a:r>
              <a:rPr lang="ru-RU" sz="2400" dirty="0" smtClean="0"/>
              <a:t>Разработать архитектуру модулей будущего </a:t>
            </a:r>
            <a:r>
              <a:rPr lang="ru-RU" sz="2400" dirty="0" err="1" smtClean="0"/>
              <a:t>фреймворка</a:t>
            </a:r>
            <a:endParaRPr lang="ru-RU" sz="2400" dirty="0" smtClean="0"/>
          </a:p>
          <a:p>
            <a:r>
              <a:rPr lang="ru-RU" sz="2400" dirty="0" smtClean="0"/>
              <a:t>Разработать типовую модель автоматизированных тестов на контрольном примере</a:t>
            </a:r>
            <a:endParaRPr lang="ru-RU" sz="2400" dirty="0" smtClean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D6FE8CD-7E2D-0943-892B-D78D0C290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51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Тестирование и его место в цикле разработки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3</a:t>
            </a:fld>
            <a:endParaRPr lang="ru-RU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441" y="827279"/>
            <a:ext cx="10184667" cy="5560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039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Что такое автоматизированное тестирование?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4</a:t>
            </a:fld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Автоматизированное тестирование – это программа, которая проверяет работу сайтов, мобильных приложений, баз данных, </a:t>
            </a:r>
            <a:r>
              <a:rPr lang="en-US" dirty="0" smtClean="0"/>
              <a:t>API</a:t>
            </a:r>
            <a:r>
              <a:rPr lang="ru-RU" dirty="0"/>
              <a:t> </a:t>
            </a:r>
            <a:r>
              <a:rPr lang="ru-RU" dirty="0" smtClean="0"/>
              <a:t>и пользовательских интерфейсов.</a:t>
            </a:r>
          </a:p>
          <a:p>
            <a:pPr marL="0" indent="0">
              <a:buNone/>
            </a:pPr>
            <a:endParaRPr lang="ru-RU" dirty="0" smtClean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4" y="3475395"/>
            <a:ext cx="11123945" cy="246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43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1248053" cy="506896"/>
          </a:xfrm>
        </p:spPr>
        <p:txBody>
          <a:bodyPr/>
          <a:lstStyle/>
          <a:p>
            <a:r>
              <a:rPr lang="ru-RU" dirty="0" smtClean="0"/>
              <a:t>Преимущества автоматизированного 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5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Автоматизированные тесты: </a:t>
            </a:r>
          </a:p>
          <a:p>
            <a:r>
              <a:rPr lang="ru-RU" dirty="0" smtClean="0"/>
              <a:t>Скорость работы тестов гораздо выше, чем у человека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Тесты работают одновременно</a:t>
            </a:r>
            <a:r>
              <a:rPr lang="ru-RU" dirty="0"/>
              <a:t>, в асинхронном </a:t>
            </a:r>
            <a:r>
              <a:rPr lang="ru-RU" dirty="0" smtClean="0"/>
              <a:t>режиме</a:t>
            </a:r>
            <a:r>
              <a:rPr lang="en-US" dirty="0"/>
              <a:t>;</a:t>
            </a:r>
            <a:endParaRPr lang="ru-RU" dirty="0" smtClean="0"/>
          </a:p>
          <a:p>
            <a:pPr lvl="0"/>
            <a:r>
              <a:rPr lang="ru-RU" dirty="0" smtClean="0"/>
              <a:t>Отсутствие влияния человеческого фактора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Возможность гибкой настройки и простоты технической поддержки</a:t>
            </a:r>
            <a:r>
              <a:rPr lang="en-US" dirty="0" smtClean="0"/>
              <a:t>;</a:t>
            </a:r>
            <a:endParaRPr lang="ru-RU" dirty="0" smtClean="0"/>
          </a:p>
          <a:p>
            <a:pPr lvl="0"/>
            <a:r>
              <a:rPr lang="ru-RU" dirty="0" smtClean="0"/>
              <a:t>Возможность быстрого выполнения тестирования приложения целиком.</a:t>
            </a:r>
            <a:endParaRPr lang="ru-RU" dirty="0"/>
          </a:p>
          <a:p>
            <a:endParaRPr lang="ru-RU" dirty="0"/>
          </a:p>
          <a:p>
            <a:pPr lvl="0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2060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319731"/>
            <a:ext cx="10668000" cy="506896"/>
          </a:xfrm>
        </p:spPr>
        <p:txBody>
          <a:bodyPr/>
          <a:lstStyle/>
          <a:p>
            <a:r>
              <a:rPr lang="ru-RU" dirty="0" smtClean="0"/>
              <a:t>Переход от ручного тестирования к авто-тестам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6</a:t>
            </a:fld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1800" dirty="0" smtClean="0"/>
              <a:t>Специалисты по ручному тестированию передают тестовые сценарии на автоматизацию.</a:t>
            </a:r>
          </a:p>
          <a:p>
            <a:r>
              <a:rPr lang="ru-RU" sz="1800" dirty="0"/>
              <a:t>Специалисты по </a:t>
            </a:r>
            <a:r>
              <a:rPr lang="ru-RU" sz="1800" dirty="0" smtClean="0"/>
              <a:t>автоматизированному тестированию разрабатывают авто-тесты, далее получают новые сценарии к реализации.</a:t>
            </a:r>
          </a:p>
          <a:p>
            <a:r>
              <a:rPr lang="ru-RU" sz="1800" dirty="0" smtClean="0"/>
              <a:t>Таким образом происходит уменьшение ручных тестов в пользу автоматизированных.</a:t>
            </a:r>
            <a:endParaRPr lang="ru-RU" sz="1800" dirty="0"/>
          </a:p>
        </p:txBody>
      </p:sp>
      <p:pic>
        <p:nvPicPr>
          <p:cNvPr id="2050" name="Picture 2" descr="https://imgr.whimsical.com/object/6mZuFBrywTUmQSxA9XE6zX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66"/>
          <a:stretch/>
        </p:blipFill>
        <p:spPr bwMode="auto">
          <a:xfrm>
            <a:off x="304800" y="2673544"/>
            <a:ext cx="5826304" cy="34246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imgr.whimsical.com/object/J66D9DPc4o1YavzUWxCRTq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675"/>
          <a:stretch/>
        </p:blipFill>
        <p:spPr bwMode="auto">
          <a:xfrm>
            <a:off x="6266068" y="2673544"/>
            <a:ext cx="5553565" cy="3858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536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1667930" cy="506896"/>
          </a:xfrm>
        </p:spPr>
        <p:txBody>
          <a:bodyPr/>
          <a:lstStyle/>
          <a:p>
            <a:r>
              <a:rPr lang="ru-RU" dirty="0" smtClean="0"/>
              <a:t>Переход </a:t>
            </a:r>
            <a:r>
              <a:rPr lang="ru-RU" dirty="0" smtClean="0"/>
              <a:t>от </a:t>
            </a:r>
            <a:r>
              <a:rPr lang="ru-RU" dirty="0" smtClean="0"/>
              <a:t>ручного к авто-тестированию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7</a:t>
            </a:fld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Из-за постоянных обновлений приложения авто-тесты часто устаревают.</a:t>
            </a:r>
          </a:p>
          <a:p>
            <a:r>
              <a:rPr lang="ru-RU" dirty="0" smtClean="0"/>
              <a:t>Устаревшие авто-тесты необходимо обновить, на это уходит много времени.</a:t>
            </a:r>
          </a:p>
          <a:p>
            <a:r>
              <a:rPr lang="ru-RU" dirty="0" smtClean="0"/>
              <a:t>Пока специалисты по автоматизированному тестированию обновляют уже написанные авто-тесты, специалисты по ручному тестированию создают всё больше и больше сценариев.</a:t>
            </a:r>
          </a:p>
          <a:p>
            <a:r>
              <a:rPr lang="ru-RU" dirty="0" smtClean="0"/>
              <a:t>Таким образом, с текущим подходом по автоматизации эффективность авто-тестов падает.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59333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1" y="319731"/>
            <a:ext cx="10829434" cy="506896"/>
          </a:xfrm>
        </p:spPr>
        <p:txBody>
          <a:bodyPr/>
          <a:lstStyle/>
          <a:p>
            <a:r>
              <a:rPr lang="ru-RU" dirty="0" smtClean="0"/>
              <a:t>Решение проблем внедрения авто-тестов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8</a:t>
            </a:fld>
            <a:endParaRPr lang="ru-RU"/>
          </a:p>
        </p:txBody>
      </p:sp>
      <p:sp>
        <p:nvSpPr>
          <p:cNvPr id="14" name="Объект 6"/>
          <p:cNvSpPr>
            <a:spLocks noGrp="1"/>
          </p:cNvSpPr>
          <p:nvPr>
            <p:ph idx="1"/>
          </p:nvPr>
        </p:nvSpPr>
        <p:spPr>
          <a:xfrm>
            <a:off x="487044" y="1193801"/>
            <a:ext cx="10866756" cy="4749800"/>
          </a:xfrm>
        </p:spPr>
        <p:txBody>
          <a:bodyPr/>
          <a:lstStyle/>
          <a:p>
            <a:r>
              <a:rPr lang="ru-RU" dirty="0" smtClean="0"/>
              <a:t>Разработка гибридного </a:t>
            </a:r>
            <a:r>
              <a:rPr lang="ru-RU" dirty="0" err="1" smtClean="0"/>
              <a:t>фреймворка</a:t>
            </a:r>
            <a:r>
              <a:rPr lang="ru-RU" dirty="0" smtClean="0"/>
              <a:t> для автоматизации тестирования.</a:t>
            </a:r>
          </a:p>
          <a:p>
            <a:r>
              <a:rPr lang="ru-RU" dirty="0" smtClean="0"/>
              <a:t>Специалисты по авто-тестам предоставят конструктор для создания тестов ручным </a:t>
            </a:r>
            <a:r>
              <a:rPr lang="ru-RU" dirty="0" err="1" smtClean="0"/>
              <a:t>тестировщикам</a:t>
            </a:r>
            <a:endParaRPr lang="ru-RU" dirty="0"/>
          </a:p>
        </p:txBody>
      </p:sp>
      <p:pic>
        <p:nvPicPr>
          <p:cNvPr id="1026" name="Picture 2" descr="https://imgr.whimsical.com/object/P686MJT2SoG2hSVKbtizfc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572"/>
          <a:stretch/>
        </p:blipFill>
        <p:spPr bwMode="auto">
          <a:xfrm>
            <a:off x="2276207" y="3453094"/>
            <a:ext cx="7648621" cy="2602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816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Модель работы ручного и авто-тестирования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717E07-C66C-6149-98B7-03ADCD069AD7}" type="slidenum">
              <a:rPr lang="ru-RU" smtClean="0"/>
              <a:pPr/>
              <a:t>9</a:t>
            </a:fld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4" y="1193800"/>
            <a:ext cx="11320166" cy="468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869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Тема Office">
  <a:themeElements>
    <a:clrScheme name="Пользовательские 21">
      <a:dk1>
        <a:srgbClr val="000000"/>
      </a:dk1>
      <a:lt1>
        <a:srgbClr val="FFFFFF"/>
      </a:lt1>
      <a:dk2>
        <a:srgbClr val="3C15C3"/>
      </a:dk2>
      <a:lt2>
        <a:srgbClr val="E7E6E6"/>
      </a:lt2>
      <a:accent1>
        <a:srgbClr val="FF2600"/>
      </a:accent1>
      <a:accent2>
        <a:srgbClr val="1309D9"/>
      </a:accent2>
      <a:accent3>
        <a:srgbClr val="008E00"/>
      </a:accent3>
      <a:accent4>
        <a:srgbClr val="CCA972"/>
      </a:accent4>
      <a:accent5>
        <a:srgbClr val="424242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/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РЫНКИ КАПИТАЛА И ЗЕМЛИ — копия" id="{8BFDE0B8-F9F0-8D4D-8AC2-BD365103058D}" vid="{B85551F2-1D69-A343-9917-E03BD13C85F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1_Тема Office</Template>
  <TotalTime>2921</TotalTime>
  <Words>510</Words>
  <Application>Microsoft Office PowerPoint</Application>
  <PresentationFormat>Широкоэкранный</PresentationFormat>
  <Paragraphs>160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3" baseType="lpstr">
      <vt:lpstr>Arial</vt:lpstr>
      <vt:lpstr>Arial Black</vt:lpstr>
      <vt:lpstr>Calibri</vt:lpstr>
      <vt:lpstr>Cambria Math</vt:lpstr>
      <vt:lpstr>Open Sans Light</vt:lpstr>
      <vt:lpstr>Open Sans Semibold</vt:lpstr>
      <vt:lpstr>Times New Roman</vt:lpstr>
      <vt:lpstr>1_Тема Office</vt:lpstr>
      <vt:lpstr>Разработка гибридного фреймворка для автоматизации тестирования в крупных компаниях</vt:lpstr>
      <vt:lpstr>Цель и задачи</vt:lpstr>
      <vt:lpstr>Тестирование и его место в цикле разработки</vt:lpstr>
      <vt:lpstr>Что такое автоматизированное тестирование?</vt:lpstr>
      <vt:lpstr>Преимущества автоматизированного тестирования</vt:lpstr>
      <vt:lpstr>Переход от ручного тестирования к авто-тестам</vt:lpstr>
      <vt:lpstr>Переход от ручного к авто-тестированию</vt:lpstr>
      <vt:lpstr>Решение проблем внедрения авто-тестов </vt:lpstr>
      <vt:lpstr>Модель работы ручного и авто-тестирования</vt:lpstr>
      <vt:lpstr>Обработка сценария</vt:lpstr>
      <vt:lpstr>Полученный результат</vt:lpstr>
      <vt:lpstr>Отчёты об ошибках</vt:lpstr>
      <vt:lpstr>Параллельный запуск</vt:lpstr>
      <vt:lpstr>Экспертные оценки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Романов Даниил Николаевич</dc:creator>
  <cp:lastModifiedBy>VTB</cp:lastModifiedBy>
  <cp:revision>52</cp:revision>
  <cp:lastPrinted>2018-09-27T08:52:29Z</cp:lastPrinted>
  <dcterms:created xsi:type="dcterms:W3CDTF">2020-05-14T17:49:14Z</dcterms:created>
  <dcterms:modified xsi:type="dcterms:W3CDTF">2022-05-29T16:53:47Z</dcterms:modified>
</cp:coreProperties>
</file>