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4" r:id="rId3"/>
    <p:sldId id="265" r:id="rId4"/>
    <p:sldId id="257" r:id="rId5"/>
    <p:sldId id="268" r:id="rId6"/>
    <p:sldId id="278" r:id="rId7"/>
    <p:sldId id="271" r:id="rId8"/>
    <p:sldId id="269" r:id="rId9"/>
    <p:sldId id="274" r:id="rId10"/>
    <p:sldId id="279" r:id="rId11"/>
    <p:sldId id="277" r:id="rId12"/>
    <p:sldId id="275" r:id="rId13"/>
    <p:sldId id="276" r:id="rId14"/>
    <p:sldId id="263" r:id="rId15"/>
  </p:sldIdLst>
  <p:sldSz cx="12192000" cy="6858000"/>
  <p:notesSz cx="6858000" cy="9144000"/>
  <p:defaultTextStyle>
    <a:defPPr lvl="0">
      <a:defRPr lang="ru-RU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4" y="62"/>
      </p:cViewPr>
      <p:guideLst>
        <p:guide orient="horz" pos="42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BEA0C-B298-4F3F-8EAA-78E653AF7C43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8C166-4F2A-4511-A41D-92D146AA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54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03E67-5427-4260-B62A-5770CE0A55F7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83497-370A-4769-952C-4A01B6A4B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93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Многопоточный</a:t>
            </a:r>
            <a:r>
              <a:rPr lang="ru-RU" baseline="0" dirty="0" smtClean="0"/>
              <a:t> режим, скорость работы сохраняется, отсутствие чел-</a:t>
            </a:r>
            <a:r>
              <a:rPr lang="ru-RU" baseline="0" dirty="0" err="1" smtClean="0"/>
              <a:t>го</a:t>
            </a:r>
            <a:r>
              <a:rPr lang="ru-RU" baseline="0" dirty="0" smtClean="0"/>
              <a:t> фактора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83497-370A-4769-952C-4A01B6A4B64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23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030D6A1-13C5-5F49-B94C-D8B748DE4A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61" y="0"/>
            <a:ext cx="977398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210DD-6D26-4D36-AE40-FFE3C1C25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344" y="1634427"/>
            <a:ext cx="5897880" cy="2387600"/>
          </a:xfrm>
        </p:spPr>
        <p:txBody>
          <a:bodyPr anchor="ctr">
            <a:noAutofit/>
          </a:bodyPr>
          <a:lstStyle>
            <a:lvl1pPr algn="l">
              <a:defRPr sz="2800" b="1">
                <a:latin typeface="+mj-lt"/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96D6D3-4294-47F1-BBE5-D7C78EAB7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344" y="4114102"/>
            <a:ext cx="5897880" cy="165576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9C6557-6491-45F2-9BA6-B11BD690F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CAF458-85D1-44AE-8EAB-B59FD781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7DC91D-3C14-4B3C-8A52-A4274727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340C38A-A644-416F-A3C2-50002ABEE4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8" y="546291"/>
            <a:ext cx="2778749" cy="65595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FC48ED8-0626-4618-B2A3-3882BDC146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968" y="546291"/>
            <a:ext cx="2216920" cy="70489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3831929-E9B5-1346-9974-4CB326EA3FF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907793" y="613341"/>
            <a:ext cx="3309421" cy="7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1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904DC-FEBB-45EC-ABD9-120A2BE5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ACCE5E-EB26-4467-9178-AC50FDAA3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2FE847-1E24-47E2-8063-00F636AA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95169E-526A-456E-936B-DC4DA9AA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065E29-F16C-4AF1-98DF-B893F0E6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A9CE57B-A7F3-1F43-BF54-3B24F686DE30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596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C78DA7-07C8-431A-A77B-F7CF89A66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03ED87-0A7E-4C10-A532-4668D804E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A6DAE6-2071-4ACB-A7C6-9CF1A474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E1CAE2-3D5C-4535-B790-609710AF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4715DD-C273-4521-8FB0-BD1328E2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F7BAB1A-D522-4F40-B6B2-28B6205573FC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696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76209E8-A8B2-4136-A615-86B639B24DBE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9CF87-2C07-4561-8FE1-4083F72E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1AC352-5080-4267-B161-FB0D55E7D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932983-544E-4D30-B304-5019A043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2345C1-927B-4025-901F-EC7B638B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D13C20-ADDB-49C3-B926-0779D1F8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346E456-AF83-4D40-AECC-6B5109C3FBEF}"/>
              </a:ext>
            </a:extLst>
          </p:cNvPr>
          <p:cNvCxnSpPr/>
          <p:nvPr userDrawn="1"/>
        </p:nvCxnSpPr>
        <p:spPr>
          <a:xfrm>
            <a:off x="838200" y="365125"/>
            <a:ext cx="0" cy="1325563"/>
          </a:xfrm>
          <a:prstGeom prst="line">
            <a:avLst/>
          </a:prstGeom>
          <a:ln w="12700">
            <a:solidFill>
              <a:srgbClr val="51A6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12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EF1A2F-7BEC-4110-B566-6FE71B0AA6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61" y="0"/>
            <a:ext cx="977398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7A020-5FCE-4DCB-B415-88BAFD2A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5" y="1709738"/>
            <a:ext cx="6117335" cy="2852737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6316C4-84DC-44D7-A870-B4FE992CF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6345" y="4589463"/>
            <a:ext cx="6117335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8D9D81-324C-49A6-93DB-925700E5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D64B3F-6BCD-43CA-997D-F08A56E3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ADA0F3-39BF-4469-90FE-8D31E272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9F5BA12-FF23-463F-8F7D-F281EF3588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8" y="546291"/>
            <a:ext cx="2778749" cy="65595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89C21B8-A16D-482F-A848-734C7C3BC18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968" y="546291"/>
            <a:ext cx="2216920" cy="70489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08AB535-49FE-6C43-9853-5282F8FD3D8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907793" y="603914"/>
            <a:ext cx="3309421" cy="7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7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FEC9D6-3908-44B1-BC9B-60427DBE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F59466-F956-4483-8E7B-E48E71F6F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95D3FD-FDF8-4F6E-8268-6DBE4D84E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C20918-5C7D-42CC-B75E-36A1710F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9C152B-0BDD-47FE-A243-10E055A8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F079A9-AC04-4C8B-B5D7-A7372752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AC9B5B4-0574-EC45-A74A-C9AA050E409A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82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416D8-C2F1-4A3D-9BEE-CD9550E66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C5C5D0-2B0B-4E65-83C7-FFB3450EA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A33A2C-122E-4B6B-AE28-62C363AB5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EFF754-6C4F-43BA-BFDF-39CC31ACB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8A961CB-EE1C-405F-9982-6BA6A22EA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1FAD4C-318A-4BB1-B75F-EB200D39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804984-59EC-48BA-9179-3B6A1B25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7D5A54-73E6-4D10-8063-2E447089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5D0859D-180F-E643-B273-4665E76ADA83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26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BAAE8-8BF0-43E7-A3B2-90506523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A5EC1D6-63DA-4690-B972-EE7E2594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2E127D-42C1-4FC5-840B-81068FEF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B671DB4-CB2B-4F4A-ACC7-0C5E6AD0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F2EDDCA-EBDE-A44F-8C43-427CB84B1A27}"/>
              </a:ext>
            </a:extLst>
          </p:cNvPr>
          <p:cNvCxnSpPr/>
          <p:nvPr userDrawn="1"/>
        </p:nvCxnSpPr>
        <p:spPr>
          <a:xfrm>
            <a:off x="838200" y="365125"/>
            <a:ext cx="0" cy="1325563"/>
          </a:xfrm>
          <a:prstGeom prst="line">
            <a:avLst/>
          </a:prstGeom>
          <a:ln w="12700">
            <a:solidFill>
              <a:srgbClr val="51A6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83D9E4-1652-9141-ACB9-AF13BADA08B5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629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9D22E03-9BF3-4FF5-8F59-F2480EA8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A380468-B410-4A2F-A99F-63111313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0AC6DE-C65C-4182-B897-34CD62C7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A479DDB-6213-284F-B3E2-B6ABA6A6A341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999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203DB-2212-4C78-B733-53D7D3C1B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62C375-6C06-4364-9F56-9A23C20F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AB5E27-F0BC-4139-9AD6-C5166194D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BC9994-0138-4B0F-A739-407E822A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910FD3-3872-4CC9-A2EA-F7389F73D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FE999A-A569-4DFD-95A4-8E1EAE90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048A690-7E9A-BF44-9884-F337FC95BA50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67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28696-B9A6-42EA-BCA7-2AE79DBA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EF0AA1-B603-4868-93CB-D8EAE5134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1773F7-2113-4DFF-8EF3-3184C6986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A191A5-C374-4F13-B8D6-09E9B713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363C4C-7B23-4CFB-B0A9-451BDE01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B76A6B-4895-4CD3-A14B-B8CA72CD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D85AF08-1808-694C-8853-1593EFB1CB29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918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8D092-0C26-4827-890C-10B9C61C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DCC785-5A6D-4072-9138-9C68620F9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3A9304-EEF0-4681-A464-BB32E78FB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DE8E-1A21-4D39-9CDA-17B1B51844FA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B8822A-4779-40A6-B425-FA0A3119C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41F72F-FE34-4139-AD04-44C7ED018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82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21082-FB02-4872-99D5-3148AC52B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2400" b="0" dirty="0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Разработка гибридного </a:t>
            </a:r>
            <a:r>
              <a:rPr lang="ru-RU" sz="2400" b="0" dirty="0" err="1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фреймворка</a:t>
            </a:r>
            <a:r>
              <a:rPr lang="ru-RU" sz="2400" b="0" dirty="0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 для автоматизации тестирования приложений</a:t>
            </a:r>
            <a:r>
              <a:rPr lang="en-US" sz="2400" b="0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 </a:t>
            </a:r>
            <a:endParaRPr lang="ru-RU" sz="2400" b="0" dirty="0">
              <a:latin typeface="Montserrat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A9637B-6793-4890-A680-55E7A0574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344" y="4114101"/>
            <a:ext cx="5897880" cy="2136679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Работу выполнил</a:t>
            </a:r>
          </a:p>
          <a:p>
            <a:pPr>
              <a:lnSpc>
                <a:spcPct val="50000"/>
              </a:lnSpc>
            </a:pPr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Студент группы </a:t>
            </a:r>
            <a:r>
              <a:rPr lang="ru-RU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УВА-411</a:t>
            </a:r>
            <a:endParaRPr lang="ru-RU" sz="14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</a:pPr>
            <a:r>
              <a:rPr lang="ru-RU" sz="1400" dirty="0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Романов Даниил Николаевич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  <a:p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</a:pPr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Руководитель дипломного проекта</a:t>
            </a:r>
          </a:p>
          <a:p>
            <a:pPr>
              <a:lnSpc>
                <a:spcPct val="50000"/>
              </a:lnSpc>
            </a:pPr>
            <a:r>
              <a:rPr lang="ru-RU" sz="1400" dirty="0" err="1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Соймина</a:t>
            </a:r>
            <a:r>
              <a:rPr lang="ru-RU" sz="1400" dirty="0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 Елена Яковлевна, доцент, к.т.н.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309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573346" y="6380852"/>
            <a:ext cx="465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10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Пример сценария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7337" y="1690688"/>
            <a:ext cx="6429340" cy="450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573346" y="6380852"/>
            <a:ext cx="465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11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Результирующий отчёт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10" name="Объект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2589" y="1690688"/>
            <a:ext cx="9226821" cy="42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3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573346" y="6380852"/>
            <a:ext cx="465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12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Отчёты об ошибках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11" name="Объект 9"/>
          <p:cNvPicPr>
            <a:picLocks/>
          </p:cNvPicPr>
          <p:nvPr/>
        </p:nvPicPr>
        <p:blipFill rotWithShape="1">
          <a:blip r:embed="rId5"/>
          <a:srcRect l="56586"/>
          <a:stretch/>
        </p:blipFill>
        <p:spPr>
          <a:xfrm>
            <a:off x="1508626" y="1686286"/>
            <a:ext cx="3905394" cy="4355549"/>
          </a:xfrm>
          <a:prstGeom prst="rect">
            <a:avLst/>
          </a:prstGeom>
        </p:spPr>
      </p:pic>
      <p:pic>
        <p:nvPicPr>
          <p:cNvPr id="14" name="Объект 5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595165" y="1686286"/>
            <a:ext cx="4193330" cy="453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7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573346" y="6377052"/>
            <a:ext cx="534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13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Экспертные оценки</a:t>
            </a:r>
            <a:endParaRPr lang="ru-RU" sz="3200" dirty="0">
              <a:latin typeface="Montserrat" pitchFamily="2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122224"/>
              </p:ext>
            </p:extLst>
          </p:nvPr>
        </p:nvGraphicFramePr>
        <p:xfrm>
          <a:off x="559082" y="1690688"/>
          <a:ext cx="6081238" cy="4369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8405">
                  <a:extLst>
                    <a:ext uri="{9D8B030D-6E8A-4147-A177-3AD203B41FA5}">
                      <a16:colId xmlns:a16="http://schemas.microsoft.com/office/drawing/2014/main" val="3287389474"/>
                    </a:ext>
                  </a:extLst>
                </a:gridCol>
                <a:gridCol w="839211">
                  <a:extLst>
                    <a:ext uri="{9D8B030D-6E8A-4147-A177-3AD203B41FA5}">
                      <a16:colId xmlns:a16="http://schemas.microsoft.com/office/drawing/2014/main" val="3580476201"/>
                    </a:ext>
                  </a:extLst>
                </a:gridCol>
                <a:gridCol w="839211">
                  <a:extLst>
                    <a:ext uri="{9D8B030D-6E8A-4147-A177-3AD203B41FA5}">
                      <a16:colId xmlns:a16="http://schemas.microsoft.com/office/drawing/2014/main" val="1248210861"/>
                    </a:ext>
                  </a:extLst>
                </a:gridCol>
                <a:gridCol w="839211">
                  <a:extLst>
                    <a:ext uri="{9D8B030D-6E8A-4147-A177-3AD203B41FA5}">
                      <a16:colId xmlns:a16="http://schemas.microsoft.com/office/drawing/2014/main" val="1976652826"/>
                    </a:ext>
                  </a:extLst>
                </a:gridCol>
                <a:gridCol w="839211">
                  <a:extLst>
                    <a:ext uri="{9D8B030D-6E8A-4147-A177-3AD203B41FA5}">
                      <a16:colId xmlns:a16="http://schemas.microsoft.com/office/drawing/2014/main" val="1993657788"/>
                    </a:ext>
                  </a:extLst>
                </a:gridCol>
                <a:gridCol w="840427">
                  <a:extLst>
                    <a:ext uri="{9D8B030D-6E8A-4147-A177-3AD203B41FA5}">
                      <a16:colId xmlns:a16="http://schemas.microsoft.com/office/drawing/2014/main" val="2155939074"/>
                    </a:ext>
                  </a:extLst>
                </a:gridCol>
                <a:gridCol w="835562">
                  <a:extLst>
                    <a:ext uri="{9D8B030D-6E8A-4147-A177-3AD203B41FA5}">
                      <a16:colId xmlns:a16="http://schemas.microsoft.com/office/drawing/2014/main" val="1940196712"/>
                    </a:ext>
                  </a:extLst>
                </a:gridCol>
              </a:tblGrid>
              <a:tr h="257815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Оценки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№ критерия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833203"/>
                  </a:ext>
                </a:extLst>
              </a:tr>
              <a:tr h="27316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extLst>
                  <a:ext uri="{0D108BD9-81ED-4DB2-BD59-A6C34878D82A}">
                    <a16:rowId xmlns:a16="http://schemas.microsoft.com/office/drawing/2014/main" val="3573463177"/>
                  </a:ext>
                </a:extLst>
              </a:tr>
              <a:tr h="2731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Эксперт 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extLst>
                  <a:ext uri="{0D108BD9-81ED-4DB2-BD59-A6C34878D82A}">
                    <a16:rowId xmlns:a16="http://schemas.microsoft.com/office/drawing/2014/main" val="3442057112"/>
                  </a:ext>
                </a:extLst>
              </a:tr>
              <a:tr h="2731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Эксперт 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extLst>
                  <a:ext uri="{0D108BD9-81ED-4DB2-BD59-A6C34878D82A}">
                    <a16:rowId xmlns:a16="http://schemas.microsoft.com/office/drawing/2014/main" val="1042606394"/>
                  </a:ext>
                </a:extLst>
              </a:tr>
              <a:tr h="2731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Эксперт 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extLst>
                  <a:ext uri="{0D108BD9-81ED-4DB2-BD59-A6C34878D82A}">
                    <a16:rowId xmlns:a16="http://schemas.microsoft.com/office/drawing/2014/main" val="3105382858"/>
                  </a:ext>
                </a:extLst>
              </a:tr>
              <a:tr h="2731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Эксперт 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extLst>
                  <a:ext uri="{0D108BD9-81ED-4DB2-BD59-A6C34878D82A}">
                    <a16:rowId xmlns:a16="http://schemas.microsoft.com/office/drawing/2014/main" val="3450764660"/>
                  </a:ext>
                </a:extLst>
              </a:tr>
              <a:tr h="2731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Эксперт 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extLst>
                  <a:ext uri="{0D108BD9-81ED-4DB2-BD59-A6C34878D82A}">
                    <a16:rowId xmlns:a16="http://schemas.microsoft.com/office/drawing/2014/main" val="3899163208"/>
                  </a:ext>
                </a:extLst>
              </a:tr>
              <a:tr h="2731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Эксперт 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extLst>
                  <a:ext uri="{0D108BD9-81ED-4DB2-BD59-A6C34878D82A}">
                    <a16:rowId xmlns:a16="http://schemas.microsoft.com/office/drawing/2014/main" val="140374682"/>
                  </a:ext>
                </a:extLst>
              </a:tr>
              <a:tr h="2731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Эксперт 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extLst>
                  <a:ext uri="{0D108BD9-81ED-4DB2-BD59-A6C34878D82A}">
                    <a16:rowId xmlns:a16="http://schemas.microsoft.com/office/drawing/2014/main" val="2932273443"/>
                  </a:ext>
                </a:extLst>
              </a:tr>
              <a:tr h="2731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Эксперт 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extLst>
                  <a:ext uri="{0D108BD9-81ED-4DB2-BD59-A6C34878D82A}">
                    <a16:rowId xmlns:a16="http://schemas.microsoft.com/office/drawing/2014/main" val="2444415857"/>
                  </a:ext>
                </a:extLst>
              </a:tr>
              <a:tr h="2731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Эксперт 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extLst>
                  <a:ext uri="{0D108BD9-81ED-4DB2-BD59-A6C34878D82A}">
                    <a16:rowId xmlns:a16="http://schemas.microsoft.com/office/drawing/2014/main" val="62252785"/>
                  </a:ext>
                </a:extLst>
              </a:tr>
              <a:tr h="2731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Эксперт 10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extLst>
                  <a:ext uri="{0D108BD9-81ED-4DB2-BD59-A6C34878D82A}">
                    <a16:rowId xmlns:a16="http://schemas.microsoft.com/office/drawing/2014/main" val="112640907"/>
                  </a:ext>
                </a:extLst>
              </a:tr>
              <a:tr h="2578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Ср. оценка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4,8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4,7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4,7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712" marR="727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4,9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4,3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4,6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84" marR="9484" marT="9484" marB="9484" anchor="ctr"/>
                </a:tc>
                <a:extLst>
                  <a:ext uri="{0D108BD9-81ED-4DB2-BD59-A6C34878D82A}">
                    <a16:rowId xmlns:a16="http://schemas.microsoft.com/office/drawing/2014/main" val="3711260165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157775"/>
              </p:ext>
            </p:extLst>
          </p:nvPr>
        </p:nvGraphicFramePr>
        <p:xfrm>
          <a:off x="6640320" y="1690688"/>
          <a:ext cx="5119638" cy="43773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1338">
                  <a:extLst>
                    <a:ext uri="{9D8B030D-6E8A-4147-A177-3AD203B41FA5}">
                      <a16:colId xmlns:a16="http://schemas.microsoft.com/office/drawing/2014/main" val="431950291"/>
                    </a:ext>
                  </a:extLst>
                </a:gridCol>
                <a:gridCol w="3268300">
                  <a:extLst>
                    <a:ext uri="{9D8B030D-6E8A-4147-A177-3AD203B41FA5}">
                      <a16:colId xmlns:a16="http://schemas.microsoft.com/office/drawing/2014/main" val="2612921570"/>
                    </a:ext>
                  </a:extLst>
                </a:gridCol>
              </a:tblGrid>
              <a:tr h="5387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Показатель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Описание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1706335"/>
                  </a:ext>
                </a:extLst>
              </a:tr>
              <a:tr h="5387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Доступность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Простота написания нового сценария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26747100"/>
                  </a:ext>
                </a:extLst>
              </a:tr>
              <a:tr h="5976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Информативность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Информативность </a:t>
                      </a:r>
                      <a:r>
                        <a:rPr lang="ru-RU" sz="1400" dirty="0" smtClean="0">
                          <a:effectLst/>
                        </a:rPr>
                        <a:t>результирующих отчётов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6794243"/>
                  </a:ext>
                </a:extLst>
              </a:tr>
              <a:tr h="5387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Поддержка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Простота поддержки </a:t>
                      </a:r>
                      <a:r>
                        <a:rPr lang="ru-RU" sz="1400" dirty="0" err="1">
                          <a:effectLst/>
                        </a:rPr>
                        <a:t>фреймворка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7908185"/>
                  </a:ext>
                </a:extLst>
              </a:tr>
              <a:tr h="5387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Скорость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Скорость выполнения шагов сценария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7341160"/>
                  </a:ext>
                </a:extLst>
              </a:tr>
              <a:tr h="5387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Функциональность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Широта реализованного функционала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34739104"/>
                  </a:ext>
                </a:extLst>
              </a:tr>
              <a:tr h="10775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Обучаемость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Лёгкость перехода специалистов с обычного </a:t>
                      </a:r>
                      <a:r>
                        <a:rPr lang="ru-RU" sz="1400" dirty="0" err="1">
                          <a:effectLst/>
                        </a:rPr>
                        <a:t>фреймворка</a:t>
                      </a:r>
                      <a:r>
                        <a:rPr lang="ru-RU" sz="1400" dirty="0">
                          <a:effectLst/>
                        </a:rPr>
                        <a:t> на гибридный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0359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27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F2D89-AF2C-49BF-B136-2B370ED5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7" y="2862262"/>
            <a:ext cx="6117335" cy="1133475"/>
          </a:xfrm>
        </p:spPr>
        <p:txBody>
          <a:bodyPr/>
          <a:lstStyle/>
          <a:p>
            <a:pPr algn="ctr"/>
            <a:r>
              <a:rPr lang="ru-RU" dirty="0">
                <a:latin typeface="Montserrat" pitchFamily="2" charset="0"/>
              </a:rPr>
              <a:t>Спасибо за внимание. </a:t>
            </a:r>
          </a:p>
        </p:txBody>
      </p:sp>
    </p:spTree>
    <p:extLst>
      <p:ext uri="{BB962C8B-B14F-4D97-AF65-F5344CB8AC3E}">
        <p14:creationId xmlns:p14="http://schemas.microsoft.com/office/powerpoint/2010/main" val="114787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Montserrat" pitchFamily="2" charset="0"/>
              </a:rPr>
              <a:t>Тестирование - этап </a:t>
            </a:r>
            <a:r>
              <a:rPr lang="ru-RU" sz="2800" dirty="0">
                <a:latin typeface="Montserrat" pitchFamily="2" charset="0"/>
              </a:rPr>
              <a:t>в цикле разработки ПО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2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1690688"/>
            <a:ext cx="7676838" cy="426249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965" y="1690688"/>
            <a:ext cx="2184720" cy="426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5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3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Montserrat" pitchFamily="2" charset="0"/>
              </a:rPr>
              <a:t>Достоинства и недостатки авто-тестов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38200" y="1801009"/>
            <a:ext cx="10730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Автоматизированное тестирование (авто-тестирование)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– это программа, которая позволяет проводить полноценное тестирование ПО без участия человека.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710765" y="3089692"/>
            <a:ext cx="5242559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Преимущества авто-тестов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скорость работы намного выше, чем у человека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работают одновременно, в многопоточном режиме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отсутствие влияния человеческого фактора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гибкость настройки и удобство технической поддержки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тестирования приложения целиком.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6108788" y="3089692"/>
            <a:ext cx="5459478" cy="2616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Недостатки авто-тестов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быстро устаревают и требуют обновления в связи с постоянными изменениями приложений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недоступность для специалистов по ручному тестированию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ольшие временные затраты на создание новых авто-тестов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аждый сценарий обрабатывается дважды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71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26BCED-8EFF-E045-8BD6-CEAA27779B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 rot="16200000">
            <a:off x="8321916" y="1642376"/>
            <a:ext cx="6331442" cy="303909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24C00-CBB6-43FF-B2C8-022B478F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Montserrat" pitchFamily="2" charset="0"/>
              </a:rPr>
              <a:t>Цели и задачи</a:t>
            </a: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F8E8FC25-8594-42B9-9F09-06FBDC4F9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9B4C49-3649-4A6C-A3D2-202B6CE7836B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EA82F2-1828-4D76-B8B5-32FEA7854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860AE4-4527-4584-AB2E-D45C93D8C00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00B9DF-5818-42DA-B6F5-A7872C2373A6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4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F67CB38-EF30-6A48-AC3F-833FBF07A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53442" y="1690688"/>
            <a:ext cx="89814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Цель:</a:t>
            </a:r>
            <a:r>
              <a:rPr lang="ru-RU" sz="2000" dirty="0"/>
              <a:t> сделать процесс тестирования программного обеспечения удобным, гибким, не ресурсоемким и доступным </a:t>
            </a:r>
            <a:r>
              <a:rPr lang="ru-RU" sz="2000" dirty="0" smtClean="0"/>
              <a:t>для специалистов по ручному тестированию.</a:t>
            </a:r>
            <a:endParaRPr lang="ru-RU" sz="2000" b="1" dirty="0" smtClean="0"/>
          </a:p>
          <a:p>
            <a:r>
              <a:rPr lang="ru-RU" sz="2000" b="1" dirty="0" smtClean="0"/>
              <a:t>Задачи</a:t>
            </a:r>
            <a:r>
              <a:rPr lang="ru-RU" sz="2000" b="1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проанализировать существующие подходы к автоматизации тестирования в крупных компаниях</a:t>
            </a:r>
            <a:r>
              <a:rPr lang="en-US" sz="2000" dirty="0"/>
              <a:t>;</a:t>
            </a:r>
            <a:endParaRPr lang="ru-RU" sz="2000" dirty="0"/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предложить </a:t>
            </a:r>
            <a:r>
              <a:rPr lang="ru-RU" sz="2000" dirty="0" smtClean="0"/>
              <a:t>подход для решения проблем автоматизации тестирования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разработать </a:t>
            </a:r>
            <a:r>
              <a:rPr lang="ru-RU" sz="2000" dirty="0"/>
              <a:t>архитектуру </a:t>
            </a:r>
            <a:r>
              <a:rPr lang="ru-RU" sz="2000" dirty="0" smtClean="0"/>
              <a:t>модулей гибридного</a:t>
            </a:r>
            <a:r>
              <a:rPr lang="en-US" sz="2000" dirty="0" smtClean="0"/>
              <a:t> </a:t>
            </a:r>
            <a:r>
              <a:rPr lang="ru-RU" sz="2000" dirty="0" err="1" smtClean="0"/>
              <a:t>фреймворка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разработать шаблоны для </a:t>
            </a:r>
            <a:r>
              <a:rPr lang="ru-RU" sz="2000" dirty="0"/>
              <a:t>унификации формирования тестовых сценариев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разработать доступного удобный и доступный для специалистов по ручному тестированию конструктор </a:t>
            </a:r>
            <a:r>
              <a:rPr lang="ru-RU" sz="2000" dirty="0" smtClean="0"/>
              <a:t>авто-тестов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представить типовую модель автоматизации тестирования на контрольном примере.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8322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5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795434" cy="53061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Новое решение в создании автоматизированных тестов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2992" y="904891"/>
            <a:ext cx="8725850" cy="36109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38200" y="4507787"/>
            <a:ext cx="1079543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наличие программного конструктора для создания авто-тестов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возможность предоставления сценария на русском языке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исходный сценарий пишется только один раз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освобождение человеческих ресурсов для написания авто-тестов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предоставление возможности конструирования авто-теста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пециалистам без знания языков программирования.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88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" pitchFamily="2" charset="0"/>
              </a:rPr>
              <a:t>6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Архитектура модулей гибридного </a:t>
            </a:r>
            <a:r>
              <a:rPr lang="ru-RU" sz="3200" dirty="0" err="1" smtClean="0">
                <a:latin typeface="Montserrat" pitchFamily="2" charset="0"/>
              </a:rPr>
              <a:t>фреймоворка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5"/>
          <a:stretch>
            <a:fillRect/>
          </a:stretch>
        </p:blipFill>
        <p:spPr>
          <a:xfrm>
            <a:off x="2283667" y="1690688"/>
            <a:ext cx="7624665" cy="454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1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" pitchFamily="2" charset="0"/>
              </a:rPr>
              <a:t>7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121"/>
            <a:ext cx="12192000" cy="54281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1215099" y="5635261"/>
            <a:ext cx="976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Архитектура взаимодействия модулей гибридного </a:t>
            </a:r>
            <a:r>
              <a:rPr lang="ru-RU" sz="2800" dirty="0" err="1" smtClean="0"/>
              <a:t>фреймворка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3447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" pitchFamily="2" charset="0"/>
              </a:rPr>
              <a:t>8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43280" y="1816586"/>
            <a:ext cx="107300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/>
              <a:t>Тестовый сценарий </a:t>
            </a:r>
            <a:r>
              <a:rPr lang="ru-RU" sz="2400" dirty="0" smtClean="0"/>
              <a:t>– это последовательность действий, выполняемая над проверяемым программным обеспечением с целью выявить недостатки.</a:t>
            </a:r>
          </a:p>
          <a:p>
            <a:r>
              <a:rPr lang="ru-RU" sz="2400" b="1" i="1" dirty="0" smtClean="0"/>
              <a:t>Шаблон (метод) </a:t>
            </a:r>
            <a:r>
              <a:rPr lang="ru-RU" sz="2400" dirty="0" smtClean="0"/>
              <a:t>– обобщённое действие, которое можно произвести в рамках тестового сценария.</a:t>
            </a:r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Шаблоны для унификации формирования тестовых сценариев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0096"/>
            <a:ext cx="10711447" cy="236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9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Montserrat" pitchFamily="2" charset="0"/>
              </a:rPr>
              <a:t>Пример применения типовой модели автоматизированных тестов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143494"/>
            <a:ext cx="3293984" cy="272274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2184" y="3143494"/>
            <a:ext cx="7854858" cy="28141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43280" y="1816586"/>
            <a:ext cx="10730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 качестве демонстрации был использован интернет-магазин с минимальным набором функций. (авторизация, выбор продукта, корзина, покупка)</a:t>
            </a:r>
          </a:p>
        </p:txBody>
      </p:sp>
    </p:spTree>
    <p:extLst>
      <p:ext uri="{BB962C8B-B14F-4D97-AF65-F5344CB8AC3E}">
        <p14:creationId xmlns:p14="http://schemas.microsoft.com/office/powerpoint/2010/main" val="197562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23455C"/>
      </a:dk2>
      <a:lt2>
        <a:srgbClr val="E7E6E6"/>
      </a:lt2>
      <a:accent1>
        <a:srgbClr val="51A6DA"/>
      </a:accent1>
      <a:accent2>
        <a:srgbClr val="23455C"/>
      </a:accent2>
      <a:accent3>
        <a:srgbClr val="3B749C"/>
      </a:accent3>
      <a:accent4>
        <a:srgbClr val="56AFE8"/>
      </a:accent4>
      <a:accent5>
        <a:srgbClr val="4792C2"/>
      </a:accent5>
      <a:accent6>
        <a:srgbClr val="70AD47"/>
      </a:accent6>
      <a:hlink>
        <a:srgbClr val="23455C"/>
      </a:hlink>
      <a:folHlink>
        <a:srgbClr val="56AFE8"/>
      </a:folHlink>
    </a:clrScheme>
    <a:fontScheme name="Arial/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657</Words>
  <Application>Microsoft Office PowerPoint</Application>
  <PresentationFormat>Широкоэкранный</PresentationFormat>
  <Paragraphs>197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Montserrat</vt:lpstr>
      <vt:lpstr>Times New Roman</vt:lpstr>
      <vt:lpstr>Тема Office</vt:lpstr>
      <vt:lpstr>Разработка гибридного фреймворка для автоматизации тестирования приложений </vt:lpstr>
      <vt:lpstr>Тестирование - этап в цикле разработки ПО</vt:lpstr>
      <vt:lpstr>Достоинства и недостатки авто-тестов</vt:lpstr>
      <vt:lpstr>Цели и задачи</vt:lpstr>
      <vt:lpstr>Новое решение в создании автоматизированных тестов</vt:lpstr>
      <vt:lpstr>Архитектура модулей гибридного фреймоворка</vt:lpstr>
      <vt:lpstr>Презентация PowerPoint</vt:lpstr>
      <vt:lpstr>Шаблоны для унификации формирования тестовых сценариев</vt:lpstr>
      <vt:lpstr>Пример применения типовой модели автоматизированных тестов </vt:lpstr>
      <vt:lpstr>Пример сценария</vt:lpstr>
      <vt:lpstr>Результирующий отчёт</vt:lpstr>
      <vt:lpstr>Отчёты об ошибках</vt:lpstr>
      <vt:lpstr>Экспертные оценки</vt:lpstr>
      <vt:lpstr>Спасибо за внимание.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гибридного фреймворка для автоматизации тестирования в крупных компаниях</dc:title>
  <cp:lastModifiedBy>VTB</cp:lastModifiedBy>
  <cp:revision>29</cp:revision>
  <dcterms:modified xsi:type="dcterms:W3CDTF">2022-06-09T17:28:38Z</dcterms:modified>
</cp:coreProperties>
</file>