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82" r:id="rId2"/>
    <p:sldId id="283" r:id="rId3"/>
  </p:sldIdLst>
  <p:sldSz cx="12192000" cy="6858000"/>
  <p:notesSz cx="6858000" cy="9144000"/>
  <p:defaultTextStyle>
    <a:defPPr lvl="0">
      <a:defRPr lang="ru-RU"/>
    </a:defPPr>
    <a:lvl1pPr marL="0" lv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24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E1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06" autoAdjust="0"/>
    <p:restoredTop sz="94660"/>
  </p:normalViewPr>
  <p:slideViewPr>
    <p:cSldViewPr snapToGrid="0">
      <p:cViewPr varScale="1">
        <p:scale>
          <a:sx n="82" d="100"/>
          <a:sy n="82" d="100"/>
        </p:scale>
        <p:origin x="494" y="62"/>
      </p:cViewPr>
      <p:guideLst>
        <p:guide orient="horz" pos="422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4BEA0C-B298-4F3F-8EAA-78E653AF7C43}" type="datetimeFigureOut">
              <a:rPr lang="ru-RU" smtClean="0"/>
              <a:t>14.06.2022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18C166-4F2A-4511-A41D-92D146AAC0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95540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F03E67-5427-4260-B62A-5770CE0A55F7}" type="datetimeFigureOut">
              <a:rPr lang="ru-RU" smtClean="0"/>
              <a:t>14.06.2022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D83497-370A-4769-952C-4A01B6A4B6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493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emf"/><Relationship Id="rId4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emf"/><Relationship Id="rId4" Type="http://schemas.openxmlformats.org/officeDocument/2006/relationships/image" Target="../media/image3.jp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9030D6A1-13C5-5F49-B94C-D8B748DE4AC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661" y="0"/>
            <a:ext cx="9773989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7210DD-6D26-4D36-AE40-FFE3C1C256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6344" y="1634427"/>
            <a:ext cx="5897880" cy="2387600"/>
          </a:xfrm>
        </p:spPr>
        <p:txBody>
          <a:bodyPr anchor="ctr">
            <a:noAutofit/>
          </a:bodyPr>
          <a:lstStyle>
            <a:lvl1pPr algn="l">
              <a:defRPr sz="2800" b="1">
                <a:latin typeface="+mj-lt"/>
              </a:defRPr>
            </a:lvl1pPr>
          </a:lstStyle>
          <a:p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696D6D3-4294-47F1-BBE5-D7C78EAB7C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6344" y="4114102"/>
            <a:ext cx="5897880" cy="1655762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ru-RU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C9C6557-6491-45F2-9BA6-B11BD690F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BDE8E-1A21-4D39-9CDA-17B1B51844FA}" type="datetimeFigureOut">
              <a:rPr lang="ru-RU" smtClean="0"/>
              <a:t>14.06.2022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7CAF458-85D1-44AE-8EAB-B59FD7810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97DC91D-3C14-4B3C-8A52-A42747274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689BC-BCE1-425E-82F2-6B89184EE8FE}" type="slidenum">
              <a:rPr lang="ru-RU" smtClean="0"/>
              <a:t>‹#›</a:t>
            </a:fld>
            <a:endParaRPr lang="ru-RU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3340C38A-A644-416F-A3C2-50002ABEE44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318" y="546291"/>
            <a:ext cx="2778749" cy="655950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FFC48ED8-0626-4618-B2A3-3882BDC146C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2968" y="546291"/>
            <a:ext cx="2216920" cy="704895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23831929-E9B5-1346-9974-4CB326EA3FF6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5907793" y="613341"/>
            <a:ext cx="3309421" cy="70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819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E904DC-FEBB-45EC-ABD9-120A2BE5C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6ACCE5E-EB26-4467-9178-AC50FDAA33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E2FE847-1E24-47E2-8063-00F636AAF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BDE8E-1A21-4D39-9CDA-17B1B51844FA}" type="datetimeFigureOut">
              <a:rPr lang="ru-RU" smtClean="0"/>
              <a:t>14.06.2022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395169E-526A-456E-936B-DC4DA9AAD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E065E29-F16C-4AF1-98DF-B893F0E6A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689BC-BCE1-425E-82F2-6B89184EE8FE}" type="slidenum">
              <a:rPr lang="ru-RU" smtClean="0"/>
              <a:t>‹#›</a:t>
            </a:fld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0A9CE57B-A7F3-1F43-BF54-3B24F686DE30}"/>
              </a:ext>
            </a:extLst>
          </p:cNvPr>
          <p:cNvSpPr/>
          <p:nvPr userDrawn="1"/>
        </p:nvSpPr>
        <p:spPr>
          <a:xfrm>
            <a:off x="0" y="6311900"/>
            <a:ext cx="12191976" cy="546100"/>
          </a:xfrm>
          <a:prstGeom prst="rect">
            <a:avLst/>
          </a:prstGeom>
          <a:solidFill>
            <a:srgbClr val="0086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15964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6C78DA7-07C8-431A-A77B-F7CF89A66B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303ED87-0A7E-4C10-A532-4668D804E5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6A6DAE6-2071-4ACB-A7C6-9CF1A474C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BDE8E-1A21-4D39-9CDA-17B1B51844FA}" type="datetimeFigureOut">
              <a:rPr lang="ru-RU" smtClean="0"/>
              <a:t>14.06.2022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BE1CAE2-3D5C-4535-B790-609710AF0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C4715DD-C273-4521-8FB0-BD1328E25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689BC-BCE1-425E-82F2-6B89184EE8FE}" type="slidenum">
              <a:rPr lang="ru-RU" smtClean="0"/>
              <a:t>‹#›</a:t>
            </a:fld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7F7BAB1A-D522-4F40-B6B2-28B6205573FC}"/>
              </a:ext>
            </a:extLst>
          </p:cNvPr>
          <p:cNvSpPr/>
          <p:nvPr userDrawn="1"/>
        </p:nvSpPr>
        <p:spPr>
          <a:xfrm>
            <a:off x="0" y="6311900"/>
            <a:ext cx="12191976" cy="546100"/>
          </a:xfrm>
          <a:prstGeom prst="rect">
            <a:avLst/>
          </a:prstGeom>
          <a:solidFill>
            <a:srgbClr val="0086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16963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B76209E8-A8B2-4136-A615-86B639B24DBE}"/>
              </a:ext>
            </a:extLst>
          </p:cNvPr>
          <p:cNvSpPr/>
          <p:nvPr userDrawn="1"/>
        </p:nvSpPr>
        <p:spPr>
          <a:xfrm>
            <a:off x="0" y="6311900"/>
            <a:ext cx="12191976" cy="546100"/>
          </a:xfrm>
          <a:prstGeom prst="rect">
            <a:avLst/>
          </a:prstGeom>
          <a:solidFill>
            <a:srgbClr val="0086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A9CF87-2C07-4561-8FE1-4083F72EC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71AC352-5080-4267-B161-FB0D55E7D2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3932983-544E-4D30-B304-5019A0430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Дата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02345C1-927B-4025-901F-EC7B638B6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Иванов Иван Иванович, группа 11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0D13C20-ADDB-49C3-B926-0779D1F85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689BC-BCE1-425E-82F2-6B89184EE8FE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B346E456-AF83-4D40-AECC-6B5109C3FBEF}"/>
              </a:ext>
            </a:extLst>
          </p:cNvPr>
          <p:cNvCxnSpPr/>
          <p:nvPr userDrawn="1"/>
        </p:nvCxnSpPr>
        <p:spPr>
          <a:xfrm>
            <a:off x="838200" y="365125"/>
            <a:ext cx="0" cy="1325563"/>
          </a:xfrm>
          <a:prstGeom prst="line">
            <a:avLst/>
          </a:prstGeom>
          <a:ln w="12700">
            <a:solidFill>
              <a:srgbClr val="51A6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8127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BEF1A2F-7BEC-4110-B566-6FE71B0AA6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661" y="0"/>
            <a:ext cx="9773989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47A020-5FCE-4DCB-B415-88BAFD2A1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345" y="1709738"/>
            <a:ext cx="6117335" cy="2852737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06316C4-84DC-44D7-A870-B4FE992CF5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6345" y="4589463"/>
            <a:ext cx="6117335" cy="150018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A8D9D81-324C-49A6-93DB-925700E5B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BDE8E-1A21-4D39-9CDA-17B1B51844FA}" type="datetimeFigureOut">
              <a:rPr lang="ru-RU" smtClean="0"/>
              <a:t>14.06.2022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6D64B3F-6BCD-43CA-997D-F08A56E3A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0ADA0F3-39BF-4469-90FE-8D31E272B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689BC-BCE1-425E-82F2-6B89184EE8FE}" type="slidenum">
              <a:rPr lang="ru-RU" smtClean="0"/>
              <a:t>‹#›</a:t>
            </a:fld>
            <a:endParaRPr lang="ru-RU"/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A9F5BA12-FF23-463F-8F7D-F281EF35880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318" y="546291"/>
            <a:ext cx="2778749" cy="655950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F89C21B8-A16D-482F-A848-734C7C3BC18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2968" y="546291"/>
            <a:ext cx="2216920" cy="704895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608AB535-49FE-6C43-9853-5282F8FD3D8E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5907793" y="603914"/>
            <a:ext cx="3309421" cy="70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071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FEC9D6-3908-44B1-BC9B-60427DBE7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9F59466-F956-4483-8E7B-E48E71F6F1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495D3FD-FDF8-4F6E-8268-6DBE4D84E8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CC20918-5C7D-42CC-B75E-36A1710FB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Дата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A9C152B-0BDD-47FE-A243-10E055A80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Иванов Иван Иванович, группа 11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DF079A9-AC04-4C8B-B5D7-A7372752A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689BC-BCE1-425E-82F2-6B89184EE8FE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6AC9B5B4-0574-EC45-A74A-C9AA050E409A}"/>
              </a:ext>
            </a:extLst>
          </p:cNvPr>
          <p:cNvSpPr/>
          <p:nvPr userDrawn="1"/>
        </p:nvSpPr>
        <p:spPr>
          <a:xfrm>
            <a:off x="0" y="6311900"/>
            <a:ext cx="12191976" cy="546100"/>
          </a:xfrm>
          <a:prstGeom prst="rect">
            <a:avLst/>
          </a:prstGeom>
          <a:solidFill>
            <a:srgbClr val="0086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94822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D416D8-C2F1-4A3D-9BEE-CD9550E66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2C5C5D0-2B0B-4E65-83C7-FFB3450EA2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1A33A2C-122E-4B6B-AE28-62C363AB5D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4EFF754-6C4F-43BA-BFDF-39CC31ACBE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8A961CB-EE1C-405F-9982-6BA6A22EAE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51FAD4C-318A-4BB1-B75F-EB200D39F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Дата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9804984-59EC-48BA-9179-3B6A1B255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Иванов Иван Иванович, группа 11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07D5A54-73E6-4D10-8063-2E4470890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689BC-BCE1-425E-82F2-6B89184EE8FE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F5D0859D-180F-E643-B273-4665E76ADA83}"/>
              </a:ext>
            </a:extLst>
          </p:cNvPr>
          <p:cNvSpPr/>
          <p:nvPr userDrawn="1"/>
        </p:nvSpPr>
        <p:spPr>
          <a:xfrm>
            <a:off x="0" y="6311900"/>
            <a:ext cx="12191976" cy="546100"/>
          </a:xfrm>
          <a:prstGeom prst="rect">
            <a:avLst/>
          </a:prstGeom>
          <a:solidFill>
            <a:srgbClr val="0086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00264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EBAAE8-8BF0-43E7-A3B2-905065231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A5EC1D6-63DA-4690-B972-EE7E25941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Дата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72E127D-42C1-4FC5-840B-81068FEF0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Иванов Иван Иванович, группа 11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B671DB4-CB2B-4F4A-ACC7-0C5E6AD09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689BC-BCE1-425E-82F2-6B89184EE8FE}" type="slidenum">
              <a:rPr lang="ru-RU" smtClean="0"/>
              <a:t>‹#›</a:t>
            </a:fld>
            <a:endParaRPr lang="ru-RU" dirty="0"/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CF2EDDCA-EBDE-A44F-8C43-427CB84B1A27}"/>
              </a:ext>
            </a:extLst>
          </p:cNvPr>
          <p:cNvCxnSpPr/>
          <p:nvPr userDrawn="1"/>
        </p:nvCxnSpPr>
        <p:spPr>
          <a:xfrm>
            <a:off x="838200" y="365125"/>
            <a:ext cx="0" cy="1325563"/>
          </a:xfrm>
          <a:prstGeom prst="line">
            <a:avLst/>
          </a:prstGeom>
          <a:ln w="12700">
            <a:solidFill>
              <a:srgbClr val="51A6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1783D9E4-1652-9141-ACB9-AF13BADA08B5}"/>
              </a:ext>
            </a:extLst>
          </p:cNvPr>
          <p:cNvSpPr/>
          <p:nvPr userDrawn="1"/>
        </p:nvSpPr>
        <p:spPr>
          <a:xfrm>
            <a:off x="0" y="6311900"/>
            <a:ext cx="12191976" cy="546100"/>
          </a:xfrm>
          <a:prstGeom prst="rect">
            <a:avLst/>
          </a:prstGeom>
          <a:solidFill>
            <a:srgbClr val="0086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36296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E9D22E03-9BF3-4FF5-8F59-F2480EA8F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Дата</a:t>
            </a:r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A380468-B410-4A2F-A99F-631113136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Иванов Иван Иванович, группа 11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20AC6DE-C65C-4182-B897-34CD62C70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689BC-BCE1-425E-82F2-6B89184EE8FE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FA479DDB-6213-284F-B3E2-B6ABA6A6A341}"/>
              </a:ext>
            </a:extLst>
          </p:cNvPr>
          <p:cNvSpPr/>
          <p:nvPr userDrawn="1"/>
        </p:nvSpPr>
        <p:spPr>
          <a:xfrm>
            <a:off x="0" y="6311900"/>
            <a:ext cx="12191976" cy="546100"/>
          </a:xfrm>
          <a:prstGeom prst="rect">
            <a:avLst/>
          </a:prstGeom>
          <a:solidFill>
            <a:srgbClr val="0086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19998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9203DB-2212-4C78-B733-53D7D3C1B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C62C375-6C06-4364-9F56-9A23C20F33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DAB5E27-F0BC-4139-9AD6-C5166194D4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EBC9994-0138-4B0F-A739-407E822A7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Дата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3910FD3-3872-4CC9-A2EA-F7389F73D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Иванов Иван Иванович, группа 11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4FE999A-A569-4DFD-95A4-8E1EAE906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689BC-BCE1-425E-82F2-6B89184EE8FE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B048A690-7E9A-BF44-9884-F337FC95BA50}"/>
              </a:ext>
            </a:extLst>
          </p:cNvPr>
          <p:cNvSpPr/>
          <p:nvPr userDrawn="1"/>
        </p:nvSpPr>
        <p:spPr>
          <a:xfrm>
            <a:off x="0" y="6311900"/>
            <a:ext cx="12191976" cy="546100"/>
          </a:xfrm>
          <a:prstGeom prst="rect">
            <a:avLst/>
          </a:prstGeom>
          <a:solidFill>
            <a:srgbClr val="0086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93675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D28696-B9A6-42EA-BCA7-2AE79DBA7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3EF0AA1-B603-4868-93CB-D8EAE5134B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11773F7-2113-4DFF-8EF3-3184C69864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EA191A5-C374-4F13-B8D6-09E9B7139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Дата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E363C4C-7B23-4CFB-B0A9-451BDE01C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Иванов Иван Иванович, группа 11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1B76A6B-4895-4CD3-A14B-B8CA72CD4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689BC-BCE1-425E-82F2-6B89184EE8FE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6D85AF08-1808-694C-8853-1593EFB1CB29}"/>
              </a:ext>
            </a:extLst>
          </p:cNvPr>
          <p:cNvSpPr/>
          <p:nvPr userDrawn="1"/>
        </p:nvSpPr>
        <p:spPr>
          <a:xfrm>
            <a:off x="0" y="6311900"/>
            <a:ext cx="12191976" cy="546100"/>
          </a:xfrm>
          <a:prstGeom prst="rect">
            <a:avLst/>
          </a:prstGeom>
          <a:solidFill>
            <a:srgbClr val="0086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69187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C8D092-0C26-4827-890C-10B9C61C8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0DCC785-5A6D-4072-9138-9C68620F99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03A9304-EEF0-4681-A464-BB32E78FB6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BBDE8E-1A21-4D39-9CDA-17B1B51844FA}" type="datetimeFigureOut">
              <a:rPr lang="ru-RU" smtClean="0"/>
              <a:t>14.06.2022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AB8822A-4779-40A6-B425-FA0A3119C3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D41F72F-FE34-4139-AD04-44C7ED0186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C689BC-BCE1-425E-82F2-6B89184EE8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1826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23.png"/><Relationship Id="rId4" Type="http://schemas.openxmlformats.org/officeDocument/2006/relationships/image" Target="../media/image7.emf"/><Relationship Id="rId9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A68819C7-B34B-F044-B35A-498FAAC374C9}"/>
              </a:ext>
            </a:extLst>
          </p:cNvPr>
          <p:cNvSpPr txBox="1"/>
          <p:nvPr/>
        </p:nvSpPr>
        <p:spPr>
          <a:xfrm>
            <a:off x="8691830" y="6394311"/>
            <a:ext cx="28815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>
                <a:solidFill>
                  <a:schemeClr val="bg1"/>
                </a:solidFill>
                <a:latin typeface="Montserrat" pitchFamily="2" charset="0"/>
              </a:rPr>
              <a:t>Студент:</a:t>
            </a:r>
          </a:p>
          <a:p>
            <a:r>
              <a:rPr lang="ru-RU" sz="1000" dirty="0" smtClean="0">
                <a:solidFill>
                  <a:schemeClr val="bg1"/>
                </a:solidFill>
                <a:latin typeface="Montserrat" pitchFamily="2" charset="0"/>
              </a:rPr>
              <a:t>Романов Даниил Николаевич, УВА-411</a:t>
            </a:r>
            <a:endParaRPr lang="ru-RU" sz="1000" dirty="0">
              <a:solidFill>
                <a:schemeClr val="bg1"/>
              </a:solidFill>
              <a:latin typeface="Montserrat" pitchFamily="2" charset="0"/>
            </a:endParaRP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2CDB9450-EAD1-8C44-975B-72463ABE8C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285" y="6362677"/>
            <a:ext cx="1893079" cy="44687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B276D71-247A-DA4E-A47F-057FC1898AEA}"/>
              </a:ext>
            </a:extLst>
          </p:cNvPr>
          <p:cNvSpPr txBox="1"/>
          <p:nvPr/>
        </p:nvSpPr>
        <p:spPr>
          <a:xfrm>
            <a:off x="4132184" y="6394311"/>
            <a:ext cx="45596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 smtClean="0">
                <a:solidFill>
                  <a:schemeClr val="bg1"/>
                </a:solidFill>
                <a:latin typeface="Montserrat" pitchFamily="2" charset="0"/>
              </a:rPr>
              <a:t>Разработка гибридного </a:t>
            </a:r>
            <a:r>
              <a:rPr lang="ru-RU" sz="1000" dirty="0" err="1" smtClean="0">
                <a:solidFill>
                  <a:schemeClr val="bg1"/>
                </a:solidFill>
                <a:latin typeface="Montserrat" pitchFamily="2" charset="0"/>
              </a:rPr>
              <a:t>фреймворка</a:t>
            </a:r>
            <a:r>
              <a:rPr lang="ru-RU" sz="1000" dirty="0" smtClean="0">
                <a:solidFill>
                  <a:schemeClr val="bg1"/>
                </a:solidFill>
                <a:latin typeface="Montserrat" pitchFamily="2" charset="0"/>
              </a:rPr>
              <a:t> для автоматизации тестирования приложений</a:t>
            </a:r>
            <a:endParaRPr lang="ru-RU" sz="1000" dirty="0">
              <a:solidFill>
                <a:schemeClr val="bg1"/>
              </a:solidFill>
              <a:latin typeface="Montserrat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1ADB531-3E72-8F40-B990-1C1289A6F934}"/>
              </a:ext>
            </a:extLst>
          </p:cNvPr>
          <p:cNvSpPr txBox="1"/>
          <p:nvPr/>
        </p:nvSpPr>
        <p:spPr>
          <a:xfrm>
            <a:off x="11573346" y="6377052"/>
            <a:ext cx="5344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chemeClr val="bg1"/>
                </a:solidFill>
                <a:latin typeface="Montserrat" pitchFamily="2" charset="0"/>
              </a:rPr>
              <a:t>15</a:t>
            </a:r>
            <a:endParaRPr lang="ru-RU" sz="2000" dirty="0">
              <a:solidFill>
                <a:schemeClr val="bg1"/>
              </a:solidFill>
              <a:latin typeface="Montserrat" pitchFamily="2" charset="0"/>
            </a:endParaRPr>
          </a:p>
        </p:txBody>
      </p:sp>
      <p:pic>
        <p:nvPicPr>
          <p:cNvPr id="20" name="Объект 14">
            <a:extLst>
              <a:ext uri="{FF2B5EF4-FFF2-40B4-BE49-F238E27FC236}">
                <a16:creationId xmlns:a16="http://schemas.microsoft.com/office/drawing/2014/main" id="{7BF412CF-0B35-BA41-A1BA-428FFFCDD4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2176" y="6338773"/>
            <a:ext cx="685696" cy="519227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6B3DC32E-0346-454B-9E36-EA8962DE6D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5684" y="6327643"/>
            <a:ext cx="431278" cy="498929"/>
          </a:xfrm>
          <a:prstGeom prst="rect">
            <a:avLst/>
          </a:prstGeom>
        </p:spPr>
      </p:pic>
      <p:sp>
        <p:nvSpPr>
          <p:cNvPr id="23" name="Заголовок 1">
            <a:extLst>
              <a:ext uri="{FF2B5EF4-FFF2-40B4-BE49-F238E27FC236}">
                <a16:creationId xmlns:a16="http://schemas.microsoft.com/office/drawing/2014/main" id="{B045726F-AAD5-41B2-8887-181C872C9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028" y="267057"/>
            <a:ext cx="10515600" cy="1325563"/>
          </a:xfrm>
        </p:spPr>
        <p:txBody>
          <a:bodyPr>
            <a:normAutofit/>
          </a:bodyPr>
          <a:lstStyle/>
          <a:p>
            <a:r>
              <a:rPr lang="ru-RU" sz="3200" dirty="0" smtClean="0">
                <a:latin typeface="Montserrat" pitchFamily="2" charset="0"/>
              </a:rPr>
              <a:t>Ранжирование критериев</a:t>
            </a:r>
            <a:endParaRPr lang="ru-RU" sz="3200" dirty="0">
              <a:latin typeface="Montserrat" pitchFamily="2" charset="0"/>
            </a:endParaRP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3100376"/>
              </p:ext>
            </p:extLst>
          </p:nvPr>
        </p:nvGraphicFramePr>
        <p:xfrm>
          <a:off x="821028" y="1592620"/>
          <a:ext cx="4332572" cy="262295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40572">
                  <a:extLst>
                    <a:ext uri="{9D8B030D-6E8A-4147-A177-3AD203B41FA5}">
                      <a16:colId xmlns:a16="http://schemas.microsoft.com/office/drawing/2014/main" val="3186744026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964992767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655870611"/>
                    </a:ext>
                  </a:extLst>
                </a:gridCol>
              </a:tblGrid>
              <a:tr h="702711">
                <a:tc>
                  <a:txBody>
                    <a:bodyPr/>
                    <a:lstStyle/>
                    <a:p>
                      <a:pPr indent="825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Оценки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indent="825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Стандартный фреймворк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indent="825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Гибридный фреймворк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37466716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ru-RU" sz="1400" dirty="0" smtClean="0">
                          <a:effectLst/>
                        </a:rPr>
                        <a:t>Доступность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3,3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ru-RU" sz="1800" dirty="0">
                          <a:effectLst/>
                        </a:rPr>
                        <a:t>4</a:t>
                      </a:r>
                      <a:r>
                        <a:rPr lang="en-US" sz="1800" dirty="0">
                          <a:effectLst/>
                        </a:rPr>
                        <a:t>,8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extLst>
                  <a:ext uri="{0D108BD9-81ED-4DB2-BD59-A6C34878D82A}">
                    <a16:rowId xmlns:a16="http://schemas.microsoft.com/office/drawing/2014/main" val="1797006854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Информативность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4,6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4,7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extLst>
                  <a:ext uri="{0D108BD9-81ED-4DB2-BD59-A6C34878D82A}">
                    <a16:rowId xmlns:a16="http://schemas.microsoft.com/office/drawing/2014/main" val="1740780473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Поддержка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4,3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4,7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extLst>
                  <a:ext uri="{0D108BD9-81ED-4DB2-BD59-A6C34878D82A}">
                    <a16:rowId xmlns:a16="http://schemas.microsoft.com/office/drawing/2014/main" val="3840274974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Скорость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</a:rPr>
                        <a:t>4,9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4,9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extLst>
                  <a:ext uri="{0D108BD9-81ED-4DB2-BD59-A6C34878D82A}">
                    <a16:rowId xmlns:a16="http://schemas.microsoft.com/office/drawing/2014/main" val="3349587647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Функциональность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</a:rPr>
                        <a:t>4,8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4,3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extLst>
                  <a:ext uri="{0D108BD9-81ED-4DB2-BD59-A6C34878D82A}">
                    <a16:rowId xmlns:a16="http://schemas.microsoft.com/office/drawing/2014/main" val="884238418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Обучаемость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</a:rPr>
                        <a:t>4,2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4,6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extLst>
                  <a:ext uri="{0D108BD9-81ED-4DB2-BD59-A6C34878D82A}">
                    <a16:rowId xmlns:a16="http://schemas.microsoft.com/office/drawing/2014/main" val="180425646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Таблица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44963498"/>
                  </p:ext>
                </p:extLst>
              </p:nvPr>
            </p:nvGraphicFramePr>
            <p:xfrm>
              <a:off x="5153600" y="1592620"/>
              <a:ext cx="6937005" cy="4605643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043641">
                      <a:extLst>
                        <a:ext uri="{9D8B030D-6E8A-4147-A177-3AD203B41FA5}">
                          <a16:colId xmlns:a16="http://schemas.microsoft.com/office/drawing/2014/main" val="3689559650"/>
                        </a:ext>
                      </a:extLst>
                    </a:gridCol>
                    <a:gridCol w="735323">
                      <a:extLst>
                        <a:ext uri="{9D8B030D-6E8A-4147-A177-3AD203B41FA5}">
                          <a16:colId xmlns:a16="http://schemas.microsoft.com/office/drawing/2014/main" val="576742356"/>
                        </a:ext>
                      </a:extLst>
                    </a:gridCol>
                    <a:gridCol w="735323">
                      <a:extLst>
                        <a:ext uri="{9D8B030D-6E8A-4147-A177-3AD203B41FA5}">
                          <a16:colId xmlns:a16="http://schemas.microsoft.com/office/drawing/2014/main" val="2924246978"/>
                        </a:ext>
                      </a:extLst>
                    </a:gridCol>
                    <a:gridCol w="735323">
                      <a:extLst>
                        <a:ext uri="{9D8B030D-6E8A-4147-A177-3AD203B41FA5}">
                          <a16:colId xmlns:a16="http://schemas.microsoft.com/office/drawing/2014/main" val="1478744592"/>
                        </a:ext>
                      </a:extLst>
                    </a:gridCol>
                    <a:gridCol w="656241">
                      <a:extLst>
                        <a:ext uri="{9D8B030D-6E8A-4147-A177-3AD203B41FA5}">
                          <a16:colId xmlns:a16="http://schemas.microsoft.com/office/drawing/2014/main" val="2766375511"/>
                        </a:ext>
                      </a:extLst>
                    </a:gridCol>
                    <a:gridCol w="657628">
                      <a:extLst>
                        <a:ext uri="{9D8B030D-6E8A-4147-A177-3AD203B41FA5}">
                          <a16:colId xmlns:a16="http://schemas.microsoft.com/office/drawing/2014/main" val="2442645967"/>
                        </a:ext>
                      </a:extLst>
                    </a:gridCol>
                    <a:gridCol w="657628">
                      <a:extLst>
                        <a:ext uri="{9D8B030D-6E8A-4147-A177-3AD203B41FA5}">
                          <a16:colId xmlns:a16="http://schemas.microsoft.com/office/drawing/2014/main" val="977747314"/>
                        </a:ext>
                      </a:extLst>
                    </a:gridCol>
                    <a:gridCol w="715898">
                      <a:extLst>
                        <a:ext uri="{9D8B030D-6E8A-4147-A177-3AD203B41FA5}">
                          <a16:colId xmlns:a16="http://schemas.microsoft.com/office/drawing/2014/main" val="4257824616"/>
                        </a:ext>
                      </a:extLst>
                    </a:gridCol>
                  </a:tblGrid>
                  <a:tr h="266444">
                    <a:tc rowSpan="2">
                      <a:txBody>
                        <a:bodyPr/>
                        <a:lstStyle/>
                        <a:p>
                          <a:pPr indent="8255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Ранжирование критериев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272" marR="63272" marT="0" marB="0" anchor="ctr"/>
                    </a:tc>
                    <a:tc gridSpan="6">
                      <a:txBody>
                        <a:bodyPr/>
                        <a:lstStyle/>
                        <a:p>
                          <a:pPr indent="8255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№ критерия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272" marR="63272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indent="8255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>
                              <a:effectLst/>
                            </a:rPr>
                            <a:t>Сумма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253" marR="8253" marT="8253" marB="8253" anchor="ctr"/>
                    </a:tc>
                    <a:extLst>
                      <a:ext uri="{0D108BD9-81ED-4DB2-BD59-A6C34878D82A}">
                        <a16:rowId xmlns:a16="http://schemas.microsoft.com/office/drawing/2014/main" val="1993711762"/>
                      </a:ext>
                    </a:extLst>
                  </a:tr>
                  <a:tr h="282304"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indent="8255" algn="ctr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 b="1" kern="120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marL="63272" marR="63272" marT="0" marB="0" anchor="ctr"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indent="8255" algn="ctr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 b="1" kern="120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</a:t>
                          </a:r>
                        </a:p>
                      </a:txBody>
                      <a:tcPr marL="63272" marR="63272" marT="0" marB="0" anchor="ctr"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indent="8255" algn="ctr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 b="1" kern="120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3</a:t>
                          </a:r>
                        </a:p>
                      </a:txBody>
                      <a:tcPr marL="63272" marR="63272" marT="0" marB="0" anchor="ctr"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indent="8255" algn="ctr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 b="1" kern="120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4</a:t>
                          </a:r>
                        </a:p>
                      </a:txBody>
                      <a:tcPr marL="8253" marR="8253" marT="8253" marB="8253" anchor="ctr"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indent="8255" algn="ctr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 b="1" kern="120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5</a:t>
                          </a:r>
                        </a:p>
                      </a:txBody>
                      <a:tcPr marL="8253" marR="8253" marT="8253" marB="8253" anchor="ctr"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indent="8255" algn="ctr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 b="1" kern="120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6</a:t>
                          </a:r>
                        </a:p>
                      </a:txBody>
                      <a:tcPr marL="8253" marR="8253" marT="8253" marB="8253" anchor="ctr">
                        <a:solidFill>
                          <a:schemeClr val="accent1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27063175"/>
                      </a:ext>
                    </a:extLst>
                  </a:tr>
                  <a:tr h="266444">
                    <a:tc>
                      <a:txBody>
                        <a:bodyPr/>
                        <a:lstStyle/>
                        <a:p>
                          <a:pPr indent="8255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Эксперт 1</a:t>
                          </a:r>
                          <a:endParaRPr lang="ru-RU" sz="105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272" marR="6327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1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272" marR="6327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6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272" marR="6327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2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272" marR="6327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>
                              <a:effectLst/>
                            </a:rPr>
                            <a:t>5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253" marR="8253" marT="8253" marB="8253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>
                              <a:effectLst/>
                            </a:rPr>
                            <a:t>3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253" marR="8253" marT="8253" marB="8253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>
                              <a:effectLst/>
                            </a:rPr>
                            <a:t>4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253" marR="8253" marT="8253" marB="8253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21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253" marR="8253" marT="8253" marB="8253" anchor="ctr"/>
                    </a:tc>
                    <a:extLst>
                      <a:ext uri="{0D108BD9-81ED-4DB2-BD59-A6C34878D82A}">
                        <a16:rowId xmlns:a16="http://schemas.microsoft.com/office/drawing/2014/main" val="633737297"/>
                      </a:ext>
                    </a:extLst>
                  </a:tr>
                  <a:tr h="266444">
                    <a:tc>
                      <a:txBody>
                        <a:bodyPr/>
                        <a:lstStyle/>
                        <a:p>
                          <a:pPr indent="8255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Эксперт 2</a:t>
                          </a:r>
                          <a:endParaRPr lang="ru-RU" sz="105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272" marR="6327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2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272" marR="6327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5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272" marR="6327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1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272" marR="6327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>
                              <a:effectLst/>
                            </a:rPr>
                            <a:t>6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253" marR="8253" marT="8253" marB="8253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>
                              <a:effectLst/>
                            </a:rPr>
                            <a:t>4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253" marR="8253" marT="8253" marB="8253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>
                              <a:effectLst/>
                            </a:rPr>
                            <a:t>3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253" marR="8253" marT="8253" marB="8253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21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253" marR="8253" marT="8253" marB="8253" anchor="ctr"/>
                    </a:tc>
                    <a:extLst>
                      <a:ext uri="{0D108BD9-81ED-4DB2-BD59-A6C34878D82A}">
                        <a16:rowId xmlns:a16="http://schemas.microsoft.com/office/drawing/2014/main" val="2565140641"/>
                      </a:ext>
                    </a:extLst>
                  </a:tr>
                  <a:tr h="266444">
                    <a:tc>
                      <a:txBody>
                        <a:bodyPr/>
                        <a:lstStyle/>
                        <a:p>
                          <a:pPr indent="8255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Эксперт 3</a:t>
                          </a:r>
                          <a:endParaRPr lang="ru-RU" sz="105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272" marR="6327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1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272" marR="6327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4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272" marR="6327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2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272" marR="6327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6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253" marR="8253" marT="8253" marB="8253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5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253" marR="8253" marT="8253" marB="8253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3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253" marR="8253" marT="8253" marB="8253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21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253" marR="8253" marT="8253" marB="8253" anchor="ctr"/>
                    </a:tc>
                    <a:extLst>
                      <a:ext uri="{0D108BD9-81ED-4DB2-BD59-A6C34878D82A}">
                        <a16:rowId xmlns:a16="http://schemas.microsoft.com/office/drawing/2014/main" val="4217999156"/>
                      </a:ext>
                    </a:extLst>
                  </a:tr>
                  <a:tr h="266444">
                    <a:tc>
                      <a:txBody>
                        <a:bodyPr/>
                        <a:lstStyle/>
                        <a:p>
                          <a:pPr indent="8255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Эксперт 4</a:t>
                          </a:r>
                          <a:endParaRPr lang="ru-RU" sz="105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272" marR="6327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2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272" marR="6327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5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272" marR="6327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1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272" marR="6327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6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253" marR="8253" marT="8253" marB="8253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4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253" marR="8253" marT="8253" marB="8253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3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253" marR="8253" marT="8253" marB="8253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21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253" marR="8253" marT="8253" marB="8253" anchor="ctr"/>
                    </a:tc>
                    <a:extLst>
                      <a:ext uri="{0D108BD9-81ED-4DB2-BD59-A6C34878D82A}">
                        <a16:rowId xmlns:a16="http://schemas.microsoft.com/office/drawing/2014/main" val="2806017134"/>
                      </a:ext>
                    </a:extLst>
                  </a:tr>
                  <a:tr h="266444">
                    <a:tc>
                      <a:txBody>
                        <a:bodyPr/>
                        <a:lstStyle/>
                        <a:p>
                          <a:pPr indent="8255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Эксперт 5</a:t>
                          </a:r>
                          <a:endParaRPr lang="ru-RU" sz="105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272" marR="6327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>
                              <a:effectLst/>
                            </a:rPr>
                            <a:t>1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272" marR="6327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6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272" marR="6327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2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272" marR="6327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5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253" marR="8253" marT="8253" marB="8253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>
                              <a:effectLst/>
                            </a:rPr>
                            <a:t>3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253" marR="8253" marT="8253" marB="8253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>
                              <a:effectLst/>
                            </a:rPr>
                            <a:t>4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253" marR="8253" marT="8253" marB="8253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21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253" marR="8253" marT="8253" marB="8253" anchor="ctr"/>
                    </a:tc>
                    <a:extLst>
                      <a:ext uri="{0D108BD9-81ED-4DB2-BD59-A6C34878D82A}">
                        <a16:rowId xmlns:a16="http://schemas.microsoft.com/office/drawing/2014/main" val="534473352"/>
                      </a:ext>
                    </a:extLst>
                  </a:tr>
                  <a:tr h="266444">
                    <a:tc>
                      <a:txBody>
                        <a:bodyPr/>
                        <a:lstStyle/>
                        <a:p>
                          <a:pPr indent="8255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Эксперт 6</a:t>
                          </a:r>
                          <a:endParaRPr lang="ru-RU" sz="105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272" marR="6327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>
                              <a:effectLst/>
                            </a:rPr>
                            <a:t>1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272" marR="6327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5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272" marR="6327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2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272" marR="6327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6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253" marR="8253" marT="8253" marB="8253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4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253" marR="8253" marT="8253" marB="8253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>
                              <a:effectLst/>
                            </a:rPr>
                            <a:t>3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253" marR="8253" marT="8253" marB="8253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21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253" marR="8253" marT="8253" marB="8253" anchor="ctr"/>
                    </a:tc>
                    <a:extLst>
                      <a:ext uri="{0D108BD9-81ED-4DB2-BD59-A6C34878D82A}">
                        <a16:rowId xmlns:a16="http://schemas.microsoft.com/office/drawing/2014/main" val="2534464182"/>
                      </a:ext>
                    </a:extLst>
                  </a:tr>
                  <a:tr h="266444">
                    <a:tc>
                      <a:txBody>
                        <a:bodyPr/>
                        <a:lstStyle/>
                        <a:p>
                          <a:pPr indent="8255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Эксперт 7</a:t>
                          </a:r>
                          <a:endParaRPr lang="ru-RU" sz="105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272" marR="6327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>
                              <a:effectLst/>
                            </a:rPr>
                            <a:t>3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272" marR="6327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4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272" marR="6327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1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272" marR="6327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5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253" marR="8253" marT="8253" marB="8253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2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253" marR="8253" marT="8253" marB="8253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>
                              <a:effectLst/>
                            </a:rPr>
                            <a:t>6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253" marR="8253" marT="8253" marB="8253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21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253" marR="8253" marT="8253" marB="8253" anchor="ctr"/>
                    </a:tc>
                    <a:extLst>
                      <a:ext uri="{0D108BD9-81ED-4DB2-BD59-A6C34878D82A}">
                        <a16:rowId xmlns:a16="http://schemas.microsoft.com/office/drawing/2014/main" val="2348352899"/>
                      </a:ext>
                    </a:extLst>
                  </a:tr>
                  <a:tr h="266444">
                    <a:tc>
                      <a:txBody>
                        <a:bodyPr/>
                        <a:lstStyle/>
                        <a:p>
                          <a:pPr indent="8255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Эксперт 8</a:t>
                          </a:r>
                          <a:endParaRPr lang="ru-RU" sz="105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272" marR="6327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>
                              <a:effectLst/>
                            </a:rPr>
                            <a:t>1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272" marR="6327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>
                              <a:effectLst/>
                            </a:rPr>
                            <a:t>5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272" marR="6327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2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272" marR="6327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6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253" marR="8253" marT="8253" marB="8253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3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253" marR="8253" marT="8253" marB="8253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4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253" marR="8253" marT="8253" marB="8253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21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253" marR="8253" marT="8253" marB="8253" anchor="ctr"/>
                    </a:tc>
                    <a:extLst>
                      <a:ext uri="{0D108BD9-81ED-4DB2-BD59-A6C34878D82A}">
                        <a16:rowId xmlns:a16="http://schemas.microsoft.com/office/drawing/2014/main" val="4137046555"/>
                      </a:ext>
                    </a:extLst>
                  </a:tr>
                  <a:tr h="266444">
                    <a:tc>
                      <a:txBody>
                        <a:bodyPr/>
                        <a:lstStyle/>
                        <a:p>
                          <a:pPr indent="8255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Эксперт 9</a:t>
                          </a:r>
                          <a:endParaRPr lang="ru-RU" sz="105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272" marR="6327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>
                              <a:effectLst/>
                            </a:rPr>
                            <a:t>2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272" marR="6327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>
                              <a:effectLst/>
                            </a:rPr>
                            <a:t>3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272" marR="6327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1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272" marR="6327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4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253" marR="8253" marT="8253" marB="8253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6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253" marR="8253" marT="8253" marB="8253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5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253" marR="8253" marT="8253" marB="8253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21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253" marR="8253" marT="8253" marB="8253" anchor="ctr"/>
                    </a:tc>
                    <a:extLst>
                      <a:ext uri="{0D108BD9-81ED-4DB2-BD59-A6C34878D82A}">
                        <a16:rowId xmlns:a16="http://schemas.microsoft.com/office/drawing/2014/main" val="2891048993"/>
                      </a:ext>
                    </a:extLst>
                  </a:tr>
                  <a:tr h="266444">
                    <a:tc>
                      <a:txBody>
                        <a:bodyPr/>
                        <a:lstStyle/>
                        <a:p>
                          <a:pPr indent="8255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Эксперт 10</a:t>
                          </a:r>
                          <a:endParaRPr lang="ru-RU" sz="105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272" marR="6327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>
                              <a:effectLst/>
                            </a:rPr>
                            <a:t>1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272" marR="6327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>
                              <a:effectLst/>
                            </a:rPr>
                            <a:t>4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272" marR="6327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>
                              <a:effectLst/>
                            </a:rPr>
                            <a:t>2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272" marR="6327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6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253" marR="8253" marT="8253" marB="8253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3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253" marR="8253" marT="8253" marB="8253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5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253" marR="8253" marT="8253" marB="8253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21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253" marR="8253" marT="8253" marB="8253" anchor="ctr"/>
                    </a:tc>
                    <a:extLst>
                      <a:ext uri="{0D108BD9-81ED-4DB2-BD59-A6C34878D82A}">
                        <a16:rowId xmlns:a16="http://schemas.microsoft.com/office/drawing/2014/main" val="274320583"/>
                      </a:ext>
                    </a:extLst>
                  </a:tr>
                  <a:tr h="266400">
                    <a:tc>
                      <a:txBody>
                        <a:bodyPr/>
                        <a:lstStyle/>
                        <a:p>
                          <a:pPr indent="8255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1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ru-RU" sz="1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272" marR="6327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>
                              <a:effectLst/>
                            </a:rPr>
                            <a:t>15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272" marR="6327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>
                              <a:effectLst/>
                            </a:rPr>
                            <a:t>47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272" marR="6327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>
                              <a:effectLst/>
                            </a:rPr>
                            <a:t>16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272" marR="6327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>
                              <a:effectLst/>
                            </a:rPr>
                            <a:t>55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253" marR="8253" marT="8253" marB="8253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37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253" marR="8253" marT="8253" marB="8253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40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253" marR="8253" marT="8253" marB="8253" anchor="ctr"/>
                    </a:tc>
                    <a:tc>
                      <a:txBody>
                        <a:bodyPr/>
                        <a:lstStyle/>
                        <a:p>
                          <a:pPr indent="8255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210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253" marR="8253" marT="8253" marB="8253" anchor="ctr"/>
                    </a:tc>
                    <a:extLst>
                      <a:ext uri="{0D108BD9-81ED-4DB2-BD59-A6C34878D82A}">
                        <a16:rowId xmlns:a16="http://schemas.microsoft.com/office/drawing/2014/main" val="57681041"/>
                      </a:ext>
                    </a:extLst>
                  </a:tr>
                  <a:tr h="266400">
                    <a:tc>
                      <a:txBody>
                        <a:bodyPr/>
                        <a:lstStyle/>
                        <a:p>
                          <a:pPr indent="8255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ru-RU" sz="1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ru-RU" sz="1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ru-RU" sz="1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  <m:sup>
                                    <m:r>
                                      <a:rPr lang="ru-RU" sz="1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ru-RU" sz="1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272" marR="6327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400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272" marR="6327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144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272" marR="6327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361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272" marR="6327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400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253" marR="8253" marT="8253" marB="8253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4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253" marR="8253" marT="8253" marB="8253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25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253" marR="8253" marT="8253" marB="8253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1334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253" marR="8253" marT="8253" marB="8253" anchor="ctr"/>
                    </a:tc>
                    <a:extLst>
                      <a:ext uri="{0D108BD9-81ED-4DB2-BD59-A6C34878D82A}">
                        <a16:rowId xmlns:a16="http://schemas.microsoft.com/office/drawing/2014/main" val="312819225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Таблица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44963498"/>
                  </p:ext>
                </p:extLst>
              </p:nvPr>
            </p:nvGraphicFramePr>
            <p:xfrm>
              <a:off x="5153600" y="1592620"/>
              <a:ext cx="6937005" cy="4223763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043641">
                      <a:extLst>
                        <a:ext uri="{9D8B030D-6E8A-4147-A177-3AD203B41FA5}">
                          <a16:colId xmlns:a16="http://schemas.microsoft.com/office/drawing/2014/main" val="3689559650"/>
                        </a:ext>
                      </a:extLst>
                    </a:gridCol>
                    <a:gridCol w="735323">
                      <a:extLst>
                        <a:ext uri="{9D8B030D-6E8A-4147-A177-3AD203B41FA5}">
                          <a16:colId xmlns:a16="http://schemas.microsoft.com/office/drawing/2014/main" val="576742356"/>
                        </a:ext>
                      </a:extLst>
                    </a:gridCol>
                    <a:gridCol w="735323">
                      <a:extLst>
                        <a:ext uri="{9D8B030D-6E8A-4147-A177-3AD203B41FA5}">
                          <a16:colId xmlns:a16="http://schemas.microsoft.com/office/drawing/2014/main" val="2924246978"/>
                        </a:ext>
                      </a:extLst>
                    </a:gridCol>
                    <a:gridCol w="735323">
                      <a:extLst>
                        <a:ext uri="{9D8B030D-6E8A-4147-A177-3AD203B41FA5}">
                          <a16:colId xmlns:a16="http://schemas.microsoft.com/office/drawing/2014/main" val="1478744592"/>
                        </a:ext>
                      </a:extLst>
                    </a:gridCol>
                    <a:gridCol w="656241">
                      <a:extLst>
                        <a:ext uri="{9D8B030D-6E8A-4147-A177-3AD203B41FA5}">
                          <a16:colId xmlns:a16="http://schemas.microsoft.com/office/drawing/2014/main" val="2766375511"/>
                        </a:ext>
                      </a:extLst>
                    </a:gridCol>
                    <a:gridCol w="657628">
                      <a:extLst>
                        <a:ext uri="{9D8B030D-6E8A-4147-A177-3AD203B41FA5}">
                          <a16:colId xmlns:a16="http://schemas.microsoft.com/office/drawing/2014/main" val="2442645967"/>
                        </a:ext>
                      </a:extLst>
                    </a:gridCol>
                    <a:gridCol w="657628">
                      <a:extLst>
                        <a:ext uri="{9D8B030D-6E8A-4147-A177-3AD203B41FA5}">
                          <a16:colId xmlns:a16="http://schemas.microsoft.com/office/drawing/2014/main" val="977747314"/>
                        </a:ext>
                      </a:extLst>
                    </a:gridCol>
                    <a:gridCol w="715898">
                      <a:extLst>
                        <a:ext uri="{9D8B030D-6E8A-4147-A177-3AD203B41FA5}">
                          <a16:colId xmlns:a16="http://schemas.microsoft.com/office/drawing/2014/main" val="4257824616"/>
                        </a:ext>
                      </a:extLst>
                    </a:gridCol>
                  </a:tblGrid>
                  <a:tr h="365760">
                    <a:tc rowSpan="2">
                      <a:txBody>
                        <a:bodyPr/>
                        <a:lstStyle/>
                        <a:p>
                          <a:pPr indent="8255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Ранжирование критериев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272" marR="63272" marT="0" marB="0" anchor="ctr"/>
                    </a:tc>
                    <a:tc gridSpan="6">
                      <a:txBody>
                        <a:bodyPr/>
                        <a:lstStyle/>
                        <a:p>
                          <a:pPr indent="8255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№ критерия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272" marR="63272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indent="8255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>
                              <a:effectLst/>
                            </a:rPr>
                            <a:t>Сумма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253" marR="8253" marT="8253" marB="8253" anchor="ctr"/>
                    </a:tc>
                    <a:extLst>
                      <a:ext uri="{0D108BD9-81ED-4DB2-BD59-A6C34878D82A}">
                        <a16:rowId xmlns:a16="http://schemas.microsoft.com/office/drawing/2014/main" val="1993711762"/>
                      </a:ext>
                    </a:extLst>
                  </a:tr>
                  <a:tr h="382266"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indent="8255" algn="ctr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 b="1" kern="120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marL="63272" marR="63272" marT="0" marB="0" anchor="ctr"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indent="8255" algn="ctr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 b="1" kern="120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</a:t>
                          </a:r>
                        </a:p>
                      </a:txBody>
                      <a:tcPr marL="63272" marR="63272" marT="0" marB="0" anchor="ctr"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indent="8255" algn="ctr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 b="1" kern="120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3</a:t>
                          </a:r>
                        </a:p>
                      </a:txBody>
                      <a:tcPr marL="63272" marR="63272" marT="0" marB="0" anchor="ctr"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indent="8255" algn="ctr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 b="1" kern="120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4</a:t>
                          </a:r>
                        </a:p>
                      </a:txBody>
                      <a:tcPr marL="8253" marR="8253" marT="8253" marB="8253" anchor="ctr"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indent="8255" algn="ctr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 b="1" kern="120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5</a:t>
                          </a:r>
                        </a:p>
                      </a:txBody>
                      <a:tcPr marL="8253" marR="8253" marT="8253" marB="8253" anchor="ctr"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indent="8255" algn="ctr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 b="1" kern="120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6</a:t>
                          </a:r>
                        </a:p>
                      </a:txBody>
                      <a:tcPr marL="8253" marR="8253" marT="8253" marB="8253" anchor="ctr">
                        <a:solidFill>
                          <a:schemeClr val="accent1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27063175"/>
                      </a:ext>
                    </a:extLst>
                  </a:tr>
                  <a:tr h="285814">
                    <a:tc>
                      <a:txBody>
                        <a:bodyPr/>
                        <a:lstStyle/>
                        <a:p>
                          <a:pPr indent="8255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Эксперт 1</a:t>
                          </a:r>
                          <a:endParaRPr lang="ru-RU" sz="105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272" marR="6327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1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272" marR="6327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6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272" marR="6327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2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272" marR="6327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>
                              <a:effectLst/>
                            </a:rPr>
                            <a:t>5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253" marR="8253" marT="8253" marB="8253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>
                              <a:effectLst/>
                            </a:rPr>
                            <a:t>3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253" marR="8253" marT="8253" marB="8253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>
                              <a:effectLst/>
                            </a:rPr>
                            <a:t>4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253" marR="8253" marT="8253" marB="8253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21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253" marR="8253" marT="8253" marB="8253" anchor="ctr"/>
                    </a:tc>
                    <a:extLst>
                      <a:ext uri="{0D108BD9-81ED-4DB2-BD59-A6C34878D82A}">
                        <a16:rowId xmlns:a16="http://schemas.microsoft.com/office/drawing/2014/main" val="633737297"/>
                      </a:ext>
                    </a:extLst>
                  </a:tr>
                  <a:tr h="285814">
                    <a:tc>
                      <a:txBody>
                        <a:bodyPr/>
                        <a:lstStyle/>
                        <a:p>
                          <a:pPr indent="8255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Эксперт 2</a:t>
                          </a:r>
                          <a:endParaRPr lang="ru-RU" sz="105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272" marR="6327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2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272" marR="6327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5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272" marR="6327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1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272" marR="6327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>
                              <a:effectLst/>
                            </a:rPr>
                            <a:t>6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253" marR="8253" marT="8253" marB="8253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>
                              <a:effectLst/>
                            </a:rPr>
                            <a:t>4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253" marR="8253" marT="8253" marB="8253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>
                              <a:effectLst/>
                            </a:rPr>
                            <a:t>3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253" marR="8253" marT="8253" marB="8253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21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253" marR="8253" marT="8253" marB="8253" anchor="ctr"/>
                    </a:tc>
                    <a:extLst>
                      <a:ext uri="{0D108BD9-81ED-4DB2-BD59-A6C34878D82A}">
                        <a16:rowId xmlns:a16="http://schemas.microsoft.com/office/drawing/2014/main" val="2565140641"/>
                      </a:ext>
                    </a:extLst>
                  </a:tr>
                  <a:tr h="285814">
                    <a:tc>
                      <a:txBody>
                        <a:bodyPr/>
                        <a:lstStyle/>
                        <a:p>
                          <a:pPr indent="8255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Эксперт 3</a:t>
                          </a:r>
                          <a:endParaRPr lang="ru-RU" sz="105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272" marR="6327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1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272" marR="6327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4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272" marR="6327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2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272" marR="6327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6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253" marR="8253" marT="8253" marB="8253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5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253" marR="8253" marT="8253" marB="8253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3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253" marR="8253" marT="8253" marB="8253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21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253" marR="8253" marT="8253" marB="8253" anchor="ctr"/>
                    </a:tc>
                    <a:extLst>
                      <a:ext uri="{0D108BD9-81ED-4DB2-BD59-A6C34878D82A}">
                        <a16:rowId xmlns:a16="http://schemas.microsoft.com/office/drawing/2014/main" val="4217999156"/>
                      </a:ext>
                    </a:extLst>
                  </a:tr>
                  <a:tr h="285814">
                    <a:tc>
                      <a:txBody>
                        <a:bodyPr/>
                        <a:lstStyle/>
                        <a:p>
                          <a:pPr indent="8255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Эксперт 4</a:t>
                          </a:r>
                          <a:endParaRPr lang="ru-RU" sz="105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272" marR="6327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2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272" marR="6327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5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272" marR="6327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1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272" marR="6327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6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253" marR="8253" marT="8253" marB="8253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4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253" marR="8253" marT="8253" marB="8253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3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253" marR="8253" marT="8253" marB="8253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21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253" marR="8253" marT="8253" marB="8253" anchor="ctr"/>
                    </a:tc>
                    <a:extLst>
                      <a:ext uri="{0D108BD9-81ED-4DB2-BD59-A6C34878D82A}">
                        <a16:rowId xmlns:a16="http://schemas.microsoft.com/office/drawing/2014/main" val="2806017134"/>
                      </a:ext>
                    </a:extLst>
                  </a:tr>
                  <a:tr h="285814">
                    <a:tc>
                      <a:txBody>
                        <a:bodyPr/>
                        <a:lstStyle/>
                        <a:p>
                          <a:pPr indent="8255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Эксперт 5</a:t>
                          </a:r>
                          <a:endParaRPr lang="ru-RU" sz="105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272" marR="6327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>
                              <a:effectLst/>
                            </a:rPr>
                            <a:t>1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272" marR="6327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6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272" marR="6327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2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272" marR="6327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5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253" marR="8253" marT="8253" marB="8253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>
                              <a:effectLst/>
                            </a:rPr>
                            <a:t>3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253" marR="8253" marT="8253" marB="8253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>
                              <a:effectLst/>
                            </a:rPr>
                            <a:t>4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253" marR="8253" marT="8253" marB="8253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21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253" marR="8253" marT="8253" marB="8253" anchor="ctr"/>
                    </a:tc>
                    <a:extLst>
                      <a:ext uri="{0D108BD9-81ED-4DB2-BD59-A6C34878D82A}">
                        <a16:rowId xmlns:a16="http://schemas.microsoft.com/office/drawing/2014/main" val="534473352"/>
                      </a:ext>
                    </a:extLst>
                  </a:tr>
                  <a:tr h="285814">
                    <a:tc>
                      <a:txBody>
                        <a:bodyPr/>
                        <a:lstStyle/>
                        <a:p>
                          <a:pPr indent="8255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Эксперт 6</a:t>
                          </a:r>
                          <a:endParaRPr lang="ru-RU" sz="105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272" marR="6327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>
                              <a:effectLst/>
                            </a:rPr>
                            <a:t>1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272" marR="6327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5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272" marR="6327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2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272" marR="6327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6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253" marR="8253" marT="8253" marB="8253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4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253" marR="8253" marT="8253" marB="8253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>
                              <a:effectLst/>
                            </a:rPr>
                            <a:t>3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253" marR="8253" marT="8253" marB="8253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21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253" marR="8253" marT="8253" marB="8253" anchor="ctr"/>
                    </a:tc>
                    <a:extLst>
                      <a:ext uri="{0D108BD9-81ED-4DB2-BD59-A6C34878D82A}">
                        <a16:rowId xmlns:a16="http://schemas.microsoft.com/office/drawing/2014/main" val="2534464182"/>
                      </a:ext>
                    </a:extLst>
                  </a:tr>
                  <a:tr h="285814">
                    <a:tc>
                      <a:txBody>
                        <a:bodyPr/>
                        <a:lstStyle/>
                        <a:p>
                          <a:pPr indent="8255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Эксперт 7</a:t>
                          </a:r>
                          <a:endParaRPr lang="ru-RU" sz="105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272" marR="6327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>
                              <a:effectLst/>
                            </a:rPr>
                            <a:t>3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272" marR="6327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4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272" marR="6327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1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272" marR="6327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5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253" marR="8253" marT="8253" marB="8253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2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253" marR="8253" marT="8253" marB="8253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>
                              <a:effectLst/>
                            </a:rPr>
                            <a:t>6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253" marR="8253" marT="8253" marB="8253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21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253" marR="8253" marT="8253" marB="8253" anchor="ctr"/>
                    </a:tc>
                    <a:extLst>
                      <a:ext uri="{0D108BD9-81ED-4DB2-BD59-A6C34878D82A}">
                        <a16:rowId xmlns:a16="http://schemas.microsoft.com/office/drawing/2014/main" val="2348352899"/>
                      </a:ext>
                    </a:extLst>
                  </a:tr>
                  <a:tr h="285814">
                    <a:tc>
                      <a:txBody>
                        <a:bodyPr/>
                        <a:lstStyle/>
                        <a:p>
                          <a:pPr indent="8255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Эксперт 8</a:t>
                          </a:r>
                          <a:endParaRPr lang="ru-RU" sz="105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272" marR="6327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>
                              <a:effectLst/>
                            </a:rPr>
                            <a:t>1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272" marR="6327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>
                              <a:effectLst/>
                            </a:rPr>
                            <a:t>5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272" marR="6327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2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272" marR="6327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6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253" marR="8253" marT="8253" marB="8253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3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253" marR="8253" marT="8253" marB="8253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4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253" marR="8253" marT="8253" marB="8253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21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253" marR="8253" marT="8253" marB="8253" anchor="ctr"/>
                    </a:tc>
                    <a:extLst>
                      <a:ext uri="{0D108BD9-81ED-4DB2-BD59-A6C34878D82A}">
                        <a16:rowId xmlns:a16="http://schemas.microsoft.com/office/drawing/2014/main" val="4137046555"/>
                      </a:ext>
                    </a:extLst>
                  </a:tr>
                  <a:tr h="285814">
                    <a:tc>
                      <a:txBody>
                        <a:bodyPr/>
                        <a:lstStyle/>
                        <a:p>
                          <a:pPr indent="8255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Эксперт 9</a:t>
                          </a:r>
                          <a:endParaRPr lang="ru-RU" sz="105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272" marR="6327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>
                              <a:effectLst/>
                            </a:rPr>
                            <a:t>2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272" marR="6327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>
                              <a:effectLst/>
                            </a:rPr>
                            <a:t>3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272" marR="6327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1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272" marR="6327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4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253" marR="8253" marT="8253" marB="8253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6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253" marR="8253" marT="8253" marB="8253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5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253" marR="8253" marT="8253" marB="8253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21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253" marR="8253" marT="8253" marB="8253" anchor="ctr"/>
                    </a:tc>
                    <a:extLst>
                      <a:ext uri="{0D108BD9-81ED-4DB2-BD59-A6C34878D82A}">
                        <a16:rowId xmlns:a16="http://schemas.microsoft.com/office/drawing/2014/main" val="2891048993"/>
                      </a:ext>
                    </a:extLst>
                  </a:tr>
                  <a:tr h="285814">
                    <a:tc>
                      <a:txBody>
                        <a:bodyPr/>
                        <a:lstStyle/>
                        <a:p>
                          <a:pPr indent="8255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Эксперт 10</a:t>
                          </a:r>
                          <a:endParaRPr lang="ru-RU" sz="105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272" marR="6327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>
                              <a:effectLst/>
                            </a:rPr>
                            <a:t>1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272" marR="6327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>
                              <a:effectLst/>
                            </a:rPr>
                            <a:t>4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272" marR="6327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>
                              <a:effectLst/>
                            </a:rPr>
                            <a:t>2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272" marR="6327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6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253" marR="8253" marT="8253" marB="8253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3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253" marR="8253" marT="8253" marB="8253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5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253" marR="8253" marT="8253" marB="8253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21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253" marR="8253" marT="8253" marB="8253" anchor="ctr"/>
                    </a:tc>
                    <a:extLst>
                      <a:ext uri="{0D108BD9-81ED-4DB2-BD59-A6C34878D82A}">
                        <a16:rowId xmlns:a16="http://schemas.microsoft.com/office/drawing/2014/main" val="274320583"/>
                      </a:ext>
                    </a:extLst>
                  </a:tr>
                  <a:tr h="34315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3272" marR="63272" marT="0" marB="0" anchor="ctr">
                        <a:blipFill>
                          <a:blip r:embed="rId5"/>
                          <a:stretch>
                            <a:fillRect l="-298" t="-1060714" r="-240179" b="-110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>
                              <a:effectLst/>
                            </a:rPr>
                            <a:t>15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272" marR="6327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>
                              <a:effectLst/>
                            </a:rPr>
                            <a:t>47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272" marR="6327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>
                              <a:effectLst/>
                            </a:rPr>
                            <a:t>16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272" marR="6327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>
                              <a:effectLst/>
                            </a:rPr>
                            <a:t>55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253" marR="8253" marT="8253" marB="8253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37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253" marR="8253" marT="8253" marB="8253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40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253" marR="8253" marT="8253" marB="8253" anchor="ctr"/>
                    </a:tc>
                    <a:tc>
                      <a:txBody>
                        <a:bodyPr/>
                        <a:lstStyle/>
                        <a:p>
                          <a:pPr indent="8255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210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253" marR="8253" marT="8253" marB="8253" anchor="ctr"/>
                    </a:tc>
                    <a:extLst>
                      <a:ext uri="{0D108BD9-81ED-4DB2-BD59-A6C34878D82A}">
                        <a16:rowId xmlns:a16="http://schemas.microsoft.com/office/drawing/2014/main" val="57681041"/>
                      </a:ext>
                    </a:extLst>
                  </a:tr>
                  <a:tr h="274447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3272" marR="63272" marT="0" marB="0" anchor="ctr">
                        <a:blipFill>
                          <a:blip r:embed="rId5"/>
                          <a:stretch>
                            <a:fillRect l="-298" t="-1444444" r="-240179" b="-3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400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272" marR="6327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144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272" marR="6327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361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272" marR="6327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400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253" marR="8253" marT="8253" marB="8253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4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253" marR="8253" marT="8253" marB="8253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25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253" marR="8253" marT="8253" marB="8253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1334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253" marR="8253" marT="8253" marB="8253" anchor="ctr"/>
                    </a:tc>
                    <a:extLst>
                      <a:ext uri="{0D108BD9-81ED-4DB2-BD59-A6C34878D82A}">
                        <a16:rowId xmlns:a16="http://schemas.microsoft.com/office/drawing/2014/main" val="312819225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Прямоугольник 13"/>
              <p:cNvSpPr/>
              <p:nvPr/>
            </p:nvSpPr>
            <p:spPr>
              <a:xfrm>
                <a:off x="449941" y="4414944"/>
                <a:ext cx="4675447" cy="83445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ru-RU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i="1"/>
                          </m:ctrlPr>
                        </m:fPr>
                        <m:num>
                          <m:r>
                            <a:rPr lang="ru-RU" i="1"/>
                            <m:t>𝑆</m:t>
                          </m:r>
                        </m:num>
                        <m:den>
                          <m:f>
                            <m:fPr>
                              <m:ctrlPr>
                                <a:rPr lang="ru-RU" i="1"/>
                              </m:ctrlPr>
                            </m:fPr>
                            <m:num>
                              <m:r>
                                <a:rPr lang="ru-RU" i="1"/>
                                <m:t>1</m:t>
                              </m:r>
                            </m:num>
                            <m:den>
                              <m:r>
                                <a:rPr lang="ru-RU" i="1"/>
                                <m:t>12</m:t>
                              </m:r>
                            </m:den>
                          </m:f>
                          <m:sSup>
                            <m:sSupPr>
                              <m:ctrlPr>
                                <a:rPr lang="ru-RU" i="1"/>
                              </m:ctrlPr>
                            </m:sSupPr>
                            <m:e>
                              <m:r>
                                <a:rPr lang="ru-RU" i="1"/>
                                <m:t>𝑚</m:t>
                              </m:r>
                            </m:e>
                            <m:sup>
                              <m:r>
                                <a:rPr lang="ru-RU" i="1"/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ru-RU" i="1"/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ru-RU" i="1"/>
                                  </m:ctrlPr>
                                </m:sSupPr>
                                <m:e>
                                  <m:r>
                                    <a:rPr lang="ru-RU" i="1"/>
                                    <m:t>𝑛</m:t>
                                  </m:r>
                                </m:e>
                                <m:sup>
                                  <m:r>
                                    <a:rPr lang="ru-RU" i="1"/>
                                    <m:t>3</m:t>
                                  </m:r>
                                </m:sup>
                              </m:sSup>
                              <m:r>
                                <a:rPr lang="ru-RU" i="1"/>
                                <m:t>−</m:t>
                              </m:r>
                              <m:r>
                                <a:rPr lang="ru-RU" i="1"/>
                                <m:t>𝑛</m:t>
                              </m:r>
                            </m:e>
                          </m:d>
                          <m:r>
                            <a:rPr lang="ru-RU" i="1"/>
                            <m:t>−</m:t>
                          </m:r>
                          <m:f>
                            <m:fPr>
                              <m:ctrlPr>
                                <a:rPr lang="ru-RU" i="1"/>
                              </m:ctrlPr>
                            </m:fPr>
                            <m:num>
                              <m:r>
                                <a:rPr lang="ru-RU" i="1"/>
                                <m:t>1</m:t>
                              </m:r>
                            </m:num>
                            <m:den>
                              <m:r>
                                <a:rPr lang="ru-RU" i="1"/>
                                <m:t>12</m:t>
                              </m:r>
                            </m:den>
                          </m:f>
                          <m:r>
                            <a:rPr lang="ru-RU" i="1"/>
                            <m:t>𝑚</m:t>
                          </m:r>
                          <m:nary>
                            <m:naryPr>
                              <m:chr m:val="∑"/>
                              <m:limLoc m:val="undOvr"/>
                              <m:ctrlPr>
                                <a:rPr lang="ru-RU" i="1"/>
                              </m:ctrlPr>
                            </m:naryPr>
                            <m:sub>
                              <m:r>
                                <a:rPr lang="ru-RU" i="1"/>
                                <m:t>𝑖</m:t>
                              </m:r>
                              <m:r>
                                <a:rPr lang="ru-RU" i="1"/>
                                <m:t>=1</m:t>
                              </m:r>
                            </m:sub>
                            <m:sup>
                              <m:r>
                                <a:rPr lang="ru-RU" i="1"/>
                                <m:t>𝑚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ru-RU" i="1"/>
                                  </m:ctrlPr>
                                </m:sSubPr>
                                <m:e>
                                  <m:r>
                                    <a:rPr lang="ru-RU" i="1"/>
                                    <m:t>𝑇</m:t>
                                  </m:r>
                                </m:e>
                                <m:sub>
                                  <m:r>
                                    <a:rPr lang="ru-RU" i="1"/>
                                    <m:t>𝑖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  <m:r>
                        <a:rPr lang="ru-RU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0,7623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14" name="Прямоугольник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941" y="4414944"/>
                <a:ext cx="4675447" cy="83445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Прямоугольник 14"/>
              <p:cNvSpPr/>
              <p:nvPr/>
            </p:nvSpPr>
            <p:spPr>
              <a:xfrm>
                <a:off x="474997" y="5349518"/>
                <a:ext cx="26059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ru-RU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ru-RU" i="0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ru-RU" i="0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ru-RU" i="0">
                        <a:latin typeface="Cambria Math" panose="02040503050406030204" pitchFamily="18" charset="0"/>
                      </a:rPr>
                      <m:t>−1)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ru-RU" i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 =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38,11</m:t>
                    </m:r>
                  </m:oMath>
                </a14:m>
                <a:endParaRPr lang="ru-RU" dirty="0"/>
              </a:p>
            </p:txBody>
          </p:sp>
        </mc:Choice>
        <mc:Fallback>
          <p:sp>
            <p:nvSpPr>
              <p:cNvPr id="15" name="Прямоугольник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997" y="5349518"/>
                <a:ext cx="2605906" cy="369332"/>
              </a:xfrm>
              <a:prstGeom prst="rect">
                <a:avLst/>
              </a:prstGeom>
              <a:blipFill>
                <a:blip r:embed="rId7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Прямоугольник 15"/>
              <p:cNvSpPr/>
              <p:nvPr/>
            </p:nvSpPr>
            <p:spPr>
              <a:xfrm>
                <a:off x="474997" y="5819570"/>
                <a:ext cx="1244123" cy="3786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r>
                          <a:rPr lang="ru-RU" i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  <m:sup>
                        <m:r>
                          <a:rPr lang="ru-RU" i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ru-RU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 smtClean="0"/>
                  <a:t> 15,08</a:t>
                </a:r>
                <a:endParaRPr lang="ru-RU" dirty="0"/>
              </a:p>
            </p:txBody>
          </p:sp>
        </mc:Choice>
        <mc:Fallback>
          <p:sp>
            <p:nvSpPr>
              <p:cNvPr id="16" name="Прямоугольник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997" y="5819570"/>
                <a:ext cx="1244123" cy="378693"/>
              </a:xfrm>
              <a:prstGeom prst="rect">
                <a:avLst/>
              </a:prstGeom>
              <a:blipFill>
                <a:blip r:embed="rId8"/>
                <a:stretch>
                  <a:fillRect t="-6452" r="-3922" b="-2580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Прямоугольник 2"/>
              <p:cNvSpPr/>
              <p:nvPr/>
            </p:nvSpPr>
            <p:spPr>
              <a:xfrm>
                <a:off x="1980784" y="5818965"/>
                <a:ext cx="111658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𝛼</m:t>
                    </m:r>
                    <m:r>
                      <a:rPr lang="ru-RU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=0,01</m:t>
                    </m:r>
                  </m:oMath>
                </a14:m>
                <a:r>
                  <a:rPr lang="ru-RU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endParaRPr lang="ru-RU" dirty="0"/>
              </a:p>
            </p:txBody>
          </p:sp>
        </mc:Choice>
        <mc:Fallback>
          <p:sp>
            <p:nvSpPr>
              <p:cNvPr id="3" name="Прямоугольник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0784" y="5818965"/>
                <a:ext cx="1116588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9761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0899" y="4686843"/>
            <a:ext cx="3482642" cy="1813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52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23455C"/>
      </a:dk2>
      <a:lt2>
        <a:srgbClr val="E7E6E6"/>
      </a:lt2>
      <a:accent1>
        <a:srgbClr val="51A6DA"/>
      </a:accent1>
      <a:accent2>
        <a:srgbClr val="23455C"/>
      </a:accent2>
      <a:accent3>
        <a:srgbClr val="3B749C"/>
      </a:accent3>
      <a:accent4>
        <a:srgbClr val="56AFE8"/>
      </a:accent4>
      <a:accent5>
        <a:srgbClr val="4792C2"/>
      </a:accent5>
      <a:accent6>
        <a:srgbClr val="70AD47"/>
      </a:accent6>
      <a:hlink>
        <a:srgbClr val="23455C"/>
      </a:hlink>
      <a:folHlink>
        <a:srgbClr val="56AFE8"/>
      </a:folHlink>
    </a:clrScheme>
    <a:fontScheme name="Arial/Times New Roman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1584</TotalTime>
  <Words>169</Words>
  <Application>Microsoft Office PowerPoint</Application>
  <PresentationFormat>Широкоэкранный</PresentationFormat>
  <Paragraphs>135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8" baseType="lpstr">
      <vt:lpstr>Arial</vt:lpstr>
      <vt:lpstr>Calibri</vt:lpstr>
      <vt:lpstr>Cambria Math</vt:lpstr>
      <vt:lpstr>Montserrat</vt:lpstr>
      <vt:lpstr>Times New Roman</vt:lpstr>
      <vt:lpstr>Тема Office</vt:lpstr>
      <vt:lpstr>Ранжирование критериев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гибридного фреймворка для автоматизации тестирования в крупных компаниях</dc:title>
  <cp:lastModifiedBy>VTB</cp:lastModifiedBy>
  <cp:revision>50</cp:revision>
  <dcterms:modified xsi:type="dcterms:W3CDTF">2022-06-14T11:02:38Z</dcterms:modified>
</cp:coreProperties>
</file>