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4" r:id="rId3"/>
    <p:sldId id="265" r:id="rId4"/>
    <p:sldId id="257" r:id="rId5"/>
    <p:sldId id="268" r:id="rId6"/>
    <p:sldId id="278" r:id="rId7"/>
    <p:sldId id="271" r:id="rId8"/>
    <p:sldId id="280" r:id="rId9"/>
    <p:sldId id="269" r:id="rId10"/>
    <p:sldId id="274" r:id="rId11"/>
    <p:sldId id="279" r:id="rId12"/>
    <p:sldId id="277" r:id="rId13"/>
    <p:sldId id="275" r:id="rId14"/>
    <p:sldId id="276" r:id="rId15"/>
    <p:sldId id="282" r:id="rId16"/>
    <p:sldId id="281" r:id="rId17"/>
    <p:sldId id="263" r:id="rId18"/>
  </p:sldIdLst>
  <p:sldSz cx="12192000" cy="6858000"/>
  <p:notesSz cx="6858000" cy="9144000"/>
  <p:defaultTextStyle>
    <a:defPPr lvl="0">
      <a:defRPr lang="ru-RU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E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4" y="62"/>
      </p:cViewPr>
      <p:guideLst>
        <p:guide orient="horz" pos="4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BEA0C-B298-4F3F-8EAA-78E653AF7C43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18C166-4F2A-4511-A41D-92D146AA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5540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03E67-5427-4260-B62A-5770CE0A55F7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83497-370A-4769-952C-4A01B6A4B6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49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Многопоточный</a:t>
            </a:r>
            <a:r>
              <a:rPr lang="ru-RU" baseline="0" dirty="0" smtClean="0"/>
              <a:t> режим, скорость работы сохраняется, отсутствие чел-</a:t>
            </a:r>
            <a:r>
              <a:rPr lang="ru-RU" baseline="0" dirty="0" err="1" smtClean="0"/>
              <a:t>го</a:t>
            </a:r>
            <a:r>
              <a:rPr lang="ru-RU" baseline="0" dirty="0" smtClean="0"/>
              <a:t> фактора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83497-370A-4769-952C-4A01B6A4B64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623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030D6A1-13C5-5F49-B94C-D8B748DE4A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210DD-6D26-4D36-AE40-FFE3C1C25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344" y="1634427"/>
            <a:ext cx="5897880" cy="2387600"/>
          </a:xfrm>
        </p:spPr>
        <p:txBody>
          <a:bodyPr anchor="ctr">
            <a:noAutofit/>
          </a:bodyPr>
          <a:lstStyle>
            <a:lvl1pPr algn="l">
              <a:defRPr sz="2800" b="1">
                <a:latin typeface="+mj-lt"/>
              </a:defRPr>
            </a:lvl1pPr>
          </a:lstStyle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96D6D3-4294-47F1-BBE5-D7C78EAB7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2"/>
            <a:ext cx="5897880" cy="1655762"/>
          </a:xfrm>
        </p:spPr>
        <p:txBody>
          <a:bodyPr>
            <a:noAutofit/>
          </a:bodyPr>
          <a:lstStyle>
            <a:lvl1pPr marL="0" indent="0" algn="l">
              <a:buNone/>
              <a:defRPr sz="16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9C6557-6491-45F2-9BA6-B11BD690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AF458-85D1-44AE-8EAB-B59FD7810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7DC91D-3C14-4B3C-8A52-A4274727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40C38A-A644-416F-A3C2-50002ABEE4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C48ED8-0626-4618-B2A3-3882BDC146C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831929-E9B5-1346-9974-4CB326EA3FF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13341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1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904DC-FEBB-45EC-ABD9-120A2BE5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ACCE5E-EB26-4467-9178-AC50FDAA3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2FE847-1E24-47E2-8063-00F636AAF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5169E-526A-456E-936B-DC4DA9AA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065E29-F16C-4AF1-98DF-B893F0E6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A9CE57B-A7F3-1F43-BF54-3B24F686DE3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596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C78DA7-07C8-431A-A77B-F7CF89A66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303ED87-0A7E-4C10-A532-4668D804E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A6DAE6-2071-4ACB-A7C6-9CF1A474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E1CAE2-3D5C-4535-B790-609710AF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4715DD-C273-4521-8FB0-BD1328E2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7BAB1A-D522-4F40-B6B2-28B6205573FC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696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6209E8-A8B2-4136-A615-86B639B24DBE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9CF87-2C07-4561-8FE1-4083F72E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1AC352-5080-4267-B161-FB0D55E7D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932983-544E-4D30-B304-5019A043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2345C1-927B-4025-901F-EC7B638B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D13C20-ADDB-49C3-B926-0779D1F8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346E456-AF83-4D40-AECC-6B5109C3FBEF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2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EF1A2F-7BEC-4110-B566-6FE71B0AA6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661" y="0"/>
            <a:ext cx="977398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47A020-5FCE-4DCB-B415-88BAFD2A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5" y="1709738"/>
            <a:ext cx="6117335" cy="2852737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6316C4-84DC-44D7-A870-B4FE992CF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345" y="4589463"/>
            <a:ext cx="6117335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8D9D81-324C-49A6-93DB-925700E5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BDE8E-1A21-4D39-9CDA-17B1B51844FA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D64B3F-6BCD-43CA-997D-F08A56E3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ADA0F3-39BF-4469-90FE-8D31E272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9F5BA12-FF23-463F-8F7D-F281EF3588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18" y="546291"/>
            <a:ext cx="2778749" cy="6559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89C21B8-A16D-482F-A848-734C7C3BC1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968" y="546291"/>
            <a:ext cx="2216920" cy="70489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08AB535-49FE-6C43-9853-5282F8FD3D8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907793" y="603914"/>
            <a:ext cx="3309421" cy="7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07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EC9D6-3908-44B1-BC9B-60427DBE7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F59466-F956-4483-8E7B-E48E71F6F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95D3FD-FDF8-4F6E-8268-6DBE4D84E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C20918-5C7D-42CC-B75E-36A1710F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9C152B-0BDD-47FE-A243-10E055A8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F079A9-AC04-4C8B-B5D7-A7372752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AC9B5B4-0574-EC45-A74A-C9AA050E409A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4822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D416D8-C2F1-4A3D-9BEE-CD9550E66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C5C5D0-2B0B-4E65-83C7-FFB3450E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A33A2C-122E-4B6B-AE28-62C363AB5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EFF754-6C4F-43BA-BFDF-39CC31ACB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A961CB-EE1C-405F-9982-6BA6A22EA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1FAD4C-318A-4BB1-B75F-EB200D39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804984-59EC-48BA-9179-3B6A1B25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07D5A54-73E6-4D10-8063-2E447089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5D0859D-180F-E643-B273-4665E76ADA83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26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BAAE8-8BF0-43E7-A3B2-905065231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A5EC1D6-63DA-4690-B972-EE7E2594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2E127D-42C1-4FC5-840B-81068FEF0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B671DB4-CB2B-4F4A-ACC7-0C5E6AD09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CF2EDDCA-EBDE-A44F-8C43-427CB84B1A27}"/>
              </a:ext>
            </a:extLst>
          </p:cNvPr>
          <p:cNvCxnSpPr/>
          <p:nvPr userDrawn="1"/>
        </p:nvCxnSpPr>
        <p:spPr>
          <a:xfrm>
            <a:off x="838200" y="365125"/>
            <a:ext cx="0" cy="1325563"/>
          </a:xfrm>
          <a:prstGeom prst="line">
            <a:avLst/>
          </a:prstGeom>
          <a:ln w="12700">
            <a:solidFill>
              <a:srgbClr val="51A6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83D9E4-1652-9141-ACB9-AF13BADA08B5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629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9D22E03-9BF3-4FF5-8F59-F2480EA8F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380468-B410-4A2F-A99F-631113136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0AC6DE-C65C-4182-B897-34CD62C7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A479DDB-6213-284F-B3E2-B6ABA6A6A341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999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9203DB-2212-4C78-B733-53D7D3C1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2C375-6C06-4364-9F56-9A23C20F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AB5E27-F0BC-4139-9AD6-C5166194D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BC9994-0138-4B0F-A739-407E822A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910FD3-3872-4CC9-A2EA-F7389F73D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FE999A-A569-4DFD-95A4-8E1EAE90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48A690-7E9A-BF44-9884-F337FC95BA50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367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28696-B9A6-42EA-BCA7-2AE79DBA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3EF0AA1-B603-4868-93CB-D8EAE5134B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1773F7-2113-4DFF-8EF3-3184C69864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A191A5-C374-4F13-B8D6-09E9B713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Дата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63C4C-7B23-4CFB-B0A9-451BDE01C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Иванов Иван Иванович, группа 11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B76A6B-4895-4CD3-A14B-B8CA72CD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6D85AF08-1808-694C-8853-1593EFB1CB29}"/>
              </a:ext>
            </a:extLst>
          </p:cNvPr>
          <p:cNvSpPr/>
          <p:nvPr userDrawn="1"/>
        </p:nvSpPr>
        <p:spPr>
          <a:xfrm>
            <a:off x="0" y="6311900"/>
            <a:ext cx="12191976" cy="546100"/>
          </a:xfrm>
          <a:prstGeom prst="rect">
            <a:avLst/>
          </a:prstGeom>
          <a:solidFill>
            <a:srgbClr val="008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918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8D092-0C26-4827-890C-10B9C61C8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DCC785-5A6D-4072-9138-9C68620F9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A9304-EEF0-4681-A464-BB32E78FB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BDE8E-1A21-4D39-9CDA-17B1B51844FA}" type="datetimeFigureOut">
              <a:rPr lang="ru-RU" smtClean="0"/>
              <a:t>14.06.2022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8822A-4779-40A6-B425-FA0A3119C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41F72F-FE34-4139-AD04-44C7ED018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689BC-BCE1-425E-82F2-6B89184EE8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82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7.emf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7.emf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7.emf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021082-FB02-4872-99D5-3148AC52B5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2400" b="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Разработка гибридного </a:t>
            </a:r>
            <a:r>
              <a:rPr lang="ru-RU" sz="2400" b="0" dirty="0" err="1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фреймворка</a:t>
            </a:r>
            <a:r>
              <a:rPr lang="ru-RU" sz="2400" b="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для автоматизации тестирования приложений</a:t>
            </a:r>
            <a:r>
              <a:rPr lang="en-US" sz="2400" b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</a:t>
            </a:r>
            <a:endParaRPr lang="ru-RU" sz="2400" b="0" dirty="0">
              <a:latin typeface="Montserrat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A9637B-6793-4890-A680-55E7A0574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44" y="4114101"/>
            <a:ext cx="5897880" cy="2136679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Работу выполнил</a:t>
            </a: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Студент группы </a:t>
            </a:r>
            <a:r>
              <a:rPr lang="ru-RU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УВА-411</a:t>
            </a:r>
            <a:endParaRPr lang="ru-RU" sz="1400" dirty="0">
              <a:solidFill>
                <a:schemeClr val="tx1">
                  <a:lumMod val="85000"/>
                  <a:lumOff val="15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Романов Даниил Николаевич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50000"/>
              </a:lnSpc>
            </a:pPr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Руководитель дипломного проекта</a:t>
            </a:r>
          </a:p>
          <a:p>
            <a:pPr>
              <a:lnSpc>
                <a:spcPct val="50000"/>
              </a:lnSpc>
            </a:pPr>
            <a:r>
              <a:rPr lang="ru-RU" sz="1400" dirty="0" err="1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Соймина</a:t>
            </a:r>
            <a:r>
              <a:rPr lang="ru-RU" sz="1400" dirty="0" smtClean="0">
                <a:solidFill>
                  <a:schemeClr val="accent1">
                    <a:lumMod val="50000"/>
                  </a:schemeClr>
                </a:solidFill>
                <a:latin typeface="Montserrat" pitchFamily="2" charset="0"/>
                <a:cs typeface="Arial" panose="020B0604020202020204" pitchFamily="34" charset="0"/>
              </a:rPr>
              <a:t> Елена Яковлевна, доцент, к.т.н.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Montserrat" pitchFamily="2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0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10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Montserrat" pitchFamily="2" charset="0"/>
              </a:rPr>
              <a:t>Пример применения типовой модели автоматизированных тестов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43494"/>
            <a:ext cx="3293984" cy="27227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2184" y="3143494"/>
            <a:ext cx="7854858" cy="28141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43280" y="1816586"/>
            <a:ext cx="10730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В качестве демонстрации был использован интернет-магазин с минимальным набором функций. (авторизация, выбор продукта, корзина, покупка)</a:t>
            </a:r>
          </a:p>
        </p:txBody>
      </p:sp>
    </p:spTree>
    <p:extLst>
      <p:ext uri="{BB962C8B-B14F-4D97-AF65-F5344CB8AC3E}">
        <p14:creationId xmlns:p14="http://schemas.microsoft.com/office/powerpoint/2010/main" val="197562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11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Пример сценария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7337" y="1690688"/>
            <a:ext cx="6429340" cy="45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12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Результирующий отчёт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0" name="Объект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589" y="1690688"/>
            <a:ext cx="9226821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3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80852"/>
            <a:ext cx="465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13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Отчёты об ошибках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1" name="Объект 9"/>
          <p:cNvPicPr>
            <a:picLocks/>
          </p:cNvPicPr>
          <p:nvPr/>
        </p:nvPicPr>
        <p:blipFill rotWithShape="1">
          <a:blip r:embed="rId5"/>
          <a:srcRect l="56586"/>
          <a:stretch/>
        </p:blipFill>
        <p:spPr>
          <a:xfrm>
            <a:off x="1508626" y="1686286"/>
            <a:ext cx="3905394" cy="4355549"/>
          </a:xfrm>
          <a:prstGeom prst="rect">
            <a:avLst/>
          </a:prstGeom>
        </p:spPr>
      </p:pic>
      <p:pic>
        <p:nvPicPr>
          <p:cNvPr id="14" name="Объект 5"/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595165" y="1686286"/>
            <a:ext cx="4193330" cy="453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7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77052"/>
            <a:ext cx="53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14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Гибридный фреймворк в сравнении со стандартным</a:t>
            </a:r>
            <a:endParaRPr lang="ru-RU" sz="3200" dirty="0">
              <a:latin typeface="Montserrat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38200" y="1690688"/>
            <a:ext cx="10735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Стандартный фреймворк – </a:t>
            </a:r>
            <a:r>
              <a:rPr lang="ru-RU" sz="2400" dirty="0" smtClean="0"/>
              <a:t>популярный фреймворк для автоматизации тестирования, который содержит в себе часто встречающиеся обобщённые характеристики и паттерны работы.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3" y="2830552"/>
            <a:ext cx="12192000" cy="348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272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77052"/>
            <a:ext cx="53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15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28" y="267057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Ранжирование критериев</a:t>
            </a:r>
            <a:endParaRPr lang="ru-RU" sz="3200" dirty="0">
              <a:latin typeface="Montserrat" pitchFamily="2" charset="0"/>
            </a:endParaRPr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00376"/>
              </p:ext>
            </p:extLst>
          </p:nvPr>
        </p:nvGraphicFramePr>
        <p:xfrm>
          <a:off x="821028" y="1592620"/>
          <a:ext cx="4332572" cy="26229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40572">
                  <a:extLst>
                    <a:ext uri="{9D8B030D-6E8A-4147-A177-3AD203B41FA5}">
                      <a16:colId xmlns:a16="http://schemas.microsoft.com/office/drawing/2014/main" val="3186744026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964992767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655870611"/>
                    </a:ext>
                  </a:extLst>
                </a:gridCol>
              </a:tblGrid>
              <a:tr h="702711">
                <a:tc>
                  <a:txBody>
                    <a:bodyPr/>
                    <a:lstStyle/>
                    <a:p>
                      <a:pPr indent="82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Оценки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indent="82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Стандартный фреймворк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indent="8255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Гибридный фреймворк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3746671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ru-RU" sz="1400" dirty="0" smtClean="0">
                          <a:effectLst/>
                        </a:rPr>
                        <a:t>Доступность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3,3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4</a:t>
                      </a:r>
                      <a:r>
                        <a:rPr lang="en-US" sz="1800" dirty="0">
                          <a:effectLst/>
                        </a:rPr>
                        <a:t>,8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79700685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Информативность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4,6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4,7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74078047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Поддержка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4,7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84027497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Скорость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4,9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4,9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34958764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Функциональность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4,8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4,3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88423841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Обучаемость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4,2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4,6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8042564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4963498"/>
                  </p:ext>
                </p:extLst>
              </p:nvPr>
            </p:nvGraphicFramePr>
            <p:xfrm>
              <a:off x="5153600" y="1592620"/>
              <a:ext cx="6937005" cy="460564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43641">
                      <a:extLst>
                        <a:ext uri="{9D8B030D-6E8A-4147-A177-3AD203B41FA5}">
                          <a16:colId xmlns:a16="http://schemas.microsoft.com/office/drawing/2014/main" val="3689559650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576742356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2924246978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1478744592"/>
                        </a:ext>
                      </a:extLst>
                    </a:gridCol>
                    <a:gridCol w="656241">
                      <a:extLst>
                        <a:ext uri="{9D8B030D-6E8A-4147-A177-3AD203B41FA5}">
                          <a16:colId xmlns:a16="http://schemas.microsoft.com/office/drawing/2014/main" val="2766375511"/>
                        </a:ext>
                      </a:extLst>
                    </a:gridCol>
                    <a:gridCol w="657628">
                      <a:extLst>
                        <a:ext uri="{9D8B030D-6E8A-4147-A177-3AD203B41FA5}">
                          <a16:colId xmlns:a16="http://schemas.microsoft.com/office/drawing/2014/main" val="2442645967"/>
                        </a:ext>
                      </a:extLst>
                    </a:gridCol>
                    <a:gridCol w="657628">
                      <a:extLst>
                        <a:ext uri="{9D8B030D-6E8A-4147-A177-3AD203B41FA5}">
                          <a16:colId xmlns:a16="http://schemas.microsoft.com/office/drawing/2014/main" val="977747314"/>
                        </a:ext>
                      </a:extLst>
                    </a:gridCol>
                    <a:gridCol w="715898">
                      <a:extLst>
                        <a:ext uri="{9D8B030D-6E8A-4147-A177-3AD203B41FA5}">
                          <a16:colId xmlns:a16="http://schemas.microsoft.com/office/drawing/2014/main" val="4257824616"/>
                        </a:ext>
                      </a:extLst>
                    </a:gridCol>
                  </a:tblGrid>
                  <a:tr h="266444">
                    <a:tc rowSpan="2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Ранжирование критериев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 gridSpan="6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№ критерия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Сумма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1993711762"/>
                      </a:ext>
                    </a:extLst>
                  </a:tr>
                  <a:tr h="282304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7063175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1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633737297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2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565140641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3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4217999156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4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806017134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5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534473352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6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534464182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7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348352899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8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4137046555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9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891048993"/>
                      </a:ext>
                    </a:extLst>
                  </a:tr>
                  <a:tr h="26644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10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74320583"/>
                      </a:ext>
                    </a:extLst>
                  </a:tr>
                  <a:tr h="266400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55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37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57681041"/>
                      </a:ext>
                    </a:extLst>
                  </a:tr>
                  <a:tr h="266400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0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ru-RU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ru-RU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𝒋</m:t>
                                    </m:r>
                                  </m:sub>
                                  <m:sup>
                                    <m:r>
                                      <a:rPr lang="ru-RU" sz="10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ru-RU" sz="1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400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144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361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400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1334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31281922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4963498"/>
                  </p:ext>
                </p:extLst>
              </p:nvPr>
            </p:nvGraphicFramePr>
            <p:xfrm>
              <a:off x="5153600" y="1592620"/>
              <a:ext cx="6937005" cy="4223763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43641">
                      <a:extLst>
                        <a:ext uri="{9D8B030D-6E8A-4147-A177-3AD203B41FA5}">
                          <a16:colId xmlns:a16="http://schemas.microsoft.com/office/drawing/2014/main" val="3689559650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576742356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2924246978"/>
                        </a:ext>
                      </a:extLst>
                    </a:gridCol>
                    <a:gridCol w="735323">
                      <a:extLst>
                        <a:ext uri="{9D8B030D-6E8A-4147-A177-3AD203B41FA5}">
                          <a16:colId xmlns:a16="http://schemas.microsoft.com/office/drawing/2014/main" val="1478744592"/>
                        </a:ext>
                      </a:extLst>
                    </a:gridCol>
                    <a:gridCol w="656241">
                      <a:extLst>
                        <a:ext uri="{9D8B030D-6E8A-4147-A177-3AD203B41FA5}">
                          <a16:colId xmlns:a16="http://schemas.microsoft.com/office/drawing/2014/main" val="2766375511"/>
                        </a:ext>
                      </a:extLst>
                    </a:gridCol>
                    <a:gridCol w="657628">
                      <a:extLst>
                        <a:ext uri="{9D8B030D-6E8A-4147-A177-3AD203B41FA5}">
                          <a16:colId xmlns:a16="http://schemas.microsoft.com/office/drawing/2014/main" val="2442645967"/>
                        </a:ext>
                      </a:extLst>
                    </a:gridCol>
                    <a:gridCol w="657628">
                      <a:extLst>
                        <a:ext uri="{9D8B030D-6E8A-4147-A177-3AD203B41FA5}">
                          <a16:colId xmlns:a16="http://schemas.microsoft.com/office/drawing/2014/main" val="977747314"/>
                        </a:ext>
                      </a:extLst>
                    </a:gridCol>
                    <a:gridCol w="715898">
                      <a:extLst>
                        <a:ext uri="{9D8B030D-6E8A-4147-A177-3AD203B41FA5}">
                          <a16:colId xmlns:a16="http://schemas.microsoft.com/office/drawing/2014/main" val="4257824616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Ранжирование критериев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 gridSpan="6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№ критерия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Сумма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1993711762"/>
                      </a:ext>
                    </a:extLst>
                  </a:tr>
                  <a:tr h="382266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1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 marL="63272" marR="63272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5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8255" algn="ctr" defTabSz="914400" rtl="0" eaLnBrk="1" latinLnBrk="0" hangingPunct="1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b="1" kern="1200" dirty="0">
                              <a:solidFill>
                                <a:schemeClr val="lt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6</a:t>
                          </a:r>
                        </a:p>
                      </a:txBody>
                      <a:tcPr marL="8253" marR="8253" marT="8253" marB="8253" anchor="ctr"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7063175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1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633737297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2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565140641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3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4217999156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4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806017134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5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53447335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6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534464182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7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348352899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8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4137046555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9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891048993"/>
                      </a:ext>
                    </a:extLst>
                  </a:tr>
                  <a:tr h="285814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Эксперт 10</a:t>
                          </a:r>
                          <a:endParaRPr lang="ru-RU" sz="105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274320583"/>
                      </a:ext>
                    </a:extLst>
                  </a:tr>
                  <a:tr h="34315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272" marR="63272" marT="0" marB="0" anchor="ctr">
                        <a:blipFill>
                          <a:blip r:embed="rId5"/>
                          <a:stretch>
                            <a:fillRect l="-298" t="-1060714" r="-240179" b="-110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47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16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>
                              <a:effectLst/>
                            </a:rPr>
                            <a:t>55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37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210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57681041"/>
                      </a:ext>
                    </a:extLst>
                  </a:tr>
                  <a:tr h="27444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3272" marR="63272" marT="0" marB="0" anchor="ctr">
                        <a:blipFill>
                          <a:blip r:embed="rId5"/>
                          <a:stretch>
                            <a:fillRect l="-298" t="-1444444" r="-240179" b="-3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400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144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361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3272" marR="63272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400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ru-RU" sz="1600" dirty="0">
                              <a:effectLst/>
                            </a:rPr>
                            <a:t>25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600" dirty="0">
                              <a:effectLst/>
                            </a:rPr>
                            <a:t>1334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8253" marR="8253" marT="8253" marB="8253" anchor="ctr"/>
                    </a:tc>
                    <a:extLst>
                      <a:ext uri="{0D108BD9-81ED-4DB2-BD59-A6C34878D82A}">
                        <a16:rowId xmlns:a16="http://schemas.microsoft.com/office/drawing/2014/main" val="31281922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Прямоугольник 20"/>
              <p:cNvSpPr/>
              <p:nvPr/>
            </p:nvSpPr>
            <p:spPr>
              <a:xfrm>
                <a:off x="449941" y="4414944"/>
                <a:ext cx="4675447" cy="8344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𝑆</m:t>
                          </m:r>
                        </m:num>
                        <m:den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0,7623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1" name="Прямоуголь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1" y="4414944"/>
                <a:ext cx="4675447" cy="8344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Прямоугольник 21"/>
              <p:cNvSpPr/>
              <p:nvPr/>
            </p:nvSpPr>
            <p:spPr>
              <a:xfrm>
                <a:off x="474997" y="5349518"/>
                <a:ext cx="26059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−1)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ru-RU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38,11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22" name="Прямоуголь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7" y="5349518"/>
                <a:ext cx="2605906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Прямоугольник 23"/>
              <p:cNvSpPr/>
              <p:nvPr/>
            </p:nvSpPr>
            <p:spPr>
              <a:xfrm>
                <a:off x="474997" y="5819570"/>
                <a:ext cx="1244123" cy="378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ru-RU" i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ru-RU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15,08</a:t>
                </a:r>
                <a:endParaRPr lang="ru-RU" dirty="0"/>
              </a:p>
            </p:txBody>
          </p:sp>
        </mc:Choice>
        <mc:Fallback>
          <p:sp>
            <p:nvSpPr>
              <p:cNvPr id="24" name="Прямоуголь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7" y="5819570"/>
                <a:ext cx="1244123" cy="378693"/>
              </a:xfrm>
              <a:prstGeom prst="rect">
                <a:avLst/>
              </a:prstGeom>
              <a:blipFill>
                <a:blip r:embed="rId8"/>
                <a:stretch>
                  <a:fillRect t="-6452" r="-3922" b="-25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Прямоугольник 24"/>
              <p:cNvSpPr/>
              <p:nvPr/>
            </p:nvSpPr>
            <p:spPr>
              <a:xfrm>
                <a:off x="1980784" y="5818965"/>
                <a:ext cx="11165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ru-RU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=0,01</m:t>
                    </m:r>
                  </m:oMath>
                </a14:m>
                <a:r>
                  <a:rPr lang="ru-RU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dirty="0"/>
              </a:p>
            </p:txBody>
          </p:sp>
        </mc:Choice>
        <mc:Fallback>
          <p:sp>
            <p:nvSpPr>
              <p:cNvPr id="25" name="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784" y="5818965"/>
                <a:ext cx="111658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76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573346" y="6377052"/>
            <a:ext cx="534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16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Оценки экспертов</a:t>
            </a:r>
            <a:endParaRPr lang="ru-RU" sz="3200" dirty="0">
              <a:latin typeface="Montserrat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578576"/>
                  </p:ext>
                </p:extLst>
              </p:nvPr>
            </p:nvGraphicFramePr>
            <p:xfrm>
              <a:off x="847980" y="1690688"/>
              <a:ext cx="5585461" cy="127438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7923">
                      <a:extLst>
                        <a:ext uri="{9D8B030D-6E8A-4147-A177-3AD203B41FA5}">
                          <a16:colId xmlns:a16="http://schemas.microsoft.com/office/drawing/2014/main" val="563348147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211513143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697750592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4020882933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712242400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609990208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499587112"/>
                        </a:ext>
                      </a:extLst>
                    </a:gridCol>
                  </a:tblGrid>
                  <a:tr h="637191"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Сумма</a:t>
                          </a:r>
                          <a:endParaRPr lang="ru-RU" sz="14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1137658611"/>
                      </a:ext>
                    </a:extLst>
                  </a:tr>
                  <a:tr h="63719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0,262</a:t>
                          </a:r>
                          <a:endParaRPr lang="ru-RU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3025" marR="73025" marT="0" marB="0" anchor="ctr">
                        <a:solidFill>
                          <a:srgbClr val="D0E1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0,11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0,257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0,071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0,157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0,143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299615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0578576"/>
                  </p:ext>
                </p:extLst>
              </p:nvPr>
            </p:nvGraphicFramePr>
            <p:xfrm>
              <a:off x="847980" y="1690688"/>
              <a:ext cx="5585461" cy="1274382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797923">
                      <a:extLst>
                        <a:ext uri="{9D8B030D-6E8A-4147-A177-3AD203B41FA5}">
                          <a16:colId xmlns:a16="http://schemas.microsoft.com/office/drawing/2014/main" val="563348147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211513143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697750592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4020882933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712242400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609990208"/>
                        </a:ext>
                      </a:extLst>
                    </a:gridCol>
                    <a:gridCol w="797923">
                      <a:extLst>
                        <a:ext uri="{9D8B030D-6E8A-4147-A177-3AD203B41FA5}">
                          <a16:colId xmlns:a16="http://schemas.microsoft.com/office/drawing/2014/main" val="1499587112"/>
                        </a:ext>
                      </a:extLst>
                    </a:gridCol>
                  </a:tblGrid>
                  <a:tr h="63719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3025" marR="73025" marT="0" marB="0" anchor="ctr">
                        <a:blipFill>
                          <a:blip r:embed="rId5"/>
                          <a:stretch>
                            <a:fillRect l="-763" t="-952" r="-603053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9525" anchor="ctr">
                        <a:blipFill>
                          <a:blip r:embed="rId5"/>
                          <a:stretch>
                            <a:fillRect l="-100763" t="-952" r="-503053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9525" anchor="ctr">
                        <a:blipFill>
                          <a:blip r:embed="rId5"/>
                          <a:stretch>
                            <a:fillRect l="-200763" t="-952" r="-403053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9525" anchor="ctr">
                        <a:blipFill>
                          <a:blip r:embed="rId5"/>
                          <a:stretch>
                            <a:fillRect l="-300763" t="-952" r="-303053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9525" anchor="ctr">
                        <a:blipFill>
                          <a:blip r:embed="rId5"/>
                          <a:stretch>
                            <a:fillRect l="-400763" t="-952" r="-203053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9525" marR="9525" marT="9525" marB="9525" anchor="ctr">
                        <a:blipFill>
                          <a:blip r:embed="rId5"/>
                          <a:stretch>
                            <a:fillRect l="-500763" t="-952" r="-103053" b="-1019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8255" algn="ctr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Сумма</a:t>
                          </a:r>
                          <a:endParaRPr lang="ru-RU" sz="14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1137658611"/>
                      </a:ext>
                    </a:extLst>
                  </a:tr>
                  <a:tr h="637191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b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0,262</a:t>
                          </a:r>
                          <a:endParaRPr lang="ru-RU" sz="18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73025" marR="73025" marT="0" marB="0" anchor="ctr">
                        <a:solidFill>
                          <a:srgbClr val="D0E1F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0,11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0,257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0,071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0,157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0,143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</a:rPr>
                            <a:t>1</a:t>
                          </a:r>
                          <a:endParaRPr lang="ru-RU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9525" marR="9525" marT="9525" marB="9525" anchor="ctr"/>
                    </a:tc>
                    <a:extLst>
                      <a:ext uri="{0D108BD9-81ED-4DB2-BD59-A6C34878D82A}">
                        <a16:rowId xmlns:a16="http://schemas.microsoft.com/office/drawing/2014/main" val="2299615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6660951" y="1690688"/>
                <a:ext cx="2613343" cy="908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"/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∗(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951" y="1690688"/>
                <a:ext cx="2613343" cy="9085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9501804" y="1690688"/>
                <a:ext cx="1889107" cy="8798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𝜇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804" y="1690688"/>
                <a:ext cx="1889107" cy="879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845351" y="3035128"/>
                <a:ext cx="132517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ru-RU" sz="2400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400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400" dirty="0" smtClean="0"/>
                  <a:t>4</a:t>
                </a:r>
                <a:r>
                  <a:rPr lang="en-US" sz="2400" dirty="0" smtClean="0"/>
                  <a:t>,18</a:t>
                </a:r>
                <a:endParaRPr lang="ru-RU" sz="24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51" y="3035128"/>
                <a:ext cx="1325171" cy="461665"/>
              </a:xfrm>
              <a:prstGeom prst="rect">
                <a:avLst/>
              </a:prstGeom>
              <a:blipFill>
                <a:blip r:embed="rId8"/>
                <a:stretch>
                  <a:fillRect l="-1382" t="-10526" r="-6452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Прямоугольник 14"/>
              <p:cNvSpPr/>
              <p:nvPr/>
            </p:nvSpPr>
            <p:spPr>
              <a:xfrm>
                <a:off x="866514" y="3563175"/>
                <a:ext cx="133228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400" i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ru-RU" sz="2400" dirty="0" smtClean="0"/>
                  <a:t>4</a:t>
                </a:r>
                <a:r>
                  <a:rPr lang="en-US" sz="2400" dirty="0" smtClean="0"/>
                  <a:t>,67</a:t>
                </a:r>
                <a:endParaRPr lang="ru-RU" sz="2400" dirty="0"/>
              </a:p>
            </p:txBody>
          </p:sp>
        </mc:Choice>
        <mc:Fallback xmlns="">
          <p:sp>
            <p:nvSpPr>
              <p:cNvPr id="15" name="Прямоугольник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14" y="3563175"/>
                <a:ext cx="1332288" cy="461665"/>
              </a:xfrm>
              <a:prstGeom prst="rect">
                <a:avLst/>
              </a:prstGeom>
              <a:blipFill>
                <a:blip r:embed="rId9"/>
                <a:stretch>
                  <a:fillRect l="-913" t="-10667" r="-6393" b="-30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2170522" y="3035128"/>
            <a:ext cx="9266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 коэффициент 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предпочтительности стандартного </a:t>
            </a:r>
            <a:r>
              <a:rPr lang="ru-RU" sz="24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фреймворка</a:t>
            </a:r>
            <a:endParaRPr lang="ru-RU" sz="24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198802" y="3563174"/>
            <a:ext cx="92665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- коэффициент 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предпочтительности </a:t>
            </a:r>
            <a:r>
              <a:rPr lang="ru-RU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гибридного </a:t>
            </a:r>
            <a:r>
              <a:rPr lang="ru-RU" sz="2400" dirty="0" err="1" smtClean="0">
                <a:ea typeface="Calibri" panose="020F0502020204030204" pitchFamily="34" charset="0"/>
                <a:cs typeface="Times New Roman" panose="02020603050405020304" pitchFamily="18" charset="0"/>
              </a:rPr>
              <a:t>фреймворка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38200" y="3961320"/>
            <a:ext cx="107139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ru-RU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На 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основе выполненных расчётов руководителями групп разработки ГК «</a:t>
            </a:r>
            <a:r>
              <a:rPr lang="ru-RU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Иннотех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» было принято решение о запуске пилотного проекта с использованием гибридного </a:t>
            </a:r>
            <a:r>
              <a:rPr lang="ru-RU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фреймворка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 для автоматизации тестирования в пяти различных командах.</a:t>
            </a:r>
          </a:p>
        </p:txBody>
      </p:sp>
    </p:spTree>
    <p:extLst>
      <p:ext uri="{BB962C8B-B14F-4D97-AF65-F5344CB8AC3E}">
        <p14:creationId xmlns:p14="http://schemas.microsoft.com/office/powerpoint/2010/main" val="280878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F2D89-AF2C-49BF-B136-2B370ED5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17" y="2862262"/>
            <a:ext cx="6117335" cy="1133475"/>
          </a:xfrm>
        </p:spPr>
        <p:txBody>
          <a:bodyPr/>
          <a:lstStyle/>
          <a:p>
            <a:pPr algn="ctr"/>
            <a:r>
              <a:rPr lang="ru-RU" dirty="0">
                <a:latin typeface="Montserrat" pitchFamily="2" charset="0"/>
              </a:rPr>
              <a:t>Спасибо за внимание. </a:t>
            </a:r>
          </a:p>
        </p:txBody>
      </p:sp>
    </p:spTree>
    <p:extLst>
      <p:ext uri="{BB962C8B-B14F-4D97-AF65-F5344CB8AC3E}">
        <p14:creationId xmlns:p14="http://schemas.microsoft.com/office/powerpoint/2010/main" val="114787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latin typeface="Montserrat" pitchFamily="2" charset="0"/>
              </a:rPr>
              <a:t>Тестирование - этап </a:t>
            </a:r>
            <a:r>
              <a:rPr lang="ru-RU" sz="2800" dirty="0">
                <a:latin typeface="Montserrat" pitchFamily="2" charset="0"/>
              </a:rPr>
              <a:t>в цикле разработки ПО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2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1690688"/>
            <a:ext cx="7676838" cy="426249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65" y="1690688"/>
            <a:ext cx="2184720" cy="426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25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3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Достоинства и недостатки авто-тестов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38200" y="1801009"/>
            <a:ext cx="10795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Автоматизированное тестирование (авто-тестирование) </a:t>
            </a:r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– это программа, которая позволяет проводить полноценное тестирование ПО без участия человека.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38200" y="3089692"/>
            <a:ext cx="5242559" cy="28931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Преимущества авто-тестов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скорость работы намного выше, чем у человека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работают одновременно, в многопоточном режиме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отсутствие влияния человеческого фактора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гибкость настройки и удобство технической поддержки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тестирования приложения целиком.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6174156" y="3089692"/>
            <a:ext cx="5459478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Недостатки авто-тестов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быстро устаревают и требуют обновления в связи с постоянными изменениями приложений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недоступность для специалистов по ручному тестированию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б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ольшие временные затраты на создание новых авто-тестов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аждый сценарий обрабатывается дважды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17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26BCED-8EFF-E045-8BD6-CEAA27779B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6200000">
            <a:off x="8321916" y="1642376"/>
            <a:ext cx="6331442" cy="30390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4C00-CBB6-43FF-B2C8-022B478F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latin typeface="Montserrat" pitchFamily="2" charset="0"/>
              </a:rPr>
              <a:t>Цели и задачи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F8E8FC25-8594-42B9-9F09-06FBDC4F98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9B4C49-3649-4A6C-A3D2-202B6CE7836B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EA82F2-1828-4D76-B8B5-32FEA7854F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860AE4-4527-4584-AB2E-D45C93D8C00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00B9DF-5818-42DA-B6F5-A7872C2373A6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4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F67CB38-EF30-6A48-AC3F-833FBF07A7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53442" y="1690688"/>
            <a:ext cx="898143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Цель:</a:t>
            </a:r>
            <a:r>
              <a:rPr lang="ru-RU" sz="2000" dirty="0"/>
              <a:t> сделать процесс тестирования программного обеспечения удобным, гибким, не ресурсоемким и доступным </a:t>
            </a:r>
            <a:r>
              <a:rPr lang="ru-RU" sz="2000" dirty="0" smtClean="0"/>
              <a:t>для специалистов по ручному тестированию.</a:t>
            </a:r>
            <a:endParaRPr lang="ru-RU" sz="2000" b="1" dirty="0" smtClean="0"/>
          </a:p>
          <a:p>
            <a:r>
              <a:rPr lang="ru-RU" sz="2000" b="1" dirty="0" smtClean="0"/>
              <a:t>Задачи</a:t>
            </a:r>
            <a:r>
              <a:rPr lang="ru-RU" sz="2000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проанализировать существующие подходы к автоматизации тестирования в крупных компаниях</a:t>
            </a:r>
            <a:r>
              <a:rPr lang="en-US" sz="2000" dirty="0"/>
              <a:t>;</a:t>
            </a:r>
            <a:endParaRPr lang="ru-RU" sz="2000" dirty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предложить </a:t>
            </a:r>
            <a:r>
              <a:rPr lang="ru-RU" sz="2000" dirty="0" smtClean="0"/>
              <a:t>подход для решения проблем автоматизации тестирования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разработать </a:t>
            </a:r>
            <a:r>
              <a:rPr lang="ru-RU" sz="2000" dirty="0"/>
              <a:t>архитектуру </a:t>
            </a:r>
            <a:r>
              <a:rPr lang="ru-RU" sz="2000" dirty="0" smtClean="0"/>
              <a:t>модулей гибридного</a:t>
            </a:r>
            <a:r>
              <a:rPr lang="en-US" sz="2000" dirty="0" smtClean="0"/>
              <a:t> </a:t>
            </a:r>
            <a:r>
              <a:rPr lang="ru-RU" sz="2000" dirty="0" err="1" smtClean="0"/>
              <a:t>фреймворка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 smtClean="0"/>
              <a:t>разработать шаблоны для </a:t>
            </a:r>
            <a:r>
              <a:rPr lang="ru-RU" sz="2000" dirty="0"/>
              <a:t>унификации формирования тестовых сценариев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разработать </a:t>
            </a:r>
            <a:r>
              <a:rPr lang="ru-RU" sz="2000" dirty="0" smtClean="0"/>
              <a:t>удобный </a:t>
            </a:r>
            <a:r>
              <a:rPr lang="ru-RU" sz="2000" dirty="0"/>
              <a:t>и доступный для специалистов по ручному тестированию конструктор </a:t>
            </a:r>
            <a:r>
              <a:rPr lang="ru-RU" sz="2000" dirty="0" smtClean="0"/>
              <a:t>авто-тестов</a:t>
            </a:r>
            <a:r>
              <a:rPr lang="en-US" sz="2000" dirty="0" smtClean="0"/>
              <a:t>;</a:t>
            </a:r>
            <a:endParaRPr lang="ru-RU" sz="2000" dirty="0" smtClean="0"/>
          </a:p>
          <a:p>
            <a:pPr marL="342900" indent="-342900">
              <a:buFont typeface="+mj-lt"/>
              <a:buAutoNum type="arabicPeriod"/>
            </a:pPr>
            <a:r>
              <a:rPr lang="ru-RU" sz="2000" dirty="0"/>
              <a:t>представить типовую модель автоматизации тестирования на контрольном примере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8322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5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795434" cy="53061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Новое решение в создании автоматизированных тестов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2992" y="904891"/>
            <a:ext cx="8725850" cy="36109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38200" y="4507787"/>
            <a:ext cx="1079543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наличие программного конструктора для создания авто-тестов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возможность предоставления сценария на русском языке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исходный сценарий пишется только один раз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освобождение человеческих ресурсов для написания авто-тестов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предоставление возможности конструирования авто-теста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пециалистам без знания языков программирования.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8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6</a:t>
            </a: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Архитектура модулей гибридного </a:t>
            </a:r>
            <a:r>
              <a:rPr lang="ru-RU" sz="3200" dirty="0" err="1" smtClean="0">
                <a:latin typeface="Montserrat" pitchFamily="2" charset="0"/>
              </a:rPr>
              <a:t>фреймворка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5271019" y="2609829"/>
            <a:ext cx="6082781" cy="36260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808931" y="1376428"/>
            <a:ext cx="107300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smtClean="0"/>
              <a:t>Тестовый сценарий </a:t>
            </a:r>
            <a:r>
              <a:rPr lang="ru-RU" sz="2400" dirty="0" smtClean="0"/>
              <a:t>– это последовательность действий, выполняемая над проверяемым программным обеспечением с целью выявить недостатки.</a:t>
            </a:r>
          </a:p>
          <a:p>
            <a:r>
              <a:rPr lang="ru-RU" sz="2400" b="1" i="1" dirty="0" smtClean="0"/>
              <a:t>Шаблон (метод) </a:t>
            </a:r>
            <a:r>
              <a:rPr lang="ru-RU" sz="2400" dirty="0" smtClean="0"/>
              <a:t>– обобщённое действие, которое можно произвести в рамках тестового сценария.</a:t>
            </a:r>
          </a:p>
        </p:txBody>
      </p:sp>
    </p:spTree>
    <p:extLst>
      <p:ext uri="{BB962C8B-B14F-4D97-AF65-F5344CB8AC3E}">
        <p14:creationId xmlns:p14="http://schemas.microsoft.com/office/powerpoint/2010/main" val="72701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Montserrat" pitchFamily="2" charset="0"/>
              </a:rPr>
              <a:t>7</a:t>
            </a: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121"/>
            <a:ext cx="12192000" cy="54281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1" y="5753176"/>
            <a:ext cx="121919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Логическая архитектура модулей гибридного </a:t>
            </a:r>
            <a:r>
              <a:rPr lang="ru-RU" sz="2800" dirty="0" err="1" smtClean="0"/>
              <a:t>фреймворка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3447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Montserrat" pitchFamily="2" charset="0"/>
              </a:rPr>
              <a:t>8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D3E2F6-04B4-4424-9399-B88A2C4EF0DB}"/>
              </a:ext>
            </a:extLst>
          </p:cNvPr>
          <p:cNvSpPr txBox="1"/>
          <p:nvPr/>
        </p:nvSpPr>
        <p:spPr>
          <a:xfrm>
            <a:off x="1" y="5759041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smtClean="0"/>
              <a:t>Функциональная архитектура модулей гибридного </a:t>
            </a:r>
            <a:r>
              <a:rPr lang="ru-RU" sz="2800" dirty="0" err="1" smtClean="0"/>
              <a:t>фреймворка</a:t>
            </a:r>
            <a:endParaRPr lang="ru-RU" sz="28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977" y="359862"/>
            <a:ext cx="7776043" cy="535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6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68819C7-B34B-F044-B35A-498FAAC374C9}"/>
              </a:ext>
            </a:extLst>
          </p:cNvPr>
          <p:cNvSpPr txBox="1"/>
          <p:nvPr/>
        </p:nvSpPr>
        <p:spPr>
          <a:xfrm>
            <a:off x="8691830" y="6394311"/>
            <a:ext cx="28815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/>
                </a:solidFill>
                <a:latin typeface="Montserrat" pitchFamily="2" charset="0"/>
              </a:rPr>
              <a:t>Студент:</a:t>
            </a:r>
          </a:p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Романов Даниил Николаевич, УВА-411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DB9450-EAD1-8C44-975B-72463ABE8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5" y="6362677"/>
            <a:ext cx="1893079" cy="44687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B276D71-247A-DA4E-A47F-057FC1898AEA}"/>
              </a:ext>
            </a:extLst>
          </p:cNvPr>
          <p:cNvSpPr txBox="1"/>
          <p:nvPr/>
        </p:nvSpPr>
        <p:spPr>
          <a:xfrm>
            <a:off x="4132184" y="6394311"/>
            <a:ext cx="45596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Разработка гибридного </a:t>
            </a:r>
            <a:r>
              <a:rPr lang="ru-RU" sz="1000" dirty="0" err="1" smtClean="0">
                <a:solidFill>
                  <a:schemeClr val="bg1"/>
                </a:solidFill>
                <a:latin typeface="Montserrat" pitchFamily="2" charset="0"/>
              </a:rPr>
              <a:t>фреймворка</a:t>
            </a:r>
            <a:r>
              <a:rPr lang="ru-RU" sz="1000" dirty="0" smtClean="0">
                <a:solidFill>
                  <a:schemeClr val="bg1"/>
                </a:solidFill>
                <a:latin typeface="Montserrat" pitchFamily="2" charset="0"/>
              </a:rPr>
              <a:t> для автоматизации тестирования приложений</a:t>
            </a:r>
            <a:endParaRPr lang="ru-RU" sz="1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DB531-3E72-8F40-B990-1C1289A6F934}"/>
              </a:ext>
            </a:extLst>
          </p:cNvPr>
          <p:cNvSpPr txBox="1"/>
          <p:nvPr/>
        </p:nvSpPr>
        <p:spPr>
          <a:xfrm>
            <a:off x="11633634" y="6380852"/>
            <a:ext cx="405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solidFill>
                  <a:schemeClr val="bg1"/>
                </a:solidFill>
                <a:latin typeface="Montserrat" pitchFamily="2" charset="0"/>
              </a:rPr>
              <a:t>9</a:t>
            </a:r>
            <a:endParaRPr lang="ru-RU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20" name="Объект 14">
            <a:extLst>
              <a:ext uri="{FF2B5EF4-FFF2-40B4-BE49-F238E27FC236}">
                <a16:creationId xmlns:a16="http://schemas.microsoft.com/office/drawing/2014/main" id="{7BF412CF-0B35-BA41-A1BA-428FFFCDD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176" y="6338773"/>
            <a:ext cx="685696" cy="51922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B3DC32E-0346-454B-9E36-EA8962DE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5684" y="6327643"/>
            <a:ext cx="431278" cy="498929"/>
          </a:xfrm>
          <a:prstGeom prst="rect">
            <a:avLst/>
          </a:prstGeom>
        </p:spPr>
      </p:pic>
      <p:sp>
        <p:nvSpPr>
          <p:cNvPr id="23" name="Заголовок 1">
            <a:extLst>
              <a:ext uri="{FF2B5EF4-FFF2-40B4-BE49-F238E27FC236}">
                <a16:creationId xmlns:a16="http://schemas.microsoft.com/office/drawing/2014/main" id="{B045726F-AAD5-41B2-8887-181C872C9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 smtClean="0">
                <a:latin typeface="Montserrat" pitchFamily="2" charset="0"/>
              </a:rPr>
              <a:t>Шаблоны для унификации формирования тестовых сценариев</a:t>
            </a:r>
            <a:endParaRPr lang="ru-RU" sz="3200" dirty="0">
              <a:latin typeface="Montserrat" pitchFamily="2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283" y="2567745"/>
            <a:ext cx="10711447" cy="236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1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23455C"/>
      </a:dk2>
      <a:lt2>
        <a:srgbClr val="E7E6E6"/>
      </a:lt2>
      <a:accent1>
        <a:srgbClr val="51A6DA"/>
      </a:accent1>
      <a:accent2>
        <a:srgbClr val="23455C"/>
      </a:accent2>
      <a:accent3>
        <a:srgbClr val="3B749C"/>
      </a:accent3>
      <a:accent4>
        <a:srgbClr val="56AFE8"/>
      </a:accent4>
      <a:accent5>
        <a:srgbClr val="4792C2"/>
      </a:accent5>
      <a:accent6>
        <a:srgbClr val="70AD47"/>
      </a:accent6>
      <a:hlink>
        <a:srgbClr val="23455C"/>
      </a:hlink>
      <a:folHlink>
        <a:srgbClr val="56AFE8"/>
      </a:folHlink>
    </a:clrScheme>
    <a:fontScheme name="Arial/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804</Words>
  <Application>Microsoft Office PowerPoint</Application>
  <PresentationFormat>Широкоэкранный</PresentationFormat>
  <Paragraphs>265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Montserrat</vt:lpstr>
      <vt:lpstr>Times New Roman</vt:lpstr>
      <vt:lpstr>Тема Office</vt:lpstr>
      <vt:lpstr>Разработка гибридного фреймворка для автоматизации тестирования приложений </vt:lpstr>
      <vt:lpstr>Тестирование - этап в цикле разработки ПО</vt:lpstr>
      <vt:lpstr>Достоинства и недостатки авто-тестов</vt:lpstr>
      <vt:lpstr>Цели и задачи</vt:lpstr>
      <vt:lpstr>Новое решение в создании автоматизированных тестов</vt:lpstr>
      <vt:lpstr>Архитектура модулей гибридного фреймворка</vt:lpstr>
      <vt:lpstr>Презентация PowerPoint</vt:lpstr>
      <vt:lpstr>Презентация PowerPoint</vt:lpstr>
      <vt:lpstr>Шаблоны для унификации формирования тестовых сценариев</vt:lpstr>
      <vt:lpstr>Пример применения типовой модели автоматизированных тестов </vt:lpstr>
      <vt:lpstr>Пример сценария</vt:lpstr>
      <vt:lpstr>Результирующий отчёт</vt:lpstr>
      <vt:lpstr>Отчёты об ошибках</vt:lpstr>
      <vt:lpstr>Гибридный фреймворк в сравнении со стандартным</vt:lpstr>
      <vt:lpstr>Ранжирование критериев</vt:lpstr>
      <vt:lpstr>Оценки экспертов</vt:lpstr>
      <vt:lpstr>Спасибо за внимание.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гибридного фреймворка для автоматизации тестирования в крупных компаниях</dc:title>
  <cp:lastModifiedBy>VTB</cp:lastModifiedBy>
  <cp:revision>50</cp:revision>
  <dcterms:modified xsi:type="dcterms:W3CDTF">2022-06-14T11:03:17Z</dcterms:modified>
</cp:coreProperties>
</file>