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5" r:id="rId4"/>
    <p:sldId id="257" r:id="rId5"/>
    <p:sldId id="268" r:id="rId6"/>
    <p:sldId id="278" r:id="rId7"/>
    <p:sldId id="271" r:id="rId8"/>
    <p:sldId id="269" r:id="rId9"/>
    <p:sldId id="274" r:id="rId10"/>
    <p:sldId id="279" r:id="rId11"/>
    <p:sldId id="277" r:id="rId12"/>
    <p:sldId id="275" r:id="rId13"/>
    <p:sldId id="276" r:id="rId14"/>
    <p:sldId id="263" r:id="rId15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62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Многопоточный</a:t>
            </a:r>
            <a:r>
              <a:rPr lang="ru-RU" baseline="0" dirty="0" smtClean="0"/>
              <a:t> режим, скорость работы сохраняется, отсутствие чел-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 фактора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</a:t>
            </a:r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приложений</a:t>
            </a:r>
            <a:r>
              <a:rPr lang="en-US" sz="2400" b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доцент, к.т.н.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Пример сценария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37" y="1690688"/>
            <a:ext cx="6429340" cy="4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04646" y="63808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Экспертные оценки</a:t>
            </a:r>
            <a:endParaRPr lang="ru-RU" sz="3200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2743" marR="72743" marT="0" marB="0" anchor="ctr">
                        <a:blipFill>
                          <a:blip r:embed="rId5"/>
                          <a:stretch>
                            <a:fillRect l="-461" t="-701852" r="-192166" b="-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Объект 4"/>
          <p:cNvSpPr txBox="1">
            <a:spLocks/>
          </p:cNvSpPr>
          <p:nvPr/>
        </p:nvSpPr>
        <p:spPr>
          <a:xfrm>
            <a:off x="487043" y="5770018"/>
            <a:ext cx="10866756" cy="43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В результате </a:t>
            </a:r>
            <a:r>
              <a:rPr lang="ru-RU" sz="2400" dirty="0"/>
              <a:t>оценки качества </a:t>
            </a:r>
            <a:r>
              <a:rPr lang="ru-RU" sz="2400" dirty="0" smtClean="0"/>
              <a:t>была </a:t>
            </a:r>
            <a:r>
              <a:rPr lang="ru-RU" sz="2400" dirty="0"/>
              <a:t>получена следующая оценка: </a:t>
            </a:r>
            <a:r>
              <a:rPr lang="ru-RU" sz="2400" dirty="0" smtClean="0"/>
              <a:t>4,667.</a:t>
            </a:r>
            <a:endParaRPr lang="ru-RU" sz="2400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62240"/>
              </p:ext>
            </p:extLst>
          </p:nvPr>
        </p:nvGraphicFramePr>
        <p:xfrm>
          <a:off x="487043" y="1719473"/>
          <a:ext cx="3441145" cy="10082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8651">
                  <a:extLst>
                    <a:ext uri="{9D8B030D-6E8A-4147-A177-3AD203B41FA5}">
                      <a16:colId xmlns:a16="http://schemas.microsoft.com/office/drawing/2014/main" val="1504205120"/>
                    </a:ext>
                  </a:extLst>
                </a:gridCol>
                <a:gridCol w="3172494">
                  <a:extLst>
                    <a:ext uri="{9D8B030D-6E8A-4147-A177-3AD203B41FA5}">
                      <a16:colId xmlns:a16="http://schemas.microsoft.com/office/drawing/2014/main" val="376924219"/>
                    </a:ext>
                  </a:extLst>
                </a:gridCol>
              </a:tblGrid>
              <a:tr h="27510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8210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767796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Информативность отчётов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89802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96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6"/>
                          <a:stretch>
                            <a:fillRect l="-380" t="-357843" r="-12433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87847"/>
              </p:ext>
            </p:extLst>
          </p:nvPr>
        </p:nvGraphicFramePr>
        <p:xfrm>
          <a:off x="4480770" y="1690688"/>
          <a:ext cx="3793906" cy="22178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13692">
                  <a:extLst>
                    <a:ext uri="{9D8B030D-6E8A-4147-A177-3AD203B41FA5}">
                      <a16:colId xmlns:a16="http://schemas.microsoft.com/office/drawing/2014/main" val="833438753"/>
                    </a:ext>
                  </a:extLst>
                </a:gridCol>
                <a:gridCol w="655758">
                  <a:extLst>
                    <a:ext uri="{9D8B030D-6E8A-4147-A177-3AD203B41FA5}">
                      <a16:colId xmlns:a16="http://schemas.microsoft.com/office/drawing/2014/main" val="4021806655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1378140194"/>
                    </a:ext>
                  </a:extLst>
                </a:gridCol>
                <a:gridCol w="630539">
                  <a:extLst>
                    <a:ext uri="{9D8B030D-6E8A-4147-A177-3AD203B41FA5}">
                      <a16:colId xmlns:a16="http://schemas.microsoft.com/office/drawing/2014/main" val="2848014602"/>
                    </a:ext>
                  </a:extLst>
                </a:gridCol>
              </a:tblGrid>
              <a:tr h="316829">
                <a:tc rowSpan="2">
                  <a:txBody>
                    <a:bodyPr/>
                    <a:lstStyle/>
                    <a:p>
                      <a:pPr indent="95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Ранжирование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критерия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5841"/>
                  </a:ext>
                </a:extLst>
              </a:tr>
              <a:tr h="3168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80011008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39016615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26748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94243972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3906761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Эксперт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648046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2000" i="0">
                          <a:latin typeface="Cambria Math" panose="02040503050406030204" pitchFamily="18" charset="0"/>
                        </a:rPr>
                        <m:t>=4,667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Тестирование - этап </a:t>
            </a:r>
            <a:r>
              <a:rPr lang="ru-RU" sz="2800" dirty="0">
                <a:latin typeface="Montserrat" pitchFamily="2" charset="0"/>
              </a:rPr>
              <a:t>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801009"/>
            <a:ext cx="1073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(авто-тестирование)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программа, которая позволяет проводить полноценное тестирование ПО без участия человека.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710765" y="3089692"/>
            <a:ext cx="5242559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скорость работы намного выше, чем у человека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работают одновременно, в многопоточном режиме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влияния человеческого фактора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гибкость настройки и удобство технической поддержки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тестирования приложения целиком.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108788" y="3089692"/>
            <a:ext cx="5459478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недоступность для специалистов по ручному тестированию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аждый сценарий обрабатывается дважды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</a:t>
            </a:r>
            <a:r>
              <a:rPr lang="ru-RU" sz="2000" dirty="0" smtClean="0"/>
              <a:t>подход для решения проблем автоматизации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шаблоны для </a:t>
            </a:r>
            <a:r>
              <a:rPr lang="ru-RU" sz="2000" dirty="0"/>
              <a:t>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доступного удобный и доступный для специалистов по ручному тестированию конструктор </a:t>
            </a:r>
            <a:r>
              <a:rPr lang="ru-RU" sz="2000" dirty="0" smtClean="0"/>
              <a:t>авто-тестов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представить типовую модель автоматизации тестирования на контрольном примере.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5434" cy="5306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Новое решение в создании автоматизированных тестов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2" y="904891"/>
            <a:ext cx="8725850" cy="3610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4507787"/>
            <a:ext cx="107954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программного конструктора для создания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предоставления сценария на русском языке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исходный сценарий пишется только один раз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освобождение человеческих ресурсов для написания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возможности конструирования авто-теста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пециалистам без знания языков программирования.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Архитектура модулей гибридного </a:t>
            </a:r>
            <a:r>
              <a:rPr lang="ru-RU" sz="3200" dirty="0" err="1" smtClean="0">
                <a:latin typeface="Montserrat" pitchFamily="2" charset="0"/>
              </a:rPr>
              <a:t>фреймоворка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283667" y="1690688"/>
            <a:ext cx="7624665" cy="45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215099" y="5635261"/>
            <a:ext cx="976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Архитектура взаимодействия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7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Тестовый сценарий </a:t>
            </a:r>
            <a:r>
              <a:rPr lang="ru-RU" sz="2400" dirty="0" smtClean="0"/>
              <a:t>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b="1" i="1" dirty="0" smtClean="0"/>
              <a:t>Шаблон (метод) </a:t>
            </a:r>
            <a:r>
              <a:rPr lang="ru-RU" sz="2400" dirty="0" smtClean="0"/>
              <a:t>– обобщённое действие, которое можно произвести в рамках тестового сценария.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Шаблоны для унификации 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0096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Montserrat" pitchFamily="2" charset="0"/>
              </a:rPr>
              <a:t>Пример применения типовой модели автоматизированных тестов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662</Words>
  <Application>Microsoft Office PowerPoint</Application>
  <PresentationFormat>Широкоэкранный</PresentationFormat>
  <Paragraphs>195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Montserrat</vt:lpstr>
      <vt:lpstr>Open Sans Light</vt:lpstr>
      <vt:lpstr>Times New Roman</vt:lpstr>
      <vt:lpstr>Тема Office</vt:lpstr>
      <vt:lpstr>Разработка гибридного фреймворка для автоматизации тестирования приложений </vt:lpstr>
      <vt:lpstr>Тестирование - этап в цикле разработки ПО</vt:lpstr>
      <vt:lpstr>Достоинства и недостатки авто-тестов</vt:lpstr>
      <vt:lpstr>Цели и задачи</vt:lpstr>
      <vt:lpstr>Новое решение в создании автоматизированных тестов</vt:lpstr>
      <vt:lpstr>Архитектура модулей гибридного фреймоворка</vt:lpstr>
      <vt:lpstr>Презентация PowerPoint</vt:lpstr>
      <vt:lpstr>Шаблоны для унификации формирования тестовых сценариев</vt:lpstr>
      <vt:lpstr>Пример применения типовой модели автоматизированных тестов </vt:lpstr>
      <vt:lpstr>Пример сценария</vt:lpstr>
      <vt:lpstr>Результирующий отчёт</vt:lpstr>
      <vt:lpstr>Отчёты об ошибках</vt:lpstr>
      <vt:lpstr>Экспертные оценки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26</cp:revision>
  <dcterms:modified xsi:type="dcterms:W3CDTF">2022-06-06T22:03:39Z</dcterms:modified>
</cp:coreProperties>
</file>