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ModificationFromUser interface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Front-end recognizes a user interaction that modifies the back end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 end does not have direct access to the model (back end)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Instantiates appropriate ModificationFromUser invokable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Sends invokable to controller 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Gives the invokable access it needs to modify the back end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ModificationFromUser checks the mode (author or player)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</a:pPr>
            <a:r>
              <a:rPr lang="en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Execute user modification for appropriate mode without front end knowing the mode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sup3rS1ckt3m1337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Voogasalad Presentation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04/13/2017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Genre : Tower Defense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267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 Engine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moving all Components based on BFS pathfinding 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Attack Engine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firing projectiles from towers at targets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711500" y="445025"/>
            <a:ext cx="4120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Engines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65100" y="1152475"/>
            <a:ext cx="275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Death Engine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Responsible for checking death conditions and removing Components from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Spawn Engine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Reads in Enemy spawn order and locations and spawns them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kull And Crossbones | Free Stock Photo | Illustration of a skull ...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349" y="1575237"/>
            <a:ext cx="744024" cy="924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gg | Free Stock Photo | Illustration of a white egg | # 11446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127" y="3289850"/>
            <a:ext cx="744025" cy="1010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nny - Free vector graphics on Pixabay"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425" y="1629850"/>
            <a:ext cx="993924" cy="825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rosshairs Red.svg - Wikimedia Commons"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925" y="3229145"/>
            <a:ext cx="993925" cy="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Engine Team				Design Tradeoffs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66175"/>
            <a:ext cx="8520600" cy="32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Major Issues: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Where to hold Engines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Embed in Authoring Environment to allow for modification in the middle of gameplay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Whether to use Behaviors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Decided to do so to limit data passing - Behaviors only need the Component, not the entire State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But extra step in modifying object from engine: engine needs to call behavior, can’t access attributes directly. Encapsulation vs. using lots of setters.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Attributes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Used as generics- easily extendable but need to cast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Banks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Need something to load and save Preset components and tiles that the Author makes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Holds the state information for the Components (towers, sprites, etc.) and the Tiles (grid locations/terrain)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Controller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Loads and saves both GameStateData and UniversalGameData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ModificationFromUser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Invokables used by the Front-End when the user interacts with the State or Rule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Front-End-Back-End Integration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Fulfill the “empty data-paths” that fully connect the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4194600" cy="17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ComponentGraph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TileGrid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Tile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52700" y="1152475"/>
            <a:ext cx="4279800" cy="13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Bank 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TileBank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ComponentBank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11700" y="2872375"/>
            <a:ext cx="36897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Data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DataController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XMLReader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XMLWriter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552700" y="2872375"/>
            <a:ext cx="39909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ModificationFromUser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Modification_EditAttribute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Modification_Save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Environment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Front-End-Back-End Integration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Successful Passing/Interpreting of Attributes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Load GameState from XML into Game Environment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Front-End Modification Channel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Front-End Maintaining Unmodifiable State Objects (ID’s)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Soft vs. Hard Cloning of Preset Attributes/Components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Node Graph vs. 2D Array for State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AccessPermissions (Components/Tiles in User/Game Modes)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Mode Object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Restructuring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288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Game Authoring Environment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Engine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Player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Game Data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97575" y="1152475"/>
            <a:ext cx="288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Front 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Engine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Environment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Banks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Data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-"/>
            </a:pPr>
            <a:r>
              <a:rPr lang="en" sz="2200"/>
              <a:t>State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2842375" y="2700575"/>
            <a:ext cx="2405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High Level Design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660650" y="1131300"/>
            <a:ext cx="1425900" cy="37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Controller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038825" y="1193700"/>
            <a:ext cx="1639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BackEnd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832750" y="1131300"/>
            <a:ext cx="1639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FrontEnd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353650" y="1505700"/>
            <a:ext cx="39900" cy="3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" name="Shape 85"/>
          <p:cNvSpPr txBox="1"/>
          <p:nvPr/>
        </p:nvSpPr>
        <p:spPr>
          <a:xfrm>
            <a:off x="2659650" y="1697275"/>
            <a:ext cx="920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498762" y="2801987"/>
            <a:ext cx="880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93150" y="1609375"/>
            <a:ext cx="14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DataController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(XML Stuff)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067700" y="2049587"/>
            <a:ext cx="650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773150" y="2845950"/>
            <a:ext cx="1200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Modification Channel</a:t>
            </a:r>
          </a:p>
        </p:txBody>
      </p:sp>
      <p:cxnSp>
        <p:nvCxnSpPr>
          <p:cNvPr id="90" name="Shape 90"/>
          <p:cNvCxnSpPr>
            <a:stCxn id="88" idx="1"/>
            <a:endCxn id="89" idx="3"/>
          </p:cNvCxnSpPr>
          <p:nvPr/>
        </p:nvCxnSpPr>
        <p:spPr>
          <a:xfrm flipH="1">
            <a:off x="5973900" y="2214737"/>
            <a:ext cx="1093800" cy="917700"/>
          </a:xfrm>
          <a:prstGeom prst="curved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9" idx="1"/>
            <a:endCxn id="85" idx="3"/>
          </p:cNvCxnSpPr>
          <p:nvPr/>
        </p:nvCxnSpPr>
        <p:spPr>
          <a:xfrm rot="10800000">
            <a:off x="3580350" y="1884600"/>
            <a:ext cx="1192800" cy="1247700"/>
          </a:xfrm>
          <a:prstGeom prst="curvedConnector3">
            <a:avLst>
              <a:gd fmla="val 150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197674" y="2802000"/>
            <a:ext cx="1068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GameData</a:t>
            </a:r>
          </a:p>
        </p:txBody>
      </p:sp>
      <p:cxnSp>
        <p:nvCxnSpPr>
          <p:cNvPr id="93" name="Shape 93"/>
          <p:cNvCxnSpPr>
            <a:stCxn id="85" idx="2"/>
            <a:endCxn id="92" idx="0"/>
          </p:cNvCxnSpPr>
          <p:nvPr/>
        </p:nvCxnSpPr>
        <p:spPr>
          <a:xfrm flipH="1">
            <a:off x="732000" y="2071675"/>
            <a:ext cx="23880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85" idx="2"/>
            <a:endCxn id="86" idx="0"/>
          </p:cNvCxnSpPr>
          <p:nvPr/>
        </p:nvCxnSpPr>
        <p:spPr>
          <a:xfrm flipH="1">
            <a:off x="1938900" y="2071675"/>
            <a:ext cx="11811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6264300" y="3072250"/>
            <a:ext cx="1068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Skeleton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747350" y="3050200"/>
            <a:ext cx="880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51850" y="2779950"/>
            <a:ext cx="880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Engine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672487" y="2802000"/>
            <a:ext cx="760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</a:t>
            </a:r>
          </a:p>
        </p:txBody>
      </p:sp>
      <p:cxnSp>
        <p:nvCxnSpPr>
          <p:cNvPr id="99" name="Shape 99"/>
          <p:cNvCxnSpPr>
            <a:stCxn id="85" idx="2"/>
            <a:endCxn id="97" idx="0"/>
          </p:cNvCxnSpPr>
          <p:nvPr/>
        </p:nvCxnSpPr>
        <p:spPr>
          <a:xfrm flipH="1">
            <a:off x="2892000" y="2071675"/>
            <a:ext cx="22800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85" idx="2"/>
            <a:endCxn id="98" idx="0"/>
          </p:cNvCxnSpPr>
          <p:nvPr/>
        </p:nvCxnSpPr>
        <p:spPr>
          <a:xfrm>
            <a:off x="3120000" y="2071675"/>
            <a:ext cx="9327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363450" y="3072250"/>
            <a:ext cx="1181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</a:t>
            </a:r>
            <a:r>
              <a:rPr lang="en" sz="1200"/>
              <a:t>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Rules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Status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498950" y="3072250"/>
            <a:ext cx="880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Author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Player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473350" y="3072250"/>
            <a:ext cx="1013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Engines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Behaviors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70200" y="3072250"/>
            <a:ext cx="1181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Tiles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Components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Attributes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Rules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Behaviors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354350" y="3277050"/>
            <a:ext cx="1380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- Canvas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Sidebar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Creation Palette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718099" y="3277050"/>
            <a:ext cx="1425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Splash Screens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Settings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 Saving / Loading</a:t>
            </a:r>
          </a:p>
        </p:txBody>
      </p:sp>
      <p:cxnSp>
        <p:nvCxnSpPr>
          <p:cNvPr id="107" name="Shape 107"/>
          <p:cNvCxnSpPr>
            <a:stCxn id="88" idx="2"/>
            <a:endCxn id="95" idx="0"/>
          </p:cNvCxnSpPr>
          <p:nvPr/>
        </p:nvCxnSpPr>
        <p:spPr>
          <a:xfrm flipH="1">
            <a:off x="6798600" y="2379887"/>
            <a:ext cx="5943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88" idx="2"/>
            <a:endCxn id="96" idx="0"/>
          </p:cNvCxnSpPr>
          <p:nvPr/>
        </p:nvCxnSpPr>
        <p:spPr>
          <a:xfrm>
            <a:off x="7392900" y="2379887"/>
            <a:ext cx="794700" cy="6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81" idx="2"/>
            <a:endCxn id="88" idx="0"/>
          </p:cNvCxnSpPr>
          <p:nvPr/>
        </p:nvCxnSpPr>
        <p:spPr>
          <a:xfrm>
            <a:off x="5373600" y="1505700"/>
            <a:ext cx="20193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81" idx="2"/>
            <a:endCxn id="85" idx="0"/>
          </p:cNvCxnSpPr>
          <p:nvPr/>
        </p:nvCxnSpPr>
        <p:spPr>
          <a:xfrm flipH="1">
            <a:off x="3120000" y="1505700"/>
            <a:ext cx="22536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81" idx="2"/>
            <a:endCxn id="87" idx="0"/>
          </p:cNvCxnSpPr>
          <p:nvPr/>
        </p:nvCxnSpPr>
        <p:spPr>
          <a:xfrm flipH="1">
            <a:off x="1106100" y="1505700"/>
            <a:ext cx="426750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Subteam: Front End (Game Player)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62" y="1152425"/>
            <a:ext cx="6137470" cy="34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4420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MainMenu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GameMaker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GameLoader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Skeleton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Canvas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FrontEndAttributeOwner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CommandCenter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User Tools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SideBar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StatusView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en"/>
              <a:t>BottomRoot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Palette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293775" y="1133950"/>
            <a:ext cx="44754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Open/Closed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MainMenu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Add option, never know what it does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Skeleton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Can add features to Canvas/UserTools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UserTools can be/do anything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Canvas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Can add any FrontEndAttributeOwner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Can represent anything (enemy, tower, etc)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Any CommandCenter can be launched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en"/>
              <a:t>Changing of components → invokable call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13 at 2.57.22 P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51" y="432399"/>
            <a:ext cx="4795750" cy="42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TradeOffs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Observers Versus Bindings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Many ways to start a game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Loading saved game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Creating new game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Starting a template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Reflection versus New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Extensions/Plans for Future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Animation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UX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Center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Avatar, Messages with other players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Database or connection to internet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373" y="3863723"/>
            <a:ext cx="829924" cy="8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399" y="3863712"/>
            <a:ext cx="829924" cy="8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5481000" cy="367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main type of behavior controlled by a specific engine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i.e. MoveEngine controls all Component movement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GameProcessController owns an instance of all Engines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Each iteration of the game loop: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GameProcessController calls run() on each Engine once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Each Engine runs on each Component once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Engines create a Behavior for each Component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These Behaviors modify Attributes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5792700" y="445025"/>
            <a:ext cx="2983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Design Overview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5922512" y="1309222"/>
            <a:ext cx="1284000" cy="3160866"/>
            <a:chOff x="6279300" y="2173125"/>
            <a:chExt cx="1284000" cy="1707468"/>
          </a:xfrm>
        </p:grpSpPr>
        <p:sp>
          <p:nvSpPr>
            <p:cNvPr id="148" name="Shape 148"/>
            <p:cNvSpPr/>
            <p:nvPr/>
          </p:nvSpPr>
          <p:spPr>
            <a:xfrm>
              <a:off x="6279300" y="2173125"/>
              <a:ext cx="642000" cy="1707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Main Loop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6921300" y="2173125"/>
              <a:ext cx="642000" cy="4269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Move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6921300" y="2600031"/>
              <a:ext cx="642000" cy="4269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Attack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6921300" y="3026837"/>
              <a:ext cx="642000" cy="4269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Death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21300" y="3453693"/>
              <a:ext cx="642000" cy="4269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100"/>
                <a:t>Spawn</a:t>
              </a:r>
            </a:p>
          </p:txBody>
        </p:sp>
      </p:grpSp>
      <p:sp>
        <p:nvSpPr>
          <p:cNvPr id="153" name="Shape 153"/>
          <p:cNvSpPr/>
          <p:nvPr/>
        </p:nvSpPr>
        <p:spPr>
          <a:xfrm>
            <a:off x="7305537" y="1541975"/>
            <a:ext cx="5574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305537" y="2315250"/>
            <a:ext cx="5574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7305537" y="3147825"/>
            <a:ext cx="5574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305537" y="3921100"/>
            <a:ext cx="557400" cy="3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095762" y="1478075"/>
            <a:ext cx="478500" cy="445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095762" y="2251350"/>
            <a:ext cx="478500" cy="445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95762" y="3083925"/>
            <a:ext cx="478500" cy="4452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8095762" y="3857200"/>
            <a:ext cx="478500" cy="44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947587" y="1152475"/>
            <a:ext cx="811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Behaviors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4253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Subteam: Engine Team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425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Attributes are the fields in Components that are responsible for all data/state storage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Attributes modified by Engines through Behaviors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4711500" y="445025"/>
            <a:ext cx="4120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65100" y="1152475"/>
            <a:ext cx="425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Behaviors are created by Engines for each Component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Behaviors modify their corresponding Attribute based on Engine’s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