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35e61324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35e61324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35e61324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35e61324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35e61324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35e61324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367a2dbd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367a2dbd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367a2dbd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367a2dbd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367a2dbd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367a2dbd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367a2dbd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367a2dbd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367a2dbd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367a2dbd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367a2dbd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367a2dbd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5">
    <p:bg>
      <p:bgPr>
        <a:solidFill>
          <a:srgbClr val="FFFFFF"/>
        </a:solidFill>
      </p:bgPr>
    </p:bg>
    <p:spTree>
      <p:nvGrpSpPr>
        <p:cNvPr id="130" name="Shape 130"/>
        <p:cNvGrpSpPr/>
        <p:nvPr/>
      </p:nvGrpSpPr>
      <p:grpSpPr>
        <a:xfrm>
          <a:off x="0" y="0"/>
          <a:ext cx="0" cy="0"/>
          <a:chOff x="0" y="0"/>
          <a:chExt cx="0" cy="0"/>
        </a:xfrm>
      </p:grpSpPr>
      <p:pic>
        <p:nvPicPr>
          <p:cNvPr id="131" name="Google Shape;131;p13"/>
          <p:cNvPicPr preferRelativeResize="0"/>
          <p:nvPr/>
        </p:nvPicPr>
        <p:blipFill>
          <a:blip r:embed="rId2">
            <a:alphaModFix/>
          </a:blip>
          <a:stretch>
            <a:fillRect/>
          </a:stretch>
        </p:blipFill>
        <p:spPr>
          <a:xfrm>
            <a:off x="-1" y="-3"/>
            <a:ext cx="9144007" cy="5143500"/>
          </a:xfrm>
          <a:prstGeom prst="rect">
            <a:avLst/>
          </a:prstGeom>
          <a:noFill/>
          <a:ln>
            <a:noFill/>
          </a:ln>
        </p:spPr>
      </p:pic>
      <p:sp>
        <p:nvSpPr>
          <p:cNvPr id="132" name="Google Shape;132;p13"/>
          <p:cNvSpPr txBox="1"/>
          <p:nvPr>
            <p:ph type="ctrTitle"/>
          </p:nvPr>
        </p:nvSpPr>
        <p:spPr>
          <a:xfrm>
            <a:off x="436825" y="849050"/>
            <a:ext cx="4065900" cy="19554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424242"/>
              </a:buClr>
              <a:buSzPts val="3600"/>
              <a:buNone/>
              <a:defRPr b="1" sz="3600">
                <a:solidFill>
                  <a:srgbClr val="424242"/>
                </a:solidFill>
              </a:defRPr>
            </a:lvl1pPr>
            <a:lvl2pPr lvl="1" algn="l">
              <a:lnSpc>
                <a:spcPct val="100000"/>
              </a:lnSpc>
              <a:spcBef>
                <a:spcPts val="0"/>
              </a:spcBef>
              <a:spcAft>
                <a:spcPts val="0"/>
              </a:spcAft>
              <a:buClr>
                <a:srgbClr val="424242"/>
              </a:buClr>
              <a:buSzPts val="3600"/>
              <a:buNone/>
              <a:defRPr b="1" sz="3600">
                <a:solidFill>
                  <a:srgbClr val="424242"/>
                </a:solidFill>
              </a:defRPr>
            </a:lvl2pPr>
            <a:lvl3pPr lvl="2" algn="l">
              <a:lnSpc>
                <a:spcPct val="100000"/>
              </a:lnSpc>
              <a:spcBef>
                <a:spcPts val="0"/>
              </a:spcBef>
              <a:spcAft>
                <a:spcPts val="0"/>
              </a:spcAft>
              <a:buClr>
                <a:srgbClr val="424242"/>
              </a:buClr>
              <a:buSzPts val="3600"/>
              <a:buNone/>
              <a:defRPr b="1" sz="3600">
                <a:solidFill>
                  <a:srgbClr val="424242"/>
                </a:solidFill>
              </a:defRPr>
            </a:lvl3pPr>
            <a:lvl4pPr lvl="3" algn="l">
              <a:lnSpc>
                <a:spcPct val="100000"/>
              </a:lnSpc>
              <a:spcBef>
                <a:spcPts val="0"/>
              </a:spcBef>
              <a:spcAft>
                <a:spcPts val="0"/>
              </a:spcAft>
              <a:buClr>
                <a:srgbClr val="424242"/>
              </a:buClr>
              <a:buSzPts val="3600"/>
              <a:buNone/>
              <a:defRPr b="1" sz="3600">
                <a:solidFill>
                  <a:srgbClr val="424242"/>
                </a:solidFill>
              </a:defRPr>
            </a:lvl4pPr>
            <a:lvl5pPr lvl="4" algn="l">
              <a:lnSpc>
                <a:spcPct val="100000"/>
              </a:lnSpc>
              <a:spcBef>
                <a:spcPts val="0"/>
              </a:spcBef>
              <a:spcAft>
                <a:spcPts val="0"/>
              </a:spcAft>
              <a:buClr>
                <a:srgbClr val="424242"/>
              </a:buClr>
              <a:buSzPts val="3600"/>
              <a:buNone/>
              <a:defRPr b="1" sz="3600">
                <a:solidFill>
                  <a:srgbClr val="424242"/>
                </a:solidFill>
              </a:defRPr>
            </a:lvl5pPr>
            <a:lvl6pPr lvl="5" algn="l">
              <a:lnSpc>
                <a:spcPct val="100000"/>
              </a:lnSpc>
              <a:spcBef>
                <a:spcPts val="0"/>
              </a:spcBef>
              <a:spcAft>
                <a:spcPts val="0"/>
              </a:spcAft>
              <a:buClr>
                <a:srgbClr val="424242"/>
              </a:buClr>
              <a:buSzPts val="3600"/>
              <a:buNone/>
              <a:defRPr b="1" sz="3600">
                <a:solidFill>
                  <a:srgbClr val="424242"/>
                </a:solidFill>
              </a:defRPr>
            </a:lvl6pPr>
            <a:lvl7pPr lvl="6" algn="l">
              <a:lnSpc>
                <a:spcPct val="100000"/>
              </a:lnSpc>
              <a:spcBef>
                <a:spcPts val="0"/>
              </a:spcBef>
              <a:spcAft>
                <a:spcPts val="0"/>
              </a:spcAft>
              <a:buClr>
                <a:srgbClr val="424242"/>
              </a:buClr>
              <a:buSzPts val="3600"/>
              <a:buNone/>
              <a:defRPr b="1" sz="3600">
                <a:solidFill>
                  <a:srgbClr val="424242"/>
                </a:solidFill>
              </a:defRPr>
            </a:lvl7pPr>
            <a:lvl8pPr lvl="7" algn="l">
              <a:lnSpc>
                <a:spcPct val="100000"/>
              </a:lnSpc>
              <a:spcBef>
                <a:spcPts val="0"/>
              </a:spcBef>
              <a:spcAft>
                <a:spcPts val="0"/>
              </a:spcAft>
              <a:buClr>
                <a:srgbClr val="424242"/>
              </a:buClr>
              <a:buSzPts val="3600"/>
              <a:buNone/>
              <a:defRPr b="1" sz="3600">
                <a:solidFill>
                  <a:srgbClr val="424242"/>
                </a:solidFill>
              </a:defRPr>
            </a:lvl8pPr>
            <a:lvl9pPr lvl="8" algn="l">
              <a:lnSpc>
                <a:spcPct val="100000"/>
              </a:lnSpc>
              <a:spcBef>
                <a:spcPts val="0"/>
              </a:spcBef>
              <a:spcAft>
                <a:spcPts val="0"/>
              </a:spcAft>
              <a:buClr>
                <a:srgbClr val="424242"/>
              </a:buClr>
              <a:buSzPts val="3600"/>
              <a:buNone/>
              <a:defRPr b="1" sz="3600">
                <a:solidFill>
                  <a:srgbClr val="424242"/>
                </a:solidFill>
              </a:defRPr>
            </a:lvl9pPr>
          </a:lstStyle>
          <a:p/>
        </p:txBody>
      </p:sp>
      <p:sp>
        <p:nvSpPr>
          <p:cNvPr id="133" name="Google Shape;133;p13"/>
          <p:cNvSpPr txBox="1"/>
          <p:nvPr>
            <p:ph idx="1" type="subTitle"/>
          </p:nvPr>
        </p:nvSpPr>
        <p:spPr>
          <a:xfrm>
            <a:off x="436825" y="2974150"/>
            <a:ext cx="4065900" cy="5505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424242"/>
              </a:buClr>
              <a:buSzPts val="1800"/>
              <a:buNone/>
              <a:defRPr sz="1800">
                <a:solidFill>
                  <a:srgbClr val="424242"/>
                </a:solidFill>
              </a:defRPr>
            </a:lvl1pPr>
            <a:lvl2pPr lvl="1" algn="l">
              <a:lnSpc>
                <a:spcPct val="100000"/>
              </a:lnSpc>
              <a:spcBef>
                <a:spcPts val="0"/>
              </a:spcBef>
              <a:spcAft>
                <a:spcPts val="0"/>
              </a:spcAft>
              <a:buClr>
                <a:srgbClr val="424242"/>
              </a:buClr>
              <a:buSzPts val="1800"/>
              <a:buNone/>
              <a:defRPr sz="1800">
                <a:solidFill>
                  <a:srgbClr val="424242"/>
                </a:solidFill>
              </a:defRPr>
            </a:lvl2pPr>
            <a:lvl3pPr lvl="2" algn="l">
              <a:lnSpc>
                <a:spcPct val="100000"/>
              </a:lnSpc>
              <a:spcBef>
                <a:spcPts val="0"/>
              </a:spcBef>
              <a:spcAft>
                <a:spcPts val="0"/>
              </a:spcAft>
              <a:buClr>
                <a:srgbClr val="424242"/>
              </a:buClr>
              <a:buSzPts val="1800"/>
              <a:buNone/>
              <a:defRPr sz="1800">
                <a:solidFill>
                  <a:srgbClr val="424242"/>
                </a:solidFill>
              </a:defRPr>
            </a:lvl3pPr>
            <a:lvl4pPr lvl="3" algn="l">
              <a:lnSpc>
                <a:spcPct val="100000"/>
              </a:lnSpc>
              <a:spcBef>
                <a:spcPts val="0"/>
              </a:spcBef>
              <a:spcAft>
                <a:spcPts val="0"/>
              </a:spcAft>
              <a:buClr>
                <a:srgbClr val="424242"/>
              </a:buClr>
              <a:buSzPts val="1800"/>
              <a:buNone/>
              <a:defRPr sz="1800">
                <a:solidFill>
                  <a:srgbClr val="424242"/>
                </a:solidFill>
              </a:defRPr>
            </a:lvl4pPr>
            <a:lvl5pPr lvl="4" algn="l">
              <a:lnSpc>
                <a:spcPct val="100000"/>
              </a:lnSpc>
              <a:spcBef>
                <a:spcPts val="0"/>
              </a:spcBef>
              <a:spcAft>
                <a:spcPts val="0"/>
              </a:spcAft>
              <a:buClr>
                <a:srgbClr val="424242"/>
              </a:buClr>
              <a:buSzPts val="1800"/>
              <a:buNone/>
              <a:defRPr sz="1800">
                <a:solidFill>
                  <a:srgbClr val="424242"/>
                </a:solidFill>
              </a:defRPr>
            </a:lvl5pPr>
            <a:lvl6pPr lvl="5" algn="l">
              <a:lnSpc>
                <a:spcPct val="100000"/>
              </a:lnSpc>
              <a:spcBef>
                <a:spcPts val="0"/>
              </a:spcBef>
              <a:spcAft>
                <a:spcPts val="0"/>
              </a:spcAft>
              <a:buClr>
                <a:srgbClr val="424242"/>
              </a:buClr>
              <a:buSzPts val="1800"/>
              <a:buNone/>
              <a:defRPr sz="1800">
                <a:solidFill>
                  <a:srgbClr val="424242"/>
                </a:solidFill>
              </a:defRPr>
            </a:lvl6pPr>
            <a:lvl7pPr lvl="6" algn="l">
              <a:lnSpc>
                <a:spcPct val="100000"/>
              </a:lnSpc>
              <a:spcBef>
                <a:spcPts val="0"/>
              </a:spcBef>
              <a:spcAft>
                <a:spcPts val="0"/>
              </a:spcAft>
              <a:buClr>
                <a:srgbClr val="424242"/>
              </a:buClr>
              <a:buSzPts val="1800"/>
              <a:buNone/>
              <a:defRPr sz="1800">
                <a:solidFill>
                  <a:srgbClr val="424242"/>
                </a:solidFill>
              </a:defRPr>
            </a:lvl7pPr>
            <a:lvl8pPr lvl="7" algn="l">
              <a:lnSpc>
                <a:spcPct val="100000"/>
              </a:lnSpc>
              <a:spcBef>
                <a:spcPts val="0"/>
              </a:spcBef>
              <a:spcAft>
                <a:spcPts val="0"/>
              </a:spcAft>
              <a:buClr>
                <a:srgbClr val="424242"/>
              </a:buClr>
              <a:buSzPts val="1800"/>
              <a:buNone/>
              <a:defRPr sz="1800">
                <a:solidFill>
                  <a:srgbClr val="424242"/>
                </a:solidFill>
              </a:defRPr>
            </a:lvl8pPr>
            <a:lvl9pPr lvl="8" algn="l">
              <a:lnSpc>
                <a:spcPct val="100000"/>
              </a:lnSpc>
              <a:spcBef>
                <a:spcPts val="0"/>
              </a:spcBef>
              <a:spcAft>
                <a:spcPts val="0"/>
              </a:spcAft>
              <a:buClr>
                <a:srgbClr val="424242"/>
              </a:buClr>
              <a:buSzPts val="1800"/>
              <a:buNone/>
              <a:defRPr sz="1800">
                <a:solidFill>
                  <a:srgbClr val="424242"/>
                </a:solidFill>
              </a:defRPr>
            </a:lvl9pPr>
          </a:lstStyle>
          <a:p/>
        </p:txBody>
      </p:sp>
      <p:sp>
        <p:nvSpPr>
          <p:cNvPr id="134" name="Google Shape;134;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ctrTitle"/>
          </p:nvPr>
        </p:nvSpPr>
        <p:spPr>
          <a:xfrm>
            <a:off x="436825" y="849050"/>
            <a:ext cx="4065900" cy="1955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Object Detection for Content Moderation</a:t>
            </a:r>
            <a:endParaRPr/>
          </a:p>
        </p:txBody>
      </p:sp>
      <p:sp>
        <p:nvSpPr>
          <p:cNvPr id="140" name="Google Shape;140;p14"/>
          <p:cNvSpPr txBox="1"/>
          <p:nvPr>
            <p:ph idx="1" type="subTitle"/>
          </p:nvPr>
        </p:nvSpPr>
        <p:spPr>
          <a:xfrm>
            <a:off x="436825" y="2974150"/>
            <a:ext cx="4065900" cy="55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Daniel Russell, Honours Project,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Google Colab &amp; Roboflow Showcase</a:t>
            </a:r>
            <a:endParaRPr/>
          </a:p>
        </p:txBody>
      </p:sp>
      <p:sp>
        <p:nvSpPr>
          <p:cNvPr id="197" name="Google Shape;197;p23"/>
          <p:cNvSpPr txBox="1"/>
          <p:nvPr>
            <p:ph idx="1" type="body"/>
          </p:nvPr>
        </p:nvSpPr>
        <p:spPr>
          <a:xfrm>
            <a:off x="1297500" y="929925"/>
            <a:ext cx="7038900" cy="391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remained of the presentation will now showcase the sourced Handgun and custom made datasets from Roboflow as well as the implemented artefact as a notebook on Google Colab.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 to Project</a:t>
            </a:r>
            <a:endParaRPr/>
          </a:p>
        </p:txBody>
      </p:sp>
      <p:sp>
        <p:nvSpPr>
          <p:cNvPr id="146" name="Google Shape;146;p15"/>
          <p:cNvSpPr txBox="1"/>
          <p:nvPr>
            <p:ph idx="1" type="body"/>
          </p:nvPr>
        </p:nvSpPr>
        <p:spPr>
          <a:xfrm>
            <a:off x="1297500" y="898050"/>
            <a:ext cx="7038900" cy="388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With the ever-increasing demand and </a:t>
            </a:r>
            <a:r>
              <a:rPr lang="en-GB"/>
              <a:t>user base</a:t>
            </a:r>
            <a:r>
              <a:rPr lang="en-GB"/>
              <a:t> on online social media, online forums, online trading and content creation sites the need for big and small companies to automate the process of content moderation greatly increase as the workload becomes too great for just human moderators to handle. </a:t>
            </a:r>
            <a:endParaRPr/>
          </a:p>
          <a:p>
            <a:pPr indent="0" lvl="0" marL="0" rtl="0" algn="l">
              <a:spcBef>
                <a:spcPts val="1200"/>
              </a:spcBef>
              <a:spcAft>
                <a:spcPts val="0"/>
              </a:spcAft>
              <a:buNone/>
            </a:pPr>
            <a:r>
              <a:rPr lang="en-GB"/>
              <a:t>One way of automating the process of content moderation is via the use of object detection to detect illegal or hateful objects such as guns, hate symbols such as the swastika, etc.</a:t>
            </a:r>
            <a:endParaRPr/>
          </a:p>
          <a:p>
            <a:pPr indent="0" lvl="0" marL="0" rtl="0" algn="l">
              <a:spcBef>
                <a:spcPts val="1200"/>
              </a:spcBef>
              <a:spcAft>
                <a:spcPts val="0"/>
              </a:spcAft>
              <a:buNone/>
            </a:pPr>
            <a:r>
              <a:rPr lang="en-GB"/>
              <a:t>The research question of this project : “What is the most efficient object detecting architecture that can be used to moderate content while requiring minimal training data and maintaining a relatively high degree of success?”</a:t>
            </a:r>
            <a:endParaRPr/>
          </a:p>
          <a:p>
            <a:pPr indent="0" lvl="0" marL="0" rtl="0" algn="l">
              <a:spcBef>
                <a:spcPts val="1200"/>
              </a:spcBef>
              <a:spcAft>
                <a:spcPts val="1200"/>
              </a:spcAft>
              <a:buNone/>
            </a:pPr>
            <a:r>
              <a:rPr lang="en-GB"/>
              <a:t>This project aims to answer the above stated research question via a “develop and test” methodology which requires a prototype that can be tested to reach a 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Summary of developed artefact</a:t>
            </a:r>
            <a:endParaRPr/>
          </a:p>
        </p:txBody>
      </p:sp>
      <p:sp>
        <p:nvSpPr>
          <p:cNvPr id="152" name="Google Shape;152;p16"/>
          <p:cNvSpPr txBox="1"/>
          <p:nvPr>
            <p:ph idx="1" type="body"/>
          </p:nvPr>
        </p:nvSpPr>
        <p:spPr>
          <a:xfrm>
            <a:off x="1297500" y="898050"/>
            <a:ext cx="7038900" cy="387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 prototype made on Google Colab making use of the TensorFlow Framework and its </a:t>
            </a:r>
            <a:r>
              <a:rPr lang="en-GB"/>
              <a:t>affiliated Object Detection API to develop, train and test three object detecting models.</a:t>
            </a:r>
            <a:endParaRPr/>
          </a:p>
          <a:p>
            <a:pPr indent="0" lvl="0" marL="0" rtl="0" algn="l">
              <a:spcBef>
                <a:spcPts val="1200"/>
              </a:spcBef>
              <a:spcAft>
                <a:spcPts val="0"/>
              </a:spcAft>
              <a:buNone/>
            </a:pPr>
            <a:r>
              <a:rPr lang="en-GB"/>
              <a:t>The chosen object detecting architectures: Faster R-CNN, Efficient Det, RetinaNet.</a:t>
            </a:r>
            <a:endParaRPr/>
          </a:p>
          <a:p>
            <a:pPr indent="0" lvl="0" marL="0" rtl="0" algn="l">
              <a:spcBef>
                <a:spcPts val="1200"/>
              </a:spcBef>
              <a:spcAft>
                <a:spcPts val="0"/>
              </a:spcAft>
              <a:buNone/>
            </a:pPr>
            <a:r>
              <a:rPr lang="en-GB"/>
              <a:t>Two dataset have been chosen for training and inference testing:</a:t>
            </a:r>
            <a:endParaRPr/>
          </a:p>
          <a:p>
            <a:pPr indent="0" lvl="0" marL="0" rtl="0" algn="l">
              <a:spcBef>
                <a:spcPts val="1200"/>
              </a:spcBef>
              <a:spcAft>
                <a:spcPts val="0"/>
              </a:spcAft>
              <a:buNone/>
            </a:pPr>
            <a:r>
              <a:rPr lang="en-GB"/>
              <a:t>The first dataset for training is a Handgun dataset sourced from Roboflow.</a:t>
            </a:r>
            <a:endParaRPr/>
          </a:p>
          <a:p>
            <a:pPr indent="0" lvl="0" marL="0" rtl="0" algn="l">
              <a:spcBef>
                <a:spcPts val="1200"/>
              </a:spcBef>
              <a:spcAft>
                <a:spcPts val="0"/>
              </a:spcAft>
              <a:buNone/>
            </a:pPr>
            <a:r>
              <a:rPr lang="en-GB"/>
              <a:t>The second dataset is a custom made gun dataset containing a mixture of toy guns, historical weapons, pistols and larger firearms for inference testing.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How everything relates to research question</a:t>
            </a:r>
            <a:endParaRPr/>
          </a:p>
        </p:txBody>
      </p:sp>
      <p:sp>
        <p:nvSpPr>
          <p:cNvPr id="158" name="Google Shape;158;p17"/>
          <p:cNvSpPr txBox="1"/>
          <p:nvPr>
            <p:ph idx="1" type="body"/>
          </p:nvPr>
        </p:nvSpPr>
        <p:spPr>
          <a:xfrm>
            <a:off x="1297500" y="9937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developed artefact aims to answer the research question by implementing the object detecting </a:t>
            </a:r>
            <a:r>
              <a:rPr lang="en-GB"/>
              <a:t>architectures</a:t>
            </a:r>
            <a:r>
              <a:rPr lang="en-GB"/>
              <a:t> (</a:t>
            </a:r>
            <a:r>
              <a:rPr lang="en-GB"/>
              <a:t>Faster R-CNN, Efficient Det, RetinaNet) to gather statistical data post training and during final inference testing.</a:t>
            </a:r>
            <a:endParaRPr/>
          </a:p>
          <a:p>
            <a:pPr indent="0" lvl="0" marL="0" rtl="0" algn="l">
              <a:spcBef>
                <a:spcPts val="1200"/>
              </a:spcBef>
              <a:spcAft>
                <a:spcPts val="0"/>
              </a:spcAft>
              <a:buNone/>
            </a:pPr>
            <a:r>
              <a:rPr lang="en-GB"/>
              <a:t>Post training: via an evaluation script to calculate average precision, average recall of each model along with elapsed times during training</a:t>
            </a:r>
            <a:endParaRPr/>
          </a:p>
          <a:p>
            <a:pPr indent="0" lvl="0" marL="0" rtl="0" algn="l">
              <a:spcBef>
                <a:spcPts val="1200"/>
              </a:spcBef>
              <a:spcAft>
                <a:spcPts val="1200"/>
              </a:spcAft>
              <a:buNone/>
            </a:pPr>
            <a:r>
              <a:rPr lang="en-GB"/>
              <a:t>Final inference testing: for number of successful detections, confidence readings and elapsed times.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Datasets Detailed Discussion</a:t>
            </a:r>
            <a:endParaRPr/>
          </a:p>
        </p:txBody>
      </p:sp>
      <p:sp>
        <p:nvSpPr>
          <p:cNvPr id="164" name="Google Shape;164;p18"/>
          <p:cNvSpPr txBox="1"/>
          <p:nvPr>
            <p:ph idx="1" type="body"/>
          </p:nvPr>
        </p:nvSpPr>
        <p:spPr>
          <a:xfrm>
            <a:off x="1297500" y="866175"/>
            <a:ext cx="7038900" cy="379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Handgun Dataset available on Roboflow, uploaded by third party sourcing image data from an open dataset from DaSCI (Andalusian Research </a:t>
            </a:r>
            <a:r>
              <a:rPr lang="en-GB"/>
              <a:t>Institute</a:t>
            </a:r>
            <a:r>
              <a:rPr lang="en-GB"/>
              <a:t> in Data Science and </a:t>
            </a:r>
            <a:r>
              <a:rPr lang="en-GB"/>
              <a:t>Computational</a:t>
            </a:r>
            <a:r>
              <a:rPr lang="en-GB"/>
              <a:t> </a:t>
            </a:r>
            <a:r>
              <a:rPr lang="en-GB"/>
              <a:t>Intelligence</a:t>
            </a:r>
            <a:r>
              <a:rPr lang="en-GB"/>
              <a:t>) for the purposes of model training and evaluation.</a:t>
            </a:r>
            <a:endParaRPr/>
          </a:p>
          <a:p>
            <a:pPr indent="0" lvl="0" marL="0" rtl="0" algn="l">
              <a:spcBef>
                <a:spcPts val="1200"/>
              </a:spcBef>
              <a:spcAft>
                <a:spcPts val="0"/>
              </a:spcAft>
              <a:buNone/>
            </a:pPr>
            <a:r>
              <a:rPr lang="en-GB"/>
              <a:t>Custom Gun Dataset created on Roboflow for the purposes of </a:t>
            </a:r>
            <a:r>
              <a:rPr lang="en-GB"/>
              <a:t>inference</a:t>
            </a:r>
            <a:r>
              <a:rPr lang="en-GB"/>
              <a:t> testing </a:t>
            </a:r>
            <a:r>
              <a:rPr lang="en-GB"/>
              <a:t>containing a mixture of toy guns, historical weapons, pistols and larger firearms for inference testing.</a:t>
            </a:r>
            <a:r>
              <a:rPr lang="en-GB"/>
              <a:t>.</a:t>
            </a:r>
            <a:endParaRPr/>
          </a:p>
          <a:p>
            <a:pPr indent="0" lvl="0" marL="0" rtl="0" algn="l">
              <a:spcBef>
                <a:spcPts val="1200"/>
              </a:spcBef>
              <a:spcAft>
                <a:spcPts val="1200"/>
              </a:spcAft>
              <a:buNone/>
            </a:pPr>
            <a:r>
              <a:rPr lang="en-GB"/>
              <a:t>(Demo of both datasets will be provided further in the presentation)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Prototype Detailed Discussion</a:t>
            </a:r>
            <a:endParaRPr/>
          </a:p>
        </p:txBody>
      </p:sp>
      <p:sp>
        <p:nvSpPr>
          <p:cNvPr id="170" name="Google Shape;170;p19"/>
          <p:cNvSpPr txBox="1"/>
          <p:nvPr>
            <p:ph idx="1" type="body"/>
          </p:nvPr>
        </p:nvSpPr>
        <p:spPr>
          <a:xfrm>
            <a:off x="1297500" y="967075"/>
            <a:ext cx="7374300" cy="3511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Implemented prototype is written in Python developed on Google Colab making use of the TensorFlow Framework and its </a:t>
            </a:r>
            <a:r>
              <a:rPr lang="en-GB"/>
              <a:t>affiliated</a:t>
            </a:r>
            <a:r>
              <a:rPr lang="en-GB"/>
              <a:t> Object Detection API.</a:t>
            </a:r>
            <a:endParaRPr/>
          </a:p>
          <a:p>
            <a:pPr indent="0" lvl="0" marL="0" rtl="0" algn="l">
              <a:spcBef>
                <a:spcPts val="1200"/>
              </a:spcBef>
              <a:spcAft>
                <a:spcPts val="0"/>
              </a:spcAft>
              <a:buNone/>
            </a:pPr>
            <a:r>
              <a:rPr lang="en-GB"/>
              <a:t>Model weights of efficientdet_d0,  ssd_resnet50 (RetinaNet), faster_rcnn_resnet50 from TensorFlow’s Model Zoo.</a:t>
            </a:r>
            <a:endParaRPr/>
          </a:p>
          <a:p>
            <a:pPr indent="0" lvl="0" marL="0" rtl="0" algn="l">
              <a:spcBef>
                <a:spcPts val="1200"/>
              </a:spcBef>
              <a:spcAft>
                <a:spcPts val="0"/>
              </a:spcAft>
              <a:buNone/>
            </a:pPr>
            <a:r>
              <a:rPr lang="en-GB"/>
              <a:t>The two side scripts </a:t>
            </a:r>
            <a:r>
              <a:rPr lang="en-GB"/>
              <a:t>utilized</a:t>
            </a:r>
            <a:r>
              <a:rPr lang="en-GB"/>
              <a:t> from the Object Detection API:</a:t>
            </a:r>
            <a:endParaRPr/>
          </a:p>
          <a:p>
            <a:pPr indent="0" lvl="0" marL="0" rtl="0" algn="l">
              <a:spcBef>
                <a:spcPts val="1200"/>
              </a:spcBef>
              <a:spcAft>
                <a:spcPts val="0"/>
              </a:spcAft>
              <a:buNone/>
            </a:pPr>
            <a:r>
              <a:rPr lang="en-GB"/>
              <a:t>Setup.py: Sets up the TensorFlow Framework in Google Colab</a:t>
            </a:r>
            <a:endParaRPr/>
          </a:p>
          <a:p>
            <a:pPr indent="0" lvl="0" marL="0" rtl="0" algn="l">
              <a:lnSpc>
                <a:spcPct val="115000"/>
              </a:lnSpc>
              <a:spcBef>
                <a:spcPts val="0"/>
              </a:spcBef>
              <a:spcAft>
                <a:spcPts val="0"/>
              </a:spcAft>
              <a:buNone/>
            </a:pPr>
            <a:r>
              <a:rPr lang="en-GB"/>
              <a:t>M</a:t>
            </a:r>
            <a:r>
              <a:rPr lang="en-GB"/>
              <a:t>odel_builder_tf2_test.py: Conducts a series of tests on the installed Framework</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rPr lang="en-GB"/>
              <a:t>The two main script </a:t>
            </a:r>
            <a:r>
              <a:rPr lang="en-GB"/>
              <a:t>utilized</a:t>
            </a:r>
            <a:r>
              <a:rPr lang="en-GB"/>
              <a:t> from the Object Detection API:</a:t>
            </a:r>
            <a:endParaRPr/>
          </a:p>
          <a:p>
            <a:pPr indent="0" lvl="0" marL="0" rtl="0" algn="l">
              <a:spcBef>
                <a:spcPts val="1200"/>
              </a:spcBef>
              <a:spcAft>
                <a:spcPts val="0"/>
              </a:spcAft>
              <a:buNone/>
            </a:pPr>
            <a:r>
              <a:rPr lang="en-GB"/>
              <a:t>M</a:t>
            </a:r>
            <a:r>
              <a:rPr lang="en-GB"/>
              <a:t>odel_main_tf2.py: Used for model training and evaluation</a:t>
            </a:r>
            <a:endParaRPr/>
          </a:p>
          <a:p>
            <a:pPr indent="0" lvl="0" marL="0" rtl="0" algn="l">
              <a:spcBef>
                <a:spcPts val="0"/>
              </a:spcBef>
              <a:spcAft>
                <a:spcPts val="0"/>
              </a:spcAft>
              <a:buNone/>
            </a:pPr>
            <a:r>
              <a:rPr lang="en-GB"/>
              <a:t>Exporter_main_v2.py: Used to export trained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(Due to Google Colab limitations project was limited to 2000 steps for training and a maximum batch size of 5.)</a:t>
            </a:r>
            <a:endParaRPr/>
          </a:p>
          <a:p>
            <a:pPr indent="0" lvl="0" marL="0" rtl="0" algn="l">
              <a:spcBef>
                <a:spcPts val="1200"/>
              </a:spcBef>
              <a:spcAft>
                <a:spcPts val="0"/>
              </a:spcAft>
              <a:buNone/>
            </a:pPr>
            <a:r>
              <a:rPr lang="en-GB"/>
              <a:t>(Further demo will be provided at the end of this presentation)</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a:t>
            </a:r>
            <a:endParaRPr/>
          </a:p>
        </p:txBody>
      </p:sp>
      <p:sp>
        <p:nvSpPr>
          <p:cNvPr id="176" name="Google Shape;176;p20"/>
          <p:cNvSpPr txBox="1"/>
          <p:nvPr>
            <p:ph idx="1" type="body"/>
          </p:nvPr>
        </p:nvSpPr>
        <p:spPr>
          <a:xfrm>
            <a:off x="1297500" y="9299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Evaluation Testing. RetinaNet was unable to be fully </a:t>
            </a:r>
            <a:r>
              <a:rPr lang="en-GB"/>
              <a:t>evaluated</a:t>
            </a:r>
            <a:r>
              <a:rPr lang="en-GB"/>
              <a:t> during post-training.</a:t>
            </a:r>
            <a:endParaRPr/>
          </a:p>
          <a:p>
            <a:pPr indent="0" lvl="0" marL="0" rtl="0" algn="l">
              <a:spcBef>
                <a:spcPts val="1200"/>
              </a:spcBef>
              <a:spcAft>
                <a:spcPts val="1200"/>
              </a:spcAft>
              <a:buNone/>
            </a:pPr>
            <a:r>
              <a:rPr lang="en-GB"/>
              <a:t>Was Found Faster R-CNN Performed the best.</a:t>
            </a:r>
            <a:endParaRPr/>
          </a:p>
        </p:txBody>
      </p:sp>
      <p:pic>
        <p:nvPicPr>
          <p:cNvPr id="177" name="Google Shape;177;p20"/>
          <p:cNvPicPr preferRelativeResize="0"/>
          <p:nvPr/>
        </p:nvPicPr>
        <p:blipFill>
          <a:blip r:embed="rId3">
            <a:alphaModFix/>
          </a:blip>
          <a:stretch>
            <a:fillRect/>
          </a:stretch>
        </p:blipFill>
        <p:spPr>
          <a:xfrm>
            <a:off x="1297488" y="1936125"/>
            <a:ext cx="4981575"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1"/>
          <p:cNvPicPr preferRelativeResize="0"/>
          <p:nvPr/>
        </p:nvPicPr>
        <p:blipFill>
          <a:blip r:embed="rId3">
            <a:alphaModFix/>
          </a:blip>
          <a:stretch>
            <a:fillRect/>
          </a:stretch>
        </p:blipFill>
        <p:spPr>
          <a:xfrm>
            <a:off x="110025" y="1382200"/>
            <a:ext cx="3036474" cy="2756516"/>
          </a:xfrm>
          <a:prstGeom prst="rect">
            <a:avLst/>
          </a:prstGeom>
          <a:noFill/>
          <a:ln>
            <a:noFill/>
          </a:ln>
        </p:spPr>
      </p:pic>
      <p:pic>
        <p:nvPicPr>
          <p:cNvPr id="183" name="Google Shape;183;p21"/>
          <p:cNvPicPr preferRelativeResize="0"/>
          <p:nvPr/>
        </p:nvPicPr>
        <p:blipFill>
          <a:blip r:embed="rId4">
            <a:alphaModFix/>
          </a:blip>
          <a:stretch>
            <a:fillRect/>
          </a:stretch>
        </p:blipFill>
        <p:spPr>
          <a:xfrm>
            <a:off x="3364025" y="1411200"/>
            <a:ext cx="2415949" cy="2698525"/>
          </a:xfrm>
          <a:prstGeom prst="rect">
            <a:avLst/>
          </a:prstGeom>
          <a:noFill/>
          <a:ln>
            <a:noFill/>
          </a:ln>
        </p:spPr>
      </p:pic>
      <p:pic>
        <p:nvPicPr>
          <p:cNvPr id="184" name="Google Shape;184;p21"/>
          <p:cNvPicPr preferRelativeResize="0"/>
          <p:nvPr/>
        </p:nvPicPr>
        <p:blipFill rotWithShape="1">
          <a:blip r:embed="rId5">
            <a:alphaModFix/>
          </a:blip>
          <a:srcRect b="0" l="0" r="0" t="0"/>
          <a:stretch/>
        </p:blipFill>
        <p:spPr>
          <a:xfrm>
            <a:off x="5997500" y="1413724"/>
            <a:ext cx="3036474" cy="2693471"/>
          </a:xfrm>
          <a:prstGeom prst="rect">
            <a:avLst/>
          </a:prstGeom>
          <a:noFill/>
          <a:ln>
            <a:noFill/>
          </a:ln>
        </p:spPr>
      </p:pic>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a:t>
            </a:r>
            <a:r>
              <a:rPr lang="en-GB"/>
              <a:t>Inference</a:t>
            </a:r>
            <a:r>
              <a:rPr lang="en-GB"/>
              <a:t> Testing)</a:t>
            </a:r>
            <a:endParaRPr/>
          </a:p>
          <a:p>
            <a:pPr indent="0" lvl="0" marL="0" rtl="0" algn="l">
              <a:spcBef>
                <a:spcPts val="0"/>
              </a:spcBef>
              <a:spcAft>
                <a:spcPts val="0"/>
              </a:spcAft>
              <a:buNone/>
            </a:pPr>
            <a:r>
              <a:rPr lang="en-GB"/>
              <a:t>Faster R-CNN performed the best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Problems Encountered with Implementation</a:t>
            </a:r>
            <a:endParaRPr/>
          </a:p>
        </p:txBody>
      </p:sp>
      <p:sp>
        <p:nvSpPr>
          <p:cNvPr id="191" name="Google Shape;191;p22"/>
          <p:cNvSpPr txBox="1"/>
          <p:nvPr>
            <p:ph idx="1" type="body"/>
          </p:nvPr>
        </p:nvSpPr>
        <p:spPr>
          <a:xfrm>
            <a:off x="1297500" y="79177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Google Colab’s resource(CPU, GPU, TPU) limitations</a:t>
            </a:r>
            <a:endParaRPr/>
          </a:p>
          <a:p>
            <a:pPr indent="-311150" lvl="0" marL="457200" rtl="0" algn="l">
              <a:spcBef>
                <a:spcPts val="1000"/>
              </a:spcBef>
              <a:spcAft>
                <a:spcPts val="0"/>
              </a:spcAft>
              <a:buSzPts val="1300"/>
              <a:buChar char="●"/>
            </a:pPr>
            <a:r>
              <a:rPr lang="en-GB"/>
              <a:t>Google Colab’s time limits causing the prototype to timeout if executed for too long</a:t>
            </a:r>
            <a:endParaRPr/>
          </a:p>
          <a:p>
            <a:pPr indent="-311150" lvl="0" marL="457200" rtl="0" algn="l">
              <a:spcBef>
                <a:spcPts val="1000"/>
              </a:spcBef>
              <a:spcAft>
                <a:spcPts val="0"/>
              </a:spcAft>
              <a:buSzPts val="1300"/>
              <a:buChar char="●"/>
            </a:pPr>
            <a:r>
              <a:rPr lang="en-GB"/>
              <a:t>Too low batch size and low number of steps to train effectively</a:t>
            </a:r>
            <a:endParaRPr/>
          </a:p>
          <a:p>
            <a:pPr indent="-311150" lvl="0" marL="457200" rtl="0" algn="l">
              <a:spcBef>
                <a:spcPts val="1000"/>
              </a:spcBef>
              <a:spcAft>
                <a:spcPts val="0"/>
              </a:spcAft>
              <a:buSzPts val="1300"/>
              <a:buChar char="●"/>
            </a:pPr>
            <a:r>
              <a:rPr lang="en-GB"/>
              <a:t>RetinaNet was unable to be fully evaluated via script from an unknown cause</a:t>
            </a:r>
            <a:endParaRPr/>
          </a:p>
          <a:p>
            <a:pPr indent="-311150" lvl="0" marL="457200" rtl="0" algn="l">
              <a:spcBef>
                <a:spcPts val="1000"/>
              </a:spcBef>
              <a:spcAft>
                <a:spcPts val="1000"/>
              </a:spcAft>
              <a:buSzPts val="1300"/>
              <a:buChar char="●"/>
            </a:pPr>
            <a:r>
              <a:rPr lang="en-GB"/>
              <a:t>Google Colab was unable to save a copy of the previously trained models used in the report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