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7895" autoAdjust="0"/>
  </p:normalViewPr>
  <p:slideViewPr>
    <p:cSldViewPr snapToGrid="0">
      <p:cViewPr>
        <p:scale>
          <a:sx n="70" d="100"/>
          <a:sy n="70" d="100"/>
        </p:scale>
        <p:origin x="52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C1EB-A652-4B9E-BAA9-E8CF2F21A8B4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9AA7-F405-45C6-A971-6F1C3436BC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72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Polynomial</a:t>
            </a:r>
            <a:r>
              <a:rPr lang="cs-CZ" dirty="0"/>
              <a:t> – obsahuje též parametrický konstruktor</a:t>
            </a:r>
          </a:p>
          <a:p>
            <a:r>
              <a:rPr lang="cs-CZ" dirty="0"/>
              <a:t>metoda </a:t>
            </a:r>
            <a:r>
              <a:rPr lang="cs-CZ" dirty="0" err="1"/>
              <a:t>toString</a:t>
            </a:r>
            <a:r>
              <a:rPr lang="cs-CZ" dirty="0"/>
              <a:t> – přepisuje původní – nevypisuje se adresa do paměti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09AA7-F405-45C6-A971-6F1C3436BCD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913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09AA7-F405-45C6-A971-6F1C3436BCD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/>
              <a:t>běžné hodnoty (ze zadání)</a:t>
            </a:r>
          </a:p>
          <a:p>
            <a:pPr marL="228600" indent="-228600">
              <a:buAutoNum type="arabicPeriod"/>
            </a:pPr>
            <a:r>
              <a:rPr lang="cs-CZ" dirty="0"/>
              <a:t>běžné hodnoty (ze zadání – ovšem v zadání chybně)</a:t>
            </a:r>
          </a:p>
          <a:p>
            <a:pPr marL="228600" indent="-228600">
              <a:buAutoNum type="arabicPeriod"/>
            </a:pPr>
            <a:r>
              <a:rPr lang="cs-CZ" dirty="0"/>
              <a:t>velké hodnoty (8. stupeň)</a:t>
            </a:r>
          </a:p>
          <a:p>
            <a:pPr marL="228600" indent="-228600">
              <a:buAutoNum type="arabicPeriod"/>
            </a:pPr>
            <a:r>
              <a:rPr lang="cs-CZ" dirty="0"/>
              <a:t>limitní stavy – zadám samé nuly / záporná čísla</a:t>
            </a:r>
          </a:p>
          <a:p>
            <a:pPr marL="228600" indent="-228600">
              <a:buAutoNum type="arabicPeriod"/>
            </a:pPr>
            <a:r>
              <a:rPr lang="cs-CZ" dirty="0"/>
              <a:t>nevalidní vstupy – řetězce, znaky, nesmysly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09AA7-F405-45C6-A971-6F1C3436BCD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76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8B4427D-2954-48DB-A595-B63D220784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718" y="-17584"/>
            <a:ext cx="12208714" cy="4264269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139700 w 12191994"/>
              <a:gd name="connsiteY8" fmla="*/ 3940370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  <a:gd name="connsiteX0" fmla="*/ 0 w 12191994"/>
              <a:gd name="connsiteY0" fmla="*/ 0 h 4179475"/>
              <a:gd name="connsiteX1" fmla="*/ 12191994 w 12191994"/>
              <a:gd name="connsiteY1" fmla="*/ 0 h 4179475"/>
              <a:gd name="connsiteX2" fmla="*/ 12191994 w 12191994"/>
              <a:gd name="connsiteY2" fmla="*/ 2062010 h 4179475"/>
              <a:gd name="connsiteX3" fmla="*/ 12172138 w 12191994"/>
              <a:gd name="connsiteY3" fmla="*/ 2073270 h 4179475"/>
              <a:gd name="connsiteX4" fmla="*/ 4335530 w 12191994"/>
              <a:gd name="connsiteY4" fmla="*/ 4157144 h 4179475"/>
              <a:gd name="connsiteX5" fmla="*/ 4303869 w 12191994"/>
              <a:gd name="connsiteY5" fmla="*/ 4159244 h 4179475"/>
              <a:gd name="connsiteX6" fmla="*/ 4393550 w 12191994"/>
              <a:gd name="connsiteY6" fmla="*/ 4151137 h 4179475"/>
              <a:gd name="connsiteX7" fmla="*/ 3918316 w 12191994"/>
              <a:gd name="connsiteY7" fmla="*/ 4179475 h 4179475"/>
              <a:gd name="connsiteX8" fmla="*/ 139700 w 12191994"/>
              <a:gd name="connsiteY8" fmla="*/ 3940370 h 4179475"/>
              <a:gd name="connsiteX9" fmla="*/ 0 w 12191994"/>
              <a:gd name="connsiteY9" fmla="*/ 2813437 h 4179475"/>
              <a:gd name="connsiteX10" fmla="*/ 0 w 12191994"/>
              <a:gd name="connsiteY10" fmla="*/ 0 h 4179475"/>
              <a:gd name="connsiteX0" fmla="*/ 0 w 12191994"/>
              <a:gd name="connsiteY0" fmla="*/ 0 h 4264225"/>
              <a:gd name="connsiteX1" fmla="*/ 12191994 w 12191994"/>
              <a:gd name="connsiteY1" fmla="*/ 0 h 4264225"/>
              <a:gd name="connsiteX2" fmla="*/ 12191994 w 12191994"/>
              <a:gd name="connsiteY2" fmla="*/ 2062010 h 4264225"/>
              <a:gd name="connsiteX3" fmla="*/ 12172138 w 12191994"/>
              <a:gd name="connsiteY3" fmla="*/ 2073270 h 4264225"/>
              <a:gd name="connsiteX4" fmla="*/ 4335530 w 12191994"/>
              <a:gd name="connsiteY4" fmla="*/ 4157144 h 4264225"/>
              <a:gd name="connsiteX5" fmla="*/ 4303869 w 12191994"/>
              <a:gd name="connsiteY5" fmla="*/ 4159244 h 4264225"/>
              <a:gd name="connsiteX6" fmla="*/ 4393550 w 12191994"/>
              <a:gd name="connsiteY6" fmla="*/ 4151137 h 4264225"/>
              <a:gd name="connsiteX7" fmla="*/ 3918316 w 12191994"/>
              <a:gd name="connsiteY7" fmla="*/ 4179475 h 4264225"/>
              <a:gd name="connsiteX8" fmla="*/ 139700 w 12191994"/>
              <a:gd name="connsiteY8" fmla="*/ 3940370 h 4264225"/>
              <a:gd name="connsiteX9" fmla="*/ 0 w 12191994"/>
              <a:gd name="connsiteY9" fmla="*/ 2813437 h 4264225"/>
              <a:gd name="connsiteX10" fmla="*/ 0 w 12191994"/>
              <a:gd name="connsiteY10" fmla="*/ 0 h 4264225"/>
              <a:gd name="connsiteX0" fmla="*/ 9770 w 12201764"/>
              <a:gd name="connsiteY0" fmla="*/ 0 h 4302347"/>
              <a:gd name="connsiteX1" fmla="*/ 12201764 w 12201764"/>
              <a:gd name="connsiteY1" fmla="*/ 0 h 4302347"/>
              <a:gd name="connsiteX2" fmla="*/ 12201764 w 12201764"/>
              <a:gd name="connsiteY2" fmla="*/ 2062010 h 4302347"/>
              <a:gd name="connsiteX3" fmla="*/ 12181908 w 12201764"/>
              <a:gd name="connsiteY3" fmla="*/ 2073270 h 4302347"/>
              <a:gd name="connsiteX4" fmla="*/ 4345300 w 12201764"/>
              <a:gd name="connsiteY4" fmla="*/ 4157144 h 4302347"/>
              <a:gd name="connsiteX5" fmla="*/ 4313639 w 12201764"/>
              <a:gd name="connsiteY5" fmla="*/ 4159244 h 4302347"/>
              <a:gd name="connsiteX6" fmla="*/ 4403320 w 12201764"/>
              <a:gd name="connsiteY6" fmla="*/ 4151137 h 4302347"/>
              <a:gd name="connsiteX7" fmla="*/ 3928086 w 12201764"/>
              <a:gd name="connsiteY7" fmla="*/ 4179475 h 4302347"/>
              <a:gd name="connsiteX8" fmla="*/ 0 w 12201764"/>
              <a:gd name="connsiteY8" fmla="*/ 4019501 h 4302347"/>
              <a:gd name="connsiteX9" fmla="*/ 9770 w 12201764"/>
              <a:gd name="connsiteY9" fmla="*/ 2813437 h 4302347"/>
              <a:gd name="connsiteX10" fmla="*/ 9770 w 12201764"/>
              <a:gd name="connsiteY10" fmla="*/ 0 h 4302347"/>
              <a:gd name="connsiteX0" fmla="*/ 9770 w 12201764"/>
              <a:gd name="connsiteY0" fmla="*/ 0 h 4305806"/>
              <a:gd name="connsiteX1" fmla="*/ 12201764 w 12201764"/>
              <a:gd name="connsiteY1" fmla="*/ 0 h 4305806"/>
              <a:gd name="connsiteX2" fmla="*/ 12201764 w 12201764"/>
              <a:gd name="connsiteY2" fmla="*/ 2062010 h 4305806"/>
              <a:gd name="connsiteX3" fmla="*/ 12181908 w 12201764"/>
              <a:gd name="connsiteY3" fmla="*/ 2073270 h 4305806"/>
              <a:gd name="connsiteX4" fmla="*/ 4345300 w 12201764"/>
              <a:gd name="connsiteY4" fmla="*/ 4157144 h 4305806"/>
              <a:gd name="connsiteX5" fmla="*/ 4313639 w 12201764"/>
              <a:gd name="connsiteY5" fmla="*/ 4159244 h 4305806"/>
              <a:gd name="connsiteX6" fmla="*/ 4403320 w 12201764"/>
              <a:gd name="connsiteY6" fmla="*/ 4151137 h 4305806"/>
              <a:gd name="connsiteX7" fmla="*/ 3928086 w 12201764"/>
              <a:gd name="connsiteY7" fmla="*/ 4179475 h 4305806"/>
              <a:gd name="connsiteX8" fmla="*/ 0 w 12201764"/>
              <a:gd name="connsiteY8" fmla="*/ 4019501 h 4305806"/>
              <a:gd name="connsiteX9" fmla="*/ 9770 w 12201764"/>
              <a:gd name="connsiteY9" fmla="*/ 2813437 h 4305806"/>
              <a:gd name="connsiteX10" fmla="*/ 9770 w 12201764"/>
              <a:gd name="connsiteY10" fmla="*/ 0 h 4305806"/>
              <a:gd name="connsiteX0" fmla="*/ 9770 w 12201764"/>
              <a:gd name="connsiteY0" fmla="*/ 0 h 4305806"/>
              <a:gd name="connsiteX1" fmla="*/ 12201764 w 12201764"/>
              <a:gd name="connsiteY1" fmla="*/ 0 h 4305806"/>
              <a:gd name="connsiteX2" fmla="*/ 12201764 w 12201764"/>
              <a:gd name="connsiteY2" fmla="*/ 2062010 h 4305806"/>
              <a:gd name="connsiteX3" fmla="*/ 12181908 w 12201764"/>
              <a:gd name="connsiteY3" fmla="*/ 2073270 h 4305806"/>
              <a:gd name="connsiteX4" fmla="*/ 4345300 w 12201764"/>
              <a:gd name="connsiteY4" fmla="*/ 4157144 h 4305806"/>
              <a:gd name="connsiteX5" fmla="*/ 4313639 w 12201764"/>
              <a:gd name="connsiteY5" fmla="*/ 4159244 h 4305806"/>
              <a:gd name="connsiteX6" fmla="*/ 4403320 w 12201764"/>
              <a:gd name="connsiteY6" fmla="*/ 4151137 h 4305806"/>
              <a:gd name="connsiteX7" fmla="*/ 3928086 w 12201764"/>
              <a:gd name="connsiteY7" fmla="*/ 4179475 h 4305806"/>
              <a:gd name="connsiteX8" fmla="*/ 0 w 12201764"/>
              <a:gd name="connsiteY8" fmla="*/ 4019501 h 4305806"/>
              <a:gd name="connsiteX9" fmla="*/ 9770 w 12201764"/>
              <a:gd name="connsiteY9" fmla="*/ 2813437 h 4305806"/>
              <a:gd name="connsiteX10" fmla="*/ 9770 w 12201764"/>
              <a:gd name="connsiteY10" fmla="*/ 0 h 4305806"/>
              <a:gd name="connsiteX0" fmla="*/ 9770 w 12201764"/>
              <a:gd name="connsiteY0" fmla="*/ 0 h 4375010"/>
              <a:gd name="connsiteX1" fmla="*/ 12201764 w 12201764"/>
              <a:gd name="connsiteY1" fmla="*/ 0 h 4375010"/>
              <a:gd name="connsiteX2" fmla="*/ 12201764 w 12201764"/>
              <a:gd name="connsiteY2" fmla="*/ 2062010 h 4375010"/>
              <a:gd name="connsiteX3" fmla="*/ 12181908 w 12201764"/>
              <a:gd name="connsiteY3" fmla="*/ 2073270 h 4375010"/>
              <a:gd name="connsiteX4" fmla="*/ 4345300 w 12201764"/>
              <a:gd name="connsiteY4" fmla="*/ 4157144 h 4375010"/>
              <a:gd name="connsiteX5" fmla="*/ 4313639 w 12201764"/>
              <a:gd name="connsiteY5" fmla="*/ 4159244 h 4375010"/>
              <a:gd name="connsiteX6" fmla="*/ 4403320 w 12201764"/>
              <a:gd name="connsiteY6" fmla="*/ 4151137 h 4375010"/>
              <a:gd name="connsiteX7" fmla="*/ 3928086 w 12201764"/>
              <a:gd name="connsiteY7" fmla="*/ 4179475 h 4375010"/>
              <a:gd name="connsiteX8" fmla="*/ 0 w 12201764"/>
              <a:gd name="connsiteY8" fmla="*/ 4133801 h 4375010"/>
              <a:gd name="connsiteX9" fmla="*/ 9770 w 12201764"/>
              <a:gd name="connsiteY9" fmla="*/ 2813437 h 4375010"/>
              <a:gd name="connsiteX10" fmla="*/ 9770 w 12201764"/>
              <a:gd name="connsiteY10" fmla="*/ 0 h 4375010"/>
              <a:gd name="connsiteX0" fmla="*/ 9770 w 12201764"/>
              <a:gd name="connsiteY0" fmla="*/ 0 h 4295840"/>
              <a:gd name="connsiteX1" fmla="*/ 12201764 w 12201764"/>
              <a:gd name="connsiteY1" fmla="*/ 0 h 4295840"/>
              <a:gd name="connsiteX2" fmla="*/ 12201764 w 12201764"/>
              <a:gd name="connsiteY2" fmla="*/ 2062010 h 4295840"/>
              <a:gd name="connsiteX3" fmla="*/ 12181908 w 12201764"/>
              <a:gd name="connsiteY3" fmla="*/ 2073270 h 4295840"/>
              <a:gd name="connsiteX4" fmla="*/ 4345300 w 12201764"/>
              <a:gd name="connsiteY4" fmla="*/ 4157144 h 4295840"/>
              <a:gd name="connsiteX5" fmla="*/ 4313639 w 12201764"/>
              <a:gd name="connsiteY5" fmla="*/ 4159244 h 4295840"/>
              <a:gd name="connsiteX6" fmla="*/ 4403320 w 12201764"/>
              <a:gd name="connsiteY6" fmla="*/ 4151137 h 4295840"/>
              <a:gd name="connsiteX7" fmla="*/ 3928086 w 12201764"/>
              <a:gd name="connsiteY7" fmla="*/ 4179475 h 4295840"/>
              <a:gd name="connsiteX8" fmla="*/ 0 w 12201764"/>
              <a:gd name="connsiteY8" fmla="*/ 4133801 h 4295840"/>
              <a:gd name="connsiteX9" fmla="*/ 9770 w 12201764"/>
              <a:gd name="connsiteY9" fmla="*/ 2813437 h 4295840"/>
              <a:gd name="connsiteX10" fmla="*/ 9770 w 12201764"/>
              <a:gd name="connsiteY10" fmla="*/ 0 h 4295840"/>
              <a:gd name="connsiteX0" fmla="*/ 36147 w 12228141"/>
              <a:gd name="connsiteY0" fmla="*/ 0 h 4367123"/>
              <a:gd name="connsiteX1" fmla="*/ 12228141 w 12228141"/>
              <a:gd name="connsiteY1" fmla="*/ 0 h 4367123"/>
              <a:gd name="connsiteX2" fmla="*/ 12228141 w 12228141"/>
              <a:gd name="connsiteY2" fmla="*/ 2062010 h 4367123"/>
              <a:gd name="connsiteX3" fmla="*/ 12208285 w 12228141"/>
              <a:gd name="connsiteY3" fmla="*/ 2073270 h 4367123"/>
              <a:gd name="connsiteX4" fmla="*/ 4371677 w 12228141"/>
              <a:gd name="connsiteY4" fmla="*/ 4157144 h 4367123"/>
              <a:gd name="connsiteX5" fmla="*/ 4340016 w 12228141"/>
              <a:gd name="connsiteY5" fmla="*/ 4159244 h 4367123"/>
              <a:gd name="connsiteX6" fmla="*/ 4429697 w 12228141"/>
              <a:gd name="connsiteY6" fmla="*/ 4151137 h 4367123"/>
              <a:gd name="connsiteX7" fmla="*/ 3954463 w 12228141"/>
              <a:gd name="connsiteY7" fmla="*/ 4179475 h 4367123"/>
              <a:gd name="connsiteX8" fmla="*/ 0 w 12228141"/>
              <a:gd name="connsiteY8" fmla="*/ 4239308 h 4367123"/>
              <a:gd name="connsiteX9" fmla="*/ 36147 w 12228141"/>
              <a:gd name="connsiteY9" fmla="*/ 2813437 h 4367123"/>
              <a:gd name="connsiteX10" fmla="*/ 36147 w 12228141"/>
              <a:gd name="connsiteY10" fmla="*/ 0 h 4367123"/>
              <a:gd name="connsiteX0" fmla="*/ 36147 w 12228141"/>
              <a:gd name="connsiteY0" fmla="*/ 0 h 4261623"/>
              <a:gd name="connsiteX1" fmla="*/ 12228141 w 12228141"/>
              <a:gd name="connsiteY1" fmla="*/ 0 h 4261623"/>
              <a:gd name="connsiteX2" fmla="*/ 12228141 w 12228141"/>
              <a:gd name="connsiteY2" fmla="*/ 2062010 h 4261623"/>
              <a:gd name="connsiteX3" fmla="*/ 12208285 w 12228141"/>
              <a:gd name="connsiteY3" fmla="*/ 2073270 h 4261623"/>
              <a:gd name="connsiteX4" fmla="*/ 4371677 w 12228141"/>
              <a:gd name="connsiteY4" fmla="*/ 4157144 h 4261623"/>
              <a:gd name="connsiteX5" fmla="*/ 4340016 w 12228141"/>
              <a:gd name="connsiteY5" fmla="*/ 4159244 h 4261623"/>
              <a:gd name="connsiteX6" fmla="*/ 4429697 w 12228141"/>
              <a:gd name="connsiteY6" fmla="*/ 4151137 h 4261623"/>
              <a:gd name="connsiteX7" fmla="*/ 3954463 w 12228141"/>
              <a:gd name="connsiteY7" fmla="*/ 4179475 h 4261623"/>
              <a:gd name="connsiteX8" fmla="*/ 0 w 12228141"/>
              <a:gd name="connsiteY8" fmla="*/ 4239308 h 4261623"/>
              <a:gd name="connsiteX9" fmla="*/ 36147 w 12228141"/>
              <a:gd name="connsiteY9" fmla="*/ 2813437 h 4261623"/>
              <a:gd name="connsiteX10" fmla="*/ 36147 w 12228141"/>
              <a:gd name="connsiteY10" fmla="*/ 0 h 4261623"/>
              <a:gd name="connsiteX0" fmla="*/ 44572 w 12236566"/>
              <a:gd name="connsiteY0" fmla="*/ 0 h 4261623"/>
              <a:gd name="connsiteX1" fmla="*/ 12236566 w 12236566"/>
              <a:gd name="connsiteY1" fmla="*/ 0 h 4261623"/>
              <a:gd name="connsiteX2" fmla="*/ 12236566 w 12236566"/>
              <a:gd name="connsiteY2" fmla="*/ 2062010 h 4261623"/>
              <a:gd name="connsiteX3" fmla="*/ 12216710 w 12236566"/>
              <a:gd name="connsiteY3" fmla="*/ 2073270 h 4261623"/>
              <a:gd name="connsiteX4" fmla="*/ 4380102 w 12236566"/>
              <a:gd name="connsiteY4" fmla="*/ 4157144 h 4261623"/>
              <a:gd name="connsiteX5" fmla="*/ 4348441 w 12236566"/>
              <a:gd name="connsiteY5" fmla="*/ 4159244 h 4261623"/>
              <a:gd name="connsiteX6" fmla="*/ 4438122 w 12236566"/>
              <a:gd name="connsiteY6" fmla="*/ 4151137 h 4261623"/>
              <a:gd name="connsiteX7" fmla="*/ 3962888 w 12236566"/>
              <a:gd name="connsiteY7" fmla="*/ 4179475 h 4261623"/>
              <a:gd name="connsiteX8" fmla="*/ 8425 w 12236566"/>
              <a:gd name="connsiteY8" fmla="*/ 4239308 h 4261623"/>
              <a:gd name="connsiteX9" fmla="*/ 481 w 12236566"/>
              <a:gd name="connsiteY9" fmla="*/ 2813437 h 4261623"/>
              <a:gd name="connsiteX10" fmla="*/ 44572 w 12236566"/>
              <a:gd name="connsiteY10" fmla="*/ 0 h 4261623"/>
              <a:gd name="connsiteX0" fmla="*/ 18117 w 12236566"/>
              <a:gd name="connsiteY0" fmla="*/ 0 h 4270447"/>
              <a:gd name="connsiteX1" fmla="*/ 12236566 w 12236566"/>
              <a:gd name="connsiteY1" fmla="*/ 8824 h 4270447"/>
              <a:gd name="connsiteX2" fmla="*/ 12236566 w 12236566"/>
              <a:gd name="connsiteY2" fmla="*/ 2070834 h 4270447"/>
              <a:gd name="connsiteX3" fmla="*/ 12216710 w 12236566"/>
              <a:gd name="connsiteY3" fmla="*/ 2082094 h 4270447"/>
              <a:gd name="connsiteX4" fmla="*/ 4380102 w 12236566"/>
              <a:gd name="connsiteY4" fmla="*/ 4165968 h 4270447"/>
              <a:gd name="connsiteX5" fmla="*/ 4348441 w 12236566"/>
              <a:gd name="connsiteY5" fmla="*/ 4168068 h 4270447"/>
              <a:gd name="connsiteX6" fmla="*/ 4438122 w 12236566"/>
              <a:gd name="connsiteY6" fmla="*/ 4159961 h 4270447"/>
              <a:gd name="connsiteX7" fmla="*/ 3962888 w 12236566"/>
              <a:gd name="connsiteY7" fmla="*/ 4188299 h 4270447"/>
              <a:gd name="connsiteX8" fmla="*/ 8425 w 12236566"/>
              <a:gd name="connsiteY8" fmla="*/ 4248132 h 4270447"/>
              <a:gd name="connsiteX9" fmla="*/ 481 w 12236566"/>
              <a:gd name="connsiteY9" fmla="*/ 2822261 h 4270447"/>
              <a:gd name="connsiteX10" fmla="*/ 18117 w 12236566"/>
              <a:gd name="connsiteY10" fmla="*/ 0 h 4270447"/>
              <a:gd name="connsiteX0" fmla="*/ 0 w 12244905"/>
              <a:gd name="connsiteY0" fmla="*/ 0 h 4279270"/>
              <a:gd name="connsiteX1" fmla="*/ 12244905 w 12244905"/>
              <a:gd name="connsiteY1" fmla="*/ 17647 h 4279270"/>
              <a:gd name="connsiteX2" fmla="*/ 12244905 w 12244905"/>
              <a:gd name="connsiteY2" fmla="*/ 2079657 h 4279270"/>
              <a:gd name="connsiteX3" fmla="*/ 12225049 w 12244905"/>
              <a:gd name="connsiteY3" fmla="*/ 2090917 h 4279270"/>
              <a:gd name="connsiteX4" fmla="*/ 4388441 w 12244905"/>
              <a:gd name="connsiteY4" fmla="*/ 4174791 h 4279270"/>
              <a:gd name="connsiteX5" fmla="*/ 4356780 w 12244905"/>
              <a:gd name="connsiteY5" fmla="*/ 4176891 h 4279270"/>
              <a:gd name="connsiteX6" fmla="*/ 4446461 w 12244905"/>
              <a:gd name="connsiteY6" fmla="*/ 4168784 h 4279270"/>
              <a:gd name="connsiteX7" fmla="*/ 3971227 w 12244905"/>
              <a:gd name="connsiteY7" fmla="*/ 4197122 h 4279270"/>
              <a:gd name="connsiteX8" fmla="*/ 16764 w 12244905"/>
              <a:gd name="connsiteY8" fmla="*/ 4256955 h 4279270"/>
              <a:gd name="connsiteX9" fmla="*/ 8820 w 12244905"/>
              <a:gd name="connsiteY9" fmla="*/ 2831084 h 4279270"/>
              <a:gd name="connsiteX10" fmla="*/ 0 w 12244905"/>
              <a:gd name="connsiteY10" fmla="*/ 0 h 42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4905" h="4279270">
                <a:moveTo>
                  <a:pt x="0" y="0"/>
                </a:moveTo>
                <a:lnTo>
                  <a:pt x="12244905" y="17647"/>
                </a:lnTo>
                <a:lnTo>
                  <a:pt x="12244905" y="2079657"/>
                </a:lnTo>
                <a:lnTo>
                  <a:pt x="12225049" y="2090917"/>
                </a:lnTo>
                <a:cubicBezTo>
                  <a:pt x="10179556" y="3176943"/>
                  <a:pt x="7451093" y="3930418"/>
                  <a:pt x="4388441" y="4174791"/>
                </a:cubicBezTo>
                <a:lnTo>
                  <a:pt x="4356780" y="4176891"/>
                </a:lnTo>
                <a:lnTo>
                  <a:pt x="4446461" y="4168784"/>
                </a:lnTo>
                <a:lnTo>
                  <a:pt x="3971227" y="4197122"/>
                </a:lnTo>
                <a:cubicBezTo>
                  <a:pt x="2394295" y="4279693"/>
                  <a:pt x="899792" y="4300759"/>
                  <a:pt x="16764" y="4256955"/>
                </a:cubicBezTo>
                <a:cubicBezTo>
                  <a:pt x="20021" y="3854934"/>
                  <a:pt x="5563" y="3233105"/>
                  <a:pt x="8820" y="283108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DCE100C7-8604-4932-A648-F034BF204B73}"/>
              </a:ext>
            </a:extLst>
          </p:cNvPr>
          <p:cNvSpPr/>
          <p:nvPr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E147C822-971F-43A5-B25C-E082701CED46}"/>
              </a:ext>
            </a:extLst>
          </p:cNvPr>
          <p:cNvSpPr/>
          <p:nvPr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19813-F8A5-49BD-8DAA-BB7176C1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7" y="2814638"/>
            <a:ext cx="9144000" cy="2387600"/>
          </a:xfrm>
        </p:spPr>
        <p:txBody>
          <a:bodyPr rIns="365760" anchor="b">
            <a:normAutofit/>
          </a:bodyPr>
          <a:lstStyle>
            <a:lvl1pPr algn="r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ADCF308-5EEC-432A-A919-70099DB92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5202238"/>
            <a:ext cx="9144000" cy="899846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6231D2-9932-4DAC-9FE3-D01E197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BFABEBD-E1A5-4937-BB66-8718773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842766-07E6-43E7-AAAD-047AA287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0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94425-2CCA-48A0-AF6E-AA9FE5C9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ADEDD1-9479-4775-BFC1-39EE86FC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36BD8E-D0CC-4048-A0EA-9E23FD55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B41D32-19D9-4C07-94C2-A56D278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9BB4ED-689B-472D-B28A-D1386541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6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419A5DD-D9EB-4E2B-B21D-332D5CA1A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F0D42A4-7BA3-4A44-B5B6-9C2FE4F1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833D14-B25B-492D-9A10-3D4F4D2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733E65-F63A-4F99-A279-6C46FA78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20A111-12EA-4C7C-9FA0-93716F35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34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4AD24-096C-466B-9D70-39316782C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773F2EC-81E2-4D1F-9508-3C1021C4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CF0CB-7AF8-434A-B83B-5B75DBA9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146A5-41A1-445B-BA47-86B0A875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2287B0-FD9F-4B1A-9339-7FB0D90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6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4869B6-AA7D-417C-9920-8FBDBA53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2206486"/>
            <a:ext cx="11805134" cy="41498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EE155CF-8BC0-4138-9035-A8CC8440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763A0D-9E4B-429B-8B4D-D72C1AD9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B0D297-3A7E-4003-B883-3CC22D0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A475D9E-CBD7-40C4-B139-C317C6D0AB25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3BF1A5CA-DF84-49A4-8A0F-B01F21023808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5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5899-5FA4-40A4-8CC0-4470200C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4B15857-8ED0-4DAD-83C9-3EA9DBB84D7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šed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BDBC6-1CF1-43D6-A9A4-B899974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7E0042-5EE2-4EAD-85EA-64A774FA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44592E-2106-47EE-B938-BD4CD4A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810AF7-AB43-49F8-9814-351F9C64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AD25EE4C-710F-4A4A-984A-B9829E753EDC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DD889C21-CF73-43D8-A105-7D46A0425977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F8D4BB-946A-48A2-B7C0-D648016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5F371A-D107-48F2-924A-22E50DACB6E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s obrázkem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E4CF38-E4C0-4857-9BCF-5AB3FECD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3290D4B-788D-45B8-9866-7D65C1C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DD03D2-5971-44B1-9550-A6C3FC06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04FB15-B76E-497A-9EF1-3E4CC0FD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308A0D1-BEE5-4F60-9AA8-C267B08AD5A2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BCBED77C-D9D1-42B1-A89B-ACF01D9B996F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39188A-9A83-40AF-B8E9-0638C776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FAED996-1DF6-412B-998A-9CCA49F9B9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1D48E-7C37-4928-8A35-95C4575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A14E1C-1E19-44C8-901B-114074CA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1980BE-910D-4906-BF49-FB8EA7F7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3CF4CCC-95CE-400A-8768-A21F78B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29F73-5817-4EA4-92C5-46010C44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7CBDCB-867C-4011-A7CC-5A0DDC5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8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E4990-8235-436C-8C43-72E37292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5E4395-E66A-45D8-B3BF-FBF5BE50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F41E61-326C-4E5B-80D7-EE63C3C5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6DB81E-2C59-4E2F-9155-6DDE2B53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3B4F66-A68D-4617-9F1C-DE4249E69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25440A5-B00F-47E4-936B-28B000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7B46DE9-5952-4AB8-8FCB-2CC3F024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FBEE9B5-BA06-4579-B447-742A6216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3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445E4E9-AE9C-4106-93D5-5D473613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3DFC10D-4EB8-44E0-ACD6-6BABC152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F2602C3-69D7-4127-B3DE-F8A3016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2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85377-D4F9-4ED9-B7CD-A3B33C63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043BFE-13B4-44CB-A172-528F95CE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EBE322-BC43-46DB-B9F8-CC37DADF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135DAB-A55B-49A8-8904-025CF15E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2C3CD4D-0A6B-4114-98E0-BB29EF1E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A26A87-06AB-4156-A9F1-89C8B832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3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B81E3-DDF0-4550-AD3D-B619AC32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6735BE4-C010-49A8-B2B3-016216C8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4DD3E1-058F-4E6C-B419-A59837B4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5799A9-3483-4875-A252-8BCB0B4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123F0F-59D6-40A5-B072-4F515A50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5DB65A-C5C9-48D5-9168-B555291E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32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26F859-8228-4963-952B-0B51EA96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5ACAAD-3397-49F0-8FF9-1C9BC5E3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63FEBC-A9D5-4B73-985F-D108D241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18.11.2023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314BA-C1A9-407B-B931-074B7A3F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0B7B32-0F7E-4890-B9CF-5BD5728D4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0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80ABF9B-2101-455C-9840-28984C7A2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ÚLOHA ALG1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4ADE9F1-B1A7-4699-908C-F5478FD18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SOUČET A SOUČIN POLYNOMŮ</a:t>
            </a:r>
          </a:p>
        </p:txBody>
      </p:sp>
      <p:pic>
        <p:nvPicPr>
          <p:cNvPr id="7" name="Zástupný symbol obrázku 6" descr="Obsah obrázku snímek obrazovky, text, Písmo, Elektricky modrá&#10;&#10;Popis byl vytvořen automaticky">
            <a:extLst>
              <a:ext uri="{FF2B5EF4-FFF2-40B4-BE49-F238E27FC236}">
                <a16:creationId xmlns:a16="http://schemas.microsoft.com/office/drawing/2014/main" id="{9F76D569-AFFD-E9E1-388C-88D511EA06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9" b="23149"/>
          <a:stretch>
            <a:fillRect/>
          </a:stretch>
        </p:blipFill>
        <p:spPr/>
      </p:pic>
      <p:pic>
        <p:nvPicPr>
          <p:cNvPr id="1026" name="Picture 2" descr="Logo – Technická univerzita v Liberci">
            <a:extLst>
              <a:ext uri="{FF2B5EF4-FFF2-40B4-BE49-F238E27FC236}">
                <a16:creationId xmlns:a16="http://schemas.microsoft.com/office/drawing/2014/main" id="{F006AFD5-84CF-5063-F06D-AC9941E6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5" y="5647081"/>
            <a:ext cx="1752603" cy="9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07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33B1C986-FFF3-44F4-AA94-388C7590BF3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cs-CZ" dirty="0"/>
              <a:t>V bodech</a:t>
            </a:r>
          </a:p>
        </p:txBody>
      </p:sp>
      <p:sp>
        <p:nvSpPr>
          <p:cNvPr id="7" name="Zástupný obsah 1">
            <a:extLst>
              <a:ext uri="{FF2B5EF4-FFF2-40B4-BE49-F238E27FC236}">
                <a16:creationId xmlns:a16="http://schemas.microsoft.com/office/drawing/2014/main" id="{0A346376-6B5F-F8B6-6CB1-504D6689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/>
          </a:bodyPr>
          <a:lstStyle/>
          <a:p>
            <a:r>
              <a:rPr lang="cs-CZ" sz="3000" dirty="0">
                <a:latin typeface="+mj-lt"/>
              </a:rPr>
              <a:t>zadám dva </a:t>
            </a:r>
            <a:r>
              <a:rPr lang="cs-CZ" sz="3000" b="1" dirty="0">
                <a:latin typeface="+mj-lt"/>
              </a:rPr>
              <a:t>polynomy</a:t>
            </a:r>
            <a:r>
              <a:rPr lang="cs-CZ" sz="3000" dirty="0">
                <a:latin typeface="+mj-lt"/>
              </a:rPr>
              <a:t> (</a:t>
            </a:r>
            <a:r>
              <a:rPr lang="cs-CZ" sz="3000" b="1" dirty="0">
                <a:latin typeface="+mj-lt"/>
              </a:rPr>
              <a:t>stupeň</a:t>
            </a:r>
            <a:r>
              <a:rPr lang="cs-CZ" sz="3000" dirty="0">
                <a:latin typeface="+mj-lt"/>
              </a:rPr>
              <a:t> a jednotlivé </a:t>
            </a:r>
            <a:r>
              <a:rPr lang="cs-CZ" sz="3000" b="1" dirty="0">
                <a:latin typeface="+mj-lt"/>
              </a:rPr>
              <a:t>koeficienty</a:t>
            </a:r>
            <a:r>
              <a:rPr lang="cs-CZ" sz="3000" dirty="0">
                <a:latin typeface="+mj-lt"/>
              </a:rPr>
              <a:t>)</a:t>
            </a:r>
          </a:p>
          <a:p>
            <a:r>
              <a:rPr lang="cs-CZ" sz="3000" dirty="0">
                <a:latin typeface="+mj-lt"/>
              </a:rPr>
              <a:t>program vyhodnotí jejich </a:t>
            </a:r>
            <a:r>
              <a:rPr lang="cs-CZ" sz="3000" b="1" dirty="0">
                <a:latin typeface="+mj-lt"/>
              </a:rPr>
              <a:t>součet</a:t>
            </a:r>
            <a:r>
              <a:rPr lang="cs-CZ" sz="3000" dirty="0">
                <a:latin typeface="+mj-lt"/>
              </a:rPr>
              <a:t> a </a:t>
            </a:r>
            <a:r>
              <a:rPr lang="cs-CZ" sz="3000" b="1" dirty="0">
                <a:latin typeface="+mj-lt"/>
              </a:rPr>
              <a:t>součin</a:t>
            </a:r>
            <a:endParaRPr lang="cs-CZ" sz="3000" dirty="0">
              <a:latin typeface="+mj-lt"/>
            </a:endParaRPr>
          </a:p>
          <a:p>
            <a:r>
              <a:rPr lang="cs-CZ" sz="3000" dirty="0">
                <a:latin typeface="+mj-lt"/>
              </a:rPr>
              <a:t>program má umožnit zpracování </a:t>
            </a:r>
            <a:r>
              <a:rPr lang="cs-CZ" sz="3000" b="1" dirty="0">
                <a:latin typeface="+mj-lt"/>
              </a:rPr>
              <a:t>libovolného počtu </a:t>
            </a:r>
            <a:r>
              <a:rPr lang="cs-CZ" sz="3000" dirty="0">
                <a:latin typeface="+mj-lt"/>
              </a:rPr>
              <a:t>dvojic polynomů</a:t>
            </a:r>
          </a:p>
          <a:p>
            <a:r>
              <a:rPr lang="cs-CZ" sz="3000" b="1" dirty="0">
                <a:latin typeface="+mj-lt"/>
              </a:rPr>
              <a:t>ukončí</a:t>
            </a:r>
            <a:r>
              <a:rPr lang="cs-CZ" sz="3000" dirty="0">
                <a:latin typeface="+mj-lt"/>
              </a:rPr>
              <a:t> se v případě, že uživatel zadá </a:t>
            </a:r>
            <a:r>
              <a:rPr lang="cs-CZ" sz="3000" b="1" dirty="0">
                <a:latin typeface="+mj-lt"/>
              </a:rPr>
              <a:t>záporný stupeň</a:t>
            </a:r>
            <a:r>
              <a:rPr lang="cs-CZ" sz="3000" dirty="0">
                <a:latin typeface="+mj-lt"/>
              </a:rPr>
              <a:t> polynomu</a:t>
            </a:r>
          </a:p>
          <a:p>
            <a:endParaRPr lang="cs-CZ" sz="3000" dirty="0">
              <a:latin typeface="+mj-lt"/>
            </a:endParaRPr>
          </a:p>
        </p:txBody>
      </p:sp>
      <p:pic>
        <p:nvPicPr>
          <p:cNvPr id="2050" name="Picture 2" descr="Where and how to get your Java coding - Ubiqum code academy">
            <a:extLst>
              <a:ext uri="{FF2B5EF4-FFF2-40B4-BE49-F238E27FC236}">
                <a16:creationId xmlns:a16="http://schemas.microsoft.com/office/drawing/2014/main" id="{447704FE-4710-0629-69A3-072A55CD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04963"/>
            <a:ext cx="3410154" cy="21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D2D6C2D0-762D-4B2C-AD39-0B5FF35B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ŘEŠENÍ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34CCBF75-08B0-4121-BCF7-75D7620C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cs-CZ" dirty="0"/>
              <a:t>STRUKTURA KÓDU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1DF2F3B-B024-A4E2-9846-E759EC304008}"/>
              </a:ext>
            </a:extLst>
          </p:cNvPr>
          <p:cNvSpPr/>
          <p:nvPr/>
        </p:nvSpPr>
        <p:spPr>
          <a:xfrm>
            <a:off x="1250950" y="2062637"/>
            <a:ext cx="3276600" cy="1346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Polynomial</a:t>
            </a:r>
            <a:endParaRPr lang="cs-CZ" sz="2800" b="1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D96533D-39A2-2174-FB92-B23EC645E833}"/>
              </a:ext>
            </a:extLst>
          </p:cNvPr>
          <p:cNvSpPr/>
          <p:nvPr/>
        </p:nvSpPr>
        <p:spPr>
          <a:xfrm>
            <a:off x="1747635" y="3542184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addPolynomials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00FF993-BDD7-C6E1-CD9A-335D86AC313C}"/>
              </a:ext>
            </a:extLst>
          </p:cNvPr>
          <p:cNvSpPr/>
          <p:nvPr/>
        </p:nvSpPr>
        <p:spPr>
          <a:xfrm>
            <a:off x="1740807" y="4600817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multiplyPolynomials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D564A57B-D4DD-3106-4E6D-0B5CCB5D0F25}"/>
              </a:ext>
            </a:extLst>
          </p:cNvPr>
          <p:cNvSpPr/>
          <p:nvPr/>
        </p:nvSpPr>
        <p:spPr>
          <a:xfrm>
            <a:off x="1740807" y="5659450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toString</a:t>
            </a:r>
            <a:endParaRPr lang="cs-CZ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D0B45D1-AAC2-284B-10C9-A3EDB9A5D321}"/>
              </a:ext>
            </a:extLst>
          </p:cNvPr>
          <p:cNvSpPr/>
          <p:nvPr/>
        </p:nvSpPr>
        <p:spPr>
          <a:xfrm>
            <a:off x="7315654" y="2062637"/>
            <a:ext cx="3276600" cy="1346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Hlavní třída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5CBE48BD-BA96-E6FF-D5D3-60C1D6956693}"/>
              </a:ext>
            </a:extLst>
          </p:cNvPr>
          <p:cNvSpPr/>
          <p:nvPr/>
        </p:nvSpPr>
        <p:spPr>
          <a:xfrm>
            <a:off x="7812339" y="3542184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main</a:t>
            </a:r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A8267A6-FA0B-0461-321C-EA5F0C5282D9}"/>
              </a:ext>
            </a:extLst>
          </p:cNvPr>
          <p:cNvSpPr/>
          <p:nvPr/>
        </p:nvSpPr>
        <p:spPr>
          <a:xfrm>
            <a:off x="7805511" y="4600817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readCoefficients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882F6F2-BB4E-6E04-904C-ED37BDB443B4}"/>
              </a:ext>
            </a:extLst>
          </p:cNvPr>
          <p:cNvSpPr/>
          <p:nvPr/>
        </p:nvSpPr>
        <p:spPr>
          <a:xfrm>
            <a:off x="7805511" y="5659450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validateNumber</a:t>
            </a:r>
            <a:endParaRPr lang="cs-CZ" dirty="0"/>
          </a:p>
        </p:txBody>
      </p:sp>
      <p:pic>
        <p:nvPicPr>
          <p:cNvPr id="3074" name="Picture 2" descr="Java (programovací jazyk) – Wikipedie">
            <a:extLst>
              <a:ext uri="{FF2B5EF4-FFF2-40B4-BE49-F238E27FC236}">
                <a16:creationId xmlns:a16="http://schemas.microsoft.com/office/drawing/2014/main" id="{E2B8C653-02D7-CC75-E779-31149C1B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57" y="4156527"/>
            <a:ext cx="1348443" cy="24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32" tmFilter="0, 0; 0.125,0.2665; 0.25,0.4; 0.375,0.465; 0.5,0.5;  0.625,0.535; 0.75,0.6; 0.875,0.7335; 1,1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16" tmFilter="0, 0; 0.125,0.2665; 0.25,0.4; 0.375,0.465; 0.5,0.5;  0.625,0.535; 0.75,0.6; 0.875,0.7335; 1,1">
                                          <p:stCondLst>
                                            <p:cond delay="463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7" tmFilter="0, 0; 0.125,0.2665; 0.25,0.4; 0.375,0.465; 0.5,0.5;  0.625,0.535; 0.75,0.6; 0.875,0.7335; 1,1">
                                          <p:stCondLst>
                                            <p:cond delay="58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9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58" decel="50000">
                                          <p:stCondLst>
                                            <p:cond delay="237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9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58" decel="50000">
                                          <p:stCondLst>
                                            <p:cond delay="4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9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58" decel="50000">
                                          <p:stCondLst>
                                            <p:cond delay="58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9">
                                          <p:stCondLst>
                                            <p:cond delay="633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58" decel="50000">
                                          <p:stCondLst>
                                            <p:cond delay="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NEJZAJÍMAVĚJŠÍ ČÁSTI KÓDU</a:t>
            </a:r>
          </a:p>
        </p:txBody>
      </p:sp>
      <p:sp>
        <p:nvSpPr>
          <p:cNvPr id="2" name="Podnadpis 6">
            <a:extLst>
              <a:ext uri="{FF2B5EF4-FFF2-40B4-BE49-F238E27FC236}">
                <a16:creationId xmlns:a16="http://schemas.microsoft.com/office/drawing/2014/main" id="{44BEEDA6-C867-1AD1-C1DE-8DA298BE41B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/>
          <a:lstStyle/>
          <a:p>
            <a:r>
              <a:rPr lang="cs-CZ" dirty="0"/>
              <a:t>10 nejdůležitějších řádků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34963B6-2232-22F4-C01D-AC87C210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6" y="5749698"/>
            <a:ext cx="11599647" cy="862510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AB35C35-8072-F9B5-2A11-4DEFDAA3FEB4}"/>
              </a:ext>
            </a:extLst>
          </p:cNvPr>
          <p:cNvSpPr txBox="1"/>
          <p:nvPr/>
        </p:nvSpPr>
        <p:spPr>
          <a:xfrm>
            <a:off x="296176" y="1659341"/>
            <a:ext cx="291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metoda </a:t>
            </a:r>
            <a:r>
              <a:rPr lang="cs-CZ" b="1" dirty="0" err="1"/>
              <a:t>multiplyPolynomials</a:t>
            </a:r>
            <a:endParaRPr lang="cs-CZ" b="1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BDBE4ED-ADEE-EB30-6EEA-0D66122C6B12}"/>
              </a:ext>
            </a:extLst>
          </p:cNvPr>
          <p:cNvSpPr txBox="1"/>
          <p:nvPr/>
        </p:nvSpPr>
        <p:spPr>
          <a:xfrm>
            <a:off x="394371" y="5358122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metoda </a:t>
            </a:r>
            <a:r>
              <a:rPr lang="cs-CZ" b="1" dirty="0" err="1"/>
              <a:t>toString</a:t>
            </a:r>
            <a:endParaRPr lang="cs-CZ" b="1" dirty="0"/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FE40C683-DDC4-41AF-4F1B-EC1531D4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025720"/>
            <a:ext cx="9677400" cy="32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48DB0FB7-967C-E34C-6157-6967105CAE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" b="6386"/>
          <a:stretch/>
        </p:blipFill>
        <p:spPr>
          <a:xfrm>
            <a:off x="47488" y="1341521"/>
            <a:ext cx="4520691" cy="2768320"/>
          </a:xfrm>
          <a:prstGeom prst="rect">
            <a:avLst/>
          </a:prstGeom>
        </p:spPr>
      </p:pic>
      <p:pic>
        <p:nvPicPr>
          <p:cNvPr id="12" name="Obrázek 11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9A46FC50-7A9E-66B6-25B4-D799F1FA4B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4"/>
          <a:stretch/>
        </p:blipFill>
        <p:spPr>
          <a:xfrm>
            <a:off x="47488" y="4171495"/>
            <a:ext cx="4520691" cy="2670547"/>
          </a:xfrm>
          <a:prstGeom prst="rect">
            <a:avLst/>
          </a:prstGeom>
        </p:spPr>
      </p:pic>
      <p:pic>
        <p:nvPicPr>
          <p:cNvPr id="14" name="Obrázek 13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531EF60D-8651-F232-57E2-46F2680EED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"/>
          <a:stretch/>
        </p:blipFill>
        <p:spPr>
          <a:xfrm>
            <a:off x="4657939" y="1953311"/>
            <a:ext cx="4106673" cy="2727585"/>
          </a:xfrm>
          <a:prstGeom prst="rect">
            <a:avLst/>
          </a:prstGeom>
        </p:spPr>
      </p:pic>
      <p:pic>
        <p:nvPicPr>
          <p:cNvPr id="10" name="Obrázek 9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2A73BDE4-0BD6-3E20-E86F-D278FE204F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937"/>
          <a:stretch/>
        </p:blipFill>
        <p:spPr>
          <a:xfrm>
            <a:off x="8854372" y="1953312"/>
            <a:ext cx="3229220" cy="2727585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TESTOVÁNÍ</a:t>
            </a:r>
          </a:p>
        </p:txBody>
      </p:sp>
      <p:sp>
        <p:nvSpPr>
          <p:cNvPr id="4" name="Podnadpis 6">
            <a:extLst>
              <a:ext uri="{FF2B5EF4-FFF2-40B4-BE49-F238E27FC236}">
                <a16:creationId xmlns:a16="http://schemas.microsoft.com/office/drawing/2014/main" id="{A465A01A-EA10-691D-4297-CFA5F971C03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>
            <a:normAutofit/>
          </a:bodyPr>
          <a:lstStyle/>
          <a:p>
            <a:r>
              <a:rPr lang="cs-CZ" dirty="0"/>
              <a:t>Výsledky akceptačních testů</a:t>
            </a:r>
          </a:p>
        </p:txBody>
      </p:sp>
      <p:pic>
        <p:nvPicPr>
          <p:cNvPr id="18" name="Obrázek 17" descr="Obsah obrázku text, snímek obrazovky, Písmo, černá&#10;&#10;Popis byl vytvořen automaticky">
            <a:extLst>
              <a:ext uri="{FF2B5EF4-FFF2-40B4-BE49-F238E27FC236}">
                <a16:creationId xmlns:a16="http://schemas.microsoft.com/office/drawing/2014/main" id="{4342A6E6-E554-5776-0ED8-F217A7AC6A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04" b="2105"/>
          <a:stretch/>
        </p:blipFill>
        <p:spPr>
          <a:xfrm>
            <a:off x="4657939" y="4811419"/>
            <a:ext cx="7425653" cy="20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1" id="{575C4C90-34CE-41B2-BA94-DC6B75B30D8C}" vid="{15F92DAA-532A-45E9-B748-B8971385862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54B1815CC827B4C92BC2E13CD4BDEA1" ma:contentTypeVersion="11" ma:contentTypeDescription="Vytvoří nový dokument" ma:contentTypeScope="" ma:versionID="3dab5404c38ba3381ac32d488549bb7e">
  <xsd:schema xmlns:xsd="http://www.w3.org/2001/XMLSchema" xmlns:xs="http://www.w3.org/2001/XMLSchema" xmlns:p="http://schemas.microsoft.com/office/2006/metadata/properties" xmlns:ns3="c56f70be-cf86-4734-8764-4bbf0dc2e3a4" xmlns:ns4="f8eb2f63-a03e-40c0-9296-87b603d4263d" targetNamespace="http://schemas.microsoft.com/office/2006/metadata/properties" ma:root="true" ma:fieldsID="d9ae722e5946defc027f0db8967fc8c3" ns3:_="" ns4:_="">
    <xsd:import namespace="c56f70be-cf86-4734-8764-4bbf0dc2e3a4"/>
    <xsd:import namespace="f8eb2f63-a03e-40c0-9296-87b603d426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f70be-cf86-4734-8764-4bbf0dc2e3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b2f63-a03e-40c0-9296-87b603d42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27DBF-7E34-4843-A585-001CE847A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f70be-cf86-4734-8764-4bbf0dc2e3a4"/>
    <ds:schemaRef ds:uri="f8eb2f63-a03e-40c0-9296-87b603d426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7DE7CF-8337-4338-8670-FE9D594966C6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8eb2f63-a03e-40c0-9296-87b603d4263d"/>
    <ds:schemaRef ds:uri="http://schemas.microsoft.com/office/2006/documentManagement/types"/>
    <ds:schemaRef ds:uri="c56f70be-cf86-4734-8764-4bbf0dc2e3a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A928CE0-67FF-4A71-A165-CB56085268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82</TotalTime>
  <Words>133</Words>
  <Application>Microsoft Office PowerPoint</Application>
  <PresentationFormat>Širokoúhlá obrazovka</PresentationFormat>
  <Paragraphs>34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Motiv1</vt:lpstr>
      <vt:lpstr>SEMESTRÁLNÍ ÚLOHA ALG1</vt:lpstr>
      <vt:lpstr>ZADÁNÍ ÚLOHY</vt:lpstr>
      <vt:lpstr>ALGORITMUS ŘEŠENÍ</vt:lpstr>
      <vt:lpstr>NEJZAJÍMAVĚJŠÍ ČÁSTI KÓDU</vt:lpstr>
      <vt:lpstr>TESTOVÁNÍ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záměru MP</dc:title>
  <dc:creator>Daniel Rybář</dc:creator>
  <cp:lastModifiedBy>Daniel Rybář</cp:lastModifiedBy>
  <cp:revision>14</cp:revision>
  <dcterms:created xsi:type="dcterms:W3CDTF">2022-09-30T14:22:34Z</dcterms:created>
  <dcterms:modified xsi:type="dcterms:W3CDTF">2023-11-18T11:51:44Z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0x010100E54B1815CC827B4C92BC2E13CD4BDEA1</vt:lpwstr>
  </property>
</Properties>
</file>