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159385">
              <a:lnSpc>
                <a:spcPts val="190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159385">
              <a:lnSpc>
                <a:spcPts val="190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48664" y="1273505"/>
            <a:ext cx="5057140" cy="408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29292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159385">
              <a:lnSpc>
                <a:spcPts val="190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159385">
              <a:lnSpc>
                <a:spcPts val="190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159385">
              <a:lnSpc>
                <a:spcPts val="190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85904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8664" y="407873"/>
            <a:ext cx="10102215" cy="741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736" y="1296627"/>
            <a:ext cx="10358526" cy="477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88623" y="6088586"/>
            <a:ext cx="327025" cy="2565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159385">
              <a:lnSpc>
                <a:spcPts val="190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aParrat/Curso-Coursera/blob/main/Ciencia%20de%20datos%20aplicada%20Capstone/Laboratorio%20pr%C3%A1ctico%205%20EDA%20con%20lab%20de%20visualizaci%C3%B3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aParrat/Curso-Coursera/blob/main/Ciencia%20de%20datos%20aplicada%20Capstone/Laboratorio%20pr%C3%A1ctico%204%20Completar%20el%20EDA%20con%20SQL%20ok.ipynb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github.com/AndreaParrat/Curso-Coursera/blob/main/Ciencia%20de%20datos%20aplicada%20Capstone/Laboratorio%20pr%C3%A1ctico%206%20Laboratorio%20de%20an%C3%A1lisis%20visual%20interactivo%20con%20Folium.ipynb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aParrat/Curso-Coursera/blob/main/Ciencia%20de%20datos%20aplicada%20Capstone/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ndreaParrat/Curso-Coursera/blob/main/Ciencia%20de%20datos%20aplicada%20Capstone/Laboratorio%20pr%C3%A1ctico%207%20Complete%20el%20laboratorio%20de%20predicci%C3%B3n%20de%20aprendizaje%20autom%C3%A1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aParrat/Curso-Coursera/blob/main/Ciencia%20de%20datos%20aplicada%20Capstone/Laboratorio%20pr%C3%A1ctico%201%20Completar%20el%20Laboratorio%20API%20de%20Recogida%20de%20Datos.ipyn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AndreaParrat/Curso-Coursera/blob/main/Ciencia%20de%20datos%20aplicada%20Capstone/Laboratorio%20pr%C3%A1ctico%202%20Complete%20el%20laboratorio%20de%20Recogida%20de%20datos%20con%20Web%20Scraping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67232" y="4584268"/>
            <a:ext cx="15925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L" sz="1800" spc="-65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Daniel Muñoz </a:t>
            </a:r>
            <a:r>
              <a:rPr sz="1800" spc="-65" dirty="0" err="1" smtClean="0">
                <a:solidFill>
                  <a:srgbClr val="E7E6E6"/>
                </a:solidFill>
                <a:latin typeface="Microsoft Sans Serif"/>
                <a:cs typeface="Microsoft Sans Serif"/>
              </a:rPr>
              <a:t>Diciembre</a:t>
            </a:r>
            <a:r>
              <a:rPr sz="1800" spc="-45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E7E6E6"/>
                </a:solidFill>
                <a:latin typeface="Microsoft Sans Serif"/>
                <a:cs typeface="Microsoft Sans Serif"/>
              </a:rPr>
              <a:t>2024</a:t>
            </a:r>
            <a:endParaRPr sz="1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64" y="1423797"/>
            <a:ext cx="474091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85" dirty="0">
                <a:latin typeface="Microsoft Sans Serif"/>
                <a:cs typeface="Microsoft Sans Serif"/>
              </a:rPr>
              <a:t>Key</a:t>
            </a:r>
            <a:r>
              <a:rPr sz="2200" spc="-13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Steps</a:t>
            </a:r>
            <a:r>
              <a:rPr sz="2200" spc="-13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of</a:t>
            </a:r>
            <a:r>
              <a:rPr sz="2200" spc="-12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Data</a:t>
            </a:r>
            <a:r>
              <a:rPr sz="2200" spc="-120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Wrangling</a:t>
            </a:r>
            <a:r>
              <a:rPr sz="2200" spc="-2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Process: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6194" y="1803273"/>
            <a:ext cx="440372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1405255" algn="l"/>
                <a:tab pos="1993900" algn="l"/>
                <a:tab pos="2880995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Exploratory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spc="-20" dirty="0">
                <a:latin typeface="Microsoft Sans Serif"/>
                <a:cs typeface="Microsoft Sans Serif"/>
              </a:rPr>
              <a:t>Data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spc="-10" dirty="0">
                <a:latin typeface="Microsoft Sans Serif"/>
                <a:cs typeface="Microsoft Sans Serif"/>
              </a:rPr>
              <a:t>Analysis</a:t>
            </a:r>
            <a:r>
              <a:rPr sz="1600" dirty="0">
                <a:latin typeface="Microsoft Sans Serif"/>
                <a:cs typeface="Microsoft Sans Serif"/>
              </a:rPr>
              <a:t>	(EDA):</a:t>
            </a:r>
            <a:r>
              <a:rPr sz="1600" spc="34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Identified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4794" y="2022424"/>
            <a:ext cx="351853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10" dirty="0">
                <a:latin typeface="Microsoft Sans Serif"/>
                <a:cs typeface="Microsoft Sans Serif"/>
              </a:rPr>
              <a:t>patterns</a:t>
            </a:r>
            <a:r>
              <a:rPr sz="1600" spc="-1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key</a:t>
            </a:r>
            <a:r>
              <a:rPr sz="1600" spc="-7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insights</a:t>
            </a:r>
            <a:r>
              <a:rPr sz="1600" spc="-9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6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dataset.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6194" y="2290952"/>
            <a:ext cx="4391660" cy="49910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41300" marR="5080" indent="-228600">
              <a:lnSpc>
                <a:spcPts val="1800"/>
              </a:lnSpc>
              <a:spcBef>
                <a:spcPts val="265"/>
              </a:spcBef>
              <a:buFont typeface="Arial MT"/>
              <a:buChar char="•"/>
              <a:tabLst>
                <a:tab pos="241300" algn="l"/>
              </a:tabLst>
            </a:pPr>
            <a:r>
              <a:rPr sz="1600" dirty="0">
                <a:latin typeface="Microsoft Sans Serif"/>
                <a:cs typeface="Microsoft Sans Serif"/>
              </a:rPr>
              <a:t>Key</a:t>
            </a:r>
            <a:r>
              <a:rPr sz="1600" spc="-7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Metrics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Summary: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30" dirty="0">
                <a:latin typeface="Microsoft Sans Serif"/>
                <a:cs typeface="Microsoft Sans Serif"/>
              </a:rPr>
              <a:t>Calculated</a:t>
            </a:r>
            <a:r>
              <a:rPr sz="1600" spc="-80" dirty="0">
                <a:latin typeface="Microsoft Sans Serif"/>
                <a:cs typeface="Microsoft Sans Serif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launches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per </a:t>
            </a:r>
            <a:r>
              <a:rPr sz="1600" dirty="0">
                <a:latin typeface="Microsoft Sans Serif"/>
                <a:cs typeface="Microsoft Sans Serif"/>
              </a:rPr>
              <a:t>site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5" dirty="0">
                <a:latin typeface="Microsoft Sans Serif"/>
                <a:cs typeface="Microsoft Sans Serif"/>
              </a:rPr>
              <a:t>occurrences</a:t>
            </a:r>
            <a:r>
              <a:rPr sz="1600" spc="-1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orbit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types.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6194" y="2807919"/>
            <a:ext cx="441960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0665" algn="l"/>
                <a:tab pos="1222375" algn="l"/>
                <a:tab pos="1899285" algn="l"/>
                <a:tab pos="2877820" algn="l"/>
                <a:tab pos="3756025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Outcome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spc="-20" dirty="0">
                <a:latin typeface="Microsoft Sans Serif"/>
                <a:cs typeface="Microsoft Sans Serif"/>
              </a:rPr>
              <a:t>Label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spc="-10" dirty="0">
                <a:latin typeface="Microsoft Sans Serif"/>
                <a:cs typeface="Microsoft Sans Serif"/>
              </a:rPr>
              <a:t>Creation: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spc="-10" dirty="0">
                <a:latin typeface="Microsoft Sans Serif"/>
                <a:cs typeface="Microsoft Sans Serif"/>
              </a:rPr>
              <a:t>Created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spc="-10" dirty="0">
                <a:latin typeface="Microsoft Sans Serif"/>
                <a:cs typeface="Microsoft Sans Serif"/>
              </a:rPr>
              <a:t>landing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4794" y="3021025"/>
            <a:ext cx="3713479" cy="27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30" dirty="0">
                <a:latin typeface="Microsoft Sans Serif"/>
                <a:cs typeface="Microsoft Sans Serif"/>
              </a:rPr>
              <a:t>outcome</a:t>
            </a:r>
            <a:r>
              <a:rPr sz="1600" spc="-15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labels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from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50" dirty="0">
                <a:latin typeface="Microsoft Sans Serif"/>
                <a:cs typeface="Microsoft Sans Serif"/>
              </a:rPr>
              <a:t> </a:t>
            </a:r>
            <a:r>
              <a:rPr sz="1650" i="1" spc="-70" dirty="0">
                <a:latin typeface="Arial"/>
                <a:cs typeface="Arial"/>
              </a:rPr>
              <a:t>Outcome</a:t>
            </a:r>
            <a:r>
              <a:rPr sz="1650" i="1" spc="-170" dirty="0">
                <a:latin typeface="Arial"/>
                <a:cs typeface="Arial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column.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6194" y="3311398"/>
            <a:ext cx="4428490" cy="70358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5080" indent="-228600" algn="just">
              <a:lnSpc>
                <a:spcPts val="1700"/>
              </a:lnSpc>
              <a:spcBef>
                <a:spcPts val="345"/>
              </a:spcBef>
              <a:buFont typeface="Arial MT"/>
              <a:buChar char="•"/>
              <a:tabLst>
                <a:tab pos="241300" algn="l"/>
                <a:tab pos="245745" algn="l"/>
              </a:tabLst>
            </a:pPr>
            <a:r>
              <a:rPr sz="1600" dirty="0">
                <a:latin typeface="Microsoft Sans Serif"/>
                <a:cs typeface="Microsoft Sans Serif"/>
              </a:rPr>
              <a:t>	Export</a:t>
            </a:r>
            <a:r>
              <a:rPr sz="1600" spc="250" dirty="0">
                <a:latin typeface="Microsoft Sans Serif"/>
                <a:cs typeface="Microsoft Sans Serif"/>
              </a:rPr>
              <a:t>  </a:t>
            </a:r>
            <a:r>
              <a:rPr sz="1600" dirty="0">
                <a:latin typeface="Microsoft Sans Serif"/>
                <a:cs typeface="Microsoft Sans Serif"/>
              </a:rPr>
              <a:t>Process:</a:t>
            </a:r>
            <a:r>
              <a:rPr sz="1600" spc="245" dirty="0">
                <a:latin typeface="Microsoft Sans Serif"/>
                <a:cs typeface="Microsoft Sans Serif"/>
              </a:rPr>
              <a:t>  </a:t>
            </a:r>
            <a:r>
              <a:rPr sz="1600" dirty="0">
                <a:latin typeface="Microsoft Sans Serif"/>
                <a:cs typeface="Microsoft Sans Serif"/>
              </a:rPr>
              <a:t>Saved</a:t>
            </a:r>
            <a:r>
              <a:rPr sz="1600" spc="254" dirty="0">
                <a:latin typeface="Microsoft Sans Serif"/>
                <a:cs typeface="Microsoft Sans Serif"/>
              </a:rPr>
              <a:t> 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254" dirty="0">
                <a:latin typeface="Microsoft Sans Serif"/>
                <a:cs typeface="Microsoft Sans Serif"/>
              </a:rPr>
              <a:t>  </a:t>
            </a:r>
            <a:r>
              <a:rPr sz="1600" dirty="0">
                <a:latin typeface="Microsoft Sans Serif"/>
                <a:cs typeface="Microsoft Sans Serif"/>
              </a:rPr>
              <a:t>cleaned</a:t>
            </a:r>
            <a:r>
              <a:rPr sz="1600" spc="265" dirty="0">
                <a:latin typeface="Microsoft Sans Serif"/>
                <a:cs typeface="Microsoft Sans Serif"/>
              </a:rPr>
              <a:t>  </a:t>
            </a:r>
            <a:r>
              <a:rPr sz="1600" spc="-25" dirty="0">
                <a:latin typeface="Microsoft Sans Serif"/>
                <a:cs typeface="Microsoft Sans Serif"/>
              </a:rPr>
              <a:t>and </a:t>
            </a:r>
            <a:r>
              <a:rPr sz="1600" dirty="0">
                <a:latin typeface="Microsoft Sans Serif"/>
                <a:cs typeface="Microsoft Sans Serif"/>
              </a:rPr>
              <a:t>transformed</a:t>
            </a:r>
            <a:r>
              <a:rPr sz="1600" spc="45" dirty="0">
                <a:latin typeface="Microsoft Sans Serif"/>
                <a:cs typeface="Microsoft Sans Serif"/>
              </a:rPr>
              <a:t>  </a:t>
            </a:r>
            <a:r>
              <a:rPr sz="1600" dirty="0">
                <a:latin typeface="Microsoft Sans Serif"/>
                <a:cs typeface="Microsoft Sans Serif"/>
              </a:rPr>
              <a:t>data</a:t>
            </a:r>
            <a:r>
              <a:rPr sz="1600" spc="45" dirty="0">
                <a:latin typeface="Microsoft Sans Serif"/>
                <a:cs typeface="Microsoft Sans Serif"/>
              </a:rPr>
              <a:t>  </a:t>
            </a:r>
            <a:r>
              <a:rPr sz="1600" dirty="0">
                <a:latin typeface="Microsoft Sans Serif"/>
                <a:cs typeface="Microsoft Sans Serif"/>
              </a:rPr>
              <a:t>as</a:t>
            </a:r>
            <a:r>
              <a:rPr sz="1600" spc="45" dirty="0">
                <a:latin typeface="Microsoft Sans Serif"/>
                <a:cs typeface="Microsoft Sans Serif"/>
              </a:rPr>
              <a:t> 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45" dirty="0">
                <a:latin typeface="Microsoft Sans Serif"/>
                <a:cs typeface="Microsoft Sans Serif"/>
              </a:rPr>
              <a:t>  </a:t>
            </a:r>
            <a:r>
              <a:rPr sz="1600" dirty="0">
                <a:latin typeface="Microsoft Sans Serif"/>
                <a:cs typeface="Microsoft Sans Serif"/>
              </a:rPr>
              <a:t>CSV</a:t>
            </a:r>
            <a:r>
              <a:rPr sz="1600" spc="40" dirty="0">
                <a:latin typeface="Microsoft Sans Serif"/>
                <a:cs typeface="Microsoft Sans Serif"/>
              </a:rPr>
              <a:t>  </a:t>
            </a:r>
            <a:r>
              <a:rPr sz="1600" dirty="0">
                <a:latin typeface="Microsoft Sans Serif"/>
                <a:cs typeface="Microsoft Sans Serif"/>
              </a:rPr>
              <a:t>file</a:t>
            </a:r>
            <a:r>
              <a:rPr sz="1600" spc="60" dirty="0">
                <a:latin typeface="Microsoft Sans Serif"/>
                <a:cs typeface="Microsoft Sans Serif"/>
              </a:rPr>
              <a:t>  </a:t>
            </a:r>
            <a:r>
              <a:rPr sz="1600" dirty="0">
                <a:latin typeface="Microsoft Sans Serif"/>
                <a:cs typeface="Microsoft Sans Serif"/>
              </a:rPr>
              <a:t>for</a:t>
            </a:r>
            <a:r>
              <a:rPr sz="1600" spc="49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further analysis.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8664" y="4144355"/>
            <a:ext cx="4134485" cy="1086485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31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70" dirty="0">
                <a:latin typeface="Microsoft Sans Serif"/>
                <a:cs typeface="Microsoft Sans Serif"/>
              </a:rPr>
              <a:t>External</a:t>
            </a:r>
            <a:r>
              <a:rPr sz="2200" spc="-10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Reference:</a:t>
            </a:r>
            <a:endParaRPr sz="2200">
              <a:latin typeface="Microsoft Sans Serif"/>
              <a:cs typeface="Microsoft Sans Serif"/>
            </a:endParaRPr>
          </a:p>
          <a:p>
            <a:pPr marL="240665" indent="-227965">
              <a:lnSpc>
                <a:spcPts val="1800"/>
              </a:lnSpc>
              <a:spcBef>
                <a:spcPts val="89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dirty="0">
                <a:latin typeface="Microsoft Sans Serif"/>
                <a:cs typeface="Microsoft Sans Serif"/>
              </a:rPr>
              <a:t>For</a:t>
            </a:r>
            <a:r>
              <a:rPr sz="1600" spc="-5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full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implementation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-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outputs,</a:t>
            </a:r>
            <a:r>
              <a:rPr sz="1600" spc="-1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refer</a:t>
            </a:r>
            <a:r>
              <a:rPr sz="1600" spc="-9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to:</a:t>
            </a:r>
            <a:endParaRPr sz="1600">
              <a:latin typeface="Microsoft Sans Serif"/>
              <a:cs typeface="Microsoft Sans Serif"/>
            </a:endParaRPr>
          </a:p>
          <a:p>
            <a:pPr marL="241300">
              <a:lnSpc>
                <a:spcPts val="1800"/>
              </a:lnSpc>
            </a:pPr>
            <a:r>
              <a:rPr sz="1600" b="1" u="sng" spc="-10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Arial"/>
                <a:cs typeface="Arial"/>
              </a:rPr>
              <a:t>GitHub</a:t>
            </a:r>
            <a:r>
              <a:rPr sz="1600" b="1" u="sng" spc="-180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Arial"/>
                <a:cs typeface="Arial"/>
              </a:rPr>
              <a:t> </a:t>
            </a:r>
            <a:r>
              <a:rPr sz="1600" b="1" u="sng" spc="-9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Arial"/>
                <a:cs typeface="Arial"/>
              </a:rPr>
              <a:t>Notebook</a:t>
            </a:r>
            <a:r>
              <a:rPr sz="1600" b="1" u="sng" spc="-18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Arial"/>
                <a:cs typeface="Arial"/>
              </a:rPr>
              <a:t> </a:t>
            </a:r>
            <a:r>
              <a:rPr sz="1600" b="1" u="sng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Arial"/>
                <a:cs typeface="Arial"/>
              </a:rPr>
              <a:t>-</a:t>
            </a:r>
            <a:r>
              <a:rPr sz="1600" b="1" u="sng" spc="40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Arial"/>
                <a:cs typeface="Arial"/>
              </a:rPr>
              <a:t> </a:t>
            </a:r>
            <a:r>
              <a:rPr sz="1600" b="1" u="sng" spc="-5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Arial"/>
                <a:cs typeface="Arial"/>
              </a:rPr>
              <a:t>Data</a:t>
            </a:r>
            <a:r>
              <a:rPr sz="1600" b="1" u="sng" spc="-1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Arial"/>
                <a:cs typeface="Arial"/>
              </a:rPr>
              <a:t> </a:t>
            </a:r>
            <a:r>
              <a:rPr sz="1600" b="1" u="sng" spc="-10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Arial"/>
                <a:cs typeface="Arial"/>
              </a:rPr>
              <a:t>Wrangling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Data</a:t>
            </a:r>
            <a:r>
              <a:rPr spc="-185" dirty="0"/>
              <a:t> </a:t>
            </a:r>
            <a:r>
              <a:rPr spc="-80" dirty="0"/>
              <a:t>Wrangling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5910071" y="1792223"/>
            <a:ext cx="5462270" cy="4206240"/>
            <a:chOff x="5910071" y="1792223"/>
            <a:chExt cx="5462270" cy="4206240"/>
          </a:xfrm>
        </p:grpSpPr>
        <p:sp>
          <p:nvSpPr>
            <p:cNvPr id="12" name="object 12"/>
            <p:cNvSpPr/>
            <p:nvPr/>
          </p:nvSpPr>
          <p:spPr>
            <a:xfrm>
              <a:off x="5910071" y="1792223"/>
              <a:ext cx="5462270" cy="4206240"/>
            </a:xfrm>
            <a:custGeom>
              <a:avLst/>
              <a:gdLst/>
              <a:ahLst/>
              <a:cxnLst/>
              <a:rect l="l" t="t" r="r" b="b"/>
              <a:pathLst>
                <a:path w="5462270" h="4206240">
                  <a:moveTo>
                    <a:pt x="5462016" y="0"/>
                  </a:moveTo>
                  <a:lnTo>
                    <a:pt x="0" y="0"/>
                  </a:lnTo>
                  <a:lnTo>
                    <a:pt x="0" y="4206240"/>
                  </a:lnTo>
                  <a:lnTo>
                    <a:pt x="5462016" y="4206240"/>
                  </a:lnTo>
                  <a:lnTo>
                    <a:pt x="54620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87639" y="1877567"/>
              <a:ext cx="1664335" cy="731520"/>
            </a:xfrm>
            <a:custGeom>
              <a:avLst/>
              <a:gdLst/>
              <a:ahLst/>
              <a:cxnLst/>
              <a:rect l="l" t="t" r="r" b="b"/>
              <a:pathLst>
                <a:path w="1664334" h="731519">
                  <a:moveTo>
                    <a:pt x="1591055" y="0"/>
                  </a:moveTo>
                  <a:lnTo>
                    <a:pt x="73025" y="0"/>
                  </a:lnTo>
                  <a:lnTo>
                    <a:pt x="44576" y="5715"/>
                  </a:lnTo>
                  <a:lnTo>
                    <a:pt x="21335" y="21336"/>
                  </a:lnTo>
                  <a:lnTo>
                    <a:pt x="5714" y="44577"/>
                  </a:lnTo>
                  <a:lnTo>
                    <a:pt x="0" y="73025"/>
                  </a:lnTo>
                  <a:lnTo>
                    <a:pt x="0" y="658114"/>
                  </a:lnTo>
                  <a:lnTo>
                    <a:pt x="5714" y="686562"/>
                  </a:lnTo>
                  <a:lnTo>
                    <a:pt x="21335" y="709803"/>
                  </a:lnTo>
                  <a:lnTo>
                    <a:pt x="44576" y="725551"/>
                  </a:lnTo>
                  <a:lnTo>
                    <a:pt x="73025" y="731266"/>
                  </a:lnTo>
                  <a:lnTo>
                    <a:pt x="1591055" y="731266"/>
                  </a:lnTo>
                  <a:lnTo>
                    <a:pt x="1619503" y="725551"/>
                  </a:lnTo>
                  <a:lnTo>
                    <a:pt x="1642744" y="709803"/>
                  </a:lnTo>
                  <a:lnTo>
                    <a:pt x="1658365" y="686562"/>
                  </a:lnTo>
                  <a:lnTo>
                    <a:pt x="1664080" y="658114"/>
                  </a:lnTo>
                  <a:lnTo>
                    <a:pt x="1664080" y="73025"/>
                  </a:lnTo>
                  <a:lnTo>
                    <a:pt x="1658365" y="44577"/>
                  </a:lnTo>
                  <a:lnTo>
                    <a:pt x="1642744" y="21336"/>
                  </a:lnTo>
                  <a:lnTo>
                    <a:pt x="1619503" y="5715"/>
                  </a:lnTo>
                  <a:lnTo>
                    <a:pt x="1591055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87639" y="1877567"/>
              <a:ext cx="1664335" cy="731520"/>
            </a:xfrm>
            <a:custGeom>
              <a:avLst/>
              <a:gdLst/>
              <a:ahLst/>
              <a:cxnLst/>
              <a:rect l="l" t="t" r="r" b="b"/>
              <a:pathLst>
                <a:path w="1664334" h="731519">
                  <a:moveTo>
                    <a:pt x="0" y="73025"/>
                  </a:moveTo>
                  <a:lnTo>
                    <a:pt x="5714" y="44577"/>
                  </a:lnTo>
                  <a:lnTo>
                    <a:pt x="21335" y="21336"/>
                  </a:lnTo>
                  <a:lnTo>
                    <a:pt x="44576" y="5715"/>
                  </a:lnTo>
                  <a:lnTo>
                    <a:pt x="73025" y="0"/>
                  </a:lnTo>
                  <a:lnTo>
                    <a:pt x="1591055" y="0"/>
                  </a:lnTo>
                  <a:lnTo>
                    <a:pt x="1619503" y="5715"/>
                  </a:lnTo>
                  <a:lnTo>
                    <a:pt x="1642744" y="21336"/>
                  </a:lnTo>
                  <a:lnTo>
                    <a:pt x="1658365" y="44577"/>
                  </a:lnTo>
                  <a:lnTo>
                    <a:pt x="1664080" y="73025"/>
                  </a:lnTo>
                  <a:lnTo>
                    <a:pt x="1664080" y="658114"/>
                  </a:lnTo>
                  <a:lnTo>
                    <a:pt x="1658365" y="686562"/>
                  </a:lnTo>
                  <a:lnTo>
                    <a:pt x="1642744" y="709803"/>
                  </a:lnTo>
                  <a:lnTo>
                    <a:pt x="1619503" y="725551"/>
                  </a:lnTo>
                  <a:lnTo>
                    <a:pt x="1591055" y="731266"/>
                  </a:lnTo>
                  <a:lnTo>
                    <a:pt x="73025" y="731266"/>
                  </a:lnTo>
                  <a:lnTo>
                    <a:pt x="44576" y="725551"/>
                  </a:lnTo>
                  <a:lnTo>
                    <a:pt x="21335" y="709803"/>
                  </a:lnTo>
                  <a:lnTo>
                    <a:pt x="5714" y="686562"/>
                  </a:lnTo>
                  <a:lnTo>
                    <a:pt x="0" y="658114"/>
                  </a:lnTo>
                  <a:lnTo>
                    <a:pt x="0" y="7302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55151" y="2651759"/>
              <a:ext cx="328930" cy="274320"/>
            </a:xfrm>
            <a:custGeom>
              <a:avLst/>
              <a:gdLst/>
              <a:ahLst/>
              <a:cxnLst/>
              <a:rect l="l" t="t" r="r" b="b"/>
              <a:pathLst>
                <a:path w="328929" h="274319">
                  <a:moveTo>
                    <a:pt x="263017" y="0"/>
                  </a:moveTo>
                  <a:lnTo>
                    <a:pt x="65658" y="0"/>
                  </a:lnTo>
                  <a:lnTo>
                    <a:pt x="65658" y="136905"/>
                  </a:lnTo>
                  <a:lnTo>
                    <a:pt x="0" y="136905"/>
                  </a:lnTo>
                  <a:lnTo>
                    <a:pt x="164338" y="273812"/>
                  </a:lnTo>
                  <a:lnTo>
                    <a:pt x="328802" y="136905"/>
                  </a:lnTo>
                  <a:lnTo>
                    <a:pt x="263017" y="136905"/>
                  </a:lnTo>
                  <a:lnTo>
                    <a:pt x="263017" y="0"/>
                  </a:lnTo>
                  <a:close/>
                </a:path>
              </a:pathLst>
            </a:custGeom>
            <a:solidFill>
              <a:srgbClr val="AEBA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87639" y="2971799"/>
              <a:ext cx="1664335" cy="731520"/>
            </a:xfrm>
            <a:custGeom>
              <a:avLst/>
              <a:gdLst/>
              <a:ahLst/>
              <a:cxnLst/>
              <a:rect l="l" t="t" r="r" b="b"/>
              <a:pathLst>
                <a:path w="1664334" h="731520">
                  <a:moveTo>
                    <a:pt x="1591055" y="0"/>
                  </a:moveTo>
                  <a:lnTo>
                    <a:pt x="73025" y="0"/>
                  </a:lnTo>
                  <a:lnTo>
                    <a:pt x="44576" y="5714"/>
                  </a:lnTo>
                  <a:lnTo>
                    <a:pt x="21335" y="21462"/>
                  </a:lnTo>
                  <a:lnTo>
                    <a:pt x="5714" y="44703"/>
                  </a:lnTo>
                  <a:lnTo>
                    <a:pt x="0" y="73151"/>
                  </a:lnTo>
                  <a:lnTo>
                    <a:pt x="0" y="658241"/>
                  </a:lnTo>
                  <a:lnTo>
                    <a:pt x="5714" y="686688"/>
                  </a:lnTo>
                  <a:lnTo>
                    <a:pt x="21335" y="709930"/>
                  </a:lnTo>
                  <a:lnTo>
                    <a:pt x="44576" y="725677"/>
                  </a:lnTo>
                  <a:lnTo>
                    <a:pt x="73025" y="731393"/>
                  </a:lnTo>
                  <a:lnTo>
                    <a:pt x="1591055" y="731393"/>
                  </a:lnTo>
                  <a:lnTo>
                    <a:pt x="1619503" y="725677"/>
                  </a:lnTo>
                  <a:lnTo>
                    <a:pt x="1642744" y="709930"/>
                  </a:lnTo>
                  <a:lnTo>
                    <a:pt x="1658365" y="686688"/>
                  </a:lnTo>
                  <a:lnTo>
                    <a:pt x="1664080" y="658241"/>
                  </a:lnTo>
                  <a:lnTo>
                    <a:pt x="1664080" y="73151"/>
                  </a:lnTo>
                  <a:lnTo>
                    <a:pt x="1658365" y="44703"/>
                  </a:lnTo>
                  <a:lnTo>
                    <a:pt x="1642744" y="21462"/>
                  </a:lnTo>
                  <a:lnTo>
                    <a:pt x="1619503" y="5714"/>
                  </a:lnTo>
                  <a:lnTo>
                    <a:pt x="1591055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87639" y="2971799"/>
              <a:ext cx="1664335" cy="731520"/>
            </a:xfrm>
            <a:custGeom>
              <a:avLst/>
              <a:gdLst/>
              <a:ahLst/>
              <a:cxnLst/>
              <a:rect l="l" t="t" r="r" b="b"/>
              <a:pathLst>
                <a:path w="1664334" h="731520">
                  <a:moveTo>
                    <a:pt x="0" y="73151"/>
                  </a:moveTo>
                  <a:lnTo>
                    <a:pt x="5714" y="44703"/>
                  </a:lnTo>
                  <a:lnTo>
                    <a:pt x="21335" y="21462"/>
                  </a:lnTo>
                  <a:lnTo>
                    <a:pt x="44576" y="5714"/>
                  </a:lnTo>
                  <a:lnTo>
                    <a:pt x="73025" y="0"/>
                  </a:lnTo>
                  <a:lnTo>
                    <a:pt x="1591055" y="0"/>
                  </a:lnTo>
                  <a:lnTo>
                    <a:pt x="1619503" y="5714"/>
                  </a:lnTo>
                  <a:lnTo>
                    <a:pt x="1642744" y="21462"/>
                  </a:lnTo>
                  <a:lnTo>
                    <a:pt x="1658365" y="44703"/>
                  </a:lnTo>
                  <a:lnTo>
                    <a:pt x="1664080" y="73151"/>
                  </a:lnTo>
                  <a:lnTo>
                    <a:pt x="1664080" y="658241"/>
                  </a:lnTo>
                  <a:lnTo>
                    <a:pt x="1658365" y="686688"/>
                  </a:lnTo>
                  <a:lnTo>
                    <a:pt x="1642744" y="709930"/>
                  </a:lnTo>
                  <a:lnTo>
                    <a:pt x="1619503" y="725677"/>
                  </a:lnTo>
                  <a:lnTo>
                    <a:pt x="1591055" y="731393"/>
                  </a:lnTo>
                  <a:lnTo>
                    <a:pt x="73025" y="731393"/>
                  </a:lnTo>
                  <a:lnTo>
                    <a:pt x="44576" y="725677"/>
                  </a:lnTo>
                  <a:lnTo>
                    <a:pt x="21335" y="709930"/>
                  </a:lnTo>
                  <a:lnTo>
                    <a:pt x="5714" y="686688"/>
                  </a:lnTo>
                  <a:lnTo>
                    <a:pt x="0" y="658241"/>
                  </a:lnTo>
                  <a:lnTo>
                    <a:pt x="0" y="7315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55151" y="3749039"/>
              <a:ext cx="328930" cy="274320"/>
            </a:xfrm>
            <a:custGeom>
              <a:avLst/>
              <a:gdLst/>
              <a:ahLst/>
              <a:cxnLst/>
              <a:rect l="l" t="t" r="r" b="b"/>
              <a:pathLst>
                <a:path w="328929" h="274320">
                  <a:moveTo>
                    <a:pt x="263017" y="0"/>
                  </a:moveTo>
                  <a:lnTo>
                    <a:pt x="65658" y="0"/>
                  </a:lnTo>
                  <a:lnTo>
                    <a:pt x="65658" y="136906"/>
                  </a:lnTo>
                  <a:lnTo>
                    <a:pt x="0" y="136906"/>
                  </a:lnTo>
                  <a:lnTo>
                    <a:pt x="164338" y="273812"/>
                  </a:lnTo>
                  <a:lnTo>
                    <a:pt x="328802" y="136906"/>
                  </a:lnTo>
                  <a:lnTo>
                    <a:pt x="263017" y="136906"/>
                  </a:lnTo>
                  <a:lnTo>
                    <a:pt x="263017" y="0"/>
                  </a:lnTo>
                  <a:close/>
                </a:path>
              </a:pathLst>
            </a:custGeom>
            <a:solidFill>
              <a:srgbClr val="AEBA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87639" y="4066031"/>
              <a:ext cx="1664335" cy="731520"/>
            </a:xfrm>
            <a:custGeom>
              <a:avLst/>
              <a:gdLst/>
              <a:ahLst/>
              <a:cxnLst/>
              <a:rect l="l" t="t" r="r" b="b"/>
              <a:pathLst>
                <a:path w="1664334" h="731520">
                  <a:moveTo>
                    <a:pt x="1591055" y="0"/>
                  </a:moveTo>
                  <a:lnTo>
                    <a:pt x="73025" y="0"/>
                  </a:lnTo>
                  <a:lnTo>
                    <a:pt x="44576" y="5715"/>
                  </a:lnTo>
                  <a:lnTo>
                    <a:pt x="21335" y="21463"/>
                  </a:lnTo>
                  <a:lnTo>
                    <a:pt x="5714" y="44704"/>
                  </a:lnTo>
                  <a:lnTo>
                    <a:pt x="0" y="73152"/>
                  </a:lnTo>
                  <a:lnTo>
                    <a:pt x="0" y="658241"/>
                  </a:lnTo>
                  <a:lnTo>
                    <a:pt x="5714" y="686689"/>
                  </a:lnTo>
                  <a:lnTo>
                    <a:pt x="21335" y="709930"/>
                  </a:lnTo>
                  <a:lnTo>
                    <a:pt x="44576" y="725551"/>
                  </a:lnTo>
                  <a:lnTo>
                    <a:pt x="73025" y="731266"/>
                  </a:lnTo>
                  <a:lnTo>
                    <a:pt x="1591055" y="731266"/>
                  </a:lnTo>
                  <a:lnTo>
                    <a:pt x="1619503" y="725551"/>
                  </a:lnTo>
                  <a:lnTo>
                    <a:pt x="1642744" y="709930"/>
                  </a:lnTo>
                  <a:lnTo>
                    <a:pt x="1658365" y="686689"/>
                  </a:lnTo>
                  <a:lnTo>
                    <a:pt x="1664080" y="658241"/>
                  </a:lnTo>
                  <a:lnTo>
                    <a:pt x="1664080" y="73152"/>
                  </a:lnTo>
                  <a:lnTo>
                    <a:pt x="1658365" y="44704"/>
                  </a:lnTo>
                  <a:lnTo>
                    <a:pt x="1642744" y="21463"/>
                  </a:lnTo>
                  <a:lnTo>
                    <a:pt x="1619503" y="5715"/>
                  </a:lnTo>
                  <a:lnTo>
                    <a:pt x="1591055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787639" y="4066031"/>
              <a:ext cx="1664335" cy="731520"/>
            </a:xfrm>
            <a:custGeom>
              <a:avLst/>
              <a:gdLst/>
              <a:ahLst/>
              <a:cxnLst/>
              <a:rect l="l" t="t" r="r" b="b"/>
              <a:pathLst>
                <a:path w="1664334" h="731520">
                  <a:moveTo>
                    <a:pt x="0" y="73152"/>
                  </a:moveTo>
                  <a:lnTo>
                    <a:pt x="5714" y="44704"/>
                  </a:lnTo>
                  <a:lnTo>
                    <a:pt x="21335" y="21463"/>
                  </a:lnTo>
                  <a:lnTo>
                    <a:pt x="44576" y="5715"/>
                  </a:lnTo>
                  <a:lnTo>
                    <a:pt x="73025" y="0"/>
                  </a:lnTo>
                  <a:lnTo>
                    <a:pt x="1591055" y="0"/>
                  </a:lnTo>
                  <a:lnTo>
                    <a:pt x="1619503" y="5715"/>
                  </a:lnTo>
                  <a:lnTo>
                    <a:pt x="1642744" y="21463"/>
                  </a:lnTo>
                  <a:lnTo>
                    <a:pt x="1658365" y="44704"/>
                  </a:lnTo>
                  <a:lnTo>
                    <a:pt x="1664080" y="73152"/>
                  </a:lnTo>
                  <a:lnTo>
                    <a:pt x="1664080" y="658241"/>
                  </a:lnTo>
                  <a:lnTo>
                    <a:pt x="1658365" y="686689"/>
                  </a:lnTo>
                  <a:lnTo>
                    <a:pt x="1642744" y="709930"/>
                  </a:lnTo>
                  <a:lnTo>
                    <a:pt x="1619503" y="725551"/>
                  </a:lnTo>
                  <a:lnTo>
                    <a:pt x="1591055" y="731266"/>
                  </a:lnTo>
                  <a:lnTo>
                    <a:pt x="73025" y="731266"/>
                  </a:lnTo>
                  <a:lnTo>
                    <a:pt x="44576" y="725551"/>
                  </a:lnTo>
                  <a:lnTo>
                    <a:pt x="21335" y="709930"/>
                  </a:lnTo>
                  <a:lnTo>
                    <a:pt x="5714" y="686689"/>
                  </a:lnTo>
                  <a:lnTo>
                    <a:pt x="0" y="658241"/>
                  </a:lnTo>
                  <a:lnTo>
                    <a:pt x="0" y="7315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455151" y="4843272"/>
              <a:ext cx="328930" cy="274320"/>
            </a:xfrm>
            <a:custGeom>
              <a:avLst/>
              <a:gdLst/>
              <a:ahLst/>
              <a:cxnLst/>
              <a:rect l="l" t="t" r="r" b="b"/>
              <a:pathLst>
                <a:path w="328929" h="274320">
                  <a:moveTo>
                    <a:pt x="263017" y="0"/>
                  </a:moveTo>
                  <a:lnTo>
                    <a:pt x="65658" y="0"/>
                  </a:lnTo>
                  <a:lnTo>
                    <a:pt x="65658" y="137159"/>
                  </a:lnTo>
                  <a:lnTo>
                    <a:pt x="0" y="137159"/>
                  </a:lnTo>
                  <a:lnTo>
                    <a:pt x="164338" y="274319"/>
                  </a:lnTo>
                  <a:lnTo>
                    <a:pt x="328802" y="137159"/>
                  </a:lnTo>
                  <a:lnTo>
                    <a:pt x="263017" y="137159"/>
                  </a:lnTo>
                  <a:lnTo>
                    <a:pt x="263017" y="0"/>
                  </a:lnTo>
                  <a:close/>
                </a:path>
              </a:pathLst>
            </a:custGeom>
            <a:solidFill>
              <a:srgbClr val="AEBA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787639" y="5163311"/>
              <a:ext cx="1664335" cy="728345"/>
            </a:xfrm>
            <a:custGeom>
              <a:avLst/>
              <a:gdLst/>
              <a:ahLst/>
              <a:cxnLst/>
              <a:rect l="l" t="t" r="r" b="b"/>
              <a:pathLst>
                <a:path w="1664334" h="728345">
                  <a:moveTo>
                    <a:pt x="1591055" y="0"/>
                  </a:moveTo>
                  <a:lnTo>
                    <a:pt x="73025" y="0"/>
                  </a:lnTo>
                  <a:lnTo>
                    <a:pt x="44576" y="5714"/>
                  </a:lnTo>
                  <a:lnTo>
                    <a:pt x="21335" y="21336"/>
                  </a:lnTo>
                  <a:lnTo>
                    <a:pt x="5714" y="44450"/>
                  </a:lnTo>
                  <a:lnTo>
                    <a:pt x="0" y="72771"/>
                  </a:lnTo>
                  <a:lnTo>
                    <a:pt x="0" y="655408"/>
                  </a:lnTo>
                  <a:lnTo>
                    <a:pt x="5714" y="683755"/>
                  </a:lnTo>
                  <a:lnTo>
                    <a:pt x="21335" y="706894"/>
                  </a:lnTo>
                  <a:lnTo>
                    <a:pt x="44576" y="722503"/>
                  </a:lnTo>
                  <a:lnTo>
                    <a:pt x="73025" y="728230"/>
                  </a:lnTo>
                  <a:lnTo>
                    <a:pt x="1591055" y="728230"/>
                  </a:lnTo>
                  <a:lnTo>
                    <a:pt x="1619503" y="722503"/>
                  </a:lnTo>
                  <a:lnTo>
                    <a:pt x="1642744" y="706894"/>
                  </a:lnTo>
                  <a:lnTo>
                    <a:pt x="1658365" y="683755"/>
                  </a:lnTo>
                  <a:lnTo>
                    <a:pt x="1664080" y="655408"/>
                  </a:lnTo>
                  <a:lnTo>
                    <a:pt x="1664080" y="72771"/>
                  </a:lnTo>
                  <a:lnTo>
                    <a:pt x="1658365" y="44450"/>
                  </a:lnTo>
                  <a:lnTo>
                    <a:pt x="1642744" y="21336"/>
                  </a:lnTo>
                  <a:lnTo>
                    <a:pt x="1619503" y="5714"/>
                  </a:lnTo>
                  <a:lnTo>
                    <a:pt x="1591055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787639" y="5163311"/>
              <a:ext cx="1664335" cy="728345"/>
            </a:xfrm>
            <a:custGeom>
              <a:avLst/>
              <a:gdLst/>
              <a:ahLst/>
              <a:cxnLst/>
              <a:rect l="l" t="t" r="r" b="b"/>
              <a:pathLst>
                <a:path w="1664334" h="728345">
                  <a:moveTo>
                    <a:pt x="0" y="72771"/>
                  </a:moveTo>
                  <a:lnTo>
                    <a:pt x="5714" y="44450"/>
                  </a:lnTo>
                  <a:lnTo>
                    <a:pt x="21335" y="21336"/>
                  </a:lnTo>
                  <a:lnTo>
                    <a:pt x="44576" y="5714"/>
                  </a:lnTo>
                  <a:lnTo>
                    <a:pt x="73025" y="0"/>
                  </a:lnTo>
                  <a:lnTo>
                    <a:pt x="1591055" y="0"/>
                  </a:lnTo>
                  <a:lnTo>
                    <a:pt x="1619503" y="5714"/>
                  </a:lnTo>
                  <a:lnTo>
                    <a:pt x="1642744" y="21336"/>
                  </a:lnTo>
                  <a:lnTo>
                    <a:pt x="1658365" y="44450"/>
                  </a:lnTo>
                  <a:lnTo>
                    <a:pt x="1664080" y="72771"/>
                  </a:lnTo>
                  <a:lnTo>
                    <a:pt x="1664080" y="655408"/>
                  </a:lnTo>
                  <a:lnTo>
                    <a:pt x="1658365" y="683755"/>
                  </a:lnTo>
                  <a:lnTo>
                    <a:pt x="1642744" y="706894"/>
                  </a:lnTo>
                  <a:lnTo>
                    <a:pt x="1619503" y="722503"/>
                  </a:lnTo>
                  <a:lnTo>
                    <a:pt x="1591055" y="728230"/>
                  </a:lnTo>
                  <a:lnTo>
                    <a:pt x="73025" y="728230"/>
                  </a:lnTo>
                  <a:lnTo>
                    <a:pt x="44576" y="722503"/>
                  </a:lnTo>
                  <a:lnTo>
                    <a:pt x="21335" y="706894"/>
                  </a:lnTo>
                  <a:lnTo>
                    <a:pt x="5714" y="683755"/>
                  </a:lnTo>
                  <a:lnTo>
                    <a:pt x="0" y="655408"/>
                  </a:lnTo>
                  <a:lnTo>
                    <a:pt x="0" y="7277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910071" y="1792223"/>
            <a:ext cx="5462270" cy="4206240"/>
          </a:xfrm>
          <a:prstGeom prst="rect">
            <a:avLst/>
          </a:prstGeom>
          <a:ln w="12192">
            <a:solidFill>
              <a:srgbClr val="4470C4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1995170" marR="2012950" algn="ctr">
              <a:lnSpc>
                <a:spcPts val="1610"/>
              </a:lnSpc>
              <a:spcBef>
                <a:spcPts val="5"/>
              </a:spcBef>
            </a:pPr>
            <a:r>
              <a:rPr sz="16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Exploratory</a:t>
            </a:r>
            <a:r>
              <a:rPr sz="16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Data </a:t>
            </a:r>
            <a:r>
              <a:rPr sz="16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Analysis</a:t>
            </a:r>
            <a:r>
              <a:rPr sz="16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(EDA)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8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R="16510" algn="ctr">
              <a:lnSpc>
                <a:spcPts val="1764"/>
              </a:lnSpc>
              <a:spcBef>
                <a:spcPts val="5"/>
              </a:spcBef>
            </a:pPr>
            <a:r>
              <a:rPr sz="16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Calculate</a:t>
            </a:r>
            <a:r>
              <a:rPr sz="1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metrics</a:t>
            </a:r>
            <a:endParaRPr sz="1600">
              <a:latin typeface="Microsoft Sans Serif"/>
              <a:cs typeface="Microsoft Sans Serif"/>
            </a:endParaRPr>
          </a:p>
          <a:p>
            <a:pPr marR="23495" algn="ctr">
              <a:lnSpc>
                <a:spcPts val="1764"/>
              </a:lnSpc>
            </a:pPr>
            <a:r>
              <a:rPr sz="1600" dirty="0">
                <a:solidFill>
                  <a:srgbClr val="FFFFFF"/>
                </a:solidFill>
                <a:latin typeface="Microsoft Sans Serif"/>
                <a:cs typeface="Microsoft Sans Serif"/>
              </a:rPr>
              <a:t>by</a:t>
            </a:r>
            <a:r>
              <a:rPr sz="16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site/orbit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8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R="17780" algn="ctr">
              <a:lnSpc>
                <a:spcPts val="1764"/>
              </a:lnSpc>
            </a:pPr>
            <a:r>
              <a:rPr sz="16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Create</a:t>
            </a:r>
            <a:r>
              <a:rPr sz="16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landing</a:t>
            </a:r>
            <a:endParaRPr sz="1600">
              <a:latin typeface="Microsoft Sans Serif"/>
              <a:cs typeface="Microsoft Sans Serif"/>
            </a:endParaRPr>
          </a:p>
          <a:p>
            <a:pPr marR="19685" algn="ctr">
              <a:lnSpc>
                <a:spcPts val="1764"/>
              </a:lnSpc>
            </a:pPr>
            <a:r>
              <a:rPr sz="1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tags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65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2010410" marR="2030095" algn="ctr">
              <a:lnSpc>
                <a:spcPts val="1800"/>
              </a:lnSpc>
            </a:pPr>
            <a:r>
              <a:rPr sz="16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Export</a:t>
            </a:r>
            <a:r>
              <a:rPr sz="16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results</a:t>
            </a:r>
            <a:r>
              <a:rPr sz="16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to CSV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0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64" y="1406143"/>
            <a:ext cx="9441815" cy="3832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b="1" spc="-175" dirty="0">
                <a:solidFill>
                  <a:srgbClr val="292929"/>
                </a:solidFill>
                <a:latin typeface="Arial"/>
                <a:cs typeface="Arial"/>
              </a:rPr>
              <a:t>Charts </a:t>
            </a:r>
            <a:r>
              <a:rPr sz="2200" b="1" spc="-130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200" b="1" spc="-10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292929"/>
                </a:solidFill>
                <a:latin typeface="Arial"/>
                <a:cs typeface="Arial"/>
              </a:rPr>
              <a:t>Purpose</a:t>
            </a:r>
            <a:endParaRPr sz="22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1415"/>
              </a:spcBef>
              <a:buFont typeface="Arial MT"/>
              <a:buChar char="•"/>
              <a:tabLst>
                <a:tab pos="698500" algn="l"/>
              </a:tabLst>
            </a:pPr>
            <a:r>
              <a:rPr sz="1600" b="1" spc="-90" dirty="0">
                <a:solidFill>
                  <a:srgbClr val="292929"/>
                </a:solidFill>
                <a:latin typeface="Arial"/>
                <a:cs typeface="Arial"/>
              </a:rPr>
              <a:t>Flight</a:t>
            </a:r>
            <a:r>
              <a:rPr sz="1600" b="1" spc="-1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114" dirty="0">
                <a:solidFill>
                  <a:srgbClr val="292929"/>
                </a:solidFill>
                <a:latin typeface="Arial"/>
                <a:cs typeface="Arial"/>
              </a:rPr>
              <a:t>Number</a:t>
            </a:r>
            <a:r>
              <a:rPr sz="1600" b="1" spc="-20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95" dirty="0">
                <a:solidFill>
                  <a:srgbClr val="292929"/>
                </a:solidFill>
                <a:latin typeface="Arial"/>
                <a:cs typeface="Arial"/>
              </a:rPr>
              <a:t>vs</a:t>
            </a:r>
            <a:r>
              <a:rPr sz="1600" b="1" spc="-18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145" dirty="0">
                <a:solidFill>
                  <a:srgbClr val="292929"/>
                </a:solidFill>
                <a:latin typeface="Arial"/>
                <a:cs typeface="Arial"/>
              </a:rPr>
              <a:t>Launch</a:t>
            </a:r>
            <a:r>
              <a:rPr sz="1600" b="1" spc="-1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85" dirty="0">
                <a:solidFill>
                  <a:srgbClr val="292929"/>
                </a:solidFill>
                <a:latin typeface="Arial"/>
                <a:cs typeface="Arial"/>
              </a:rPr>
              <a:t>Site</a:t>
            </a:r>
            <a:r>
              <a:rPr sz="16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r>
              <a:rPr sz="16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Understand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160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16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</a:t>
            </a:r>
            <a:r>
              <a:rPr sz="16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6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6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16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(Cat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plot).</a:t>
            </a:r>
            <a:endParaRPr sz="16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420"/>
              </a:spcBef>
              <a:buFont typeface="Arial MT"/>
              <a:buChar char="•"/>
              <a:tabLst>
                <a:tab pos="698500" algn="l"/>
              </a:tabLst>
            </a:pPr>
            <a:r>
              <a:rPr sz="1600" b="1" spc="-125" dirty="0">
                <a:solidFill>
                  <a:srgbClr val="292929"/>
                </a:solidFill>
                <a:latin typeface="Arial"/>
                <a:cs typeface="Arial"/>
              </a:rPr>
              <a:t>Payload</a:t>
            </a:r>
            <a:r>
              <a:rPr sz="1600" b="1" spc="-9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130" dirty="0">
                <a:solidFill>
                  <a:srgbClr val="292929"/>
                </a:solidFill>
                <a:latin typeface="Arial"/>
                <a:cs typeface="Arial"/>
              </a:rPr>
              <a:t>Mass</a:t>
            </a:r>
            <a:r>
              <a:rPr sz="1600" b="1" spc="-1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95" dirty="0">
                <a:solidFill>
                  <a:srgbClr val="292929"/>
                </a:solidFill>
                <a:latin typeface="Arial"/>
                <a:cs typeface="Arial"/>
              </a:rPr>
              <a:t>vs</a:t>
            </a:r>
            <a:r>
              <a:rPr sz="1600" b="1" spc="-1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150" dirty="0">
                <a:solidFill>
                  <a:srgbClr val="292929"/>
                </a:solidFill>
                <a:latin typeface="Arial"/>
                <a:cs typeface="Arial"/>
              </a:rPr>
              <a:t>Launch</a:t>
            </a:r>
            <a:r>
              <a:rPr sz="1600" b="1" spc="-1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85" dirty="0">
                <a:solidFill>
                  <a:srgbClr val="292929"/>
                </a:solidFill>
                <a:latin typeface="Arial"/>
                <a:cs typeface="Arial"/>
              </a:rPr>
              <a:t>Site</a:t>
            </a:r>
            <a:r>
              <a:rPr sz="16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: 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Analyze</a:t>
            </a:r>
            <a:r>
              <a:rPr sz="16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6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16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variations</a:t>
            </a:r>
            <a:r>
              <a:rPr sz="16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6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mission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6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(Scatter</a:t>
            </a:r>
            <a:r>
              <a:rPr sz="16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plot).</a:t>
            </a:r>
            <a:endParaRPr sz="16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698500" algn="l"/>
              </a:tabLst>
            </a:pPr>
            <a:r>
              <a:rPr sz="1600" b="1" spc="-175" dirty="0">
                <a:solidFill>
                  <a:srgbClr val="292929"/>
                </a:solidFill>
                <a:latin typeface="Arial"/>
                <a:cs typeface="Arial"/>
              </a:rPr>
              <a:t>Success</a:t>
            </a:r>
            <a:r>
              <a:rPr sz="1600" b="1" spc="-2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105" dirty="0">
                <a:solidFill>
                  <a:srgbClr val="292929"/>
                </a:solidFill>
                <a:latin typeface="Arial"/>
                <a:cs typeface="Arial"/>
              </a:rPr>
              <a:t>Rate</a:t>
            </a:r>
            <a:r>
              <a:rPr sz="1600" b="1" spc="-1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60" dirty="0">
                <a:solidFill>
                  <a:srgbClr val="292929"/>
                </a:solidFill>
                <a:latin typeface="Arial"/>
                <a:cs typeface="Arial"/>
              </a:rPr>
              <a:t>by</a:t>
            </a:r>
            <a:r>
              <a:rPr sz="1600" b="1" spc="-1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70" dirty="0">
                <a:solidFill>
                  <a:srgbClr val="292929"/>
                </a:solidFill>
                <a:latin typeface="Arial"/>
                <a:cs typeface="Arial"/>
              </a:rPr>
              <a:t>Orbit</a:t>
            </a:r>
            <a:r>
              <a:rPr sz="1600" b="1" spc="-1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125" dirty="0">
                <a:solidFill>
                  <a:srgbClr val="292929"/>
                </a:solidFill>
                <a:latin typeface="Arial"/>
                <a:cs typeface="Arial"/>
              </a:rPr>
              <a:t>Type</a:t>
            </a:r>
            <a:r>
              <a:rPr sz="160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600" spc="-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</a:t>
            </a:r>
            <a:r>
              <a:rPr sz="16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types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6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higher</a:t>
            </a:r>
            <a:r>
              <a:rPr sz="16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rates</a:t>
            </a:r>
            <a:r>
              <a:rPr sz="16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(Bar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chart).</a:t>
            </a:r>
            <a:endParaRPr sz="16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698500" algn="l"/>
              </a:tabLst>
            </a:pPr>
            <a:r>
              <a:rPr sz="1600" b="1" spc="-90" dirty="0">
                <a:solidFill>
                  <a:srgbClr val="292929"/>
                </a:solidFill>
                <a:latin typeface="Arial"/>
                <a:cs typeface="Arial"/>
              </a:rPr>
              <a:t>Flight</a:t>
            </a:r>
            <a:r>
              <a:rPr sz="1600" b="1" spc="-1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114" dirty="0">
                <a:solidFill>
                  <a:srgbClr val="292929"/>
                </a:solidFill>
                <a:latin typeface="Arial"/>
                <a:cs typeface="Arial"/>
              </a:rPr>
              <a:t>Number</a:t>
            </a:r>
            <a:r>
              <a:rPr sz="1600" b="1" spc="-2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95" dirty="0">
                <a:solidFill>
                  <a:srgbClr val="292929"/>
                </a:solidFill>
                <a:latin typeface="Arial"/>
                <a:cs typeface="Arial"/>
              </a:rPr>
              <a:t>vs</a:t>
            </a:r>
            <a:r>
              <a:rPr sz="1600" b="1" spc="-19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70" dirty="0">
                <a:solidFill>
                  <a:srgbClr val="292929"/>
                </a:solidFill>
                <a:latin typeface="Arial"/>
                <a:cs typeface="Arial"/>
              </a:rPr>
              <a:t>Orbit</a:t>
            </a:r>
            <a:r>
              <a:rPr sz="1600" b="1" spc="-1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125" dirty="0">
                <a:solidFill>
                  <a:srgbClr val="292929"/>
                </a:solidFill>
                <a:latin typeface="Arial"/>
                <a:cs typeface="Arial"/>
              </a:rPr>
              <a:t>Type</a:t>
            </a:r>
            <a:r>
              <a:rPr sz="160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Identify</a:t>
            </a:r>
            <a:r>
              <a:rPr sz="16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distribution</a:t>
            </a:r>
            <a:r>
              <a:rPr sz="16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6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6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rates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 by orbit</a:t>
            </a:r>
            <a:r>
              <a:rPr sz="16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(Scatter</a:t>
            </a:r>
            <a:r>
              <a:rPr sz="16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plot).</a:t>
            </a:r>
            <a:endParaRPr sz="16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415"/>
              </a:spcBef>
              <a:buFont typeface="Arial MT"/>
              <a:buChar char="•"/>
              <a:tabLst>
                <a:tab pos="698500" algn="l"/>
              </a:tabLst>
            </a:pPr>
            <a:r>
              <a:rPr sz="1600" b="1" spc="-125" dirty="0">
                <a:solidFill>
                  <a:srgbClr val="292929"/>
                </a:solidFill>
                <a:latin typeface="Arial"/>
                <a:cs typeface="Arial"/>
              </a:rPr>
              <a:t>Payload</a:t>
            </a:r>
            <a:r>
              <a:rPr sz="1600" b="1" spc="-1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130" dirty="0">
                <a:solidFill>
                  <a:srgbClr val="292929"/>
                </a:solidFill>
                <a:latin typeface="Arial"/>
                <a:cs typeface="Arial"/>
              </a:rPr>
              <a:t>Mass</a:t>
            </a:r>
            <a:r>
              <a:rPr sz="1600" b="1" spc="-19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95" dirty="0">
                <a:solidFill>
                  <a:srgbClr val="292929"/>
                </a:solidFill>
                <a:latin typeface="Arial"/>
                <a:cs typeface="Arial"/>
              </a:rPr>
              <a:t>vs</a:t>
            </a:r>
            <a:r>
              <a:rPr sz="1600" b="1" spc="-1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70" dirty="0">
                <a:solidFill>
                  <a:srgbClr val="292929"/>
                </a:solidFill>
                <a:latin typeface="Arial"/>
                <a:cs typeface="Arial"/>
              </a:rPr>
              <a:t>Orbit</a:t>
            </a:r>
            <a:r>
              <a:rPr sz="1600" b="1" spc="-1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125" dirty="0">
                <a:solidFill>
                  <a:srgbClr val="292929"/>
                </a:solidFill>
                <a:latin typeface="Arial"/>
                <a:cs typeface="Arial"/>
              </a:rPr>
              <a:t>Type</a:t>
            </a:r>
            <a:r>
              <a:rPr sz="160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Study</a:t>
            </a:r>
            <a:r>
              <a:rPr sz="16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across</a:t>
            </a:r>
            <a:r>
              <a:rPr sz="16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</a:t>
            </a:r>
            <a:r>
              <a:rPr sz="16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types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(Scatter</a:t>
            </a:r>
            <a:r>
              <a:rPr sz="16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plot</a:t>
            </a:r>
            <a:r>
              <a:rPr sz="16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6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colors).</a:t>
            </a:r>
            <a:endParaRPr sz="16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698500" algn="l"/>
              </a:tabLst>
            </a:pPr>
            <a:r>
              <a:rPr sz="1600" b="1" spc="-114" dirty="0">
                <a:solidFill>
                  <a:srgbClr val="292929"/>
                </a:solidFill>
                <a:latin typeface="Arial"/>
                <a:cs typeface="Arial"/>
              </a:rPr>
              <a:t>Yearly</a:t>
            </a:r>
            <a:r>
              <a:rPr sz="1600" b="1" spc="-1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110" dirty="0">
                <a:solidFill>
                  <a:srgbClr val="292929"/>
                </a:solidFill>
                <a:latin typeface="Arial"/>
                <a:cs typeface="Arial"/>
              </a:rPr>
              <a:t>Trend</a:t>
            </a:r>
            <a:r>
              <a:rPr sz="1600" b="1" spc="-1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55" dirty="0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sz="1600" b="1" spc="-114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150" dirty="0">
                <a:solidFill>
                  <a:srgbClr val="292929"/>
                </a:solidFill>
                <a:latin typeface="Arial"/>
                <a:cs typeface="Arial"/>
              </a:rPr>
              <a:t>Launch</a:t>
            </a:r>
            <a:r>
              <a:rPr sz="1600" b="1" spc="-1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180" dirty="0">
                <a:solidFill>
                  <a:srgbClr val="292929"/>
                </a:solidFill>
                <a:latin typeface="Arial"/>
                <a:cs typeface="Arial"/>
              </a:rPr>
              <a:t>Success</a:t>
            </a:r>
            <a:r>
              <a:rPr sz="16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r>
              <a:rPr sz="16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16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trends</a:t>
            </a:r>
            <a:r>
              <a:rPr sz="16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6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6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over</a:t>
            </a:r>
            <a:r>
              <a:rPr sz="16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time</a:t>
            </a:r>
            <a:r>
              <a:rPr sz="16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(Line</a:t>
            </a:r>
            <a:r>
              <a:rPr sz="16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chart).</a:t>
            </a:r>
            <a:endParaRPr sz="16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37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b="1" spc="-160" dirty="0">
                <a:solidFill>
                  <a:srgbClr val="292929"/>
                </a:solidFill>
                <a:latin typeface="Arial"/>
                <a:cs typeface="Arial"/>
              </a:rPr>
              <a:t>External</a:t>
            </a:r>
            <a:r>
              <a:rPr sz="2200" b="1" spc="-1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292929"/>
                </a:solidFill>
                <a:latin typeface="Arial"/>
                <a:cs typeface="Arial"/>
              </a:rPr>
              <a:t>Reference</a:t>
            </a:r>
            <a:endParaRPr sz="22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 MT"/>
              <a:buChar char="•"/>
              <a:tabLst>
                <a:tab pos="698500" algn="l"/>
              </a:tabLst>
            </a:pPr>
            <a:r>
              <a:rPr sz="1600" u="sng" spc="-3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Microsoft Sans Serif"/>
                <a:cs typeface="Microsoft Sans Serif"/>
                <a:hlinkClick r:id="rId2"/>
              </a:rPr>
              <a:t>GitHub</a:t>
            </a:r>
            <a:r>
              <a:rPr sz="1600" u="sng" spc="-9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Microsoft Sans Serif"/>
                <a:cs typeface="Microsoft Sans Serif"/>
                <a:hlinkClick r:id="rId2"/>
              </a:rPr>
              <a:t> </a:t>
            </a:r>
            <a:r>
              <a:rPr sz="16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Microsoft Sans Serif"/>
                <a:cs typeface="Microsoft Sans Serif"/>
                <a:hlinkClick r:id="rId2"/>
              </a:rPr>
              <a:t>Notebook</a:t>
            </a:r>
            <a:r>
              <a:rPr sz="1600" u="sng" spc="-9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Microsoft Sans Serif"/>
                <a:cs typeface="Microsoft Sans Serif"/>
                <a:hlinkClick r:id="rId2"/>
              </a:rPr>
              <a:t> </a:t>
            </a:r>
            <a:r>
              <a:rPr sz="1600" u="sng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Microsoft Sans Serif"/>
                <a:cs typeface="Microsoft Sans Serif"/>
                <a:hlinkClick r:id="rId2"/>
              </a:rPr>
              <a:t>-</a:t>
            </a:r>
            <a:r>
              <a:rPr sz="16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Microsoft Sans Serif"/>
                <a:cs typeface="Microsoft Sans Serif"/>
                <a:hlinkClick r:id="rId2"/>
              </a:rPr>
              <a:t> </a:t>
            </a:r>
            <a:r>
              <a:rPr sz="1600" u="sng" spc="-6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Microsoft Sans Serif"/>
                <a:cs typeface="Microsoft Sans Serif"/>
                <a:hlinkClick r:id="rId2"/>
              </a:rPr>
              <a:t>EDA</a:t>
            </a:r>
            <a:r>
              <a:rPr sz="1600" u="sng" spc="-13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Microsoft Sans Serif"/>
                <a:cs typeface="Microsoft Sans Serif"/>
                <a:hlinkClick r:id="rId2"/>
              </a:rPr>
              <a:t> </a:t>
            </a:r>
            <a:r>
              <a:rPr sz="1600" u="sng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Microsoft Sans Serif"/>
                <a:cs typeface="Microsoft Sans Serif"/>
                <a:hlinkClick r:id="rId2"/>
              </a:rPr>
              <a:t>with </a:t>
            </a:r>
            <a:r>
              <a:rPr sz="16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Microsoft Sans Serif"/>
                <a:cs typeface="Microsoft Sans Serif"/>
                <a:hlinkClick r:id="rId2"/>
              </a:rPr>
              <a:t>Data</a:t>
            </a:r>
            <a:r>
              <a:rPr sz="1600" u="sng" spc="-3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Microsoft Sans Serif"/>
                <a:cs typeface="Microsoft Sans Serif"/>
                <a:hlinkClick r:id="rId2"/>
              </a:rPr>
              <a:t> </a:t>
            </a:r>
            <a:r>
              <a:rPr sz="16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Microsoft Sans Serif"/>
                <a:cs typeface="Microsoft Sans Serif"/>
                <a:hlinkClick r:id="rId2"/>
              </a:rPr>
              <a:t>Visualization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0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EDA</a:t>
            </a:r>
            <a:r>
              <a:rPr spc="-235" dirty="0"/>
              <a:t> </a:t>
            </a:r>
            <a:r>
              <a:rPr dirty="0"/>
              <a:t>with</a:t>
            </a:r>
            <a:r>
              <a:rPr spc="-95" dirty="0"/>
              <a:t> </a:t>
            </a:r>
            <a:r>
              <a:rPr dirty="0"/>
              <a:t>Data</a:t>
            </a:r>
            <a:r>
              <a:rPr spc="-70" dirty="0"/>
              <a:t> </a:t>
            </a:r>
            <a:r>
              <a:rPr spc="-65" dirty="0"/>
              <a:t>Visualization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75" dirty="0"/>
              <a:t>Key</a:t>
            </a:r>
            <a:r>
              <a:rPr spc="-240" dirty="0"/>
              <a:t> </a:t>
            </a:r>
            <a:r>
              <a:rPr spc="-185" dirty="0"/>
              <a:t>SQL</a:t>
            </a:r>
            <a:r>
              <a:rPr spc="-210" dirty="0"/>
              <a:t> </a:t>
            </a:r>
            <a:r>
              <a:rPr spc="-10" dirty="0"/>
              <a:t>Queries</a:t>
            </a:r>
          </a:p>
          <a:p>
            <a:pPr marL="240665" indent="-227965">
              <a:lnSpc>
                <a:spcPct val="100000"/>
              </a:lnSpc>
              <a:spcBef>
                <a:spcPts val="1420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spc="-110" dirty="0"/>
              <a:t>Unique</a:t>
            </a:r>
            <a:r>
              <a:rPr sz="1600" spc="-125" dirty="0"/>
              <a:t> </a:t>
            </a:r>
            <a:r>
              <a:rPr sz="1600" spc="-150" dirty="0"/>
              <a:t>Launch</a:t>
            </a:r>
            <a:r>
              <a:rPr sz="1600" spc="-95" dirty="0"/>
              <a:t> </a:t>
            </a:r>
            <a:r>
              <a:rPr sz="1600" spc="-130" dirty="0"/>
              <a:t>Sites:</a:t>
            </a:r>
            <a:r>
              <a:rPr sz="1600" spc="-50" dirty="0"/>
              <a:t> </a:t>
            </a:r>
            <a:r>
              <a:rPr sz="1600" spc="-120" dirty="0"/>
              <a:t>Retrieve</a:t>
            </a:r>
            <a:r>
              <a:rPr sz="1600" spc="-110" dirty="0"/>
              <a:t> </a:t>
            </a:r>
            <a:r>
              <a:rPr sz="1600" spc="-114" dirty="0"/>
              <a:t>distinct</a:t>
            </a:r>
            <a:r>
              <a:rPr sz="1600" spc="60" dirty="0"/>
              <a:t> </a:t>
            </a:r>
            <a:r>
              <a:rPr sz="1600" spc="-130" dirty="0"/>
              <a:t>launch</a:t>
            </a:r>
            <a:r>
              <a:rPr sz="1600" spc="-95" dirty="0"/>
              <a:t> </a:t>
            </a:r>
            <a:r>
              <a:rPr sz="1600" spc="-85" dirty="0"/>
              <a:t>site</a:t>
            </a:r>
            <a:r>
              <a:rPr sz="1600" spc="5" dirty="0"/>
              <a:t> </a:t>
            </a:r>
            <a:r>
              <a:rPr sz="1600" spc="-10" dirty="0"/>
              <a:t>names</a:t>
            </a:r>
            <a:endParaRPr sz="1600"/>
          </a:p>
          <a:p>
            <a:pPr marL="240665" indent="-227965">
              <a:lnSpc>
                <a:spcPct val="100000"/>
              </a:lnSpc>
              <a:spcBef>
                <a:spcPts val="141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spc="-95" dirty="0"/>
              <a:t>Filtered</a:t>
            </a:r>
            <a:r>
              <a:rPr sz="1600" spc="-35" dirty="0"/>
              <a:t> </a:t>
            </a:r>
            <a:r>
              <a:rPr sz="1600" spc="-160" dirty="0"/>
              <a:t>Records:</a:t>
            </a:r>
            <a:r>
              <a:rPr sz="1600" spc="-50" dirty="0"/>
              <a:t> </a:t>
            </a:r>
            <a:r>
              <a:rPr sz="1600" spc="-150" dirty="0"/>
              <a:t>Launch</a:t>
            </a:r>
            <a:r>
              <a:rPr sz="1600" spc="-75" dirty="0"/>
              <a:t> </a:t>
            </a:r>
            <a:r>
              <a:rPr sz="1600" spc="-110" dirty="0"/>
              <a:t>sites</a:t>
            </a:r>
            <a:r>
              <a:rPr sz="1600" spc="-100" dirty="0"/>
              <a:t> starting</a:t>
            </a:r>
            <a:r>
              <a:rPr sz="1600" spc="-5" dirty="0"/>
              <a:t> </a:t>
            </a:r>
            <a:r>
              <a:rPr sz="1600" spc="-80" dirty="0"/>
              <a:t>with</a:t>
            </a:r>
            <a:r>
              <a:rPr sz="1600" spc="-65" dirty="0"/>
              <a:t> </a:t>
            </a:r>
            <a:r>
              <a:rPr sz="1600" spc="-10" dirty="0"/>
              <a:t>'CCA’.</a:t>
            </a:r>
            <a:endParaRPr sz="1600"/>
          </a:p>
          <a:p>
            <a:pPr>
              <a:lnSpc>
                <a:spcPct val="100000"/>
              </a:lnSpc>
              <a:buClr>
                <a:srgbClr val="292929"/>
              </a:buClr>
              <a:buFont typeface="Arial MT"/>
              <a:buChar char="•"/>
            </a:pPr>
            <a:endParaRPr sz="1600"/>
          </a:p>
          <a:p>
            <a:pPr>
              <a:lnSpc>
                <a:spcPct val="100000"/>
              </a:lnSpc>
              <a:spcBef>
                <a:spcPts val="1145"/>
              </a:spcBef>
              <a:buClr>
                <a:srgbClr val="292929"/>
              </a:buClr>
              <a:buFont typeface="Arial MT"/>
              <a:buChar char="•"/>
            </a:pPr>
            <a:endParaRPr sz="1600"/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spc="-120" dirty="0"/>
              <a:t>Payload</a:t>
            </a:r>
            <a:r>
              <a:rPr sz="1600" spc="-60" dirty="0"/>
              <a:t> </a:t>
            </a:r>
            <a:r>
              <a:rPr sz="1600" spc="-10" dirty="0"/>
              <a:t>Analysis</a:t>
            </a:r>
            <a:r>
              <a:rPr sz="1600" b="0" spc="-10" dirty="0">
                <a:latin typeface="Microsoft Sans Serif"/>
                <a:cs typeface="Microsoft Sans Serif"/>
              </a:rPr>
              <a:t>:</a:t>
            </a:r>
            <a:endParaRPr sz="16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698500" algn="l"/>
              </a:tabLst>
            </a:pP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14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(CRS).</a:t>
            </a:r>
            <a:endParaRPr sz="14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698500" algn="l"/>
              </a:tabLst>
            </a:pP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Average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'F9 v1.1'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rockets.</a:t>
            </a:r>
            <a:endParaRPr sz="14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buClr>
                <a:srgbClr val="292929"/>
              </a:buClr>
              <a:buFont typeface="Arial MT"/>
              <a:buChar char="•"/>
            </a:pPr>
            <a:endParaRPr sz="14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880"/>
              </a:spcBef>
              <a:buClr>
                <a:srgbClr val="292929"/>
              </a:buClr>
              <a:buFont typeface="Arial MT"/>
              <a:buChar char="•"/>
            </a:pPr>
            <a:endParaRPr sz="14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buFont typeface="Arial MT"/>
              <a:buChar char="•"/>
              <a:tabLst>
                <a:tab pos="240665" algn="l"/>
              </a:tabLst>
            </a:pPr>
            <a:r>
              <a:rPr sz="1600" spc="-110" dirty="0"/>
              <a:t>Landing </a:t>
            </a:r>
            <a:r>
              <a:rPr sz="1600" spc="-10" dirty="0"/>
              <a:t>Outcomes</a:t>
            </a:r>
            <a:endParaRPr sz="1600"/>
          </a:p>
          <a:p>
            <a:pPr marL="698500" lvl="1" indent="-22923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698500" algn="l"/>
              </a:tabLst>
            </a:pP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ground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date.</a:t>
            </a:r>
            <a:endParaRPr sz="14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698500" algn="l"/>
              </a:tabLst>
            </a:pP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Count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4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failed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landings.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0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EDA</a:t>
            </a:r>
            <a:r>
              <a:rPr spc="-140" dirty="0"/>
              <a:t> </a:t>
            </a:r>
            <a:r>
              <a:rPr dirty="0"/>
              <a:t>with</a:t>
            </a:r>
            <a:r>
              <a:rPr spc="120" dirty="0"/>
              <a:t> </a:t>
            </a:r>
            <a:r>
              <a:rPr spc="-290" dirty="0"/>
              <a:t>SQL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00570" y="1771904"/>
            <a:ext cx="4693285" cy="2708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indent="-28638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527685" algn="l"/>
              </a:tabLst>
            </a:pPr>
            <a:r>
              <a:rPr sz="1600" b="1" spc="-135" dirty="0">
                <a:solidFill>
                  <a:srgbClr val="292929"/>
                </a:solidFill>
                <a:latin typeface="Arial"/>
                <a:cs typeface="Arial"/>
              </a:rPr>
              <a:t>Performance</a:t>
            </a:r>
            <a:r>
              <a:rPr sz="1600" b="1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92929"/>
                </a:solidFill>
                <a:latin typeface="Arial"/>
                <a:cs typeface="Arial"/>
              </a:rPr>
              <a:t>Analysis</a:t>
            </a:r>
            <a:endParaRPr sz="1600">
              <a:latin typeface="Arial"/>
              <a:cs typeface="Arial"/>
            </a:endParaRPr>
          </a:p>
          <a:p>
            <a:pPr marL="984885" lvl="1" indent="-286385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984885" algn="l"/>
              </a:tabLst>
            </a:pP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maximum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payload.</a:t>
            </a:r>
            <a:endParaRPr sz="1400">
              <a:latin typeface="Microsoft Sans Serif"/>
              <a:cs typeface="Microsoft Sans Serif"/>
            </a:endParaRPr>
          </a:p>
          <a:p>
            <a:pPr marL="984885" lvl="1" indent="-286385">
              <a:lnSpc>
                <a:spcPct val="100000"/>
              </a:lnSpc>
              <a:spcBef>
                <a:spcPts val="985"/>
              </a:spcBef>
              <a:buFont typeface="Arial MT"/>
              <a:buChar char="•"/>
              <a:tabLst>
                <a:tab pos="984885" algn="l"/>
              </a:tabLst>
            </a:pP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</a:t>
            </a:r>
            <a:r>
              <a:rPr sz="14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landings</a:t>
            </a:r>
            <a:r>
              <a:rPr sz="1400" spc="3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400" spc="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4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14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4000–</a:t>
            </a:r>
            <a:endParaRPr sz="1400">
              <a:latin typeface="Microsoft Sans Serif"/>
              <a:cs typeface="Microsoft Sans Serif"/>
            </a:endParaRPr>
          </a:p>
          <a:p>
            <a:pPr marL="984885">
              <a:lnSpc>
                <a:spcPct val="100000"/>
              </a:lnSpc>
            </a:pP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6000</a:t>
            </a:r>
            <a:r>
              <a:rPr sz="1400" spc="3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kg.</a:t>
            </a:r>
            <a:endParaRPr sz="1400">
              <a:latin typeface="Microsoft Sans Serif"/>
              <a:cs typeface="Microsoft Sans Serif"/>
            </a:endParaRPr>
          </a:p>
          <a:p>
            <a:pPr marL="984885" lvl="1" indent="-286385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984885" algn="l"/>
              </a:tabLst>
            </a:pP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Failed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landings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2015.</a:t>
            </a:r>
            <a:endParaRPr sz="14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buClr>
                <a:srgbClr val="292929"/>
              </a:buClr>
              <a:buFont typeface="Arial MT"/>
              <a:buChar char="•"/>
            </a:pPr>
            <a:endParaRPr sz="14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1070"/>
              </a:spcBef>
              <a:buClr>
                <a:srgbClr val="292929"/>
              </a:buClr>
              <a:buFont typeface="Arial MT"/>
              <a:buChar char="•"/>
            </a:pPr>
            <a:endParaRPr sz="1400">
              <a:latin typeface="Microsoft Sans Serif"/>
              <a:cs typeface="Microsoft Sans Serif"/>
            </a:endParaRPr>
          </a:p>
          <a:p>
            <a:pPr marL="527685" indent="-286385">
              <a:lnSpc>
                <a:spcPts val="1889"/>
              </a:lnSpc>
              <a:buFont typeface="Arial MT"/>
              <a:buChar char="•"/>
              <a:tabLst>
                <a:tab pos="527685" algn="l"/>
              </a:tabLst>
            </a:pPr>
            <a:r>
              <a:rPr sz="1600" b="1" spc="-120" dirty="0">
                <a:solidFill>
                  <a:srgbClr val="292929"/>
                </a:solidFill>
                <a:latin typeface="Arial"/>
                <a:cs typeface="Arial"/>
              </a:rPr>
              <a:t>External</a:t>
            </a:r>
            <a:r>
              <a:rPr sz="1600" b="1" spc="-8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92929"/>
                </a:solidFill>
                <a:latin typeface="Arial"/>
                <a:cs typeface="Arial"/>
              </a:rPr>
              <a:t>Reference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ts val="1650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spc="-60" dirty="0">
                <a:latin typeface="Microsoft Sans Serif"/>
                <a:cs typeface="Microsoft Sans Serif"/>
              </a:rPr>
              <a:t>The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complete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notebook </a:t>
            </a:r>
            <a:r>
              <a:rPr sz="1400" spc="-30" dirty="0">
                <a:latin typeface="Microsoft Sans Serif"/>
                <a:cs typeface="Microsoft Sans Serif"/>
              </a:rPr>
              <a:t>can </a:t>
            </a:r>
            <a:r>
              <a:rPr sz="1400" dirty="0">
                <a:latin typeface="Microsoft Sans Serif"/>
                <a:cs typeface="Microsoft Sans Serif"/>
              </a:rPr>
              <a:t>be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80" dirty="0">
                <a:latin typeface="Microsoft Sans Serif"/>
                <a:cs typeface="Microsoft Sans Serif"/>
              </a:rPr>
              <a:t>accessed</a:t>
            </a:r>
            <a:r>
              <a:rPr sz="1400" spc="-1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here:</a:t>
            </a:r>
            <a:endParaRPr sz="1400">
              <a:latin typeface="Microsoft Sans Serif"/>
              <a:cs typeface="Microsoft Sans Serif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400" b="1" u="sng" dirty="0">
                <a:solidFill>
                  <a:srgbClr val="0000FF"/>
                </a:solidFill>
                <a:uFill>
                  <a:solidFill>
                    <a:srgbClr val="934F70"/>
                  </a:solidFill>
                </a:uFill>
                <a:latin typeface="Calibri"/>
                <a:cs typeface="Calibri"/>
                <a:hlinkClick r:id="rId2"/>
              </a:rPr>
              <a:t>EDA</a:t>
            </a:r>
            <a:r>
              <a:rPr sz="1400" b="1" u="sng" spc="-50" dirty="0">
                <a:solidFill>
                  <a:srgbClr val="0000FF"/>
                </a:solidFill>
                <a:uFill>
                  <a:solidFill>
                    <a:srgbClr val="934F70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b="1" u="sng" dirty="0">
                <a:solidFill>
                  <a:srgbClr val="0000FF"/>
                </a:solidFill>
                <a:uFill>
                  <a:solidFill>
                    <a:srgbClr val="934F70"/>
                  </a:solidFill>
                </a:uFill>
                <a:latin typeface="Calibri"/>
                <a:cs typeface="Calibri"/>
                <a:hlinkClick r:id="rId2"/>
              </a:rPr>
              <a:t>with</a:t>
            </a:r>
            <a:r>
              <a:rPr sz="1400" b="1" u="sng" spc="-45" dirty="0">
                <a:solidFill>
                  <a:srgbClr val="0000FF"/>
                </a:solidFill>
                <a:uFill>
                  <a:solidFill>
                    <a:srgbClr val="934F70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b="1" u="sng" dirty="0">
                <a:solidFill>
                  <a:srgbClr val="0000FF"/>
                </a:solidFill>
                <a:uFill>
                  <a:solidFill>
                    <a:srgbClr val="934F70"/>
                  </a:solidFill>
                </a:uFill>
                <a:latin typeface="Calibri"/>
                <a:cs typeface="Calibri"/>
                <a:hlinkClick r:id="rId2"/>
              </a:rPr>
              <a:t>SQL</a:t>
            </a:r>
            <a:r>
              <a:rPr sz="1400" b="1" u="sng" spc="-50" dirty="0">
                <a:solidFill>
                  <a:srgbClr val="0000FF"/>
                </a:solidFill>
                <a:uFill>
                  <a:solidFill>
                    <a:srgbClr val="934F70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b="1" u="sng" spc="-10" dirty="0">
                <a:solidFill>
                  <a:srgbClr val="0000FF"/>
                </a:solidFill>
                <a:uFill>
                  <a:solidFill>
                    <a:srgbClr val="934F70"/>
                  </a:solidFill>
                </a:uFill>
                <a:latin typeface="Calibri"/>
                <a:cs typeface="Calibri"/>
                <a:hlinkClick r:id="rId2"/>
              </a:rPr>
              <a:t>Notebook</a:t>
            </a:r>
            <a:r>
              <a:rPr sz="1400" b="1" u="sng" spc="-40" dirty="0">
                <a:solidFill>
                  <a:srgbClr val="0000FF"/>
                </a:solidFill>
                <a:uFill>
                  <a:solidFill>
                    <a:srgbClr val="934F70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b="1" u="sng" dirty="0">
                <a:solidFill>
                  <a:srgbClr val="0000FF"/>
                </a:solidFill>
                <a:uFill>
                  <a:solidFill>
                    <a:srgbClr val="934F70"/>
                  </a:solidFill>
                </a:uFill>
                <a:latin typeface="Calibri"/>
                <a:cs typeface="Calibri"/>
                <a:hlinkClick r:id="rId2"/>
              </a:rPr>
              <a:t>on</a:t>
            </a:r>
            <a:r>
              <a:rPr sz="1400" b="1" u="sng" spc="-60" dirty="0">
                <a:solidFill>
                  <a:srgbClr val="0000FF"/>
                </a:solidFill>
                <a:uFill>
                  <a:solidFill>
                    <a:srgbClr val="934F70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b="1" u="sng" spc="-10" dirty="0">
                <a:solidFill>
                  <a:srgbClr val="0000FF"/>
                </a:solidFill>
                <a:uFill>
                  <a:solidFill>
                    <a:srgbClr val="934F70"/>
                  </a:solidFill>
                </a:uFill>
                <a:latin typeface="Calibri"/>
                <a:cs typeface="Calibri"/>
                <a:hlinkClick r:id="rId2"/>
              </a:rPr>
              <a:t>GitHub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64" y="1380871"/>
            <a:ext cx="5046345" cy="395605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1300" marR="10160" indent="-228600" algn="just">
              <a:lnSpc>
                <a:spcPct val="88200"/>
              </a:lnSpc>
              <a:spcBef>
                <a:spcPts val="35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spc="-125" dirty="0">
                <a:latin typeface="Arial"/>
                <a:cs typeface="Arial"/>
              </a:rPr>
              <a:t>Markers</a:t>
            </a:r>
            <a:r>
              <a:rPr sz="1800" spc="-125" dirty="0">
                <a:latin typeface="Microsoft Sans Serif"/>
                <a:cs typeface="Microsoft Sans Serif"/>
              </a:rPr>
              <a:t>: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Indicate</a:t>
            </a:r>
            <a:r>
              <a:rPr sz="1800" spc="-9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key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points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such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as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launch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sites </a:t>
            </a:r>
            <a:r>
              <a:rPr sz="1800" dirty="0">
                <a:latin typeface="Microsoft Sans Serif"/>
                <a:cs typeface="Microsoft Sans Serif"/>
              </a:rPr>
              <a:t>and</a:t>
            </a:r>
            <a:r>
              <a:rPr sz="1800" spc="15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display</a:t>
            </a:r>
            <a:r>
              <a:rPr sz="1800" spc="1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success</a:t>
            </a:r>
            <a:r>
              <a:rPr sz="1800" spc="1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or</a:t>
            </a:r>
            <a:r>
              <a:rPr sz="1800" spc="17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failure</a:t>
            </a:r>
            <a:r>
              <a:rPr sz="1800" spc="15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outcomes</a:t>
            </a:r>
            <a:r>
              <a:rPr sz="1800" spc="1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using </a:t>
            </a:r>
            <a:r>
              <a:rPr sz="1800" spc="-40" dirty="0">
                <a:latin typeface="Microsoft Sans Serif"/>
                <a:cs typeface="Microsoft Sans Serif"/>
              </a:rPr>
              <a:t>color-</a:t>
            </a:r>
            <a:r>
              <a:rPr sz="1800" dirty="0">
                <a:latin typeface="Microsoft Sans Serif"/>
                <a:cs typeface="Microsoft Sans Serif"/>
              </a:rPr>
              <a:t>coded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markers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(green</a:t>
            </a:r>
            <a:r>
              <a:rPr sz="1800" spc="8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success,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red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for </a:t>
            </a:r>
            <a:r>
              <a:rPr sz="1800" spc="-10" dirty="0">
                <a:latin typeface="Microsoft Sans Serif"/>
                <a:cs typeface="Microsoft Sans Serif"/>
              </a:rPr>
              <a:t>failure).</a:t>
            </a:r>
            <a:endParaRPr sz="1800">
              <a:latin typeface="Microsoft Sans Serif"/>
              <a:cs typeface="Microsoft Sans Serif"/>
            </a:endParaRPr>
          </a:p>
          <a:p>
            <a:pPr marL="241300" marR="7620" indent="-228600" algn="just">
              <a:lnSpc>
                <a:spcPct val="878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spc="-120" dirty="0">
                <a:latin typeface="Arial"/>
                <a:cs typeface="Arial"/>
              </a:rPr>
              <a:t>Circles</a:t>
            </a:r>
            <a:r>
              <a:rPr sz="1800" spc="-120" dirty="0">
                <a:latin typeface="Microsoft Sans Serif"/>
                <a:cs typeface="Microsoft Sans Serif"/>
              </a:rPr>
              <a:t>:</a:t>
            </a:r>
            <a:r>
              <a:rPr sz="1800" dirty="0">
                <a:latin typeface="Microsoft Sans Serif"/>
                <a:cs typeface="Microsoft Sans Serif"/>
              </a:rPr>
              <a:t> Highlight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specific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areas,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such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as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launch </a:t>
            </a:r>
            <a:r>
              <a:rPr sz="1800" dirty="0">
                <a:latin typeface="Microsoft Sans Serif"/>
                <a:cs typeface="Microsoft Sans Serif"/>
              </a:rPr>
              <a:t>site</a:t>
            </a:r>
            <a:r>
              <a:rPr sz="1800" spc="430" dirty="0">
                <a:latin typeface="Microsoft Sans Serif"/>
                <a:cs typeface="Microsoft Sans Serif"/>
              </a:rPr>
              <a:t>  </a:t>
            </a:r>
            <a:r>
              <a:rPr sz="1800" dirty="0">
                <a:latin typeface="Microsoft Sans Serif"/>
                <a:cs typeface="Microsoft Sans Serif"/>
              </a:rPr>
              <a:t>locations,</a:t>
            </a:r>
            <a:r>
              <a:rPr sz="1800" spc="420" dirty="0">
                <a:latin typeface="Microsoft Sans Serif"/>
                <a:cs typeface="Microsoft Sans Serif"/>
              </a:rPr>
              <a:t> 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425" dirty="0">
                <a:latin typeface="Microsoft Sans Serif"/>
                <a:cs typeface="Microsoft Sans Serif"/>
              </a:rPr>
              <a:t>  </a:t>
            </a:r>
            <a:r>
              <a:rPr sz="1800" dirty="0">
                <a:latin typeface="Microsoft Sans Serif"/>
                <a:cs typeface="Microsoft Sans Serif"/>
              </a:rPr>
              <a:t>better</a:t>
            </a:r>
            <a:r>
              <a:rPr sz="1800" spc="420" dirty="0">
                <a:latin typeface="Microsoft Sans Serif"/>
                <a:cs typeface="Microsoft Sans Serif"/>
              </a:rPr>
              <a:t>  </a:t>
            </a:r>
            <a:r>
              <a:rPr sz="1800" dirty="0">
                <a:latin typeface="Microsoft Sans Serif"/>
                <a:cs typeface="Microsoft Sans Serif"/>
              </a:rPr>
              <a:t>visualization</a:t>
            </a:r>
            <a:r>
              <a:rPr sz="1800" spc="434" dirty="0">
                <a:latin typeface="Microsoft Sans Serif"/>
                <a:cs typeface="Microsoft Sans Serif"/>
              </a:rPr>
              <a:t>  </a:t>
            </a:r>
            <a:r>
              <a:rPr sz="1800" spc="-25" dirty="0">
                <a:latin typeface="Microsoft Sans Serif"/>
                <a:cs typeface="Microsoft Sans Serif"/>
              </a:rPr>
              <a:t>of </a:t>
            </a:r>
            <a:r>
              <a:rPr sz="1800" spc="-30" dirty="0">
                <a:latin typeface="Microsoft Sans Serif"/>
                <a:cs typeface="Microsoft Sans Serif"/>
              </a:rPr>
              <a:t>geographic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positions.</a:t>
            </a:r>
            <a:endParaRPr sz="1800">
              <a:latin typeface="Microsoft Sans Serif"/>
              <a:cs typeface="Microsoft Sans Serif"/>
            </a:endParaRPr>
          </a:p>
          <a:p>
            <a:pPr marL="241300" marR="5080" indent="-228600" algn="just">
              <a:lnSpc>
                <a:spcPts val="190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spc="-30" dirty="0">
                <a:latin typeface="Arial"/>
                <a:cs typeface="Arial"/>
              </a:rPr>
              <a:t>Marker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105" dirty="0">
                <a:latin typeface="Arial"/>
                <a:cs typeface="Arial"/>
              </a:rPr>
              <a:t>Clusters</a:t>
            </a:r>
            <a:r>
              <a:rPr sz="1800" spc="-105" dirty="0">
                <a:latin typeface="Microsoft Sans Serif"/>
                <a:cs typeface="Microsoft Sans Serif"/>
              </a:rPr>
              <a:t>:</a:t>
            </a:r>
            <a:r>
              <a:rPr sz="1800" dirty="0">
                <a:latin typeface="Microsoft Sans Serif"/>
                <a:cs typeface="Microsoft Sans Serif"/>
              </a:rPr>
              <a:t> Group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multiple</a:t>
            </a:r>
            <a:r>
              <a:rPr sz="1800" spc="1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markers</a:t>
            </a:r>
            <a:r>
              <a:rPr sz="1800" spc="9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at</a:t>
            </a:r>
            <a:r>
              <a:rPr sz="1800" spc="8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the </a:t>
            </a:r>
            <a:r>
              <a:rPr sz="1800" spc="-85" dirty="0">
                <a:latin typeface="Microsoft Sans Serif"/>
                <a:cs typeface="Microsoft Sans Serif"/>
              </a:rPr>
              <a:t>same</a:t>
            </a:r>
            <a:r>
              <a:rPr sz="1800" spc="-35" dirty="0">
                <a:latin typeface="Microsoft Sans Serif"/>
                <a:cs typeface="Microsoft Sans Serif"/>
              </a:rPr>
              <a:t> coordinates,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such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as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multiple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launches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at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a </a:t>
            </a:r>
            <a:r>
              <a:rPr sz="1800" spc="-20" dirty="0">
                <a:latin typeface="Microsoft Sans Serif"/>
                <a:cs typeface="Microsoft Sans Serif"/>
              </a:rPr>
              <a:t>single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site,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simplify</a:t>
            </a:r>
            <a:r>
              <a:rPr sz="1800" spc="-114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map.</a:t>
            </a:r>
            <a:endParaRPr sz="1800">
              <a:latin typeface="Microsoft Sans Serif"/>
              <a:cs typeface="Microsoft Sans Serif"/>
            </a:endParaRPr>
          </a:p>
          <a:p>
            <a:pPr marL="241300" marR="5080" indent="-228600" algn="just">
              <a:lnSpc>
                <a:spcPct val="8780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spc="-125" dirty="0">
                <a:latin typeface="Arial"/>
                <a:cs typeface="Arial"/>
              </a:rPr>
              <a:t>Lines</a:t>
            </a:r>
            <a:r>
              <a:rPr sz="1800" spc="-125" dirty="0">
                <a:latin typeface="Microsoft Sans Serif"/>
                <a:cs typeface="Microsoft Sans Serif"/>
              </a:rPr>
              <a:t>: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Represent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distances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between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launch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sites </a:t>
            </a:r>
            <a:r>
              <a:rPr sz="1800" dirty="0">
                <a:latin typeface="Microsoft Sans Serif"/>
                <a:cs typeface="Microsoft Sans Serif"/>
              </a:rPr>
              <a:t>and</a:t>
            </a:r>
            <a:r>
              <a:rPr sz="1800" spc="150" dirty="0">
                <a:latin typeface="Microsoft Sans Serif"/>
                <a:cs typeface="Microsoft Sans Serif"/>
              </a:rPr>
              <a:t>  </a:t>
            </a:r>
            <a:r>
              <a:rPr sz="1800" dirty="0">
                <a:latin typeface="Microsoft Sans Serif"/>
                <a:cs typeface="Microsoft Sans Serif"/>
              </a:rPr>
              <a:t>nearby</a:t>
            </a:r>
            <a:r>
              <a:rPr sz="1800" spc="160" dirty="0">
                <a:latin typeface="Microsoft Sans Serif"/>
                <a:cs typeface="Microsoft Sans Serif"/>
              </a:rPr>
              <a:t>  </a:t>
            </a:r>
            <a:r>
              <a:rPr sz="1800" dirty="0">
                <a:latin typeface="Microsoft Sans Serif"/>
                <a:cs typeface="Microsoft Sans Serif"/>
              </a:rPr>
              <a:t>coastal</a:t>
            </a:r>
            <a:r>
              <a:rPr sz="1800" spc="140" dirty="0">
                <a:latin typeface="Microsoft Sans Serif"/>
                <a:cs typeface="Microsoft Sans Serif"/>
              </a:rPr>
              <a:t>  </a:t>
            </a:r>
            <a:r>
              <a:rPr sz="1800" dirty="0">
                <a:latin typeface="Microsoft Sans Serif"/>
                <a:cs typeface="Microsoft Sans Serif"/>
              </a:rPr>
              <a:t>points,</a:t>
            </a:r>
            <a:r>
              <a:rPr sz="1800" spc="145" dirty="0">
                <a:latin typeface="Microsoft Sans Serif"/>
                <a:cs typeface="Microsoft Sans Serif"/>
              </a:rPr>
              <a:t>  </a:t>
            </a:r>
            <a:r>
              <a:rPr sz="1800" dirty="0">
                <a:latin typeface="Microsoft Sans Serif"/>
                <a:cs typeface="Microsoft Sans Serif"/>
              </a:rPr>
              <a:t>helping</a:t>
            </a:r>
            <a:r>
              <a:rPr sz="1800" spc="170" dirty="0">
                <a:latin typeface="Microsoft Sans Serif"/>
                <a:cs typeface="Microsoft Sans Serif"/>
              </a:rPr>
              <a:t>  </a:t>
            </a:r>
            <a:r>
              <a:rPr sz="1800" spc="-30" dirty="0">
                <a:latin typeface="Microsoft Sans Serif"/>
                <a:cs typeface="Microsoft Sans Serif"/>
              </a:rPr>
              <a:t>analyze </a:t>
            </a:r>
            <a:r>
              <a:rPr sz="1800" dirty="0">
                <a:latin typeface="Microsoft Sans Serif"/>
                <a:cs typeface="Microsoft Sans Serif"/>
              </a:rPr>
              <a:t>proximity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and</a:t>
            </a:r>
            <a:r>
              <a:rPr sz="1800" spc="-1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location</a:t>
            </a:r>
            <a:r>
              <a:rPr sz="1800" spc="-18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relationships.</a:t>
            </a:r>
            <a:endParaRPr sz="18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0665" algn="l"/>
              </a:tabLst>
            </a:pPr>
            <a:r>
              <a:rPr sz="1800" b="1" spc="-135" dirty="0">
                <a:latin typeface="Arial"/>
                <a:cs typeface="Arial"/>
              </a:rPr>
              <a:t>External</a:t>
            </a:r>
            <a:r>
              <a:rPr sz="1800" b="1" spc="-125" dirty="0">
                <a:latin typeface="Arial"/>
                <a:cs typeface="Arial"/>
              </a:rPr>
              <a:t> </a:t>
            </a:r>
            <a:r>
              <a:rPr sz="1800" b="1" spc="-135" dirty="0">
                <a:latin typeface="Arial"/>
                <a:cs typeface="Arial"/>
              </a:rPr>
              <a:t>Reference</a:t>
            </a:r>
            <a:r>
              <a:rPr sz="1800" spc="-135" dirty="0">
                <a:latin typeface="Microsoft Sans Serif"/>
                <a:cs typeface="Microsoft Sans Serif"/>
              </a:rPr>
              <a:t>:</a:t>
            </a:r>
            <a:r>
              <a:rPr sz="1800" spc="-175" dirty="0">
                <a:latin typeface="Microsoft Sans Serif"/>
                <a:cs typeface="Microsoft Sans Serif"/>
              </a:rPr>
              <a:t> </a:t>
            </a:r>
            <a:r>
              <a:rPr sz="1800" u="sng" spc="-3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Microsoft Sans Serif"/>
                <a:cs typeface="Microsoft Sans Serif"/>
                <a:hlinkClick r:id="rId2"/>
              </a:rPr>
              <a:t>GitHub</a:t>
            </a:r>
            <a:r>
              <a:rPr sz="1800" u="sng" spc="2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Microsoft Sans Serif"/>
                <a:cs typeface="Microsoft Sans Serif"/>
                <a:hlinkClick r:id="rId2"/>
              </a:rPr>
              <a:t> </a:t>
            </a:r>
            <a:r>
              <a:rPr sz="1800" u="sng" spc="-2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Microsoft Sans Serif"/>
                <a:cs typeface="Microsoft Sans Serif"/>
                <a:hlinkClick r:id="rId2"/>
              </a:rPr>
              <a:t>Link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Build</a:t>
            </a:r>
            <a:r>
              <a:rPr spc="-160" dirty="0"/>
              <a:t> </a:t>
            </a:r>
            <a:r>
              <a:rPr dirty="0"/>
              <a:t>an</a:t>
            </a:r>
            <a:r>
              <a:rPr spc="-150" dirty="0"/>
              <a:t> </a:t>
            </a:r>
            <a:r>
              <a:rPr spc="-75" dirty="0"/>
              <a:t>Interactive</a:t>
            </a:r>
            <a:r>
              <a:rPr spc="-155" dirty="0"/>
              <a:t> </a:t>
            </a:r>
            <a:r>
              <a:rPr spc="-30" dirty="0"/>
              <a:t>Map</a:t>
            </a:r>
            <a:r>
              <a:rPr spc="-220" dirty="0"/>
              <a:t> </a:t>
            </a:r>
            <a:r>
              <a:rPr dirty="0"/>
              <a:t>with</a:t>
            </a:r>
            <a:r>
              <a:rPr spc="-125" dirty="0"/>
              <a:t> </a:t>
            </a:r>
            <a:r>
              <a:rPr spc="-10" dirty="0"/>
              <a:t>Folium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498335" y="1469136"/>
            <a:ext cx="2795270" cy="1965960"/>
            <a:chOff x="6498335" y="1469136"/>
            <a:chExt cx="2795270" cy="1965960"/>
          </a:xfrm>
        </p:grpSpPr>
        <p:sp>
          <p:nvSpPr>
            <p:cNvPr id="5" name="object 5"/>
            <p:cNvSpPr/>
            <p:nvPr/>
          </p:nvSpPr>
          <p:spPr>
            <a:xfrm>
              <a:off x="6504431" y="1475232"/>
              <a:ext cx="2783205" cy="1953895"/>
            </a:xfrm>
            <a:custGeom>
              <a:avLst/>
              <a:gdLst/>
              <a:ahLst/>
              <a:cxnLst/>
              <a:rect l="l" t="t" r="r" b="b"/>
              <a:pathLst>
                <a:path w="2783204" h="1953895">
                  <a:moveTo>
                    <a:pt x="2782697" y="0"/>
                  </a:moveTo>
                  <a:lnTo>
                    <a:pt x="0" y="0"/>
                  </a:lnTo>
                  <a:lnTo>
                    <a:pt x="0" y="1953514"/>
                  </a:lnTo>
                  <a:lnTo>
                    <a:pt x="2782697" y="1953514"/>
                  </a:lnTo>
                  <a:lnTo>
                    <a:pt x="27826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04431" y="1475232"/>
              <a:ext cx="2783205" cy="1953895"/>
            </a:xfrm>
            <a:custGeom>
              <a:avLst/>
              <a:gdLst/>
              <a:ahLst/>
              <a:cxnLst/>
              <a:rect l="l" t="t" r="r" b="b"/>
              <a:pathLst>
                <a:path w="2783204" h="1953895">
                  <a:moveTo>
                    <a:pt x="0" y="1953514"/>
                  </a:moveTo>
                  <a:lnTo>
                    <a:pt x="2782697" y="1953514"/>
                  </a:lnTo>
                  <a:lnTo>
                    <a:pt x="2782697" y="0"/>
                  </a:lnTo>
                  <a:lnTo>
                    <a:pt x="0" y="0"/>
                  </a:lnTo>
                  <a:lnTo>
                    <a:pt x="0" y="1953514"/>
                  </a:lnTo>
                  <a:close/>
                </a:path>
              </a:pathLst>
            </a:custGeom>
            <a:ln w="12191">
              <a:solidFill>
                <a:srgbClr val="4470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86727" y="1554480"/>
              <a:ext cx="2633472" cy="181965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9348216" y="1463039"/>
            <a:ext cx="2587625" cy="4218940"/>
            <a:chOff x="9348216" y="1463039"/>
            <a:chExt cx="2587625" cy="4218940"/>
          </a:xfrm>
        </p:grpSpPr>
        <p:sp>
          <p:nvSpPr>
            <p:cNvPr id="9" name="object 9"/>
            <p:cNvSpPr/>
            <p:nvPr/>
          </p:nvSpPr>
          <p:spPr>
            <a:xfrm>
              <a:off x="9354312" y="1469135"/>
              <a:ext cx="2575560" cy="4206240"/>
            </a:xfrm>
            <a:custGeom>
              <a:avLst/>
              <a:gdLst/>
              <a:ahLst/>
              <a:cxnLst/>
              <a:rect l="l" t="t" r="r" b="b"/>
              <a:pathLst>
                <a:path w="2575559" h="4206240">
                  <a:moveTo>
                    <a:pt x="2575432" y="0"/>
                  </a:moveTo>
                  <a:lnTo>
                    <a:pt x="0" y="0"/>
                  </a:lnTo>
                  <a:lnTo>
                    <a:pt x="0" y="4206240"/>
                  </a:lnTo>
                  <a:lnTo>
                    <a:pt x="2575432" y="4206240"/>
                  </a:lnTo>
                  <a:lnTo>
                    <a:pt x="2575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354312" y="1469135"/>
              <a:ext cx="2575560" cy="4206240"/>
            </a:xfrm>
            <a:custGeom>
              <a:avLst/>
              <a:gdLst/>
              <a:ahLst/>
              <a:cxnLst/>
              <a:rect l="l" t="t" r="r" b="b"/>
              <a:pathLst>
                <a:path w="2575559" h="4206240">
                  <a:moveTo>
                    <a:pt x="0" y="4206240"/>
                  </a:moveTo>
                  <a:lnTo>
                    <a:pt x="2575432" y="4206240"/>
                  </a:lnTo>
                  <a:lnTo>
                    <a:pt x="2575432" y="0"/>
                  </a:lnTo>
                  <a:lnTo>
                    <a:pt x="0" y="0"/>
                  </a:lnTo>
                  <a:lnTo>
                    <a:pt x="0" y="4206240"/>
                  </a:lnTo>
                  <a:close/>
                </a:path>
              </a:pathLst>
            </a:custGeom>
            <a:ln w="12192">
              <a:solidFill>
                <a:srgbClr val="4470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15272" y="1554479"/>
              <a:ext cx="2444496" cy="405384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6498335" y="3563111"/>
            <a:ext cx="2795270" cy="2118360"/>
            <a:chOff x="6498335" y="3563111"/>
            <a:chExt cx="2795270" cy="2118360"/>
          </a:xfrm>
        </p:grpSpPr>
        <p:sp>
          <p:nvSpPr>
            <p:cNvPr id="13" name="object 13"/>
            <p:cNvSpPr/>
            <p:nvPr/>
          </p:nvSpPr>
          <p:spPr>
            <a:xfrm>
              <a:off x="6504431" y="3569207"/>
              <a:ext cx="2783205" cy="2106295"/>
            </a:xfrm>
            <a:custGeom>
              <a:avLst/>
              <a:gdLst/>
              <a:ahLst/>
              <a:cxnLst/>
              <a:rect l="l" t="t" r="r" b="b"/>
              <a:pathLst>
                <a:path w="2783204" h="2106295">
                  <a:moveTo>
                    <a:pt x="2782697" y="0"/>
                  </a:moveTo>
                  <a:lnTo>
                    <a:pt x="0" y="0"/>
                  </a:lnTo>
                  <a:lnTo>
                    <a:pt x="0" y="2105914"/>
                  </a:lnTo>
                  <a:lnTo>
                    <a:pt x="2782697" y="2105914"/>
                  </a:lnTo>
                  <a:lnTo>
                    <a:pt x="27826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04431" y="3569207"/>
              <a:ext cx="2783205" cy="2106295"/>
            </a:xfrm>
            <a:custGeom>
              <a:avLst/>
              <a:gdLst/>
              <a:ahLst/>
              <a:cxnLst/>
              <a:rect l="l" t="t" r="r" b="b"/>
              <a:pathLst>
                <a:path w="2783204" h="2106295">
                  <a:moveTo>
                    <a:pt x="0" y="2105914"/>
                  </a:moveTo>
                  <a:lnTo>
                    <a:pt x="2782697" y="2105914"/>
                  </a:lnTo>
                  <a:lnTo>
                    <a:pt x="2782697" y="0"/>
                  </a:lnTo>
                  <a:lnTo>
                    <a:pt x="0" y="0"/>
                  </a:lnTo>
                  <a:lnTo>
                    <a:pt x="0" y="2105914"/>
                  </a:lnTo>
                  <a:close/>
                </a:path>
              </a:pathLst>
            </a:custGeom>
            <a:ln w="12192">
              <a:solidFill>
                <a:srgbClr val="4470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0151" y="3633215"/>
              <a:ext cx="2670048" cy="1975104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0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64" y="1466214"/>
            <a:ext cx="10357485" cy="3579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b="1" spc="-120" dirty="0">
                <a:solidFill>
                  <a:srgbClr val="292929"/>
                </a:solidFill>
                <a:latin typeface="Arial"/>
                <a:cs typeface="Arial"/>
              </a:rPr>
              <a:t>Pie</a:t>
            </a:r>
            <a:r>
              <a:rPr sz="2200" b="1" spc="-1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b="1" spc="-170" dirty="0">
                <a:solidFill>
                  <a:srgbClr val="292929"/>
                </a:solidFill>
                <a:latin typeface="Arial"/>
                <a:cs typeface="Arial"/>
              </a:rPr>
              <a:t>Charts</a:t>
            </a:r>
            <a:r>
              <a:rPr sz="22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r>
              <a:rPr sz="22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2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2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2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2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2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2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2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specific</a:t>
            </a: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2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2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2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visualize</a:t>
            </a:r>
            <a:endParaRPr sz="220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25"/>
              </a:spcBef>
            </a:pPr>
            <a:r>
              <a:rPr sz="22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2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frequency</a:t>
            </a:r>
            <a:r>
              <a:rPr sz="220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2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2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activity.</a:t>
            </a:r>
            <a:endParaRPr sz="2200">
              <a:latin typeface="Microsoft Sans Serif"/>
              <a:cs typeface="Microsoft Sans Serif"/>
            </a:endParaRPr>
          </a:p>
          <a:p>
            <a:pPr marL="241300" marR="177800" indent="-228600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b="1" spc="-155" dirty="0">
                <a:solidFill>
                  <a:srgbClr val="292929"/>
                </a:solidFill>
                <a:latin typeface="Arial"/>
                <a:cs typeface="Arial"/>
              </a:rPr>
              <a:t>Scatter</a:t>
            </a:r>
            <a:r>
              <a:rPr sz="2200" b="1" spc="-19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b="1" spc="-105" dirty="0">
                <a:solidFill>
                  <a:srgbClr val="292929"/>
                </a:solidFill>
                <a:latin typeface="Arial"/>
                <a:cs typeface="Arial"/>
              </a:rPr>
              <a:t>Plot</a:t>
            </a:r>
            <a:r>
              <a:rPr sz="22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: </a:t>
            </a:r>
            <a:r>
              <a:rPr sz="22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Illustrates</a:t>
            </a:r>
            <a:r>
              <a:rPr sz="22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2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relationship</a:t>
            </a:r>
            <a:r>
              <a:rPr sz="22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2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</a:t>
            </a:r>
            <a:r>
              <a:rPr sz="22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(success/failure)</a:t>
            </a:r>
            <a:r>
              <a:rPr sz="22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2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2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2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2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2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2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2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versions,</a:t>
            </a:r>
            <a:r>
              <a:rPr sz="22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helping</a:t>
            </a:r>
            <a:r>
              <a:rPr sz="22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identify</a:t>
            </a:r>
            <a:r>
              <a:rPr sz="22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patterns</a:t>
            </a:r>
            <a:r>
              <a:rPr sz="22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2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trends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2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2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performance.</a:t>
            </a:r>
            <a:endParaRPr sz="22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b="1" spc="-155" dirty="0">
                <a:solidFill>
                  <a:srgbClr val="292929"/>
                </a:solidFill>
                <a:latin typeface="Arial"/>
                <a:cs typeface="Arial"/>
              </a:rPr>
              <a:t>Interactions</a:t>
            </a:r>
            <a:r>
              <a:rPr sz="22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r>
              <a:rPr sz="2200" spc="-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2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2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allows</a:t>
            </a:r>
            <a:r>
              <a:rPr sz="22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2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exploration</a:t>
            </a:r>
            <a:r>
              <a:rPr sz="22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2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2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2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enabling</a:t>
            </a: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users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2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</a:t>
            </a:r>
            <a:r>
              <a:rPr sz="22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2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2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</a:t>
            </a:r>
            <a:r>
              <a:rPr sz="22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2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versions,</a:t>
            </a:r>
            <a:r>
              <a:rPr sz="22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2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ranges</a:t>
            </a:r>
            <a:r>
              <a:rPr sz="22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2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deeper insights.</a:t>
            </a:r>
            <a:endParaRPr sz="22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b="1" spc="-160" dirty="0">
                <a:latin typeface="Arial"/>
                <a:cs typeface="Arial"/>
              </a:rPr>
              <a:t>External</a:t>
            </a:r>
            <a:r>
              <a:rPr sz="2200" b="1" spc="-229" dirty="0">
                <a:latin typeface="Arial"/>
                <a:cs typeface="Arial"/>
              </a:rPr>
              <a:t> </a:t>
            </a:r>
            <a:r>
              <a:rPr sz="2200" b="1" spc="-180" dirty="0">
                <a:latin typeface="Arial"/>
                <a:cs typeface="Arial"/>
              </a:rPr>
              <a:t>Reference</a:t>
            </a:r>
            <a:r>
              <a:rPr sz="2200" spc="-180" dirty="0">
                <a:latin typeface="Microsoft Sans Serif"/>
                <a:cs typeface="Microsoft Sans Serif"/>
              </a:rPr>
              <a:t>:</a:t>
            </a:r>
            <a:r>
              <a:rPr sz="2200" spc="-80" dirty="0">
                <a:latin typeface="Microsoft Sans Serif"/>
                <a:cs typeface="Microsoft Sans Serif"/>
              </a:rPr>
              <a:t> </a:t>
            </a:r>
            <a:r>
              <a:rPr sz="2200" u="sng" spc="-4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Microsoft Sans Serif"/>
                <a:cs typeface="Microsoft Sans Serif"/>
                <a:hlinkClick r:id="rId2"/>
              </a:rPr>
              <a:t>GitHub</a:t>
            </a:r>
            <a:r>
              <a:rPr sz="2200" u="sng" spc="-4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Microsoft Sans Serif"/>
                <a:cs typeface="Microsoft Sans Serif"/>
                <a:hlinkClick r:id="rId2"/>
              </a:rPr>
              <a:t> </a:t>
            </a:r>
            <a:r>
              <a:rPr sz="2200" u="sng" spc="-2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Microsoft Sans Serif"/>
                <a:cs typeface="Microsoft Sans Serif"/>
                <a:hlinkClick r:id="rId2"/>
              </a:rPr>
              <a:t>Link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0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Build</a:t>
            </a:r>
            <a:r>
              <a:rPr spc="-225" dirty="0"/>
              <a:t> </a:t>
            </a:r>
            <a:r>
              <a:rPr spc="-30" dirty="0"/>
              <a:t>a</a:t>
            </a:r>
            <a:r>
              <a:rPr spc="-235" dirty="0"/>
              <a:t> </a:t>
            </a:r>
            <a:r>
              <a:rPr spc="-95" dirty="0"/>
              <a:t>Dashboard </a:t>
            </a:r>
            <a:r>
              <a:rPr dirty="0"/>
              <a:t>with</a:t>
            </a:r>
            <a:r>
              <a:rPr spc="-95" dirty="0"/>
              <a:t> </a:t>
            </a:r>
            <a:r>
              <a:rPr dirty="0"/>
              <a:t>Plotly</a:t>
            </a:r>
            <a:r>
              <a:rPr spc="-80" dirty="0"/>
              <a:t> </a:t>
            </a:r>
            <a:r>
              <a:rPr spc="-20" dirty="0"/>
              <a:t>Dash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698" y="1329639"/>
            <a:ext cx="1767839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b="1" spc="-70" dirty="0">
                <a:latin typeface="Arial"/>
                <a:cs typeface="Arial"/>
              </a:rPr>
              <a:t>Data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spc="-90" dirty="0">
                <a:latin typeface="Arial"/>
                <a:cs typeface="Arial"/>
              </a:rPr>
              <a:t>Preparation: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0253" y="1621027"/>
            <a:ext cx="702754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40665" algn="l"/>
              </a:tabLst>
            </a:pPr>
            <a:r>
              <a:rPr sz="1400" spc="-40" dirty="0">
                <a:latin typeface="Microsoft Sans Serif"/>
                <a:cs typeface="Microsoft Sans Serif"/>
              </a:rPr>
              <a:t>Extracted</a:t>
            </a:r>
            <a:r>
              <a:rPr sz="1400" spc="-1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9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target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variable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95" dirty="0">
                <a:latin typeface="Microsoft Sans Serif"/>
                <a:cs typeface="Microsoft Sans Serif"/>
              </a:rPr>
              <a:t>Class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35" dirty="0">
                <a:latin typeface="Microsoft Sans Serif"/>
                <a:cs typeface="Microsoft Sans Serif"/>
              </a:rPr>
              <a:t>standardized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35" dirty="0">
                <a:latin typeface="Microsoft Sans Serif"/>
                <a:cs typeface="Microsoft Sans Serif"/>
              </a:rPr>
              <a:t>features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X</a:t>
            </a:r>
            <a:r>
              <a:rPr sz="1400" spc="-10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using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StandardScaler.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2698" y="1932177"/>
            <a:ext cx="148717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b="1" spc="-70" dirty="0">
                <a:latin typeface="Arial"/>
                <a:cs typeface="Arial"/>
              </a:rPr>
              <a:t>Data</a:t>
            </a:r>
            <a:r>
              <a:rPr sz="1600" b="1" spc="-90" dirty="0">
                <a:latin typeface="Arial"/>
                <a:cs typeface="Arial"/>
              </a:rPr>
              <a:t> </a:t>
            </a:r>
            <a:r>
              <a:rPr sz="1600" b="1" spc="-80" dirty="0">
                <a:latin typeface="Arial"/>
                <a:cs typeface="Arial"/>
              </a:rPr>
              <a:t>Splitting: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0253" y="2223262"/>
            <a:ext cx="553783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40665" algn="l"/>
              </a:tabLst>
            </a:pPr>
            <a:r>
              <a:rPr sz="1400" dirty="0">
                <a:latin typeface="Microsoft Sans Serif"/>
                <a:cs typeface="Microsoft Sans Serif"/>
              </a:rPr>
              <a:t>Split</a:t>
            </a:r>
            <a:r>
              <a:rPr sz="1400" spc="-8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data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into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training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testing</a:t>
            </a:r>
            <a:r>
              <a:rPr sz="1400" spc="-7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sets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(80/20)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using</a:t>
            </a:r>
            <a:r>
              <a:rPr sz="1400" spc="-8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train_test_split.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698" y="2534157"/>
            <a:ext cx="40506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b="1" spc="-80" dirty="0">
                <a:latin typeface="Arial"/>
                <a:cs typeface="Arial"/>
              </a:rPr>
              <a:t>Model</a:t>
            </a:r>
            <a:r>
              <a:rPr sz="1600" b="1" spc="-95" dirty="0">
                <a:latin typeface="Arial"/>
                <a:cs typeface="Arial"/>
              </a:rPr>
              <a:t> </a:t>
            </a:r>
            <a:r>
              <a:rPr sz="1600" b="1" spc="-114" dirty="0">
                <a:latin typeface="Arial"/>
                <a:cs typeface="Arial"/>
              </a:rPr>
              <a:t>Training</a:t>
            </a:r>
            <a:r>
              <a:rPr sz="1600" b="1" spc="-100" dirty="0">
                <a:latin typeface="Arial"/>
                <a:cs typeface="Arial"/>
              </a:rPr>
              <a:t> </a:t>
            </a:r>
            <a:r>
              <a:rPr sz="1600" b="1" spc="-75" dirty="0">
                <a:latin typeface="Arial"/>
                <a:cs typeface="Arial"/>
              </a:rPr>
              <a:t>and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spc="-120" dirty="0">
                <a:latin typeface="Arial"/>
                <a:cs typeface="Arial"/>
              </a:rPr>
              <a:t>Hyperparameter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45" dirty="0">
                <a:latin typeface="Arial"/>
                <a:cs typeface="Arial"/>
              </a:rPr>
              <a:t>Tuning: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0253" y="2785154"/>
            <a:ext cx="6940550" cy="103441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40665" algn="l"/>
              </a:tabLst>
            </a:pPr>
            <a:r>
              <a:rPr sz="1400" spc="-10" dirty="0">
                <a:latin typeface="Microsoft Sans Serif"/>
                <a:cs typeface="Microsoft Sans Serif"/>
              </a:rPr>
              <a:t>Logistic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60" dirty="0">
                <a:latin typeface="Microsoft Sans Serif"/>
                <a:cs typeface="Microsoft Sans Serif"/>
              </a:rPr>
              <a:t>Regression:</a:t>
            </a:r>
            <a:r>
              <a:rPr sz="1400" spc="-40" dirty="0">
                <a:latin typeface="Microsoft Sans Serif"/>
                <a:cs typeface="Microsoft Sans Serif"/>
              </a:rPr>
              <a:t> Tuned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85" dirty="0">
                <a:latin typeface="Microsoft Sans Serif"/>
                <a:cs typeface="Microsoft Sans Serif"/>
              </a:rPr>
              <a:t>C, </a:t>
            </a:r>
            <a:r>
              <a:rPr sz="1400" spc="-35" dirty="0">
                <a:latin typeface="Microsoft Sans Serif"/>
                <a:cs typeface="Microsoft Sans Serif"/>
              </a:rPr>
              <a:t>penalty,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solver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85" dirty="0">
                <a:latin typeface="Microsoft Sans Serif"/>
                <a:cs typeface="Microsoft Sans Serif"/>
              </a:rPr>
              <a:t>(accuracy:</a:t>
            </a:r>
            <a:r>
              <a:rPr sz="1400" spc="-10" dirty="0">
                <a:latin typeface="Microsoft Sans Serif"/>
                <a:cs typeface="Microsoft Sans Serif"/>
              </a:rPr>
              <a:t> 84.6%).</a:t>
            </a:r>
            <a:endParaRPr sz="14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240665" algn="l"/>
              </a:tabLst>
            </a:pPr>
            <a:r>
              <a:rPr sz="1400" spc="-90" dirty="0">
                <a:latin typeface="Microsoft Sans Serif"/>
                <a:cs typeface="Microsoft Sans Serif"/>
              </a:rPr>
              <a:t>SVM:</a:t>
            </a:r>
            <a:r>
              <a:rPr sz="1400" spc="-110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Tuned</a:t>
            </a:r>
            <a:r>
              <a:rPr sz="1400" spc="-30" dirty="0">
                <a:latin typeface="Microsoft Sans Serif"/>
                <a:cs typeface="Microsoft Sans Serif"/>
              </a:rPr>
              <a:t> kernel,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85" dirty="0">
                <a:latin typeface="Microsoft Sans Serif"/>
                <a:cs typeface="Microsoft Sans Serif"/>
              </a:rPr>
              <a:t>C,</a:t>
            </a:r>
            <a:r>
              <a:rPr sz="1400" spc="-9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 </a:t>
            </a:r>
            <a:r>
              <a:rPr sz="1400" spc="-50" dirty="0">
                <a:latin typeface="Microsoft Sans Serif"/>
                <a:cs typeface="Microsoft Sans Serif"/>
              </a:rPr>
              <a:t>gamma</a:t>
            </a:r>
            <a:r>
              <a:rPr sz="1400" spc="-70" dirty="0">
                <a:latin typeface="Microsoft Sans Serif"/>
                <a:cs typeface="Microsoft Sans Serif"/>
              </a:rPr>
              <a:t> (accuracy: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84.8%).</a:t>
            </a:r>
            <a:endParaRPr sz="14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240665" algn="l"/>
              </a:tabLst>
            </a:pPr>
            <a:r>
              <a:rPr sz="1400" spc="-40" dirty="0">
                <a:latin typeface="Microsoft Sans Serif"/>
                <a:cs typeface="Microsoft Sans Serif"/>
              </a:rPr>
              <a:t>Decision</a:t>
            </a:r>
            <a:r>
              <a:rPr sz="1400" spc="-80" dirty="0">
                <a:latin typeface="Microsoft Sans Serif"/>
                <a:cs typeface="Microsoft Sans Serif"/>
              </a:rPr>
              <a:t> </a:t>
            </a:r>
            <a:r>
              <a:rPr sz="1400" spc="-70" dirty="0">
                <a:latin typeface="Microsoft Sans Serif"/>
                <a:cs typeface="Microsoft Sans Serif"/>
              </a:rPr>
              <a:t>Tree: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Optimized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criterion,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40" dirty="0">
                <a:latin typeface="Microsoft Sans Serif"/>
                <a:cs typeface="Microsoft Sans Serif"/>
              </a:rPr>
              <a:t>max_depth,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60" dirty="0">
                <a:latin typeface="Microsoft Sans Serif"/>
                <a:cs typeface="Microsoft Sans Serif"/>
              </a:rPr>
              <a:t>min_samples_leaf</a:t>
            </a:r>
            <a:r>
              <a:rPr sz="1400" spc="50" dirty="0">
                <a:latin typeface="Microsoft Sans Serif"/>
                <a:cs typeface="Microsoft Sans Serif"/>
              </a:rPr>
              <a:t> </a:t>
            </a:r>
            <a:r>
              <a:rPr sz="1400" spc="-80" dirty="0">
                <a:latin typeface="Microsoft Sans Serif"/>
                <a:cs typeface="Microsoft Sans Serif"/>
              </a:rPr>
              <a:t>(accuracy: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77.8%).</a:t>
            </a:r>
            <a:endParaRPr sz="14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240665" algn="l"/>
              </a:tabLst>
            </a:pPr>
            <a:r>
              <a:rPr sz="1400" spc="-85" dirty="0">
                <a:latin typeface="Microsoft Sans Serif"/>
                <a:cs typeface="Microsoft Sans Serif"/>
              </a:rPr>
              <a:t>KNN:</a:t>
            </a:r>
            <a:r>
              <a:rPr sz="1400" spc="-90" dirty="0">
                <a:latin typeface="Microsoft Sans Serif"/>
                <a:cs typeface="Microsoft Sans Serif"/>
              </a:rPr>
              <a:t> </a:t>
            </a:r>
            <a:r>
              <a:rPr sz="1400" spc="-55" dirty="0">
                <a:latin typeface="Microsoft Sans Serif"/>
                <a:cs typeface="Microsoft Sans Serif"/>
              </a:rPr>
              <a:t>Tuned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35" dirty="0">
                <a:latin typeface="Microsoft Sans Serif"/>
                <a:cs typeface="Microsoft Sans Serif"/>
              </a:rPr>
              <a:t>n_neighbors,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algorithm,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75" dirty="0">
                <a:latin typeface="Microsoft Sans Serif"/>
                <a:cs typeface="Microsoft Sans Serif"/>
              </a:rPr>
              <a:t>(accuracy: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84.8%).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2698" y="3868980"/>
            <a:ext cx="8112125" cy="17449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b="1" spc="-80" dirty="0">
                <a:latin typeface="Arial"/>
                <a:cs typeface="Arial"/>
              </a:rPr>
              <a:t>Model</a:t>
            </a:r>
            <a:r>
              <a:rPr sz="1600" b="1" spc="-14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Evaluation:</a:t>
            </a:r>
            <a:endParaRPr sz="1600">
              <a:latin typeface="Arial"/>
              <a:cs typeface="Arial"/>
            </a:endParaRPr>
          </a:p>
          <a:p>
            <a:pPr marL="698500" lvl="1" indent="-229235">
              <a:lnSpc>
                <a:spcPts val="1814"/>
              </a:lnSpc>
              <a:spcBef>
                <a:spcPts val="290"/>
              </a:spcBef>
              <a:buFont typeface="Arial MT"/>
              <a:buChar char="•"/>
              <a:tabLst>
                <a:tab pos="698500" algn="l"/>
                <a:tab pos="6713220" algn="l"/>
              </a:tabLst>
            </a:pPr>
            <a:r>
              <a:rPr sz="1600" dirty="0">
                <a:latin typeface="Microsoft Sans Serif"/>
                <a:cs typeface="Microsoft Sans Serif"/>
              </a:rPr>
              <a:t>Confusion</a:t>
            </a:r>
            <a:r>
              <a:rPr sz="1600" spc="15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matrices</a:t>
            </a:r>
            <a:r>
              <a:rPr sz="1600" spc="26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3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test</a:t>
            </a:r>
            <a:r>
              <a:rPr sz="1600" spc="29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accuracy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scores</a:t>
            </a:r>
            <a:r>
              <a:rPr sz="1600" spc="1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were</a:t>
            </a:r>
            <a:r>
              <a:rPr sz="1600" spc="2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analyzed</a:t>
            </a:r>
            <a:r>
              <a:rPr sz="1600" spc="15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to</a:t>
            </a:r>
            <a:r>
              <a:rPr sz="1600" dirty="0">
                <a:latin typeface="Microsoft Sans Serif"/>
                <a:cs typeface="Microsoft Sans Serif"/>
              </a:rPr>
              <a:t>	evaluate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model</a:t>
            </a:r>
            <a:endParaRPr sz="1600">
              <a:latin typeface="Microsoft Sans Serif"/>
              <a:cs typeface="Microsoft Sans Serif"/>
            </a:endParaRPr>
          </a:p>
          <a:p>
            <a:pPr marL="698500">
              <a:lnSpc>
                <a:spcPts val="1814"/>
              </a:lnSpc>
            </a:pPr>
            <a:r>
              <a:rPr sz="1600" spc="-10" dirty="0">
                <a:latin typeface="Microsoft Sans Serif"/>
                <a:cs typeface="Microsoft Sans Serif"/>
              </a:rPr>
              <a:t>performance.</a:t>
            </a:r>
            <a:endParaRPr sz="16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b="1" spc="-120" dirty="0">
                <a:latin typeface="Arial"/>
                <a:cs typeface="Arial"/>
              </a:rPr>
              <a:t>Best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120" dirty="0">
                <a:latin typeface="Arial"/>
                <a:cs typeface="Arial"/>
              </a:rPr>
              <a:t>Performing</a:t>
            </a:r>
            <a:r>
              <a:rPr sz="1600" b="1" spc="-114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Model:</a:t>
            </a:r>
            <a:endParaRPr sz="16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98500" algn="l"/>
              </a:tabLst>
            </a:pPr>
            <a:r>
              <a:rPr sz="1400" dirty="0">
                <a:latin typeface="Microsoft Sans Serif"/>
                <a:cs typeface="Microsoft Sans Serif"/>
              </a:rPr>
              <a:t>Logistic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60" dirty="0">
                <a:latin typeface="Microsoft Sans Serif"/>
                <a:cs typeface="Microsoft Sans Serif"/>
              </a:rPr>
              <a:t>Regression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provided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best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balance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60" dirty="0">
                <a:latin typeface="Microsoft Sans Serif"/>
                <a:cs typeface="Microsoft Sans Serif"/>
              </a:rPr>
              <a:t>accuracy</a:t>
            </a:r>
            <a:r>
              <a:rPr sz="1400" spc="-1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at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83%.</a:t>
            </a:r>
            <a:endParaRPr sz="14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810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spc="-50" dirty="0">
                <a:latin typeface="Microsoft Sans Serif"/>
                <a:cs typeface="Microsoft Sans Serif"/>
              </a:rPr>
              <a:t>External</a:t>
            </a:r>
            <a:r>
              <a:rPr sz="1600" spc="-70" dirty="0">
                <a:latin typeface="Microsoft Sans Serif"/>
                <a:cs typeface="Microsoft Sans Serif"/>
              </a:rPr>
              <a:t> </a:t>
            </a:r>
            <a:r>
              <a:rPr sz="1600" spc="-100" dirty="0">
                <a:latin typeface="Microsoft Sans Serif"/>
                <a:cs typeface="Microsoft Sans Serif"/>
              </a:rPr>
              <a:t>Reference: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u="sng" spc="-2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Microsoft Sans Serif"/>
                <a:cs typeface="Microsoft Sans Serif"/>
                <a:hlinkClick r:id="rId2"/>
              </a:rPr>
              <a:t>GitHub</a:t>
            </a:r>
            <a:r>
              <a:rPr sz="16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Microsoft Sans Serif"/>
                <a:cs typeface="Microsoft Sans Serif"/>
                <a:hlinkClick r:id="rId2"/>
              </a:rPr>
              <a:t> </a:t>
            </a:r>
            <a:r>
              <a:rPr sz="1600" u="sng" spc="-2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Microsoft Sans Serif"/>
                <a:cs typeface="Microsoft Sans Serif"/>
                <a:hlinkClick r:id="rId2"/>
              </a:rPr>
              <a:t>Link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Predictive</a:t>
            </a:r>
            <a:r>
              <a:rPr spc="-95" dirty="0"/>
              <a:t> </a:t>
            </a:r>
            <a:r>
              <a:rPr spc="-110" dirty="0"/>
              <a:t>Analysis</a:t>
            </a:r>
            <a:r>
              <a:rPr spc="-265" dirty="0"/>
              <a:t> </a:t>
            </a:r>
            <a:r>
              <a:rPr spc="-100" dirty="0"/>
              <a:t>(Classification)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9150095" y="1569719"/>
            <a:ext cx="2221865" cy="4206240"/>
            <a:chOff x="9150095" y="1569719"/>
            <a:chExt cx="2221865" cy="4206240"/>
          </a:xfrm>
        </p:grpSpPr>
        <p:sp>
          <p:nvSpPr>
            <p:cNvPr id="11" name="object 11"/>
            <p:cNvSpPr/>
            <p:nvPr/>
          </p:nvSpPr>
          <p:spPr>
            <a:xfrm>
              <a:off x="9150095" y="1569719"/>
              <a:ext cx="2221865" cy="4206240"/>
            </a:xfrm>
            <a:custGeom>
              <a:avLst/>
              <a:gdLst/>
              <a:ahLst/>
              <a:cxnLst/>
              <a:rect l="l" t="t" r="r" b="b"/>
              <a:pathLst>
                <a:path w="2221865" h="4206240">
                  <a:moveTo>
                    <a:pt x="2221611" y="0"/>
                  </a:moveTo>
                  <a:lnTo>
                    <a:pt x="0" y="0"/>
                  </a:lnTo>
                  <a:lnTo>
                    <a:pt x="0" y="4206240"/>
                  </a:lnTo>
                  <a:lnTo>
                    <a:pt x="2221611" y="4206240"/>
                  </a:lnTo>
                  <a:lnTo>
                    <a:pt x="22216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320783" y="1639823"/>
              <a:ext cx="1886585" cy="472440"/>
            </a:xfrm>
            <a:custGeom>
              <a:avLst/>
              <a:gdLst/>
              <a:ahLst/>
              <a:cxnLst/>
              <a:rect l="l" t="t" r="r" b="b"/>
              <a:pathLst>
                <a:path w="1886584" h="472439">
                  <a:moveTo>
                    <a:pt x="1839087" y="0"/>
                  </a:moveTo>
                  <a:lnTo>
                    <a:pt x="47244" y="0"/>
                  </a:lnTo>
                  <a:lnTo>
                    <a:pt x="28829" y="3683"/>
                  </a:lnTo>
                  <a:lnTo>
                    <a:pt x="13843" y="13842"/>
                  </a:lnTo>
                  <a:lnTo>
                    <a:pt x="3683" y="28828"/>
                  </a:lnTo>
                  <a:lnTo>
                    <a:pt x="0" y="47116"/>
                  </a:lnTo>
                  <a:lnTo>
                    <a:pt x="0" y="424814"/>
                  </a:lnTo>
                  <a:lnTo>
                    <a:pt x="3683" y="443102"/>
                  </a:lnTo>
                  <a:lnTo>
                    <a:pt x="13843" y="458088"/>
                  </a:lnTo>
                  <a:lnTo>
                    <a:pt x="28829" y="468249"/>
                  </a:lnTo>
                  <a:lnTo>
                    <a:pt x="47244" y="471931"/>
                  </a:lnTo>
                  <a:lnTo>
                    <a:pt x="1839087" y="471931"/>
                  </a:lnTo>
                  <a:lnTo>
                    <a:pt x="1857502" y="468249"/>
                  </a:lnTo>
                  <a:lnTo>
                    <a:pt x="1872488" y="458088"/>
                  </a:lnTo>
                  <a:lnTo>
                    <a:pt x="1882648" y="443102"/>
                  </a:lnTo>
                  <a:lnTo>
                    <a:pt x="1886331" y="424814"/>
                  </a:lnTo>
                  <a:lnTo>
                    <a:pt x="1886331" y="47116"/>
                  </a:lnTo>
                  <a:lnTo>
                    <a:pt x="1882648" y="28828"/>
                  </a:lnTo>
                  <a:lnTo>
                    <a:pt x="1872488" y="13842"/>
                  </a:lnTo>
                  <a:lnTo>
                    <a:pt x="1857502" y="3683"/>
                  </a:lnTo>
                  <a:lnTo>
                    <a:pt x="1839087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20783" y="1639823"/>
              <a:ext cx="1886585" cy="472440"/>
            </a:xfrm>
            <a:custGeom>
              <a:avLst/>
              <a:gdLst/>
              <a:ahLst/>
              <a:cxnLst/>
              <a:rect l="l" t="t" r="r" b="b"/>
              <a:pathLst>
                <a:path w="1886584" h="472439">
                  <a:moveTo>
                    <a:pt x="0" y="47116"/>
                  </a:moveTo>
                  <a:lnTo>
                    <a:pt x="3683" y="28828"/>
                  </a:lnTo>
                  <a:lnTo>
                    <a:pt x="13843" y="13842"/>
                  </a:lnTo>
                  <a:lnTo>
                    <a:pt x="28829" y="3683"/>
                  </a:lnTo>
                  <a:lnTo>
                    <a:pt x="47244" y="0"/>
                  </a:lnTo>
                  <a:lnTo>
                    <a:pt x="1839087" y="0"/>
                  </a:lnTo>
                  <a:lnTo>
                    <a:pt x="1857502" y="3683"/>
                  </a:lnTo>
                  <a:lnTo>
                    <a:pt x="1872488" y="13842"/>
                  </a:lnTo>
                  <a:lnTo>
                    <a:pt x="1882648" y="28828"/>
                  </a:lnTo>
                  <a:lnTo>
                    <a:pt x="1886331" y="47116"/>
                  </a:lnTo>
                  <a:lnTo>
                    <a:pt x="1886331" y="424814"/>
                  </a:lnTo>
                  <a:lnTo>
                    <a:pt x="1882648" y="443102"/>
                  </a:lnTo>
                  <a:lnTo>
                    <a:pt x="1872488" y="458088"/>
                  </a:lnTo>
                  <a:lnTo>
                    <a:pt x="1857502" y="468249"/>
                  </a:lnTo>
                  <a:lnTo>
                    <a:pt x="1839087" y="471931"/>
                  </a:lnTo>
                  <a:lnTo>
                    <a:pt x="47244" y="471931"/>
                  </a:lnTo>
                  <a:lnTo>
                    <a:pt x="28829" y="468249"/>
                  </a:lnTo>
                  <a:lnTo>
                    <a:pt x="13843" y="458088"/>
                  </a:lnTo>
                  <a:lnTo>
                    <a:pt x="3683" y="443102"/>
                  </a:lnTo>
                  <a:lnTo>
                    <a:pt x="0" y="424814"/>
                  </a:lnTo>
                  <a:lnTo>
                    <a:pt x="0" y="4711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55935" y="2142743"/>
              <a:ext cx="213359" cy="17678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320783" y="2350007"/>
              <a:ext cx="1886585" cy="472440"/>
            </a:xfrm>
            <a:custGeom>
              <a:avLst/>
              <a:gdLst/>
              <a:ahLst/>
              <a:cxnLst/>
              <a:rect l="l" t="t" r="r" b="b"/>
              <a:pathLst>
                <a:path w="1886584" h="472439">
                  <a:moveTo>
                    <a:pt x="1839087" y="0"/>
                  </a:moveTo>
                  <a:lnTo>
                    <a:pt x="47244" y="0"/>
                  </a:lnTo>
                  <a:lnTo>
                    <a:pt x="28829" y="3682"/>
                  </a:lnTo>
                  <a:lnTo>
                    <a:pt x="13843" y="13842"/>
                  </a:lnTo>
                  <a:lnTo>
                    <a:pt x="3683" y="28828"/>
                  </a:lnTo>
                  <a:lnTo>
                    <a:pt x="0" y="47116"/>
                  </a:lnTo>
                  <a:lnTo>
                    <a:pt x="0" y="424814"/>
                  </a:lnTo>
                  <a:lnTo>
                    <a:pt x="3683" y="443102"/>
                  </a:lnTo>
                  <a:lnTo>
                    <a:pt x="13843" y="458088"/>
                  </a:lnTo>
                  <a:lnTo>
                    <a:pt x="28829" y="468249"/>
                  </a:lnTo>
                  <a:lnTo>
                    <a:pt x="47244" y="471931"/>
                  </a:lnTo>
                  <a:lnTo>
                    <a:pt x="1839087" y="471931"/>
                  </a:lnTo>
                  <a:lnTo>
                    <a:pt x="1857502" y="468249"/>
                  </a:lnTo>
                  <a:lnTo>
                    <a:pt x="1872488" y="458088"/>
                  </a:lnTo>
                  <a:lnTo>
                    <a:pt x="1882648" y="443102"/>
                  </a:lnTo>
                  <a:lnTo>
                    <a:pt x="1886331" y="424814"/>
                  </a:lnTo>
                  <a:lnTo>
                    <a:pt x="1886331" y="47116"/>
                  </a:lnTo>
                  <a:lnTo>
                    <a:pt x="1882648" y="28828"/>
                  </a:lnTo>
                  <a:lnTo>
                    <a:pt x="1872488" y="13842"/>
                  </a:lnTo>
                  <a:lnTo>
                    <a:pt x="1857502" y="3682"/>
                  </a:lnTo>
                  <a:lnTo>
                    <a:pt x="1839087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320783" y="2350007"/>
              <a:ext cx="1886585" cy="472440"/>
            </a:xfrm>
            <a:custGeom>
              <a:avLst/>
              <a:gdLst/>
              <a:ahLst/>
              <a:cxnLst/>
              <a:rect l="l" t="t" r="r" b="b"/>
              <a:pathLst>
                <a:path w="1886584" h="472439">
                  <a:moveTo>
                    <a:pt x="0" y="47116"/>
                  </a:moveTo>
                  <a:lnTo>
                    <a:pt x="3683" y="28828"/>
                  </a:lnTo>
                  <a:lnTo>
                    <a:pt x="13843" y="13842"/>
                  </a:lnTo>
                  <a:lnTo>
                    <a:pt x="28829" y="3682"/>
                  </a:lnTo>
                  <a:lnTo>
                    <a:pt x="47244" y="0"/>
                  </a:lnTo>
                  <a:lnTo>
                    <a:pt x="1839087" y="0"/>
                  </a:lnTo>
                  <a:lnTo>
                    <a:pt x="1857502" y="3682"/>
                  </a:lnTo>
                  <a:lnTo>
                    <a:pt x="1872488" y="13842"/>
                  </a:lnTo>
                  <a:lnTo>
                    <a:pt x="1882648" y="28828"/>
                  </a:lnTo>
                  <a:lnTo>
                    <a:pt x="1886331" y="47116"/>
                  </a:lnTo>
                  <a:lnTo>
                    <a:pt x="1886331" y="424814"/>
                  </a:lnTo>
                  <a:lnTo>
                    <a:pt x="1882648" y="443102"/>
                  </a:lnTo>
                  <a:lnTo>
                    <a:pt x="1872488" y="458088"/>
                  </a:lnTo>
                  <a:lnTo>
                    <a:pt x="1857502" y="468249"/>
                  </a:lnTo>
                  <a:lnTo>
                    <a:pt x="1839087" y="471931"/>
                  </a:lnTo>
                  <a:lnTo>
                    <a:pt x="47244" y="471931"/>
                  </a:lnTo>
                  <a:lnTo>
                    <a:pt x="28829" y="468249"/>
                  </a:lnTo>
                  <a:lnTo>
                    <a:pt x="13843" y="458088"/>
                  </a:lnTo>
                  <a:lnTo>
                    <a:pt x="3683" y="443102"/>
                  </a:lnTo>
                  <a:lnTo>
                    <a:pt x="0" y="424814"/>
                  </a:lnTo>
                  <a:lnTo>
                    <a:pt x="0" y="4711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55935" y="2849880"/>
              <a:ext cx="213359" cy="17678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9320783" y="3057144"/>
              <a:ext cx="1886585" cy="472440"/>
            </a:xfrm>
            <a:custGeom>
              <a:avLst/>
              <a:gdLst/>
              <a:ahLst/>
              <a:cxnLst/>
              <a:rect l="l" t="t" r="r" b="b"/>
              <a:pathLst>
                <a:path w="1886584" h="472439">
                  <a:moveTo>
                    <a:pt x="1839087" y="0"/>
                  </a:moveTo>
                  <a:lnTo>
                    <a:pt x="47244" y="0"/>
                  </a:lnTo>
                  <a:lnTo>
                    <a:pt x="28829" y="3682"/>
                  </a:lnTo>
                  <a:lnTo>
                    <a:pt x="13843" y="13842"/>
                  </a:lnTo>
                  <a:lnTo>
                    <a:pt x="3683" y="28828"/>
                  </a:lnTo>
                  <a:lnTo>
                    <a:pt x="0" y="47116"/>
                  </a:lnTo>
                  <a:lnTo>
                    <a:pt x="0" y="424814"/>
                  </a:lnTo>
                  <a:lnTo>
                    <a:pt x="3683" y="443102"/>
                  </a:lnTo>
                  <a:lnTo>
                    <a:pt x="13843" y="458088"/>
                  </a:lnTo>
                  <a:lnTo>
                    <a:pt x="28829" y="468248"/>
                  </a:lnTo>
                  <a:lnTo>
                    <a:pt x="47244" y="471931"/>
                  </a:lnTo>
                  <a:lnTo>
                    <a:pt x="1839087" y="471931"/>
                  </a:lnTo>
                  <a:lnTo>
                    <a:pt x="1857502" y="468248"/>
                  </a:lnTo>
                  <a:lnTo>
                    <a:pt x="1872488" y="458088"/>
                  </a:lnTo>
                  <a:lnTo>
                    <a:pt x="1882648" y="443102"/>
                  </a:lnTo>
                  <a:lnTo>
                    <a:pt x="1886331" y="424814"/>
                  </a:lnTo>
                  <a:lnTo>
                    <a:pt x="1886331" y="47116"/>
                  </a:lnTo>
                  <a:lnTo>
                    <a:pt x="1882648" y="28828"/>
                  </a:lnTo>
                  <a:lnTo>
                    <a:pt x="1872488" y="13842"/>
                  </a:lnTo>
                  <a:lnTo>
                    <a:pt x="1857502" y="3682"/>
                  </a:lnTo>
                  <a:lnTo>
                    <a:pt x="1839087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320783" y="3057144"/>
              <a:ext cx="1886585" cy="472440"/>
            </a:xfrm>
            <a:custGeom>
              <a:avLst/>
              <a:gdLst/>
              <a:ahLst/>
              <a:cxnLst/>
              <a:rect l="l" t="t" r="r" b="b"/>
              <a:pathLst>
                <a:path w="1886584" h="472439">
                  <a:moveTo>
                    <a:pt x="0" y="47116"/>
                  </a:moveTo>
                  <a:lnTo>
                    <a:pt x="3683" y="28828"/>
                  </a:lnTo>
                  <a:lnTo>
                    <a:pt x="13843" y="13842"/>
                  </a:lnTo>
                  <a:lnTo>
                    <a:pt x="28829" y="3682"/>
                  </a:lnTo>
                  <a:lnTo>
                    <a:pt x="47244" y="0"/>
                  </a:lnTo>
                  <a:lnTo>
                    <a:pt x="1839087" y="0"/>
                  </a:lnTo>
                  <a:lnTo>
                    <a:pt x="1857502" y="3682"/>
                  </a:lnTo>
                  <a:lnTo>
                    <a:pt x="1872488" y="13842"/>
                  </a:lnTo>
                  <a:lnTo>
                    <a:pt x="1882648" y="28828"/>
                  </a:lnTo>
                  <a:lnTo>
                    <a:pt x="1886331" y="47116"/>
                  </a:lnTo>
                  <a:lnTo>
                    <a:pt x="1886331" y="424814"/>
                  </a:lnTo>
                  <a:lnTo>
                    <a:pt x="1882648" y="443102"/>
                  </a:lnTo>
                  <a:lnTo>
                    <a:pt x="1872488" y="458088"/>
                  </a:lnTo>
                  <a:lnTo>
                    <a:pt x="1857502" y="468248"/>
                  </a:lnTo>
                  <a:lnTo>
                    <a:pt x="1839087" y="471931"/>
                  </a:lnTo>
                  <a:lnTo>
                    <a:pt x="47244" y="471931"/>
                  </a:lnTo>
                  <a:lnTo>
                    <a:pt x="28829" y="468248"/>
                  </a:lnTo>
                  <a:lnTo>
                    <a:pt x="13843" y="458088"/>
                  </a:lnTo>
                  <a:lnTo>
                    <a:pt x="3683" y="443102"/>
                  </a:lnTo>
                  <a:lnTo>
                    <a:pt x="0" y="424814"/>
                  </a:lnTo>
                  <a:lnTo>
                    <a:pt x="0" y="4711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55935" y="3557015"/>
              <a:ext cx="213359" cy="17983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9320783" y="3764280"/>
              <a:ext cx="1886585" cy="472440"/>
            </a:xfrm>
            <a:custGeom>
              <a:avLst/>
              <a:gdLst/>
              <a:ahLst/>
              <a:cxnLst/>
              <a:rect l="l" t="t" r="r" b="b"/>
              <a:pathLst>
                <a:path w="1886584" h="472439">
                  <a:moveTo>
                    <a:pt x="1839087" y="0"/>
                  </a:moveTo>
                  <a:lnTo>
                    <a:pt x="47244" y="0"/>
                  </a:lnTo>
                  <a:lnTo>
                    <a:pt x="28829" y="3683"/>
                  </a:lnTo>
                  <a:lnTo>
                    <a:pt x="13843" y="13843"/>
                  </a:lnTo>
                  <a:lnTo>
                    <a:pt x="3683" y="28829"/>
                  </a:lnTo>
                  <a:lnTo>
                    <a:pt x="0" y="47117"/>
                  </a:lnTo>
                  <a:lnTo>
                    <a:pt x="0" y="424815"/>
                  </a:lnTo>
                  <a:lnTo>
                    <a:pt x="3683" y="443103"/>
                  </a:lnTo>
                  <a:lnTo>
                    <a:pt x="13843" y="458089"/>
                  </a:lnTo>
                  <a:lnTo>
                    <a:pt x="28829" y="468249"/>
                  </a:lnTo>
                  <a:lnTo>
                    <a:pt x="47244" y="471932"/>
                  </a:lnTo>
                  <a:lnTo>
                    <a:pt x="1839087" y="471932"/>
                  </a:lnTo>
                  <a:lnTo>
                    <a:pt x="1857502" y="468249"/>
                  </a:lnTo>
                  <a:lnTo>
                    <a:pt x="1872488" y="458089"/>
                  </a:lnTo>
                  <a:lnTo>
                    <a:pt x="1882648" y="443103"/>
                  </a:lnTo>
                  <a:lnTo>
                    <a:pt x="1886331" y="424815"/>
                  </a:lnTo>
                  <a:lnTo>
                    <a:pt x="1886331" y="47117"/>
                  </a:lnTo>
                  <a:lnTo>
                    <a:pt x="1882648" y="28829"/>
                  </a:lnTo>
                  <a:lnTo>
                    <a:pt x="1872488" y="13843"/>
                  </a:lnTo>
                  <a:lnTo>
                    <a:pt x="1857502" y="3683"/>
                  </a:lnTo>
                  <a:lnTo>
                    <a:pt x="1839087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320783" y="3764280"/>
              <a:ext cx="1886585" cy="472440"/>
            </a:xfrm>
            <a:custGeom>
              <a:avLst/>
              <a:gdLst/>
              <a:ahLst/>
              <a:cxnLst/>
              <a:rect l="l" t="t" r="r" b="b"/>
              <a:pathLst>
                <a:path w="1886584" h="472439">
                  <a:moveTo>
                    <a:pt x="0" y="47117"/>
                  </a:moveTo>
                  <a:lnTo>
                    <a:pt x="3683" y="28829"/>
                  </a:lnTo>
                  <a:lnTo>
                    <a:pt x="13843" y="13843"/>
                  </a:lnTo>
                  <a:lnTo>
                    <a:pt x="28829" y="3683"/>
                  </a:lnTo>
                  <a:lnTo>
                    <a:pt x="47244" y="0"/>
                  </a:lnTo>
                  <a:lnTo>
                    <a:pt x="1839087" y="0"/>
                  </a:lnTo>
                  <a:lnTo>
                    <a:pt x="1857502" y="3683"/>
                  </a:lnTo>
                  <a:lnTo>
                    <a:pt x="1872488" y="13843"/>
                  </a:lnTo>
                  <a:lnTo>
                    <a:pt x="1882648" y="28829"/>
                  </a:lnTo>
                  <a:lnTo>
                    <a:pt x="1886331" y="47117"/>
                  </a:lnTo>
                  <a:lnTo>
                    <a:pt x="1886331" y="424815"/>
                  </a:lnTo>
                  <a:lnTo>
                    <a:pt x="1882648" y="443103"/>
                  </a:lnTo>
                  <a:lnTo>
                    <a:pt x="1872488" y="458089"/>
                  </a:lnTo>
                  <a:lnTo>
                    <a:pt x="1857502" y="468249"/>
                  </a:lnTo>
                  <a:lnTo>
                    <a:pt x="1839087" y="471932"/>
                  </a:lnTo>
                  <a:lnTo>
                    <a:pt x="47244" y="471932"/>
                  </a:lnTo>
                  <a:lnTo>
                    <a:pt x="28829" y="468249"/>
                  </a:lnTo>
                  <a:lnTo>
                    <a:pt x="13843" y="458089"/>
                  </a:lnTo>
                  <a:lnTo>
                    <a:pt x="3683" y="443103"/>
                  </a:lnTo>
                  <a:lnTo>
                    <a:pt x="0" y="424815"/>
                  </a:lnTo>
                  <a:lnTo>
                    <a:pt x="0" y="47117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55935" y="4267199"/>
              <a:ext cx="213359" cy="17678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9320783" y="4474463"/>
              <a:ext cx="1886585" cy="472440"/>
            </a:xfrm>
            <a:custGeom>
              <a:avLst/>
              <a:gdLst/>
              <a:ahLst/>
              <a:cxnLst/>
              <a:rect l="l" t="t" r="r" b="b"/>
              <a:pathLst>
                <a:path w="1886584" h="472439">
                  <a:moveTo>
                    <a:pt x="1839087" y="0"/>
                  </a:moveTo>
                  <a:lnTo>
                    <a:pt x="47244" y="0"/>
                  </a:lnTo>
                  <a:lnTo>
                    <a:pt x="28829" y="3683"/>
                  </a:lnTo>
                  <a:lnTo>
                    <a:pt x="13843" y="13843"/>
                  </a:lnTo>
                  <a:lnTo>
                    <a:pt x="3683" y="28829"/>
                  </a:lnTo>
                  <a:lnTo>
                    <a:pt x="0" y="47117"/>
                  </a:lnTo>
                  <a:lnTo>
                    <a:pt x="0" y="424815"/>
                  </a:lnTo>
                  <a:lnTo>
                    <a:pt x="3683" y="443103"/>
                  </a:lnTo>
                  <a:lnTo>
                    <a:pt x="13843" y="458088"/>
                  </a:lnTo>
                  <a:lnTo>
                    <a:pt x="28829" y="468249"/>
                  </a:lnTo>
                  <a:lnTo>
                    <a:pt x="47244" y="471931"/>
                  </a:lnTo>
                  <a:lnTo>
                    <a:pt x="1839087" y="471931"/>
                  </a:lnTo>
                  <a:lnTo>
                    <a:pt x="1857502" y="468249"/>
                  </a:lnTo>
                  <a:lnTo>
                    <a:pt x="1872488" y="458088"/>
                  </a:lnTo>
                  <a:lnTo>
                    <a:pt x="1882648" y="443103"/>
                  </a:lnTo>
                  <a:lnTo>
                    <a:pt x="1886331" y="424815"/>
                  </a:lnTo>
                  <a:lnTo>
                    <a:pt x="1886331" y="47117"/>
                  </a:lnTo>
                  <a:lnTo>
                    <a:pt x="1882648" y="28829"/>
                  </a:lnTo>
                  <a:lnTo>
                    <a:pt x="1872488" y="13843"/>
                  </a:lnTo>
                  <a:lnTo>
                    <a:pt x="1857502" y="3683"/>
                  </a:lnTo>
                  <a:lnTo>
                    <a:pt x="1839087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320783" y="4474463"/>
              <a:ext cx="1886585" cy="472440"/>
            </a:xfrm>
            <a:custGeom>
              <a:avLst/>
              <a:gdLst/>
              <a:ahLst/>
              <a:cxnLst/>
              <a:rect l="l" t="t" r="r" b="b"/>
              <a:pathLst>
                <a:path w="1886584" h="472439">
                  <a:moveTo>
                    <a:pt x="0" y="47117"/>
                  </a:moveTo>
                  <a:lnTo>
                    <a:pt x="3683" y="28829"/>
                  </a:lnTo>
                  <a:lnTo>
                    <a:pt x="13843" y="13843"/>
                  </a:lnTo>
                  <a:lnTo>
                    <a:pt x="28829" y="3683"/>
                  </a:lnTo>
                  <a:lnTo>
                    <a:pt x="47244" y="0"/>
                  </a:lnTo>
                  <a:lnTo>
                    <a:pt x="1839087" y="0"/>
                  </a:lnTo>
                  <a:lnTo>
                    <a:pt x="1857502" y="3683"/>
                  </a:lnTo>
                  <a:lnTo>
                    <a:pt x="1872488" y="13843"/>
                  </a:lnTo>
                  <a:lnTo>
                    <a:pt x="1882648" y="28829"/>
                  </a:lnTo>
                  <a:lnTo>
                    <a:pt x="1886331" y="47117"/>
                  </a:lnTo>
                  <a:lnTo>
                    <a:pt x="1886331" y="424815"/>
                  </a:lnTo>
                  <a:lnTo>
                    <a:pt x="1882648" y="443103"/>
                  </a:lnTo>
                  <a:lnTo>
                    <a:pt x="1872488" y="458088"/>
                  </a:lnTo>
                  <a:lnTo>
                    <a:pt x="1857502" y="468249"/>
                  </a:lnTo>
                  <a:lnTo>
                    <a:pt x="1839087" y="471931"/>
                  </a:lnTo>
                  <a:lnTo>
                    <a:pt x="47244" y="471931"/>
                  </a:lnTo>
                  <a:lnTo>
                    <a:pt x="28829" y="468249"/>
                  </a:lnTo>
                  <a:lnTo>
                    <a:pt x="13843" y="458088"/>
                  </a:lnTo>
                  <a:lnTo>
                    <a:pt x="3683" y="443103"/>
                  </a:lnTo>
                  <a:lnTo>
                    <a:pt x="0" y="424815"/>
                  </a:lnTo>
                  <a:lnTo>
                    <a:pt x="0" y="47117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55935" y="4974335"/>
              <a:ext cx="213359" cy="17678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9320783" y="5181599"/>
              <a:ext cx="1886585" cy="472440"/>
            </a:xfrm>
            <a:custGeom>
              <a:avLst/>
              <a:gdLst/>
              <a:ahLst/>
              <a:cxnLst/>
              <a:rect l="l" t="t" r="r" b="b"/>
              <a:pathLst>
                <a:path w="1886584" h="472439">
                  <a:moveTo>
                    <a:pt x="1839087" y="0"/>
                  </a:moveTo>
                  <a:lnTo>
                    <a:pt x="47244" y="0"/>
                  </a:lnTo>
                  <a:lnTo>
                    <a:pt x="28829" y="3682"/>
                  </a:lnTo>
                  <a:lnTo>
                    <a:pt x="13843" y="13843"/>
                  </a:lnTo>
                  <a:lnTo>
                    <a:pt x="3683" y="28829"/>
                  </a:lnTo>
                  <a:lnTo>
                    <a:pt x="0" y="47117"/>
                  </a:lnTo>
                  <a:lnTo>
                    <a:pt x="0" y="424764"/>
                  </a:lnTo>
                  <a:lnTo>
                    <a:pt x="3683" y="443128"/>
                  </a:lnTo>
                  <a:lnTo>
                    <a:pt x="13843" y="458139"/>
                  </a:lnTo>
                  <a:lnTo>
                    <a:pt x="28829" y="468249"/>
                  </a:lnTo>
                  <a:lnTo>
                    <a:pt x="47244" y="471957"/>
                  </a:lnTo>
                  <a:lnTo>
                    <a:pt x="1839087" y="471957"/>
                  </a:lnTo>
                  <a:lnTo>
                    <a:pt x="1857502" y="468249"/>
                  </a:lnTo>
                  <a:lnTo>
                    <a:pt x="1872488" y="458139"/>
                  </a:lnTo>
                  <a:lnTo>
                    <a:pt x="1882648" y="443128"/>
                  </a:lnTo>
                  <a:lnTo>
                    <a:pt x="1886331" y="424764"/>
                  </a:lnTo>
                  <a:lnTo>
                    <a:pt x="1886331" y="47117"/>
                  </a:lnTo>
                  <a:lnTo>
                    <a:pt x="1882648" y="28829"/>
                  </a:lnTo>
                  <a:lnTo>
                    <a:pt x="1872488" y="13843"/>
                  </a:lnTo>
                  <a:lnTo>
                    <a:pt x="1857502" y="3682"/>
                  </a:lnTo>
                  <a:lnTo>
                    <a:pt x="1839087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320783" y="5181599"/>
              <a:ext cx="1886585" cy="472440"/>
            </a:xfrm>
            <a:custGeom>
              <a:avLst/>
              <a:gdLst/>
              <a:ahLst/>
              <a:cxnLst/>
              <a:rect l="l" t="t" r="r" b="b"/>
              <a:pathLst>
                <a:path w="1886584" h="472439">
                  <a:moveTo>
                    <a:pt x="0" y="47117"/>
                  </a:moveTo>
                  <a:lnTo>
                    <a:pt x="3683" y="28829"/>
                  </a:lnTo>
                  <a:lnTo>
                    <a:pt x="13843" y="13843"/>
                  </a:lnTo>
                  <a:lnTo>
                    <a:pt x="28829" y="3682"/>
                  </a:lnTo>
                  <a:lnTo>
                    <a:pt x="47244" y="0"/>
                  </a:lnTo>
                  <a:lnTo>
                    <a:pt x="1839087" y="0"/>
                  </a:lnTo>
                  <a:lnTo>
                    <a:pt x="1857502" y="3682"/>
                  </a:lnTo>
                  <a:lnTo>
                    <a:pt x="1872488" y="13843"/>
                  </a:lnTo>
                  <a:lnTo>
                    <a:pt x="1882648" y="28829"/>
                  </a:lnTo>
                  <a:lnTo>
                    <a:pt x="1886331" y="47117"/>
                  </a:lnTo>
                  <a:lnTo>
                    <a:pt x="1886331" y="424764"/>
                  </a:lnTo>
                  <a:lnTo>
                    <a:pt x="1882648" y="443128"/>
                  </a:lnTo>
                  <a:lnTo>
                    <a:pt x="1872488" y="458139"/>
                  </a:lnTo>
                  <a:lnTo>
                    <a:pt x="1857502" y="468249"/>
                  </a:lnTo>
                  <a:lnTo>
                    <a:pt x="1839087" y="471957"/>
                  </a:lnTo>
                  <a:lnTo>
                    <a:pt x="47244" y="471957"/>
                  </a:lnTo>
                  <a:lnTo>
                    <a:pt x="28829" y="468249"/>
                  </a:lnTo>
                  <a:lnTo>
                    <a:pt x="13843" y="458139"/>
                  </a:lnTo>
                  <a:lnTo>
                    <a:pt x="3683" y="443128"/>
                  </a:lnTo>
                  <a:lnTo>
                    <a:pt x="0" y="424764"/>
                  </a:lnTo>
                  <a:lnTo>
                    <a:pt x="0" y="47117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9150095" y="1569719"/>
            <a:ext cx="2222500" cy="4206240"/>
          </a:xfrm>
          <a:prstGeom prst="rect">
            <a:avLst/>
          </a:prstGeom>
          <a:ln w="12192">
            <a:solidFill>
              <a:srgbClr val="4470C4"/>
            </a:solidFill>
          </a:ln>
        </p:spPr>
        <p:txBody>
          <a:bodyPr vert="horz" wrap="square" lIns="0" tIns="153035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1205"/>
              </a:spcBef>
            </a:pPr>
            <a:r>
              <a:rPr sz="16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</a:t>
            </a:r>
            <a:r>
              <a:rPr sz="16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Preparation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8890" algn="ctr">
              <a:lnSpc>
                <a:spcPct val="100000"/>
              </a:lnSpc>
            </a:pPr>
            <a:r>
              <a:rPr sz="16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</a:t>
            </a:r>
            <a:r>
              <a:rPr sz="16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Splitting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9525" algn="ctr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</a:t>
            </a:r>
            <a:r>
              <a:rPr sz="16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Training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427990" marR="398145" algn="ctr">
              <a:lnSpc>
                <a:spcPts val="1610"/>
              </a:lnSpc>
            </a:pPr>
            <a:r>
              <a:rPr sz="16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Hyperparameter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Tuning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9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6350" algn="ctr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Evaluation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4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638175" marR="605155" algn="ctr">
              <a:lnSpc>
                <a:spcPts val="1610"/>
              </a:lnSpc>
            </a:pPr>
            <a:r>
              <a:rPr sz="1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Best</a:t>
            </a:r>
            <a:r>
              <a:rPr sz="16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Selection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0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3204" indent="-227965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3840" algn="l"/>
              </a:tabLst>
            </a:pPr>
            <a:r>
              <a:rPr spc="-165" dirty="0"/>
              <a:t>Exploratory</a:t>
            </a:r>
            <a:r>
              <a:rPr spc="-195" dirty="0"/>
              <a:t> </a:t>
            </a:r>
            <a:r>
              <a:rPr spc="-85" dirty="0"/>
              <a:t>Data</a:t>
            </a:r>
            <a:r>
              <a:rPr spc="-30" dirty="0"/>
              <a:t> </a:t>
            </a:r>
            <a:r>
              <a:rPr spc="-204" dirty="0"/>
              <a:t>Analysis</a:t>
            </a:r>
            <a:r>
              <a:rPr spc="-25" dirty="0"/>
              <a:t> </a:t>
            </a:r>
            <a:r>
              <a:rPr spc="-185" dirty="0"/>
              <a:t>(EDA)</a:t>
            </a:r>
            <a:r>
              <a:rPr spc="-40" dirty="0"/>
              <a:t> </a:t>
            </a:r>
            <a:r>
              <a:rPr spc="-10" dirty="0"/>
              <a:t>Results:</a:t>
            </a:r>
          </a:p>
          <a:p>
            <a:pPr marL="701040" lvl="1" indent="-228600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701675" algn="l"/>
              </a:tabLst>
            </a:pPr>
            <a:r>
              <a:rPr sz="1800" spc="-20" dirty="0">
                <a:latin typeface="Microsoft Sans Serif"/>
                <a:cs typeface="Microsoft Sans Serif"/>
              </a:rPr>
              <a:t>Insights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from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dataset</a:t>
            </a:r>
            <a:r>
              <a:rPr sz="1800" spc="-9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were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derived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using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visualizations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and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statistics,</a:t>
            </a:r>
            <a:r>
              <a:rPr sz="1800" spc="-1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highlighting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key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patterns</a:t>
            </a:r>
            <a:endParaRPr sz="1800">
              <a:latin typeface="Microsoft Sans Serif"/>
              <a:cs typeface="Microsoft Sans Serif"/>
            </a:endParaRPr>
          </a:p>
          <a:p>
            <a:pPr marL="701040">
              <a:lnSpc>
                <a:spcPct val="100000"/>
              </a:lnSpc>
              <a:spcBef>
                <a:spcPts val="215"/>
              </a:spcBef>
            </a:pPr>
            <a:r>
              <a:rPr sz="1800" b="0" dirty="0">
                <a:latin typeface="Microsoft Sans Serif"/>
                <a:cs typeface="Microsoft Sans Serif"/>
              </a:rPr>
              <a:t>and</a:t>
            </a:r>
            <a:r>
              <a:rPr sz="1800" b="0" spc="-130" dirty="0">
                <a:latin typeface="Microsoft Sans Serif"/>
                <a:cs typeface="Microsoft Sans Serif"/>
              </a:rPr>
              <a:t> </a:t>
            </a:r>
            <a:r>
              <a:rPr sz="1800" b="0" spc="-10" dirty="0">
                <a:latin typeface="Microsoft Sans Serif"/>
                <a:cs typeface="Microsoft Sans Serif"/>
              </a:rPr>
              <a:t>trends.</a:t>
            </a:r>
            <a:endParaRPr sz="1800">
              <a:latin typeface="Microsoft Sans Serif"/>
              <a:cs typeface="Microsoft Sans Serif"/>
            </a:endParaRPr>
          </a:p>
          <a:p>
            <a:pPr marL="2540">
              <a:lnSpc>
                <a:spcPct val="100000"/>
              </a:lnSpc>
            </a:pPr>
            <a:endParaRPr sz="1800">
              <a:latin typeface="Microsoft Sans Serif"/>
              <a:cs typeface="Microsoft Sans Serif"/>
            </a:endParaRPr>
          </a:p>
          <a:p>
            <a:pPr marL="2540">
              <a:lnSpc>
                <a:spcPct val="100000"/>
              </a:lnSpc>
              <a:spcBef>
                <a:spcPts val="830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243204" indent="-2279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3840" algn="l"/>
              </a:tabLst>
            </a:pPr>
            <a:r>
              <a:rPr spc="-145" dirty="0"/>
              <a:t>Interactive</a:t>
            </a:r>
            <a:r>
              <a:rPr spc="-70" dirty="0"/>
              <a:t> </a:t>
            </a:r>
            <a:r>
              <a:rPr spc="-195" dirty="0"/>
              <a:t>Analytics</a:t>
            </a:r>
            <a:r>
              <a:rPr spc="60" dirty="0"/>
              <a:t> </a:t>
            </a:r>
            <a:r>
              <a:rPr spc="-20" dirty="0"/>
              <a:t>Demo:</a:t>
            </a:r>
          </a:p>
          <a:p>
            <a:pPr marL="701040" lvl="1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701675" algn="l"/>
              </a:tabLst>
            </a:pPr>
            <a:r>
              <a:rPr sz="1800" spc="-35" dirty="0">
                <a:latin typeface="Microsoft Sans Serif"/>
                <a:cs typeface="Microsoft Sans Serif"/>
              </a:rPr>
              <a:t>Screenshots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showcase</a:t>
            </a:r>
            <a:r>
              <a:rPr sz="1800" spc="1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interactive</a:t>
            </a:r>
            <a:r>
              <a:rPr sz="1800" spc="10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plots</a:t>
            </a:r>
            <a:r>
              <a:rPr sz="1800" spc="15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and</a:t>
            </a:r>
            <a:r>
              <a:rPr sz="1800" spc="1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graphs</a:t>
            </a:r>
            <a:r>
              <a:rPr sz="1800" spc="1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developed</a:t>
            </a:r>
            <a:r>
              <a:rPr sz="1800" spc="9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1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dynamic</a:t>
            </a:r>
            <a:r>
              <a:rPr sz="1800" spc="1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exploration</a:t>
            </a:r>
            <a:r>
              <a:rPr sz="1800" spc="1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14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data</a:t>
            </a:r>
            <a:endParaRPr sz="1800">
              <a:latin typeface="Microsoft Sans Serif"/>
              <a:cs typeface="Microsoft Sans Serif"/>
            </a:endParaRPr>
          </a:p>
          <a:p>
            <a:pPr marL="701040">
              <a:lnSpc>
                <a:spcPct val="100000"/>
              </a:lnSpc>
              <a:spcBef>
                <a:spcPts val="215"/>
              </a:spcBef>
            </a:pPr>
            <a:r>
              <a:rPr sz="1800" b="0" spc="-10" dirty="0">
                <a:latin typeface="Microsoft Sans Serif"/>
                <a:cs typeface="Microsoft Sans Serif"/>
              </a:rPr>
              <a:t>relationships.</a:t>
            </a:r>
            <a:endParaRPr sz="1800">
              <a:latin typeface="Microsoft Sans Serif"/>
              <a:cs typeface="Microsoft Sans Serif"/>
            </a:endParaRPr>
          </a:p>
          <a:p>
            <a:pPr marL="2540">
              <a:lnSpc>
                <a:spcPct val="100000"/>
              </a:lnSpc>
            </a:pPr>
            <a:endParaRPr sz="1800">
              <a:latin typeface="Microsoft Sans Serif"/>
              <a:cs typeface="Microsoft Sans Serif"/>
            </a:endParaRPr>
          </a:p>
          <a:p>
            <a:pPr marL="2540">
              <a:lnSpc>
                <a:spcPct val="100000"/>
              </a:lnSpc>
              <a:spcBef>
                <a:spcPts val="810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243204" indent="-227965">
              <a:lnSpc>
                <a:spcPct val="100000"/>
              </a:lnSpc>
              <a:buFont typeface="Arial MT"/>
              <a:buChar char="•"/>
              <a:tabLst>
                <a:tab pos="243840" algn="l"/>
              </a:tabLst>
            </a:pPr>
            <a:r>
              <a:rPr spc="-160" dirty="0"/>
              <a:t>Predictive</a:t>
            </a:r>
            <a:r>
              <a:rPr spc="15" dirty="0"/>
              <a:t> </a:t>
            </a:r>
            <a:r>
              <a:rPr spc="-204" dirty="0"/>
              <a:t>Analysis</a:t>
            </a:r>
            <a:r>
              <a:rPr spc="20" dirty="0"/>
              <a:t> </a:t>
            </a:r>
            <a:r>
              <a:rPr spc="-10" dirty="0"/>
              <a:t>Results:</a:t>
            </a:r>
          </a:p>
          <a:p>
            <a:pPr marL="701040" lvl="1" indent="-228600">
              <a:lnSpc>
                <a:spcPct val="100000"/>
              </a:lnSpc>
              <a:spcBef>
                <a:spcPts val="835"/>
              </a:spcBef>
              <a:buFont typeface="Arial MT"/>
              <a:buChar char="•"/>
              <a:tabLst>
                <a:tab pos="701675" algn="l"/>
              </a:tabLst>
            </a:pPr>
            <a:r>
              <a:rPr sz="1800" spc="-75" dirty="0">
                <a:latin typeface="Microsoft Sans Serif"/>
                <a:cs typeface="Microsoft Sans Serif"/>
              </a:rPr>
              <a:t>Performance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models: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Logistic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Regression,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-100" dirty="0">
                <a:latin typeface="Microsoft Sans Serif"/>
                <a:cs typeface="Microsoft Sans Serif"/>
              </a:rPr>
              <a:t>SVM,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Decision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Tree,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and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KNN.</a:t>
            </a:r>
            <a:endParaRPr sz="1800">
              <a:latin typeface="Microsoft Sans Serif"/>
              <a:cs typeface="Microsoft Sans Serif"/>
            </a:endParaRPr>
          </a:p>
          <a:p>
            <a:pPr marL="701040" lvl="1" indent="-2286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701675" algn="l"/>
              </a:tabLst>
            </a:pPr>
            <a:r>
              <a:rPr sz="1800" spc="-50" dirty="0">
                <a:latin typeface="Microsoft Sans Serif"/>
                <a:cs typeface="Microsoft Sans Serif"/>
              </a:rPr>
              <a:t>Confusion</a:t>
            </a:r>
            <a:r>
              <a:rPr sz="1800" spc="-16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matrices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and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accuracy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scores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were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analyzed.</a:t>
            </a:r>
            <a:endParaRPr sz="1800">
              <a:latin typeface="Microsoft Sans Serif"/>
              <a:cs typeface="Microsoft Sans Serif"/>
            </a:endParaRPr>
          </a:p>
          <a:p>
            <a:pPr marL="701040" lvl="1" indent="-228600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701675" algn="l"/>
              </a:tabLst>
            </a:pPr>
            <a:r>
              <a:rPr sz="1800" spc="-10" dirty="0">
                <a:latin typeface="Microsoft Sans Serif"/>
                <a:cs typeface="Microsoft Sans Serif"/>
              </a:rPr>
              <a:t>Logistic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Regression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provided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best</a:t>
            </a:r>
            <a:r>
              <a:rPr sz="1800" spc="-45" dirty="0">
                <a:latin typeface="Microsoft Sans Serif"/>
                <a:cs typeface="Microsoft Sans Serif"/>
              </a:rPr>
              <a:t> balance</a:t>
            </a:r>
            <a:r>
              <a:rPr sz="1800" spc="-17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with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83%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accuracy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0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664" y="407873"/>
            <a:ext cx="146494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Results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5904" cy="6857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98576" y="2529827"/>
            <a:ext cx="1057910" cy="368935"/>
          </a:xfrm>
          <a:custGeom>
            <a:avLst/>
            <a:gdLst/>
            <a:ahLst/>
            <a:cxnLst/>
            <a:rect l="l" t="t" r="r" b="b"/>
            <a:pathLst>
              <a:path w="1057910" h="368935">
                <a:moveTo>
                  <a:pt x="1057414" y="0"/>
                </a:moveTo>
                <a:lnTo>
                  <a:pt x="0" y="0"/>
                </a:lnTo>
                <a:lnTo>
                  <a:pt x="0" y="368566"/>
                </a:lnTo>
                <a:lnTo>
                  <a:pt x="1057414" y="368566"/>
                </a:lnTo>
                <a:lnTo>
                  <a:pt x="1057414" y="0"/>
                </a:lnTo>
                <a:close/>
              </a:path>
            </a:pathLst>
          </a:custGeom>
          <a:solidFill>
            <a:srgbClr val="0946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6401" y="2533853"/>
            <a:ext cx="8737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Section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64" y="1194565"/>
            <a:ext cx="4142104" cy="442468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800" b="1" spc="-145" dirty="0">
                <a:solidFill>
                  <a:srgbClr val="292929"/>
                </a:solidFill>
                <a:latin typeface="Arial"/>
                <a:cs typeface="Arial"/>
              </a:rPr>
              <a:t>Graph</a:t>
            </a:r>
            <a:r>
              <a:rPr sz="1800" b="1" spc="-10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292929"/>
                </a:solidFill>
                <a:latin typeface="Arial"/>
                <a:cs typeface="Arial"/>
              </a:rPr>
              <a:t>Explanation:</a:t>
            </a:r>
            <a:endParaRPr sz="1800">
              <a:latin typeface="Arial"/>
              <a:cs typeface="Arial"/>
            </a:endParaRPr>
          </a:p>
          <a:p>
            <a:pPr marL="240665" indent="-227965">
              <a:lnSpc>
                <a:spcPts val="1810"/>
              </a:lnSpc>
              <a:spcBef>
                <a:spcPts val="805"/>
              </a:spcBef>
              <a:buFont typeface="Arial MT"/>
              <a:buChar char="•"/>
              <a:tabLst>
                <a:tab pos="240665" algn="l"/>
                <a:tab pos="713740" algn="l"/>
                <a:tab pos="1954530" algn="l"/>
                <a:tab pos="3094990" algn="l"/>
              </a:tabLst>
            </a:pP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scatter</a:t>
            </a:r>
            <a:r>
              <a:rPr sz="16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plot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shows</a:t>
            </a:r>
            <a:r>
              <a:rPr sz="16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endParaRPr sz="1600">
              <a:latin typeface="Microsoft Sans Serif"/>
              <a:cs typeface="Microsoft Sans Serif"/>
            </a:endParaRPr>
          </a:p>
          <a:p>
            <a:pPr marL="241300">
              <a:lnSpc>
                <a:spcPts val="1810"/>
              </a:lnSpc>
            </a:pP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16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16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16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6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Launch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130" dirty="0">
                <a:solidFill>
                  <a:srgbClr val="292929"/>
                </a:solidFill>
                <a:latin typeface="Arial"/>
                <a:cs typeface="Arial"/>
              </a:rPr>
              <a:t>Key</a:t>
            </a:r>
            <a:r>
              <a:rPr sz="1800" b="1" spc="-2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292929"/>
                </a:solidFill>
                <a:latin typeface="Arial"/>
                <a:cs typeface="Arial"/>
              </a:rPr>
              <a:t>Insight:</a:t>
            </a:r>
            <a:endParaRPr sz="1800">
              <a:latin typeface="Arial"/>
              <a:cs typeface="Arial"/>
            </a:endParaRPr>
          </a:p>
          <a:p>
            <a:pPr marL="241300" marR="5080" indent="-228600" algn="just">
              <a:lnSpc>
                <a:spcPct val="80100"/>
              </a:lnSpc>
              <a:spcBef>
                <a:spcPts val="1400"/>
              </a:spcBef>
              <a:buFont typeface="Arial MT"/>
              <a:buChar char="•"/>
              <a:tabLst>
                <a:tab pos="241300" algn="l"/>
                <a:tab pos="245745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From</a:t>
            </a:r>
            <a:r>
              <a:rPr sz="160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</a:t>
            </a:r>
            <a:r>
              <a:rPr sz="160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60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can</a:t>
            </a:r>
            <a:r>
              <a:rPr sz="160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60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observed</a:t>
            </a:r>
            <a:r>
              <a:rPr sz="160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60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higher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6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16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6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16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6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rate.</a:t>
            </a:r>
            <a:endParaRPr sz="1600">
              <a:latin typeface="Microsoft Sans Serif"/>
              <a:cs typeface="Microsoft Sans Serif"/>
            </a:endParaRPr>
          </a:p>
          <a:p>
            <a:pPr marL="241300" marR="5080" indent="-228600" algn="just">
              <a:lnSpc>
                <a:spcPct val="78400"/>
              </a:lnSpc>
              <a:spcBef>
                <a:spcPts val="1395"/>
              </a:spcBef>
              <a:buFont typeface="Arial MT"/>
              <a:buChar char="•"/>
              <a:tabLst>
                <a:tab pos="241300" algn="l"/>
                <a:tab pos="245745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For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example,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6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numbers,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such</a:t>
            </a:r>
            <a:r>
              <a:rPr sz="16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6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CCAFS</a:t>
            </a:r>
            <a:r>
              <a:rPr sz="16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SLC</a:t>
            </a:r>
            <a:r>
              <a:rPr sz="16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40</a:t>
            </a:r>
            <a:r>
              <a:rPr sz="160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6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16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LC</a:t>
            </a:r>
            <a:r>
              <a:rPr sz="16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39A,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1600" spc="3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600" spc="3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higher</a:t>
            </a:r>
            <a:r>
              <a:rPr sz="1600" spc="3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concentration</a:t>
            </a:r>
            <a:r>
              <a:rPr sz="1600" spc="3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60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(represented</a:t>
            </a:r>
            <a:r>
              <a:rPr sz="16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6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orange).</a:t>
            </a:r>
            <a:endParaRPr sz="1600">
              <a:latin typeface="Microsoft Sans Serif"/>
              <a:cs typeface="Microsoft Sans Serif"/>
            </a:endParaRPr>
          </a:p>
          <a:p>
            <a:pPr marL="241300" marR="8255" indent="-228600" algn="just">
              <a:lnSpc>
                <a:spcPts val="1540"/>
              </a:lnSpc>
              <a:spcBef>
                <a:spcPts val="1380"/>
              </a:spcBef>
              <a:buFont typeface="Arial MT"/>
              <a:buChar char="•"/>
              <a:tabLst>
                <a:tab pos="241300" algn="l"/>
                <a:tab pos="245745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This</a:t>
            </a:r>
            <a:r>
              <a:rPr sz="1600" spc="229" dirty="0">
                <a:solidFill>
                  <a:srgbClr val="292929"/>
                </a:solidFill>
                <a:latin typeface="Microsoft Sans Serif"/>
                <a:cs typeface="Microsoft Sans Serif"/>
              </a:rPr>
              <a:t> 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suggests</a:t>
            </a:r>
            <a:r>
              <a:rPr sz="1600" spc="225" dirty="0">
                <a:solidFill>
                  <a:srgbClr val="292929"/>
                </a:solidFill>
                <a:latin typeface="Microsoft Sans Serif"/>
                <a:cs typeface="Microsoft Sans Serif"/>
              </a:rPr>
              <a:t> 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600" spc="225" dirty="0">
                <a:solidFill>
                  <a:srgbClr val="292929"/>
                </a:solidFill>
                <a:latin typeface="Microsoft Sans Serif"/>
                <a:cs typeface="Microsoft Sans Serif"/>
              </a:rPr>
              <a:t> 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experience</a:t>
            </a:r>
            <a:r>
              <a:rPr sz="1600" spc="225" dirty="0">
                <a:solidFill>
                  <a:srgbClr val="292929"/>
                </a:solidFill>
                <a:latin typeface="Microsoft Sans Serif"/>
                <a:cs typeface="Microsoft Sans Serif"/>
              </a:rPr>
              <a:t>  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operational</a:t>
            </a:r>
            <a:r>
              <a:rPr sz="160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frequency</a:t>
            </a:r>
            <a:r>
              <a:rPr sz="16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160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60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60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positively</a:t>
            </a:r>
            <a:r>
              <a:rPr sz="1600" spc="4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impact</a:t>
            </a:r>
            <a:r>
              <a:rPr sz="1600" spc="4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4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likelihood</a:t>
            </a:r>
            <a:r>
              <a:rPr sz="1600" spc="4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600" spc="4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success.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Flight</a:t>
            </a:r>
            <a:r>
              <a:rPr spc="-80" dirty="0"/>
              <a:t> </a:t>
            </a:r>
            <a:r>
              <a:rPr spc="-105" dirty="0"/>
              <a:t>Number</a:t>
            </a:r>
            <a:r>
              <a:rPr spc="-140" dirty="0"/>
              <a:t> </a:t>
            </a:r>
            <a:r>
              <a:rPr spc="-85" dirty="0"/>
              <a:t>vs.</a:t>
            </a:r>
            <a:r>
              <a:rPr spc="-190" dirty="0"/>
              <a:t> </a:t>
            </a:r>
            <a:r>
              <a:rPr spc="-120" dirty="0"/>
              <a:t>Launch</a:t>
            </a:r>
            <a:r>
              <a:rPr spc="-215" dirty="0"/>
              <a:t> </a:t>
            </a:r>
            <a:r>
              <a:rPr spc="-20" dirty="0"/>
              <a:t>Site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346191" y="1392936"/>
            <a:ext cx="6117590" cy="3876675"/>
            <a:chOff x="5346191" y="1392936"/>
            <a:chExt cx="6117590" cy="3876675"/>
          </a:xfrm>
        </p:grpSpPr>
        <p:sp>
          <p:nvSpPr>
            <p:cNvPr id="5" name="object 5"/>
            <p:cNvSpPr/>
            <p:nvPr/>
          </p:nvSpPr>
          <p:spPr>
            <a:xfrm>
              <a:off x="5352287" y="1399032"/>
              <a:ext cx="6104890" cy="3864610"/>
            </a:xfrm>
            <a:custGeom>
              <a:avLst/>
              <a:gdLst/>
              <a:ahLst/>
              <a:cxnLst/>
              <a:rect l="l" t="t" r="r" b="b"/>
              <a:pathLst>
                <a:path w="6104890" h="3864610">
                  <a:moveTo>
                    <a:pt x="6104890" y="0"/>
                  </a:moveTo>
                  <a:lnTo>
                    <a:pt x="0" y="0"/>
                  </a:lnTo>
                  <a:lnTo>
                    <a:pt x="0" y="3864483"/>
                  </a:lnTo>
                  <a:lnTo>
                    <a:pt x="6104890" y="3864483"/>
                  </a:lnTo>
                  <a:lnTo>
                    <a:pt x="61048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52287" y="1399032"/>
              <a:ext cx="6104890" cy="3864610"/>
            </a:xfrm>
            <a:custGeom>
              <a:avLst/>
              <a:gdLst/>
              <a:ahLst/>
              <a:cxnLst/>
              <a:rect l="l" t="t" r="r" b="b"/>
              <a:pathLst>
                <a:path w="6104890" h="3864610">
                  <a:moveTo>
                    <a:pt x="0" y="3864483"/>
                  </a:moveTo>
                  <a:lnTo>
                    <a:pt x="6104890" y="3864483"/>
                  </a:lnTo>
                  <a:lnTo>
                    <a:pt x="6104890" y="0"/>
                  </a:lnTo>
                  <a:lnTo>
                    <a:pt x="0" y="0"/>
                  </a:lnTo>
                  <a:lnTo>
                    <a:pt x="0" y="3864483"/>
                  </a:lnTo>
                  <a:close/>
                </a:path>
              </a:pathLst>
            </a:custGeom>
            <a:ln w="12191">
              <a:solidFill>
                <a:srgbClr val="4470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04103" y="1441704"/>
              <a:ext cx="6016752" cy="373989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0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64" y="1177863"/>
            <a:ext cx="4526915" cy="449389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1600" b="1" spc="-125" dirty="0">
                <a:solidFill>
                  <a:srgbClr val="292929"/>
                </a:solidFill>
                <a:latin typeface="Arial"/>
                <a:cs typeface="Arial"/>
              </a:rPr>
              <a:t>Graph</a:t>
            </a:r>
            <a:r>
              <a:rPr sz="1600" b="1" spc="-8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92929"/>
                </a:solidFill>
                <a:latin typeface="Arial"/>
                <a:cs typeface="Arial"/>
              </a:rPr>
              <a:t>Explanation:</a:t>
            </a:r>
            <a:endParaRPr sz="1600">
              <a:latin typeface="Arial"/>
              <a:cs typeface="Arial"/>
            </a:endParaRPr>
          </a:p>
          <a:p>
            <a:pPr marL="242570" indent="-229870" algn="just">
              <a:lnSpc>
                <a:spcPts val="1810"/>
              </a:lnSpc>
              <a:spcBef>
                <a:spcPts val="795"/>
              </a:spcBef>
              <a:buFont typeface="Arial MT"/>
              <a:buChar char="•"/>
              <a:tabLst>
                <a:tab pos="242570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12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</a:t>
            </a:r>
            <a:r>
              <a:rPr sz="16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plot</a:t>
            </a:r>
            <a:r>
              <a:rPr sz="160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visualizes</a:t>
            </a:r>
            <a:r>
              <a:rPr sz="16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endParaRPr sz="1600">
              <a:latin typeface="Microsoft Sans Serif"/>
              <a:cs typeface="Microsoft Sans Serif"/>
            </a:endParaRPr>
          </a:p>
          <a:p>
            <a:pPr marL="241300" algn="just">
              <a:lnSpc>
                <a:spcPts val="1810"/>
              </a:lnSpc>
            </a:pP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16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16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160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60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spc="-125" dirty="0">
                <a:solidFill>
                  <a:srgbClr val="292929"/>
                </a:solidFill>
                <a:latin typeface="Arial"/>
                <a:cs typeface="Arial"/>
              </a:rPr>
              <a:t>Key</a:t>
            </a:r>
            <a:r>
              <a:rPr sz="1600" b="1" spc="-1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92929"/>
                </a:solidFill>
                <a:latin typeface="Arial"/>
                <a:cs typeface="Arial"/>
              </a:rPr>
              <a:t>Insight:</a:t>
            </a:r>
            <a:endParaRPr sz="1600">
              <a:latin typeface="Arial"/>
              <a:cs typeface="Arial"/>
            </a:endParaRPr>
          </a:p>
          <a:p>
            <a:pPr marL="241300" marR="13335" indent="-228600" algn="just">
              <a:lnSpc>
                <a:spcPct val="782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5745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From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</a:t>
            </a:r>
            <a:r>
              <a:rPr sz="16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6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16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evident</a:t>
            </a:r>
            <a:r>
              <a:rPr sz="16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heavier</a:t>
            </a:r>
            <a:r>
              <a:rPr sz="16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tend</a:t>
            </a:r>
            <a:r>
              <a:rPr sz="16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6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6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associated</a:t>
            </a:r>
            <a:r>
              <a:rPr sz="16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60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higher</a:t>
            </a:r>
            <a:r>
              <a:rPr sz="16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6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rates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(green</a:t>
            </a:r>
            <a:r>
              <a:rPr sz="16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points</a:t>
            </a:r>
            <a:r>
              <a:rPr sz="16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representing</a:t>
            </a:r>
            <a:r>
              <a:rPr sz="16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successful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launches).</a:t>
            </a:r>
            <a:endParaRPr sz="1600">
              <a:latin typeface="Microsoft Sans Serif"/>
              <a:cs typeface="Microsoft Sans Serif"/>
            </a:endParaRPr>
          </a:p>
          <a:p>
            <a:pPr marL="242570" indent="-229870" algn="just">
              <a:lnSpc>
                <a:spcPts val="1810"/>
              </a:lnSpc>
              <a:spcBef>
                <a:spcPts val="770"/>
              </a:spcBef>
              <a:buFont typeface="Arial MT"/>
              <a:buChar char="•"/>
              <a:tabLst>
                <a:tab pos="242570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1600" spc="1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like</a:t>
            </a:r>
            <a:r>
              <a:rPr sz="1600" spc="1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LC</a:t>
            </a:r>
            <a:r>
              <a:rPr sz="16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39A</a:t>
            </a:r>
            <a:r>
              <a:rPr sz="16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6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CCAFS</a:t>
            </a:r>
            <a:r>
              <a:rPr sz="16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SLC</a:t>
            </a:r>
            <a:endParaRPr sz="1600">
              <a:latin typeface="Microsoft Sans Serif"/>
              <a:cs typeface="Microsoft Sans Serif"/>
            </a:endParaRPr>
          </a:p>
          <a:p>
            <a:pPr marL="241300" marR="10795" algn="just">
              <a:lnSpc>
                <a:spcPct val="78200"/>
              </a:lnSpc>
              <a:spcBef>
                <a:spcPts val="309"/>
              </a:spcBef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40</a:t>
            </a:r>
            <a:r>
              <a:rPr sz="1600" spc="43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can</a:t>
            </a:r>
            <a:r>
              <a:rPr sz="1600" spc="3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accommodate</a:t>
            </a:r>
            <a:r>
              <a:rPr sz="1600" spc="3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heavier</a:t>
            </a:r>
            <a:r>
              <a:rPr sz="1600" spc="4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1600" spc="4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these</a:t>
            </a:r>
            <a:r>
              <a:rPr sz="16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16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16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6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higher</a:t>
            </a:r>
            <a:r>
              <a:rPr sz="16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6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6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up</a:t>
            </a:r>
            <a:r>
              <a:rPr sz="16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6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15,000</a:t>
            </a:r>
            <a:r>
              <a:rPr sz="16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kg.</a:t>
            </a:r>
            <a:endParaRPr sz="1600">
              <a:latin typeface="Microsoft Sans Serif"/>
              <a:cs typeface="Microsoft Sans Serif"/>
            </a:endParaRPr>
          </a:p>
          <a:p>
            <a:pPr marL="242570" indent="-229870" algn="just">
              <a:lnSpc>
                <a:spcPts val="1814"/>
              </a:lnSpc>
              <a:spcBef>
                <a:spcPts val="765"/>
              </a:spcBef>
              <a:buFont typeface="Arial MT"/>
              <a:buChar char="•"/>
              <a:tabLst>
                <a:tab pos="242570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VAFB</a:t>
            </a:r>
            <a:r>
              <a:rPr sz="1600" spc="4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SLC</a:t>
            </a:r>
            <a:r>
              <a:rPr sz="1600" spc="3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4E</a:t>
            </a:r>
            <a:r>
              <a:rPr sz="1600" spc="12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1600" spc="4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limited</a:t>
            </a:r>
            <a:r>
              <a:rPr sz="160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160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1600">
              <a:latin typeface="Microsoft Sans Serif"/>
              <a:cs typeface="Microsoft Sans Serif"/>
            </a:endParaRPr>
          </a:p>
          <a:p>
            <a:pPr marL="241300" algn="just">
              <a:lnSpc>
                <a:spcPts val="1814"/>
              </a:lnSpc>
            </a:pP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relatively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lower</a:t>
            </a:r>
            <a:r>
              <a:rPr sz="16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6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mass.</a:t>
            </a:r>
            <a:endParaRPr sz="1600">
              <a:latin typeface="Microsoft Sans Serif"/>
              <a:cs typeface="Microsoft Sans Serif"/>
            </a:endParaRPr>
          </a:p>
          <a:p>
            <a:pPr marL="231140" marR="19685" indent="-231140" algn="r">
              <a:lnSpc>
                <a:spcPts val="1730"/>
              </a:lnSpc>
              <a:spcBef>
                <a:spcPts val="1035"/>
              </a:spcBef>
              <a:buFont typeface="Arial MT"/>
              <a:buChar char="•"/>
              <a:tabLst>
                <a:tab pos="231140" algn="l"/>
                <a:tab pos="755650" algn="l"/>
                <a:tab pos="1697989" algn="l"/>
                <a:tab pos="2173605" algn="l"/>
                <a:tab pos="2597150" algn="l"/>
                <a:tab pos="3444875" algn="l"/>
                <a:tab pos="4328795" algn="l"/>
              </a:tabLst>
            </a:pP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indicates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capacity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endParaRPr sz="1600">
              <a:latin typeface="Microsoft Sans Serif"/>
              <a:cs typeface="Microsoft Sans Serif"/>
            </a:endParaRPr>
          </a:p>
          <a:p>
            <a:pPr marR="25400" algn="r">
              <a:lnSpc>
                <a:spcPts val="1730"/>
              </a:lnSpc>
            </a:pP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16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6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influences</a:t>
            </a:r>
            <a:r>
              <a:rPr sz="16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6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Payload</a:t>
            </a:r>
            <a:r>
              <a:rPr spc="-190" dirty="0"/>
              <a:t> </a:t>
            </a:r>
            <a:r>
              <a:rPr spc="-70" dirty="0"/>
              <a:t>vs.</a:t>
            </a:r>
            <a:r>
              <a:rPr spc="-190" dirty="0"/>
              <a:t> </a:t>
            </a:r>
            <a:r>
              <a:rPr spc="-125" dirty="0"/>
              <a:t>Launch</a:t>
            </a:r>
            <a:r>
              <a:rPr spc="-265" dirty="0"/>
              <a:t> </a:t>
            </a:r>
            <a:r>
              <a:rPr spc="-20" dirty="0"/>
              <a:t>Site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541264" y="1414272"/>
            <a:ext cx="5830570" cy="4376420"/>
            <a:chOff x="5541264" y="1414272"/>
            <a:chExt cx="5830570" cy="4376420"/>
          </a:xfrm>
        </p:grpSpPr>
        <p:sp>
          <p:nvSpPr>
            <p:cNvPr id="5" name="object 5"/>
            <p:cNvSpPr/>
            <p:nvPr/>
          </p:nvSpPr>
          <p:spPr>
            <a:xfrm>
              <a:off x="5547360" y="1420368"/>
              <a:ext cx="5818505" cy="4364355"/>
            </a:xfrm>
            <a:custGeom>
              <a:avLst/>
              <a:gdLst/>
              <a:ahLst/>
              <a:cxnLst/>
              <a:rect l="l" t="t" r="r" b="b"/>
              <a:pathLst>
                <a:path w="5818505" h="4364355">
                  <a:moveTo>
                    <a:pt x="5818378" y="0"/>
                  </a:moveTo>
                  <a:lnTo>
                    <a:pt x="0" y="0"/>
                  </a:lnTo>
                  <a:lnTo>
                    <a:pt x="0" y="4364228"/>
                  </a:lnTo>
                  <a:lnTo>
                    <a:pt x="5818378" y="4364228"/>
                  </a:lnTo>
                  <a:lnTo>
                    <a:pt x="58183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47360" y="1420368"/>
              <a:ext cx="5818505" cy="4364355"/>
            </a:xfrm>
            <a:custGeom>
              <a:avLst/>
              <a:gdLst/>
              <a:ahLst/>
              <a:cxnLst/>
              <a:rect l="l" t="t" r="r" b="b"/>
              <a:pathLst>
                <a:path w="5818505" h="4364355">
                  <a:moveTo>
                    <a:pt x="0" y="4364228"/>
                  </a:moveTo>
                  <a:lnTo>
                    <a:pt x="5818378" y="4364228"/>
                  </a:lnTo>
                  <a:lnTo>
                    <a:pt x="5818378" y="0"/>
                  </a:lnTo>
                  <a:lnTo>
                    <a:pt x="0" y="0"/>
                  </a:lnTo>
                  <a:lnTo>
                    <a:pt x="0" y="4364228"/>
                  </a:lnTo>
                  <a:close/>
                </a:path>
              </a:pathLst>
            </a:custGeom>
            <a:ln w="12192">
              <a:solidFill>
                <a:srgbClr val="4470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20512" y="1502664"/>
              <a:ext cx="5702808" cy="41910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0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336" y="1948329"/>
            <a:ext cx="2553335" cy="2590800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49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Executive</a:t>
            </a:r>
            <a:r>
              <a:rPr sz="22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Summary</a:t>
            </a:r>
            <a:endParaRPr sz="22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2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2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41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2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385">
              <a:lnSpc>
                <a:spcPts val="190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664" y="407873"/>
            <a:ext cx="146050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Outline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64" y="1339485"/>
            <a:ext cx="3796029" cy="370840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800" b="1" spc="-145" dirty="0">
                <a:solidFill>
                  <a:srgbClr val="292929"/>
                </a:solidFill>
                <a:latin typeface="Arial"/>
                <a:cs typeface="Arial"/>
              </a:rPr>
              <a:t>Graph</a:t>
            </a:r>
            <a:r>
              <a:rPr sz="1800" b="1" spc="-10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292929"/>
                </a:solidFill>
                <a:latin typeface="Arial"/>
                <a:cs typeface="Arial"/>
              </a:rPr>
              <a:t>Explanation:</a:t>
            </a:r>
            <a:endParaRPr sz="1800">
              <a:latin typeface="Arial"/>
              <a:cs typeface="Arial"/>
            </a:endParaRPr>
          </a:p>
          <a:p>
            <a:pPr marL="241300" marR="12065" indent="-228600" algn="just">
              <a:lnSpc>
                <a:spcPct val="80000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5745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bar</a:t>
            </a:r>
            <a:r>
              <a:rPr sz="16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6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types.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292929"/>
              </a:buClr>
              <a:buFont typeface="Arial MT"/>
              <a:buChar char="•"/>
            </a:pP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95"/>
              </a:spcBef>
              <a:buClr>
                <a:srgbClr val="292929"/>
              </a:buClr>
              <a:buFont typeface="Arial MT"/>
              <a:buChar char="•"/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130" dirty="0">
                <a:solidFill>
                  <a:srgbClr val="292929"/>
                </a:solidFill>
                <a:latin typeface="Arial"/>
                <a:cs typeface="Arial"/>
              </a:rPr>
              <a:t>Key</a:t>
            </a:r>
            <a:r>
              <a:rPr sz="1800" b="1" spc="-2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292929"/>
                </a:solidFill>
                <a:latin typeface="Arial"/>
                <a:cs typeface="Arial"/>
              </a:rPr>
              <a:t>Insights:</a:t>
            </a:r>
            <a:endParaRPr sz="1800">
              <a:latin typeface="Arial"/>
              <a:cs typeface="Arial"/>
            </a:endParaRPr>
          </a:p>
          <a:p>
            <a:pPr marL="241300" marR="8890" indent="-228600" algn="just">
              <a:lnSpc>
                <a:spcPts val="1540"/>
              </a:lnSpc>
              <a:spcBef>
                <a:spcPts val="1410"/>
              </a:spcBef>
              <a:buFont typeface="Arial MT"/>
              <a:buChar char="•"/>
              <a:tabLst>
                <a:tab pos="241300" algn="l"/>
                <a:tab pos="245745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ES-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L1,</a:t>
            </a:r>
            <a:r>
              <a:rPr sz="1600" spc="4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GEO,</a:t>
            </a:r>
            <a:r>
              <a:rPr sz="160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HEO,</a:t>
            </a:r>
            <a:r>
              <a:rPr sz="1600" spc="43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600" spc="3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SSO</a:t>
            </a:r>
            <a:r>
              <a:rPr sz="1600" spc="3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1600" spc="4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100%</a:t>
            </a:r>
            <a:r>
              <a:rPr sz="160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6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rate.</a:t>
            </a:r>
            <a:endParaRPr sz="1600">
              <a:latin typeface="Microsoft Sans Serif"/>
              <a:cs typeface="Microsoft Sans Serif"/>
            </a:endParaRPr>
          </a:p>
          <a:p>
            <a:pPr marL="241300" marR="5080" indent="-228600" algn="just">
              <a:lnSpc>
                <a:spcPct val="78700"/>
              </a:lnSpc>
              <a:spcBef>
                <a:spcPts val="1380"/>
              </a:spcBef>
              <a:buFont typeface="Arial MT"/>
              <a:buChar char="•"/>
              <a:tabLst>
                <a:tab pos="241300" algn="l"/>
                <a:tab pos="245745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VLEO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6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also</a:t>
            </a:r>
            <a:r>
              <a:rPr sz="16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</a:t>
            </a:r>
            <a:r>
              <a:rPr sz="16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high</a:t>
            </a:r>
            <a:r>
              <a:rPr sz="16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rates</a:t>
            </a:r>
            <a:r>
              <a:rPr sz="16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16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80%.</a:t>
            </a:r>
            <a:endParaRPr sz="1600">
              <a:latin typeface="Microsoft Sans Serif"/>
              <a:cs typeface="Microsoft Sans Serif"/>
            </a:endParaRPr>
          </a:p>
          <a:p>
            <a:pPr marL="241300" marR="12065" indent="-228600" algn="just">
              <a:lnSpc>
                <a:spcPct val="78100"/>
              </a:lnSpc>
              <a:spcBef>
                <a:spcPts val="1410"/>
              </a:spcBef>
              <a:buFont typeface="Arial MT"/>
              <a:buChar char="•"/>
              <a:tabLst>
                <a:tab pos="241300" algn="l"/>
                <a:tab pos="245745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GTO</a:t>
            </a:r>
            <a:r>
              <a:rPr sz="1600" spc="21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has</a:t>
            </a:r>
            <a:r>
              <a:rPr sz="1600" spc="21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204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lowest</a:t>
            </a:r>
            <a:r>
              <a:rPr sz="1600" spc="21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600" spc="21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(~50%),</a:t>
            </a:r>
            <a:r>
              <a:rPr sz="16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highlighting</a:t>
            </a:r>
            <a:r>
              <a:rPr sz="160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challenges</a:t>
            </a:r>
            <a:r>
              <a:rPr sz="16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60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664" y="407873"/>
            <a:ext cx="557022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0" dirty="0"/>
              <a:t>Success</a:t>
            </a:r>
            <a:r>
              <a:rPr spc="-165" dirty="0"/>
              <a:t> </a:t>
            </a:r>
            <a:r>
              <a:rPr spc="-150" dirty="0"/>
              <a:t>Rate</a:t>
            </a:r>
            <a:r>
              <a:rPr spc="-165" dirty="0"/>
              <a:t> </a:t>
            </a:r>
            <a:r>
              <a:rPr spc="-10" dirty="0"/>
              <a:t>vs.</a:t>
            </a:r>
            <a:r>
              <a:rPr spc="-215" dirty="0"/>
              <a:t> </a:t>
            </a:r>
            <a:r>
              <a:rPr dirty="0"/>
              <a:t>Orbit</a:t>
            </a:r>
            <a:r>
              <a:rPr spc="-5" dirty="0"/>
              <a:t> </a:t>
            </a:r>
            <a:r>
              <a:rPr spc="-40" dirty="0"/>
              <a:t>Type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541264" y="1414272"/>
            <a:ext cx="5830570" cy="3676015"/>
            <a:chOff x="5541264" y="1414272"/>
            <a:chExt cx="5830570" cy="3676015"/>
          </a:xfrm>
        </p:grpSpPr>
        <p:sp>
          <p:nvSpPr>
            <p:cNvPr id="5" name="object 5"/>
            <p:cNvSpPr/>
            <p:nvPr/>
          </p:nvSpPr>
          <p:spPr>
            <a:xfrm>
              <a:off x="5547360" y="1420368"/>
              <a:ext cx="5818505" cy="3663950"/>
            </a:xfrm>
            <a:custGeom>
              <a:avLst/>
              <a:gdLst/>
              <a:ahLst/>
              <a:cxnLst/>
              <a:rect l="l" t="t" r="r" b="b"/>
              <a:pathLst>
                <a:path w="5818505" h="3663950">
                  <a:moveTo>
                    <a:pt x="5818378" y="0"/>
                  </a:moveTo>
                  <a:lnTo>
                    <a:pt x="0" y="0"/>
                  </a:lnTo>
                  <a:lnTo>
                    <a:pt x="0" y="3663569"/>
                  </a:lnTo>
                  <a:lnTo>
                    <a:pt x="5818378" y="3663569"/>
                  </a:lnTo>
                  <a:lnTo>
                    <a:pt x="58183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47360" y="1420368"/>
              <a:ext cx="5818505" cy="3663950"/>
            </a:xfrm>
            <a:custGeom>
              <a:avLst/>
              <a:gdLst/>
              <a:ahLst/>
              <a:cxnLst/>
              <a:rect l="l" t="t" r="r" b="b"/>
              <a:pathLst>
                <a:path w="5818505" h="3663950">
                  <a:moveTo>
                    <a:pt x="0" y="3663569"/>
                  </a:moveTo>
                  <a:lnTo>
                    <a:pt x="5818378" y="3663569"/>
                  </a:lnTo>
                  <a:lnTo>
                    <a:pt x="5818378" y="0"/>
                  </a:lnTo>
                  <a:lnTo>
                    <a:pt x="0" y="0"/>
                  </a:lnTo>
                  <a:lnTo>
                    <a:pt x="0" y="3663569"/>
                  </a:lnTo>
                  <a:close/>
                </a:path>
              </a:pathLst>
            </a:custGeom>
            <a:ln w="12192">
              <a:solidFill>
                <a:srgbClr val="4470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7360" y="1441704"/>
              <a:ext cx="5818632" cy="356920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0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6848" y="1288849"/>
            <a:ext cx="4200525" cy="4184015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1800" b="1" spc="-150" dirty="0">
                <a:solidFill>
                  <a:srgbClr val="292929"/>
                </a:solidFill>
                <a:latin typeface="Arial"/>
                <a:cs typeface="Arial"/>
              </a:rPr>
              <a:t>Graph</a:t>
            </a:r>
            <a:r>
              <a:rPr sz="1800" b="1" spc="-9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292929"/>
                </a:solidFill>
                <a:latin typeface="Arial"/>
                <a:cs typeface="Arial"/>
              </a:rPr>
              <a:t>Explanation:</a:t>
            </a:r>
            <a:endParaRPr sz="1800">
              <a:latin typeface="Arial"/>
              <a:cs typeface="Arial"/>
            </a:endParaRPr>
          </a:p>
          <a:p>
            <a:pPr marL="241300" marR="5080" indent="-228600" algn="just">
              <a:lnSpc>
                <a:spcPct val="800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5745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The</a:t>
            </a:r>
            <a:r>
              <a:rPr sz="1600" spc="14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</a:t>
            </a:r>
            <a:r>
              <a:rPr sz="160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plot</a:t>
            </a:r>
            <a:r>
              <a:rPr sz="160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160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16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</a:t>
            </a:r>
            <a:r>
              <a:rPr sz="16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Each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point</a:t>
            </a:r>
            <a:r>
              <a:rPr sz="1600" spc="3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represents</a:t>
            </a:r>
            <a:r>
              <a:rPr sz="1600" spc="3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600" spc="3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flight,</a:t>
            </a:r>
            <a:r>
              <a:rPr sz="1600" spc="3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600" spc="3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3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 </a:t>
            </a:r>
            <a:r>
              <a:rPr sz="16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indicated</a:t>
            </a:r>
            <a:r>
              <a:rPr sz="16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color:</a:t>
            </a:r>
            <a:endParaRPr sz="16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090"/>
              </a:spcBef>
              <a:buFont typeface="Arial MT"/>
              <a:buChar char="•"/>
              <a:tabLst>
                <a:tab pos="698500" algn="l"/>
              </a:tabLst>
            </a:pPr>
            <a:r>
              <a:rPr sz="14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Green:</a:t>
            </a:r>
            <a:r>
              <a:rPr sz="14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(Class</a:t>
            </a:r>
            <a:r>
              <a:rPr sz="14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=</a:t>
            </a:r>
            <a:r>
              <a:rPr sz="140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1)</a:t>
            </a:r>
            <a:endParaRPr sz="14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105"/>
              </a:spcBef>
              <a:buFont typeface="Arial MT"/>
              <a:buChar char="•"/>
              <a:tabLst>
                <a:tab pos="698500" algn="l"/>
              </a:tabLst>
            </a:pP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Blue: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(Class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=</a:t>
            </a:r>
            <a:r>
              <a:rPr sz="1400" spc="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0)</a:t>
            </a:r>
            <a:endParaRPr sz="14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buClr>
                <a:srgbClr val="292929"/>
              </a:buClr>
              <a:buFont typeface="Arial MT"/>
              <a:buChar char="•"/>
            </a:pPr>
            <a:endParaRPr sz="14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465"/>
              </a:spcBef>
              <a:buClr>
                <a:srgbClr val="292929"/>
              </a:buClr>
              <a:buFont typeface="Arial MT"/>
              <a:buChar char="•"/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140" dirty="0">
                <a:solidFill>
                  <a:srgbClr val="292929"/>
                </a:solidFill>
                <a:latin typeface="Arial"/>
                <a:cs typeface="Arial"/>
              </a:rPr>
              <a:t>Key</a:t>
            </a:r>
            <a:r>
              <a:rPr sz="1800" b="1" spc="-19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292929"/>
                </a:solidFill>
                <a:latin typeface="Arial"/>
                <a:cs typeface="Arial"/>
              </a:rPr>
              <a:t>Insights:</a:t>
            </a:r>
            <a:endParaRPr sz="1800">
              <a:latin typeface="Arial"/>
              <a:cs typeface="Arial"/>
            </a:endParaRPr>
          </a:p>
          <a:p>
            <a:pPr marL="241300" marR="8255" indent="-228600" algn="just">
              <a:lnSpc>
                <a:spcPct val="80100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5745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Higher</a:t>
            </a:r>
            <a:r>
              <a:rPr sz="160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1600" spc="459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numbers</a:t>
            </a:r>
            <a:r>
              <a:rPr sz="1600" spc="42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are</a:t>
            </a:r>
            <a:r>
              <a:rPr sz="1600" spc="43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linked</a:t>
            </a:r>
            <a:r>
              <a:rPr sz="160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increased</a:t>
            </a:r>
            <a:r>
              <a:rPr sz="16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600" spc="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rates,</a:t>
            </a:r>
            <a:r>
              <a:rPr sz="16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especially</a:t>
            </a:r>
            <a:r>
              <a:rPr sz="1600" spc="1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6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6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30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16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1600">
              <a:latin typeface="Microsoft Sans Serif"/>
              <a:cs typeface="Microsoft Sans Serif"/>
            </a:endParaRPr>
          </a:p>
          <a:p>
            <a:pPr marL="243840" indent="-231140">
              <a:lnSpc>
                <a:spcPts val="1730"/>
              </a:lnSpc>
              <a:spcBef>
                <a:spcPts val="1005"/>
              </a:spcBef>
              <a:buFont typeface="Arial MT"/>
              <a:buChar char="•"/>
              <a:tabLst>
                <a:tab pos="243840" algn="l"/>
              </a:tabLst>
            </a:pPr>
            <a:r>
              <a:rPr sz="16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16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</a:t>
            </a:r>
            <a:r>
              <a:rPr sz="16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16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mixed</a:t>
            </a:r>
            <a:r>
              <a:rPr sz="16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outcomes,</a:t>
            </a:r>
            <a:r>
              <a:rPr sz="16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reflecting</a:t>
            </a:r>
            <a:endParaRPr sz="1600">
              <a:latin typeface="Microsoft Sans Serif"/>
              <a:cs typeface="Microsoft Sans Serif"/>
            </a:endParaRPr>
          </a:p>
          <a:p>
            <a:pPr marL="241300">
              <a:lnSpc>
                <a:spcPts val="1730"/>
              </a:lnSpc>
            </a:pP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160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challenges.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664" y="407873"/>
            <a:ext cx="584200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Flight</a:t>
            </a:r>
            <a:r>
              <a:rPr spc="-114" dirty="0"/>
              <a:t> </a:t>
            </a:r>
            <a:r>
              <a:rPr spc="-95" dirty="0"/>
              <a:t>Number</a:t>
            </a:r>
            <a:r>
              <a:rPr spc="-140" dirty="0"/>
              <a:t> </a:t>
            </a:r>
            <a:r>
              <a:rPr spc="-65" dirty="0"/>
              <a:t>vs.</a:t>
            </a:r>
            <a:r>
              <a:rPr spc="-190" dirty="0"/>
              <a:t> </a:t>
            </a:r>
            <a:r>
              <a:rPr dirty="0"/>
              <a:t>Orbit</a:t>
            </a:r>
            <a:r>
              <a:rPr spc="-80" dirty="0"/>
              <a:t> </a:t>
            </a:r>
            <a:r>
              <a:rPr spc="-30" dirty="0"/>
              <a:t>Type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541264" y="1591055"/>
            <a:ext cx="5830570" cy="3676015"/>
            <a:chOff x="5541264" y="1591055"/>
            <a:chExt cx="5830570" cy="3676015"/>
          </a:xfrm>
        </p:grpSpPr>
        <p:sp>
          <p:nvSpPr>
            <p:cNvPr id="5" name="object 5"/>
            <p:cNvSpPr/>
            <p:nvPr/>
          </p:nvSpPr>
          <p:spPr>
            <a:xfrm>
              <a:off x="5547360" y="1597151"/>
              <a:ext cx="5818505" cy="3663950"/>
            </a:xfrm>
            <a:custGeom>
              <a:avLst/>
              <a:gdLst/>
              <a:ahLst/>
              <a:cxnLst/>
              <a:rect l="l" t="t" r="r" b="b"/>
              <a:pathLst>
                <a:path w="5818505" h="3663950">
                  <a:moveTo>
                    <a:pt x="5818378" y="0"/>
                  </a:moveTo>
                  <a:lnTo>
                    <a:pt x="0" y="0"/>
                  </a:lnTo>
                  <a:lnTo>
                    <a:pt x="0" y="3663569"/>
                  </a:lnTo>
                  <a:lnTo>
                    <a:pt x="5818378" y="3663569"/>
                  </a:lnTo>
                  <a:lnTo>
                    <a:pt x="58183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47360" y="1597151"/>
              <a:ext cx="5818505" cy="3663950"/>
            </a:xfrm>
            <a:custGeom>
              <a:avLst/>
              <a:gdLst/>
              <a:ahLst/>
              <a:cxnLst/>
              <a:rect l="l" t="t" r="r" b="b"/>
              <a:pathLst>
                <a:path w="5818505" h="3663950">
                  <a:moveTo>
                    <a:pt x="0" y="3663569"/>
                  </a:moveTo>
                  <a:lnTo>
                    <a:pt x="5818378" y="3663569"/>
                  </a:lnTo>
                  <a:lnTo>
                    <a:pt x="5818378" y="0"/>
                  </a:lnTo>
                  <a:lnTo>
                    <a:pt x="0" y="0"/>
                  </a:lnTo>
                  <a:lnTo>
                    <a:pt x="0" y="3663569"/>
                  </a:lnTo>
                  <a:close/>
                </a:path>
              </a:pathLst>
            </a:custGeom>
            <a:ln w="12192">
              <a:solidFill>
                <a:srgbClr val="4470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05272" y="1652015"/>
              <a:ext cx="5702808" cy="355396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0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64" y="1339485"/>
            <a:ext cx="4134485" cy="387286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800" b="1" spc="-145" dirty="0">
                <a:solidFill>
                  <a:srgbClr val="292929"/>
                </a:solidFill>
                <a:latin typeface="Arial"/>
                <a:cs typeface="Arial"/>
              </a:rPr>
              <a:t>Graph</a:t>
            </a:r>
            <a:r>
              <a:rPr sz="1800" b="1" spc="-10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292929"/>
                </a:solidFill>
                <a:latin typeface="Arial"/>
                <a:cs typeface="Arial"/>
              </a:rPr>
              <a:t>Explanation:</a:t>
            </a:r>
            <a:endParaRPr sz="1800">
              <a:latin typeface="Arial"/>
              <a:cs typeface="Arial"/>
            </a:endParaRPr>
          </a:p>
          <a:p>
            <a:pPr marL="241300" marR="5080" indent="-228600" algn="just">
              <a:lnSpc>
                <a:spcPct val="80100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5745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The</a:t>
            </a:r>
            <a:r>
              <a:rPr sz="16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</a:t>
            </a:r>
            <a:r>
              <a:rPr sz="16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plot</a:t>
            </a:r>
            <a:r>
              <a:rPr sz="16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16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16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6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16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6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</a:t>
            </a:r>
            <a:r>
              <a:rPr sz="16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Successes</a:t>
            </a:r>
            <a:r>
              <a:rPr sz="1600" spc="3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(Class</a:t>
            </a:r>
            <a:r>
              <a:rPr sz="1600" spc="4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1)</a:t>
            </a:r>
            <a:r>
              <a:rPr sz="160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are</a:t>
            </a:r>
            <a:r>
              <a:rPr sz="160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60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orange,</a:t>
            </a:r>
            <a:r>
              <a:rPr sz="1600" spc="4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failures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(Class</a:t>
            </a:r>
            <a:r>
              <a:rPr sz="16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0)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6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blue.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292929"/>
              </a:buClr>
              <a:buFont typeface="Arial MT"/>
              <a:buChar char="•"/>
            </a:pP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292929"/>
              </a:buClr>
              <a:buFont typeface="Arial MT"/>
              <a:buChar char="•"/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40" dirty="0">
                <a:solidFill>
                  <a:srgbClr val="292929"/>
                </a:solidFill>
                <a:latin typeface="Arial"/>
                <a:cs typeface="Arial"/>
              </a:rPr>
              <a:t>Key</a:t>
            </a:r>
            <a:r>
              <a:rPr sz="1800" b="1" spc="-19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292929"/>
                </a:solidFill>
                <a:latin typeface="Arial"/>
                <a:cs typeface="Arial"/>
              </a:rPr>
              <a:t>Insights:</a:t>
            </a:r>
            <a:endParaRPr sz="1800">
              <a:latin typeface="Arial"/>
              <a:cs typeface="Arial"/>
            </a:endParaRPr>
          </a:p>
          <a:p>
            <a:pPr marL="243840" indent="-231140">
              <a:lnSpc>
                <a:spcPts val="1705"/>
              </a:lnSpc>
              <a:spcBef>
                <a:spcPts val="990"/>
              </a:spcBef>
              <a:buFont typeface="Arial MT"/>
              <a:buChar char="•"/>
              <a:tabLst>
                <a:tab pos="243840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1600" spc="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supports</a:t>
            </a:r>
            <a:r>
              <a:rPr sz="1600" spc="2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600" spc="2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wide</a:t>
            </a:r>
            <a:r>
              <a:rPr sz="1600" spc="2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600" spc="3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range</a:t>
            </a:r>
            <a:r>
              <a:rPr sz="1600" spc="2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1600">
              <a:latin typeface="Microsoft Sans Serif"/>
              <a:cs typeface="Microsoft Sans Serif"/>
            </a:endParaRPr>
          </a:p>
          <a:p>
            <a:pPr marL="241300">
              <a:lnSpc>
                <a:spcPts val="1705"/>
              </a:lnSpc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higher</a:t>
            </a:r>
            <a:r>
              <a:rPr sz="16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6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rates.</a:t>
            </a:r>
            <a:endParaRPr sz="1600">
              <a:latin typeface="Microsoft Sans Serif"/>
              <a:cs typeface="Microsoft Sans Serif"/>
            </a:endParaRPr>
          </a:p>
          <a:p>
            <a:pPr marL="240665" indent="-227965">
              <a:lnSpc>
                <a:spcPts val="1810"/>
              </a:lnSpc>
              <a:spcBef>
                <a:spcPts val="790"/>
              </a:spcBef>
              <a:buFont typeface="Arial MT"/>
              <a:buChar char="•"/>
              <a:tabLst>
                <a:tab pos="240665" algn="l"/>
                <a:tab pos="1253490" algn="l"/>
                <a:tab pos="1939289" algn="l"/>
                <a:tab pos="2731770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1600" spc="3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has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mixed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results,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especially</a:t>
            </a:r>
            <a:r>
              <a:rPr sz="1600" spc="4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1600">
              <a:latin typeface="Microsoft Sans Serif"/>
              <a:cs typeface="Microsoft Sans Serif"/>
            </a:endParaRPr>
          </a:p>
          <a:p>
            <a:pPr marL="241300">
              <a:lnSpc>
                <a:spcPts val="1810"/>
              </a:lnSpc>
            </a:pP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heavier</a:t>
            </a:r>
            <a:r>
              <a:rPr sz="16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payloads.</a:t>
            </a:r>
            <a:endParaRPr sz="1600">
              <a:latin typeface="Microsoft Sans Serif"/>
              <a:cs typeface="Microsoft Sans Serif"/>
            </a:endParaRPr>
          </a:p>
          <a:p>
            <a:pPr marL="243840" indent="-231140">
              <a:lnSpc>
                <a:spcPts val="1714"/>
              </a:lnSpc>
              <a:spcBef>
                <a:spcPts val="965"/>
              </a:spcBef>
              <a:buFont typeface="Arial MT"/>
              <a:buChar char="•"/>
              <a:tabLst>
                <a:tab pos="243840" algn="l"/>
                <a:tab pos="960755" algn="l"/>
                <a:tab pos="1936114" algn="l"/>
                <a:tab pos="2923540" algn="l"/>
                <a:tab pos="3561079" algn="l"/>
              </a:tabLst>
            </a:pP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Lower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generally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higher</a:t>
            </a:r>
            <a:endParaRPr sz="1600">
              <a:latin typeface="Microsoft Sans Serif"/>
              <a:cs typeface="Microsoft Sans Serif"/>
            </a:endParaRPr>
          </a:p>
          <a:p>
            <a:pPr marL="241300">
              <a:lnSpc>
                <a:spcPts val="1714"/>
              </a:lnSpc>
            </a:pPr>
            <a:r>
              <a:rPr sz="16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across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all</a:t>
            </a:r>
            <a:r>
              <a:rPr sz="16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</a:t>
            </a:r>
            <a:r>
              <a:rPr sz="16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664" y="407873"/>
            <a:ext cx="454914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5" dirty="0"/>
              <a:t>Payload</a:t>
            </a:r>
            <a:r>
              <a:rPr spc="-160" dirty="0"/>
              <a:t> </a:t>
            </a:r>
            <a:r>
              <a:rPr spc="-70" dirty="0"/>
              <a:t>vs.</a:t>
            </a:r>
            <a:r>
              <a:rPr spc="-195" dirty="0"/>
              <a:t> </a:t>
            </a:r>
            <a:r>
              <a:rPr dirty="0"/>
              <a:t>Orbit</a:t>
            </a:r>
            <a:r>
              <a:rPr spc="-50" dirty="0"/>
              <a:t> </a:t>
            </a:r>
            <a:r>
              <a:rPr spc="-60" dirty="0"/>
              <a:t>Type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516879" y="1807464"/>
            <a:ext cx="5828030" cy="3676015"/>
            <a:chOff x="5516879" y="1807464"/>
            <a:chExt cx="5828030" cy="3676015"/>
          </a:xfrm>
        </p:grpSpPr>
        <p:sp>
          <p:nvSpPr>
            <p:cNvPr id="5" name="object 5"/>
            <p:cNvSpPr/>
            <p:nvPr/>
          </p:nvSpPr>
          <p:spPr>
            <a:xfrm>
              <a:off x="5522975" y="1813560"/>
              <a:ext cx="5815330" cy="3663950"/>
            </a:xfrm>
            <a:custGeom>
              <a:avLst/>
              <a:gdLst/>
              <a:ahLst/>
              <a:cxnLst/>
              <a:rect l="l" t="t" r="r" b="b"/>
              <a:pathLst>
                <a:path w="5815330" h="3663950">
                  <a:moveTo>
                    <a:pt x="5815330" y="0"/>
                  </a:moveTo>
                  <a:lnTo>
                    <a:pt x="0" y="0"/>
                  </a:lnTo>
                  <a:lnTo>
                    <a:pt x="0" y="3663569"/>
                  </a:lnTo>
                  <a:lnTo>
                    <a:pt x="5815330" y="3663569"/>
                  </a:lnTo>
                  <a:lnTo>
                    <a:pt x="58153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22975" y="1813560"/>
              <a:ext cx="5815330" cy="3663950"/>
            </a:xfrm>
            <a:custGeom>
              <a:avLst/>
              <a:gdLst/>
              <a:ahLst/>
              <a:cxnLst/>
              <a:rect l="l" t="t" r="r" b="b"/>
              <a:pathLst>
                <a:path w="5815330" h="3663950">
                  <a:moveTo>
                    <a:pt x="0" y="3663569"/>
                  </a:moveTo>
                  <a:lnTo>
                    <a:pt x="5815330" y="3663569"/>
                  </a:lnTo>
                  <a:lnTo>
                    <a:pt x="5815330" y="0"/>
                  </a:lnTo>
                  <a:lnTo>
                    <a:pt x="0" y="0"/>
                  </a:lnTo>
                  <a:lnTo>
                    <a:pt x="0" y="3663569"/>
                  </a:lnTo>
                  <a:close/>
                </a:path>
              </a:pathLst>
            </a:custGeom>
            <a:ln w="12192">
              <a:solidFill>
                <a:srgbClr val="4470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7359" y="1853184"/>
              <a:ext cx="5763768" cy="358444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0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64" y="1170791"/>
            <a:ext cx="4219575" cy="4505325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800" b="1" spc="-150" dirty="0">
                <a:solidFill>
                  <a:srgbClr val="292929"/>
                </a:solidFill>
                <a:latin typeface="Arial"/>
                <a:cs typeface="Arial"/>
              </a:rPr>
              <a:t>Graph</a:t>
            </a:r>
            <a:r>
              <a:rPr sz="1800" b="1" spc="-9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292929"/>
                </a:solidFill>
                <a:latin typeface="Arial"/>
                <a:cs typeface="Arial"/>
              </a:rPr>
              <a:t>Explanation:</a:t>
            </a:r>
            <a:endParaRPr sz="1800">
              <a:latin typeface="Arial"/>
              <a:cs typeface="Arial"/>
            </a:endParaRPr>
          </a:p>
          <a:p>
            <a:pPr marL="243840" indent="-231140">
              <a:lnSpc>
                <a:spcPts val="1714"/>
              </a:lnSpc>
              <a:spcBef>
                <a:spcPts val="995"/>
              </a:spcBef>
              <a:buFont typeface="Arial MT"/>
              <a:buChar char="•"/>
              <a:tabLst>
                <a:tab pos="243840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160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</a:t>
            </a:r>
            <a:r>
              <a:rPr sz="16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</a:t>
            </a:r>
            <a:r>
              <a:rPr sz="16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illustrates</a:t>
            </a:r>
            <a:r>
              <a:rPr sz="160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16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average</a:t>
            </a:r>
            <a:endParaRPr sz="1600">
              <a:latin typeface="Microsoft Sans Serif"/>
              <a:cs typeface="Microsoft Sans Serif"/>
            </a:endParaRPr>
          </a:p>
          <a:p>
            <a:pPr marL="241300" marR="8890">
              <a:lnSpc>
                <a:spcPct val="77500"/>
              </a:lnSpc>
              <a:spcBef>
                <a:spcPts val="225"/>
              </a:spcBef>
            </a:pP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6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6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6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16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over</a:t>
            </a:r>
            <a:r>
              <a:rPr sz="16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time,</a:t>
            </a:r>
            <a:r>
              <a:rPr sz="16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how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 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has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</a:t>
            </a:r>
            <a:r>
              <a:rPr sz="16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significantly.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49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40" dirty="0">
                <a:solidFill>
                  <a:srgbClr val="292929"/>
                </a:solidFill>
                <a:latin typeface="Arial"/>
                <a:cs typeface="Arial"/>
              </a:rPr>
              <a:t>Key</a:t>
            </a:r>
            <a:r>
              <a:rPr sz="1800" b="1" spc="-19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292929"/>
                </a:solidFill>
                <a:latin typeface="Arial"/>
                <a:cs typeface="Arial"/>
              </a:rPr>
              <a:t>Insights:</a:t>
            </a:r>
            <a:endParaRPr sz="1800">
              <a:latin typeface="Arial"/>
              <a:cs typeface="Arial"/>
            </a:endParaRPr>
          </a:p>
          <a:p>
            <a:pPr marL="241300" marR="8255" indent="-228600" algn="just">
              <a:lnSpc>
                <a:spcPct val="78700"/>
              </a:lnSpc>
              <a:spcBef>
                <a:spcPts val="1400"/>
              </a:spcBef>
              <a:buFont typeface="Arial MT"/>
              <a:buChar char="•"/>
              <a:tabLst>
                <a:tab pos="241300" algn="l"/>
                <a:tab pos="245745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Between</a:t>
            </a:r>
            <a:r>
              <a:rPr sz="160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2010</a:t>
            </a:r>
            <a:r>
              <a:rPr sz="1600" spc="14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60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2013,</a:t>
            </a:r>
            <a:r>
              <a:rPr sz="16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6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rates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were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consistently</a:t>
            </a:r>
            <a:r>
              <a:rPr sz="16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low.</a:t>
            </a:r>
            <a:endParaRPr sz="1600">
              <a:latin typeface="Microsoft Sans Serif"/>
              <a:cs typeface="Microsoft Sans Serif"/>
            </a:endParaRPr>
          </a:p>
          <a:p>
            <a:pPr marL="241300" marR="7620" indent="-228600" algn="just">
              <a:lnSpc>
                <a:spcPct val="782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5745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From</a:t>
            </a:r>
            <a:r>
              <a:rPr sz="16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2014</a:t>
            </a:r>
            <a:r>
              <a:rPr sz="16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onward,</a:t>
            </a:r>
            <a:r>
              <a:rPr sz="16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</a:t>
            </a:r>
            <a:r>
              <a:rPr sz="16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6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6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steady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</a:t>
            </a:r>
            <a:r>
              <a:rPr sz="1600" spc="4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trend,</a:t>
            </a:r>
            <a:r>
              <a:rPr sz="1600" spc="4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reflecting</a:t>
            </a:r>
            <a:r>
              <a:rPr sz="1600" spc="43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advancements</a:t>
            </a:r>
            <a:r>
              <a:rPr sz="1600" spc="4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technology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6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processes.</a:t>
            </a:r>
            <a:endParaRPr sz="1600">
              <a:latin typeface="Microsoft Sans Serif"/>
              <a:cs typeface="Microsoft Sans Serif"/>
            </a:endParaRPr>
          </a:p>
          <a:p>
            <a:pPr marL="241300" marR="5080" indent="-228600" algn="just">
              <a:lnSpc>
                <a:spcPct val="78100"/>
              </a:lnSpc>
              <a:spcBef>
                <a:spcPts val="1380"/>
              </a:spcBef>
              <a:buFont typeface="Arial MT"/>
              <a:buChar char="•"/>
              <a:tabLst>
                <a:tab pos="241300" algn="l"/>
                <a:tab pos="245745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By</a:t>
            </a:r>
            <a:r>
              <a:rPr sz="16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2019,</a:t>
            </a:r>
            <a:r>
              <a:rPr sz="16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6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6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reached</a:t>
            </a:r>
            <a:r>
              <a:rPr sz="16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its</a:t>
            </a:r>
            <a:r>
              <a:rPr sz="160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peak,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indicating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significant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reliability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improvements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6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6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operations.</a:t>
            </a:r>
            <a:endParaRPr sz="1600">
              <a:latin typeface="Microsoft Sans Serif"/>
              <a:cs typeface="Microsoft Sans Serif"/>
            </a:endParaRPr>
          </a:p>
          <a:p>
            <a:pPr marL="241300" marR="5715" indent="-228600" algn="just">
              <a:lnSpc>
                <a:spcPct val="78800"/>
              </a:lnSpc>
              <a:spcBef>
                <a:spcPts val="1395"/>
              </a:spcBef>
              <a:buFont typeface="Arial MT"/>
              <a:buChar char="•"/>
              <a:tabLst>
                <a:tab pos="241300" algn="l"/>
                <a:tab pos="245745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Although</a:t>
            </a:r>
            <a:r>
              <a:rPr sz="16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</a:t>
            </a:r>
            <a:r>
              <a:rPr sz="16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160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6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slight</a:t>
            </a:r>
            <a:r>
              <a:rPr sz="160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drop</a:t>
            </a:r>
            <a:r>
              <a:rPr sz="1600" spc="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600" spc="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2020,</a:t>
            </a:r>
            <a:r>
              <a:rPr sz="1600" spc="1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overall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</a:t>
            </a:r>
            <a:r>
              <a:rPr sz="16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remains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positive.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664" y="407873"/>
            <a:ext cx="580517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Launch</a:t>
            </a:r>
            <a:r>
              <a:rPr spc="-190" dirty="0"/>
              <a:t> </a:t>
            </a:r>
            <a:r>
              <a:rPr spc="-250" dirty="0"/>
              <a:t>Success</a:t>
            </a:r>
            <a:r>
              <a:rPr spc="-280" dirty="0"/>
              <a:t> </a:t>
            </a:r>
            <a:r>
              <a:rPr spc="-114" dirty="0"/>
              <a:t>Yearly</a:t>
            </a:r>
            <a:r>
              <a:rPr spc="-75" dirty="0"/>
              <a:t> </a:t>
            </a:r>
            <a:r>
              <a:rPr spc="-10" dirty="0"/>
              <a:t>Trend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620511" y="1719072"/>
            <a:ext cx="5828030" cy="3676015"/>
            <a:chOff x="5620511" y="1719072"/>
            <a:chExt cx="5828030" cy="3676015"/>
          </a:xfrm>
        </p:grpSpPr>
        <p:sp>
          <p:nvSpPr>
            <p:cNvPr id="5" name="object 5"/>
            <p:cNvSpPr/>
            <p:nvPr/>
          </p:nvSpPr>
          <p:spPr>
            <a:xfrm>
              <a:off x="5626607" y="1725168"/>
              <a:ext cx="5815330" cy="3663950"/>
            </a:xfrm>
            <a:custGeom>
              <a:avLst/>
              <a:gdLst/>
              <a:ahLst/>
              <a:cxnLst/>
              <a:rect l="l" t="t" r="r" b="b"/>
              <a:pathLst>
                <a:path w="5815330" h="3663950">
                  <a:moveTo>
                    <a:pt x="5815330" y="0"/>
                  </a:moveTo>
                  <a:lnTo>
                    <a:pt x="0" y="0"/>
                  </a:lnTo>
                  <a:lnTo>
                    <a:pt x="0" y="3663569"/>
                  </a:lnTo>
                  <a:lnTo>
                    <a:pt x="5815330" y="3663569"/>
                  </a:lnTo>
                  <a:lnTo>
                    <a:pt x="58153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26607" y="1725168"/>
              <a:ext cx="5815330" cy="3663950"/>
            </a:xfrm>
            <a:custGeom>
              <a:avLst/>
              <a:gdLst/>
              <a:ahLst/>
              <a:cxnLst/>
              <a:rect l="l" t="t" r="r" b="b"/>
              <a:pathLst>
                <a:path w="5815330" h="3663950">
                  <a:moveTo>
                    <a:pt x="0" y="3663569"/>
                  </a:moveTo>
                  <a:lnTo>
                    <a:pt x="5815330" y="3663569"/>
                  </a:lnTo>
                  <a:lnTo>
                    <a:pt x="5815330" y="0"/>
                  </a:lnTo>
                  <a:lnTo>
                    <a:pt x="0" y="0"/>
                  </a:lnTo>
                  <a:lnTo>
                    <a:pt x="0" y="3663569"/>
                  </a:lnTo>
                  <a:close/>
                </a:path>
              </a:pathLst>
            </a:custGeom>
            <a:ln w="12192">
              <a:solidFill>
                <a:srgbClr val="4470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5855" y="1847088"/>
              <a:ext cx="5657088" cy="348081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0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64" y="1264996"/>
            <a:ext cx="5337175" cy="425767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-135" dirty="0">
                <a:solidFill>
                  <a:srgbClr val="292929"/>
                </a:solidFill>
                <a:latin typeface="Arial"/>
                <a:cs typeface="Arial"/>
              </a:rPr>
              <a:t>SQL</a:t>
            </a:r>
            <a:r>
              <a:rPr sz="1600" b="1" spc="-1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100" dirty="0">
                <a:solidFill>
                  <a:srgbClr val="292929"/>
                </a:solidFill>
                <a:latin typeface="Arial"/>
                <a:cs typeface="Arial"/>
              </a:rPr>
              <a:t>Query</a:t>
            </a:r>
            <a:r>
              <a:rPr sz="1600" b="1" spc="-1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92929"/>
                </a:solidFill>
                <a:latin typeface="Arial"/>
                <a:cs typeface="Arial"/>
              </a:rPr>
              <a:t>Explanation:</a:t>
            </a:r>
            <a:endParaRPr sz="1600">
              <a:latin typeface="Arial"/>
              <a:cs typeface="Arial"/>
            </a:endParaRPr>
          </a:p>
          <a:p>
            <a:pPr marL="243840" indent="-231140">
              <a:lnSpc>
                <a:spcPts val="1714"/>
              </a:lnSpc>
              <a:spcBef>
                <a:spcPts val="985"/>
              </a:spcBef>
              <a:buFont typeface="Arial MT"/>
              <a:buChar char="•"/>
              <a:tabLst>
                <a:tab pos="243840" algn="l"/>
              </a:tabLst>
            </a:pPr>
            <a:r>
              <a:rPr sz="16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uses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6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DISTINCT</a:t>
            </a:r>
            <a:r>
              <a:rPr sz="16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keyword</a:t>
            </a:r>
            <a:r>
              <a:rPr sz="16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6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retrieve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 only</a:t>
            </a:r>
            <a:r>
              <a:rPr sz="16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endParaRPr sz="1600">
              <a:latin typeface="Microsoft Sans Serif"/>
              <a:cs typeface="Microsoft Sans Serif"/>
            </a:endParaRPr>
          </a:p>
          <a:p>
            <a:pPr marL="241300">
              <a:lnSpc>
                <a:spcPts val="1500"/>
              </a:lnSpc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unique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6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16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names</a:t>
            </a:r>
            <a:r>
              <a:rPr sz="16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SpaceX_Missions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table.</a:t>
            </a:r>
            <a:endParaRPr sz="1600">
              <a:latin typeface="Microsoft Sans Serif"/>
              <a:cs typeface="Microsoft Sans Serif"/>
            </a:endParaRPr>
          </a:p>
          <a:p>
            <a:pPr marL="241300">
              <a:lnSpc>
                <a:spcPts val="1705"/>
              </a:lnSpc>
            </a:pP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16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avoids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duplicate</a:t>
            </a:r>
            <a:r>
              <a:rPr sz="16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entries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 in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80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130" dirty="0">
                <a:solidFill>
                  <a:srgbClr val="292929"/>
                </a:solidFill>
                <a:latin typeface="Arial"/>
                <a:cs typeface="Arial"/>
              </a:rPr>
              <a:t>Query</a:t>
            </a:r>
            <a:r>
              <a:rPr sz="1800" b="1" spc="-8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292929"/>
                </a:solidFill>
                <a:latin typeface="Arial"/>
                <a:cs typeface="Arial"/>
              </a:rPr>
              <a:t>Result:</a:t>
            </a:r>
            <a:endParaRPr sz="18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020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unique</a:t>
            </a:r>
            <a:r>
              <a:rPr sz="16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6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16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are:</a:t>
            </a:r>
            <a:endParaRPr sz="16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090"/>
              </a:spcBef>
              <a:buFont typeface="Arial MT"/>
              <a:buChar char="•"/>
              <a:tabLst>
                <a:tab pos="698500" algn="l"/>
              </a:tabLst>
            </a:pPr>
            <a:r>
              <a:rPr sz="14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CCAFS</a:t>
            </a:r>
            <a:r>
              <a:rPr sz="14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LC-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40</a:t>
            </a:r>
            <a:endParaRPr sz="14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100"/>
              </a:spcBef>
              <a:buFont typeface="Arial MT"/>
              <a:buChar char="•"/>
              <a:tabLst>
                <a:tab pos="698500" algn="l"/>
              </a:tabLst>
            </a:pP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VAFB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SLC-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4E</a:t>
            </a:r>
            <a:endParaRPr sz="14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110"/>
              </a:spcBef>
              <a:buFont typeface="Arial MT"/>
              <a:buChar char="•"/>
              <a:tabLst>
                <a:tab pos="698500" algn="l"/>
              </a:tabLst>
            </a:pPr>
            <a:r>
              <a:rPr sz="140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14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LC-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39A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800" b="1" spc="-130" dirty="0">
                <a:solidFill>
                  <a:srgbClr val="292929"/>
                </a:solidFill>
                <a:latin typeface="Arial"/>
                <a:cs typeface="Arial"/>
              </a:rPr>
              <a:t>Key</a:t>
            </a:r>
            <a:r>
              <a:rPr sz="1800" b="1" spc="-18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292929"/>
                </a:solidFill>
                <a:latin typeface="Arial"/>
                <a:cs typeface="Arial"/>
              </a:rPr>
              <a:t>Insight:</a:t>
            </a:r>
            <a:endParaRPr sz="1800">
              <a:latin typeface="Arial"/>
              <a:cs typeface="Arial"/>
            </a:endParaRPr>
          </a:p>
          <a:p>
            <a:pPr marL="240665" indent="-227965">
              <a:lnSpc>
                <a:spcPts val="1714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These</a:t>
            </a:r>
            <a:r>
              <a:rPr sz="16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60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represent</a:t>
            </a:r>
            <a:r>
              <a:rPr sz="16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primary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locations</a:t>
            </a:r>
            <a:r>
              <a:rPr sz="16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endParaRPr sz="1600">
              <a:latin typeface="Microsoft Sans Serif"/>
              <a:cs typeface="Microsoft Sans Serif"/>
            </a:endParaRPr>
          </a:p>
          <a:p>
            <a:pPr marL="241300">
              <a:lnSpc>
                <a:spcPts val="1714"/>
              </a:lnSpc>
            </a:pPr>
            <a:r>
              <a:rPr sz="16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6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missions</a:t>
            </a:r>
            <a:r>
              <a:rPr sz="16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16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been</a:t>
            </a:r>
            <a:r>
              <a:rPr sz="16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conducted.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664" y="407873"/>
            <a:ext cx="451929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All</a:t>
            </a:r>
            <a:r>
              <a:rPr spc="-140" dirty="0"/>
              <a:t> </a:t>
            </a:r>
            <a:r>
              <a:rPr spc="-125" dirty="0"/>
              <a:t>Launch</a:t>
            </a:r>
            <a:r>
              <a:rPr spc="-260" dirty="0"/>
              <a:t> </a:t>
            </a:r>
            <a:r>
              <a:rPr spc="-20" dirty="0"/>
              <a:t>Site</a:t>
            </a:r>
            <a:r>
              <a:rPr spc="-140" dirty="0"/>
              <a:t> </a:t>
            </a:r>
            <a:r>
              <a:rPr spc="-125" dirty="0"/>
              <a:t>Names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528816" y="1527047"/>
            <a:ext cx="4834255" cy="3160395"/>
            <a:chOff x="6528816" y="1527047"/>
            <a:chExt cx="4834255" cy="3160395"/>
          </a:xfrm>
        </p:grpSpPr>
        <p:sp>
          <p:nvSpPr>
            <p:cNvPr id="5" name="object 5"/>
            <p:cNvSpPr/>
            <p:nvPr/>
          </p:nvSpPr>
          <p:spPr>
            <a:xfrm>
              <a:off x="6534912" y="1533143"/>
              <a:ext cx="4822190" cy="3148330"/>
            </a:xfrm>
            <a:custGeom>
              <a:avLst/>
              <a:gdLst/>
              <a:ahLst/>
              <a:cxnLst/>
              <a:rect l="l" t="t" r="r" b="b"/>
              <a:pathLst>
                <a:path w="4822190" h="3148329">
                  <a:moveTo>
                    <a:pt x="4821682" y="0"/>
                  </a:moveTo>
                  <a:lnTo>
                    <a:pt x="0" y="0"/>
                  </a:lnTo>
                  <a:lnTo>
                    <a:pt x="0" y="3148075"/>
                  </a:lnTo>
                  <a:lnTo>
                    <a:pt x="4821682" y="3148075"/>
                  </a:lnTo>
                  <a:lnTo>
                    <a:pt x="4821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34912" y="1533143"/>
              <a:ext cx="4822190" cy="3148330"/>
            </a:xfrm>
            <a:custGeom>
              <a:avLst/>
              <a:gdLst/>
              <a:ahLst/>
              <a:cxnLst/>
              <a:rect l="l" t="t" r="r" b="b"/>
              <a:pathLst>
                <a:path w="4822190" h="3148329">
                  <a:moveTo>
                    <a:pt x="0" y="3148075"/>
                  </a:moveTo>
                  <a:lnTo>
                    <a:pt x="4821682" y="3148075"/>
                  </a:lnTo>
                  <a:lnTo>
                    <a:pt x="4821682" y="0"/>
                  </a:lnTo>
                  <a:lnTo>
                    <a:pt x="0" y="0"/>
                  </a:lnTo>
                  <a:lnTo>
                    <a:pt x="0" y="3148075"/>
                  </a:lnTo>
                  <a:close/>
                </a:path>
              </a:pathLst>
            </a:custGeom>
            <a:ln w="12192">
              <a:solidFill>
                <a:srgbClr val="4470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3512" y="1618487"/>
              <a:ext cx="4319015" cy="287426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0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64" y="1218835"/>
            <a:ext cx="10361930" cy="204660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800" b="1" spc="-125" dirty="0">
                <a:solidFill>
                  <a:srgbClr val="292929"/>
                </a:solidFill>
                <a:latin typeface="Arial"/>
                <a:cs typeface="Arial"/>
              </a:rPr>
              <a:t>Query</a:t>
            </a:r>
            <a:r>
              <a:rPr sz="1800" b="1" spc="-10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292929"/>
                </a:solidFill>
                <a:latin typeface="Arial"/>
                <a:cs typeface="Arial"/>
              </a:rPr>
              <a:t>Explanation:</a:t>
            </a:r>
            <a:endParaRPr sz="1800">
              <a:latin typeface="Arial"/>
              <a:cs typeface="Arial"/>
            </a:endParaRPr>
          </a:p>
          <a:p>
            <a:pPr marL="240665" indent="-227965">
              <a:lnSpc>
                <a:spcPts val="1730"/>
              </a:lnSpc>
              <a:spcBef>
                <a:spcPts val="1040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6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LIKE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operator</a:t>
            </a:r>
            <a:r>
              <a:rPr sz="16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6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'CCA%'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6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16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16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6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16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6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starting</a:t>
            </a:r>
            <a:r>
              <a:rPr sz="16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6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'CCA',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limiting</a:t>
            </a:r>
            <a:r>
              <a:rPr sz="16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6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endParaRPr sz="1600">
              <a:latin typeface="Microsoft Sans Serif"/>
              <a:cs typeface="Microsoft Sans Serif"/>
            </a:endParaRPr>
          </a:p>
          <a:p>
            <a:pPr marL="241300">
              <a:lnSpc>
                <a:spcPts val="1730"/>
              </a:lnSpc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6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16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rows.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292929"/>
                </a:solidFill>
                <a:latin typeface="Arial"/>
                <a:cs typeface="Arial"/>
              </a:rPr>
              <a:t>Results:</a:t>
            </a:r>
            <a:endParaRPr sz="18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020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All</a:t>
            </a:r>
            <a:r>
              <a:rPr sz="16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6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belong to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65" dirty="0">
                <a:solidFill>
                  <a:srgbClr val="292929"/>
                </a:solidFill>
                <a:latin typeface="Microsoft Sans Serif"/>
                <a:cs typeface="Microsoft Sans Serif"/>
              </a:rPr>
              <a:t>CCAFS</a:t>
            </a:r>
            <a:r>
              <a:rPr sz="16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LC-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40</a:t>
            </a:r>
            <a:r>
              <a:rPr sz="16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6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16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details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like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Date,</a:t>
            </a:r>
            <a:r>
              <a:rPr sz="16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Payload,</a:t>
            </a:r>
            <a:r>
              <a:rPr sz="16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</a:t>
            </a:r>
            <a:r>
              <a:rPr sz="16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Mission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5" dirty="0"/>
              <a:t>Launch</a:t>
            </a:r>
            <a:r>
              <a:rPr spc="-260" dirty="0"/>
              <a:t> </a:t>
            </a:r>
            <a:r>
              <a:rPr spc="-10" dirty="0"/>
              <a:t>Site</a:t>
            </a:r>
            <a:r>
              <a:rPr spc="-215" dirty="0"/>
              <a:t> </a:t>
            </a:r>
            <a:r>
              <a:rPr spc="-190" dirty="0"/>
              <a:t>Names</a:t>
            </a:r>
            <a:r>
              <a:rPr spc="-285" dirty="0"/>
              <a:t> </a:t>
            </a:r>
            <a:r>
              <a:rPr spc="-35" dirty="0"/>
              <a:t>Begin</a:t>
            </a:r>
            <a:r>
              <a:rPr spc="-165" dirty="0"/>
              <a:t> </a:t>
            </a:r>
            <a:r>
              <a:rPr dirty="0"/>
              <a:t>with</a:t>
            </a:r>
            <a:r>
              <a:rPr spc="-90" dirty="0"/>
              <a:t> </a:t>
            </a:r>
            <a:r>
              <a:rPr spc="-265" dirty="0"/>
              <a:t>'CCA'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34439" y="3422903"/>
            <a:ext cx="9424670" cy="2648585"/>
            <a:chOff x="1234439" y="3422903"/>
            <a:chExt cx="9424670" cy="2648585"/>
          </a:xfrm>
        </p:grpSpPr>
        <p:sp>
          <p:nvSpPr>
            <p:cNvPr id="5" name="object 5"/>
            <p:cNvSpPr/>
            <p:nvPr/>
          </p:nvSpPr>
          <p:spPr>
            <a:xfrm>
              <a:off x="1240535" y="3428999"/>
              <a:ext cx="9412605" cy="2636520"/>
            </a:xfrm>
            <a:custGeom>
              <a:avLst/>
              <a:gdLst/>
              <a:ahLst/>
              <a:cxnLst/>
              <a:rect l="l" t="t" r="r" b="b"/>
              <a:pathLst>
                <a:path w="9412605" h="2636520">
                  <a:moveTo>
                    <a:pt x="9412096" y="0"/>
                  </a:moveTo>
                  <a:lnTo>
                    <a:pt x="0" y="0"/>
                  </a:lnTo>
                  <a:lnTo>
                    <a:pt x="0" y="2636012"/>
                  </a:lnTo>
                  <a:lnTo>
                    <a:pt x="9412096" y="2636012"/>
                  </a:lnTo>
                  <a:lnTo>
                    <a:pt x="94120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40535" y="3428999"/>
              <a:ext cx="9412605" cy="2636520"/>
            </a:xfrm>
            <a:custGeom>
              <a:avLst/>
              <a:gdLst/>
              <a:ahLst/>
              <a:cxnLst/>
              <a:rect l="l" t="t" r="r" b="b"/>
              <a:pathLst>
                <a:path w="9412605" h="2636520">
                  <a:moveTo>
                    <a:pt x="0" y="2636012"/>
                  </a:moveTo>
                  <a:lnTo>
                    <a:pt x="9412096" y="2636012"/>
                  </a:lnTo>
                  <a:lnTo>
                    <a:pt x="9412096" y="0"/>
                  </a:lnTo>
                  <a:lnTo>
                    <a:pt x="0" y="0"/>
                  </a:lnTo>
                  <a:lnTo>
                    <a:pt x="0" y="2636012"/>
                  </a:lnTo>
                  <a:close/>
                </a:path>
              </a:pathLst>
            </a:custGeom>
            <a:ln w="12192">
              <a:solidFill>
                <a:srgbClr val="4470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399" y="3456431"/>
              <a:ext cx="9250680" cy="256946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0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393" y="2350770"/>
            <a:ext cx="50958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1800" spc="2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SUM</a:t>
            </a:r>
            <a:r>
              <a:rPr sz="180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0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2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</a:t>
            </a:r>
            <a:r>
              <a:rPr sz="1800" spc="2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8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18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missions</a:t>
            </a:r>
            <a:r>
              <a:rPr sz="18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18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customer</a:t>
            </a:r>
            <a:r>
              <a:rPr sz="18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(CRS).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45,596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kg,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shown</a:t>
            </a:r>
            <a:r>
              <a:rPr sz="18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664" y="407873"/>
            <a:ext cx="3910329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Total</a:t>
            </a:r>
            <a:r>
              <a:rPr spc="-210" dirty="0"/>
              <a:t> </a:t>
            </a:r>
            <a:r>
              <a:rPr spc="-125" dirty="0"/>
              <a:t>Payload</a:t>
            </a:r>
            <a:r>
              <a:rPr spc="-190" dirty="0"/>
              <a:t> </a:t>
            </a:r>
            <a:r>
              <a:rPr spc="-100" dirty="0"/>
              <a:t>Mass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528816" y="1527047"/>
            <a:ext cx="4834255" cy="3160395"/>
            <a:chOff x="6528816" y="1527047"/>
            <a:chExt cx="4834255" cy="3160395"/>
          </a:xfrm>
        </p:grpSpPr>
        <p:sp>
          <p:nvSpPr>
            <p:cNvPr id="5" name="object 5"/>
            <p:cNvSpPr/>
            <p:nvPr/>
          </p:nvSpPr>
          <p:spPr>
            <a:xfrm>
              <a:off x="6534912" y="1533143"/>
              <a:ext cx="4822190" cy="3148330"/>
            </a:xfrm>
            <a:custGeom>
              <a:avLst/>
              <a:gdLst/>
              <a:ahLst/>
              <a:cxnLst/>
              <a:rect l="l" t="t" r="r" b="b"/>
              <a:pathLst>
                <a:path w="4822190" h="3148329">
                  <a:moveTo>
                    <a:pt x="4821682" y="0"/>
                  </a:moveTo>
                  <a:lnTo>
                    <a:pt x="0" y="0"/>
                  </a:lnTo>
                  <a:lnTo>
                    <a:pt x="0" y="3148075"/>
                  </a:lnTo>
                  <a:lnTo>
                    <a:pt x="4821682" y="3148075"/>
                  </a:lnTo>
                  <a:lnTo>
                    <a:pt x="4821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34912" y="1533143"/>
              <a:ext cx="4822190" cy="3148330"/>
            </a:xfrm>
            <a:custGeom>
              <a:avLst/>
              <a:gdLst/>
              <a:ahLst/>
              <a:cxnLst/>
              <a:rect l="l" t="t" r="r" b="b"/>
              <a:pathLst>
                <a:path w="4822190" h="3148329">
                  <a:moveTo>
                    <a:pt x="0" y="3148075"/>
                  </a:moveTo>
                  <a:lnTo>
                    <a:pt x="4821682" y="3148075"/>
                  </a:lnTo>
                  <a:lnTo>
                    <a:pt x="4821682" y="0"/>
                  </a:lnTo>
                  <a:lnTo>
                    <a:pt x="0" y="0"/>
                  </a:lnTo>
                  <a:lnTo>
                    <a:pt x="0" y="3148075"/>
                  </a:lnTo>
                  <a:close/>
                </a:path>
              </a:pathLst>
            </a:custGeom>
            <a:ln w="12192">
              <a:solidFill>
                <a:srgbClr val="4470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7688" y="1761743"/>
              <a:ext cx="4559808" cy="248411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0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64" y="2073021"/>
            <a:ext cx="52870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18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AVG</a:t>
            </a:r>
            <a:r>
              <a:rPr sz="180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</a:t>
            </a:r>
            <a:r>
              <a:rPr sz="1800" spc="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average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missions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18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F9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v1.1.</a:t>
            </a:r>
            <a:r>
              <a:rPr sz="18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</a:t>
            </a:r>
            <a:r>
              <a:rPr sz="18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2928.4</a:t>
            </a:r>
            <a:r>
              <a:rPr sz="1800" spc="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kg,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shown</a:t>
            </a:r>
            <a:r>
              <a:rPr sz="18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query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Average</a:t>
            </a:r>
            <a:r>
              <a:rPr spc="-229" dirty="0"/>
              <a:t> </a:t>
            </a:r>
            <a:r>
              <a:rPr spc="-120" dirty="0"/>
              <a:t>Payload</a:t>
            </a:r>
            <a:r>
              <a:rPr spc="-125" dirty="0"/>
              <a:t> </a:t>
            </a:r>
            <a:r>
              <a:rPr spc="-175" dirty="0"/>
              <a:t>Mass</a:t>
            </a:r>
            <a:r>
              <a:rPr spc="-260" dirty="0"/>
              <a:t> </a:t>
            </a:r>
            <a:r>
              <a:rPr dirty="0"/>
              <a:t>by</a:t>
            </a:r>
            <a:r>
              <a:rPr spc="-50" dirty="0"/>
              <a:t> </a:t>
            </a:r>
            <a:r>
              <a:rPr dirty="0"/>
              <a:t>F9</a:t>
            </a:r>
            <a:r>
              <a:rPr spc="-40" dirty="0"/>
              <a:t> </a:t>
            </a:r>
            <a:r>
              <a:rPr spc="-20" dirty="0"/>
              <a:t>v1.1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528816" y="1527047"/>
            <a:ext cx="4834255" cy="3160395"/>
            <a:chOff x="6528816" y="1527047"/>
            <a:chExt cx="4834255" cy="3160395"/>
          </a:xfrm>
        </p:grpSpPr>
        <p:sp>
          <p:nvSpPr>
            <p:cNvPr id="5" name="object 5"/>
            <p:cNvSpPr/>
            <p:nvPr/>
          </p:nvSpPr>
          <p:spPr>
            <a:xfrm>
              <a:off x="6534912" y="1533143"/>
              <a:ext cx="4822190" cy="3148330"/>
            </a:xfrm>
            <a:custGeom>
              <a:avLst/>
              <a:gdLst/>
              <a:ahLst/>
              <a:cxnLst/>
              <a:rect l="l" t="t" r="r" b="b"/>
              <a:pathLst>
                <a:path w="4822190" h="3148329">
                  <a:moveTo>
                    <a:pt x="4821682" y="0"/>
                  </a:moveTo>
                  <a:lnTo>
                    <a:pt x="0" y="0"/>
                  </a:lnTo>
                  <a:lnTo>
                    <a:pt x="0" y="3148075"/>
                  </a:lnTo>
                  <a:lnTo>
                    <a:pt x="4821682" y="3148075"/>
                  </a:lnTo>
                  <a:lnTo>
                    <a:pt x="4821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34912" y="1533143"/>
              <a:ext cx="4822190" cy="3148330"/>
            </a:xfrm>
            <a:custGeom>
              <a:avLst/>
              <a:gdLst/>
              <a:ahLst/>
              <a:cxnLst/>
              <a:rect l="l" t="t" r="r" b="b"/>
              <a:pathLst>
                <a:path w="4822190" h="3148329">
                  <a:moveTo>
                    <a:pt x="0" y="3148075"/>
                  </a:moveTo>
                  <a:lnTo>
                    <a:pt x="4821682" y="3148075"/>
                  </a:lnTo>
                  <a:lnTo>
                    <a:pt x="4821682" y="0"/>
                  </a:lnTo>
                  <a:lnTo>
                    <a:pt x="0" y="0"/>
                  </a:lnTo>
                  <a:lnTo>
                    <a:pt x="0" y="3148075"/>
                  </a:lnTo>
                  <a:close/>
                </a:path>
              </a:pathLst>
            </a:custGeom>
            <a:ln w="12192">
              <a:solidFill>
                <a:srgbClr val="4470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5976" y="1825751"/>
              <a:ext cx="4620768" cy="227990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0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64" y="2298953"/>
            <a:ext cx="52749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1800" spc="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MIN</a:t>
            </a:r>
            <a:r>
              <a:rPr sz="1800" spc="2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00" spc="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1800" spc="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earliest</a:t>
            </a:r>
            <a:r>
              <a:rPr sz="1800" spc="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date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4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</a:t>
            </a:r>
            <a:r>
              <a:rPr sz="1800" spc="4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occurred</a:t>
            </a:r>
            <a:r>
              <a:rPr sz="1800" spc="4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1800" spc="4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July</a:t>
            </a:r>
            <a:r>
              <a:rPr sz="1800" spc="4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22,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2018,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shown</a:t>
            </a: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First</a:t>
            </a:r>
            <a:r>
              <a:rPr spc="-125" dirty="0"/>
              <a:t> </a:t>
            </a:r>
            <a:r>
              <a:rPr spc="-170" dirty="0"/>
              <a:t>Successful</a:t>
            </a:r>
            <a:r>
              <a:rPr spc="-285" dirty="0"/>
              <a:t> </a:t>
            </a:r>
            <a:r>
              <a:rPr spc="-75" dirty="0"/>
              <a:t>Ground</a:t>
            </a:r>
            <a:r>
              <a:rPr spc="-204" dirty="0"/>
              <a:t> </a:t>
            </a:r>
            <a:r>
              <a:rPr spc="-65" dirty="0"/>
              <a:t>Landing</a:t>
            </a:r>
            <a:r>
              <a:rPr spc="-160" dirty="0"/>
              <a:t> </a:t>
            </a:r>
            <a:r>
              <a:rPr spc="-20" dirty="0"/>
              <a:t>Date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528816" y="1527047"/>
            <a:ext cx="4834255" cy="3160395"/>
            <a:chOff x="6528816" y="1527047"/>
            <a:chExt cx="4834255" cy="3160395"/>
          </a:xfrm>
        </p:grpSpPr>
        <p:sp>
          <p:nvSpPr>
            <p:cNvPr id="5" name="object 5"/>
            <p:cNvSpPr/>
            <p:nvPr/>
          </p:nvSpPr>
          <p:spPr>
            <a:xfrm>
              <a:off x="6534912" y="1533143"/>
              <a:ext cx="4822190" cy="3148330"/>
            </a:xfrm>
            <a:custGeom>
              <a:avLst/>
              <a:gdLst/>
              <a:ahLst/>
              <a:cxnLst/>
              <a:rect l="l" t="t" r="r" b="b"/>
              <a:pathLst>
                <a:path w="4822190" h="3148329">
                  <a:moveTo>
                    <a:pt x="4821682" y="0"/>
                  </a:moveTo>
                  <a:lnTo>
                    <a:pt x="0" y="0"/>
                  </a:lnTo>
                  <a:lnTo>
                    <a:pt x="0" y="3148075"/>
                  </a:lnTo>
                  <a:lnTo>
                    <a:pt x="4821682" y="3148075"/>
                  </a:lnTo>
                  <a:lnTo>
                    <a:pt x="4821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34912" y="1533143"/>
              <a:ext cx="4822190" cy="3148330"/>
            </a:xfrm>
            <a:custGeom>
              <a:avLst/>
              <a:gdLst/>
              <a:ahLst/>
              <a:cxnLst/>
              <a:rect l="l" t="t" r="r" b="b"/>
              <a:pathLst>
                <a:path w="4822190" h="3148329">
                  <a:moveTo>
                    <a:pt x="0" y="3148075"/>
                  </a:moveTo>
                  <a:lnTo>
                    <a:pt x="4821682" y="3148075"/>
                  </a:lnTo>
                  <a:lnTo>
                    <a:pt x="4821682" y="0"/>
                  </a:lnTo>
                  <a:lnTo>
                    <a:pt x="0" y="0"/>
                  </a:lnTo>
                  <a:lnTo>
                    <a:pt x="0" y="3148075"/>
                  </a:lnTo>
                  <a:close/>
                </a:path>
              </a:pathLst>
            </a:custGeom>
            <a:ln w="12192">
              <a:solidFill>
                <a:srgbClr val="4470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3784" y="1673351"/>
              <a:ext cx="4632960" cy="2618232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0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64" y="1974037"/>
            <a:ext cx="5957570" cy="281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</a:t>
            </a:r>
            <a:r>
              <a:rPr sz="1800" spc="4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4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1800" spc="3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</a:t>
            </a:r>
            <a:r>
              <a:rPr sz="1800" spc="4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4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</a:t>
            </a:r>
            <a:r>
              <a:rPr sz="180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00" spc="4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</a:t>
            </a:r>
            <a:r>
              <a:rPr sz="1800" spc="43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ship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landings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restrict</a:t>
            </a:r>
            <a:r>
              <a:rPr sz="1800" spc="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800" spc="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1800" spc="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1800" spc="2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4000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kg</a:t>
            </a:r>
            <a:r>
              <a:rPr sz="1800" spc="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00" spc="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6000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kg.</a:t>
            </a:r>
            <a:r>
              <a:rPr sz="180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returned</a:t>
            </a:r>
            <a:r>
              <a:rPr sz="18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following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versions:</a:t>
            </a:r>
            <a:endParaRPr sz="1800">
              <a:latin typeface="Microsoft Sans Serif"/>
              <a:cs typeface="Microsoft Sans Serif"/>
            </a:endParaRPr>
          </a:p>
          <a:p>
            <a:pPr marL="698500" indent="-229235">
              <a:lnSpc>
                <a:spcPct val="100000"/>
              </a:lnSpc>
              <a:spcBef>
                <a:spcPts val="1430"/>
              </a:spcBef>
              <a:buFont typeface="Arial MT"/>
              <a:buChar char="•"/>
              <a:tabLst>
                <a:tab pos="698500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F9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FT</a:t>
            </a:r>
            <a:r>
              <a:rPr sz="1600" spc="-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B1022</a:t>
            </a:r>
            <a:endParaRPr sz="1600">
              <a:latin typeface="Microsoft Sans Serif"/>
              <a:cs typeface="Microsoft Sans Serif"/>
            </a:endParaRPr>
          </a:p>
          <a:p>
            <a:pPr marL="698500" indent="-229235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698500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F9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FT</a:t>
            </a:r>
            <a:r>
              <a:rPr sz="1600" spc="-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B1026</a:t>
            </a:r>
            <a:endParaRPr sz="1600">
              <a:latin typeface="Microsoft Sans Serif"/>
              <a:cs typeface="Microsoft Sans Serif"/>
            </a:endParaRPr>
          </a:p>
          <a:p>
            <a:pPr marL="698500" indent="-229235">
              <a:lnSpc>
                <a:spcPct val="100000"/>
              </a:lnSpc>
              <a:spcBef>
                <a:spcPts val="1390"/>
              </a:spcBef>
              <a:buFont typeface="Arial MT"/>
              <a:buChar char="•"/>
              <a:tabLst>
                <a:tab pos="698500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F9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FT</a:t>
            </a:r>
            <a:r>
              <a:rPr sz="1600" spc="-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B1021.2</a:t>
            </a:r>
            <a:endParaRPr sz="1600">
              <a:latin typeface="Microsoft Sans Serif"/>
              <a:cs typeface="Microsoft Sans Serif"/>
            </a:endParaRPr>
          </a:p>
          <a:p>
            <a:pPr marL="698500" indent="-229235">
              <a:lnSpc>
                <a:spcPct val="100000"/>
              </a:lnSpc>
              <a:spcBef>
                <a:spcPts val="1420"/>
              </a:spcBef>
              <a:buFont typeface="Arial MT"/>
              <a:buChar char="•"/>
              <a:tabLst>
                <a:tab pos="698500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F9</a:t>
            </a:r>
            <a:r>
              <a:rPr sz="16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FT</a:t>
            </a:r>
            <a:r>
              <a:rPr sz="1600" spc="-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B1031.2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57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25" dirty="0"/>
              <a:t>Successful</a:t>
            </a:r>
            <a:r>
              <a:rPr sz="2500" spc="-75" dirty="0"/>
              <a:t> </a:t>
            </a:r>
            <a:r>
              <a:rPr sz="2500" spc="-20" dirty="0"/>
              <a:t>Drone</a:t>
            </a:r>
            <a:r>
              <a:rPr sz="2500" spc="-114" dirty="0"/>
              <a:t> </a:t>
            </a:r>
            <a:r>
              <a:rPr sz="2500" spc="-45" dirty="0"/>
              <a:t>Ship</a:t>
            </a:r>
            <a:r>
              <a:rPr sz="2500" spc="-110" dirty="0"/>
              <a:t> </a:t>
            </a:r>
            <a:r>
              <a:rPr sz="2500" spc="-10" dirty="0"/>
              <a:t>Landing</a:t>
            </a:r>
            <a:r>
              <a:rPr sz="2500" spc="-70" dirty="0"/>
              <a:t> </a:t>
            </a:r>
            <a:r>
              <a:rPr sz="2500" dirty="0"/>
              <a:t>with</a:t>
            </a:r>
            <a:r>
              <a:rPr sz="2500" spc="-35" dirty="0"/>
              <a:t> </a:t>
            </a:r>
            <a:r>
              <a:rPr sz="2500" spc="-90" dirty="0"/>
              <a:t>Payload</a:t>
            </a:r>
            <a:r>
              <a:rPr sz="2500" spc="-85" dirty="0"/>
              <a:t> </a:t>
            </a:r>
            <a:r>
              <a:rPr sz="2500" spc="-30" dirty="0"/>
              <a:t>between</a:t>
            </a:r>
            <a:r>
              <a:rPr sz="2500" spc="-135" dirty="0"/>
              <a:t> </a:t>
            </a:r>
            <a:r>
              <a:rPr sz="2500" spc="90" dirty="0"/>
              <a:t>4000</a:t>
            </a:r>
            <a:r>
              <a:rPr sz="2500" spc="10" dirty="0"/>
              <a:t> </a:t>
            </a:r>
            <a:r>
              <a:rPr sz="2500" dirty="0"/>
              <a:t>and</a:t>
            </a:r>
            <a:r>
              <a:rPr sz="2500" spc="-90" dirty="0"/>
              <a:t> </a:t>
            </a:r>
            <a:r>
              <a:rPr sz="2500" spc="75" dirty="0"/>
              <a:t>6000</a:t>
            </a:r>
            <a:endParaRPr sz="2500"/>
          </a:p>
        </p:txBody>
      </p:sp>
      <p:grpSp>
        <p:nvGrpSpPr>
          <p:cNvPr id="4" name="object 4"/>
          <p:cNvGrpSpPr/>
          <p:nvPr/>
        </p:nvGrpSpPr>
        <p:grpSpPr>
          <a:xfrm>
            <a:off x="7184135" y="1527047"/>
            <a:ext cx="4178935" cy="3761104"/>
            <a:chOff x="7184135" y="1527047"/>
            <a:chExt cx="4178935" cy="3761104"/>
          </a:xfrm>
        </p:grpSpPr>
        <p:sp>
          <p:nvSpPr>
            <p:cNvPr id="5" name="object 5"/>
            <p:cNvSpPr/>
            <p:nvPr/>
          </p:nvSpPr>
          <p:spPr>
            <a:xfrm>
              <a:off x="7190231" y="1533143"/>
              <a:ext cx="4166870" cy="3749040"/>
            </a:xfrm>
            <a:custGeom>
              <a:avLst/>
              <a:gdLst/>
              <a:ahLst/>
              <a:cxnLst/>
              <a:rect l="l" t="t" r="r" b="b"/>
              <a:pathLst>
                <a:path w="4166870" h="3749040">
                  <a:moveTo>
                    <a:pt x="4166362" y="0"/>
                  </a:moveTo>
                  <a:lnTo>
                    <a:pt x="0" y="0"/>
                  </a:lnTo>
                  <a:lnTo>
                    <a:pt x="0" y="3748785"/>
                  </a:lnTo>
                  <a:lnTo>
                    <a:pt x="4166362" y="3748785"/>
                  </a:lnTo>
                  <a:lnTo>
                    <a:pt x="41663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90231" y="1533143"/>
              <a:ext cx="4166870" cy="3749040"/>
            </a:xfrm>
            <a:custGeom>
              <a:avLst/>
              <a:gdLst/>
              <a:ahLst/>
              <a:cxnLst/>
              <a:rect l="l" t="t" r="r" b="b"/>
              <a:pathLst>
                <a:path w="4166870" h="3749040">
                  <a:moveTo>
                    <a:pt x="0" y="3748785"/>
                  </a:moveTo>
                  <a:lnTo>
                    <a:pt x="4166362" y="3748785"/>
                  </a:lnTo>
                  <a:lnTo>
                    <a:pt x="4166362" y="0"/>
                  </a:lnTo>
                  <a:lnTo>
                    <a:pt x="0" y="0"/>
                  </a:lnTo>
                  <a:lnTo>
                    <a:pt x="0" y="3748785"/>
                  </a:lnTo>
                  <a:close/>
                </a:path>
              </a:pathLst>
            </a:custGeom>
            <a:ln w="12192">
              <a:solidFill>
                <a:srgbClr val="4470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57871" y="1575815"/>
              <a:ext cx="3831335" cy="356920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0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7717" y="1419860"/>
            <a:ext cx="4961890" cy="467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Summary</a:t>
            </a:r>
            <a:r>
              <a:rPr sz="22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2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methodologies</a:t>
            </a:r>
            <a:endParaRPr sz="22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415"/>
              </a:spcBef>
              <a:buFont typeface="Arial MT"/>
              <a:buChar char="•"/>
              <a:tabLst>
                <a:tab pos="698500" algn="l"/>
              </a:tabLst>
            </a:pP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6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through</a:t>
            </a:r>
            <a:r>
              <a:rPr sz="16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AP</a:t>
            </a:r>
            <a:endParaRPr sz="16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698500" algn="l"/>
              </a:tabLst>
            </a:pP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6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Web</a:t>
            </a:r>
            <a:r>
              <a:rPr sz="16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</a:t>
            </a:r>
            <a:endParaRPr sz="16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698500" algn="l"/>
              </a:tabLst>
            </a:pP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6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16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415"/>
              </a:spcBef>
              <a:buFont typeface="Arial MT"/>
              <a:buChar char="•"/>
              <a:tabLst>
                <a:tab pos="698500" algn="l"/>
              </a:tabLst>
            </a:pP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6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SQL</a:t>
            </a:r>
            <a:endParaRPr sz="16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698500" algn="l"/>
              </a:tabLst>
            </a:pP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60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6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6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698500" algn="l"/>
              </a:tabLst>
            </a:pP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6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6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Prediction</a:t>
            </a:r>
            <a:endParaRPr sz="16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Summary</a:t>
            </a:r>
            <a:r>
              <a:rPr sz="22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2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all</a:t>
            </a:r>
            <a:r>
              <a:rPr sz="2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2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415"/>
              </a:spcBef>
              <a:buFont typeface="Arial MT"/>
              <a:buChar char="•"/>
              <a:tabLst>
                <a:tab pos="698500" algn="l"/>
              </a:tabLst>
            </a:pP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6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6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</a:t>
            </a:r>
            <a:endParaRPr sz="16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698500" algn="l"/>
              </a:tabLst>
            </a:pP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16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16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6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16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415"/>
              </a:spcBef>
              <a:buFont typeface="Arial MT"/>
              <a:buChar char="•"/>
              <a:tabLst>
                <a:tab pos="698500" algn="l"/>
              </a:tabLst>
            </a:pP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16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385">
              <a:lnSpc>
                <a:spcPts val="190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Executive</a:t>
            </a:r>
            <a:r>
              <a:rPr spc="-170" dirty="0"/>
              <a:t> </a:t>
            </a:r>
            <a:r>
              <a:rPr spc="-130" dirty="0"/>
              <a:t>Summary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64" y="2481198"/>
            <a:ext cx="54190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failed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mission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outcomes.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all</a:t>
            </a:r>
            <a:r>
              <a:rPr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missions,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</a:t>
            </a:r>
            <a:r>
              <a:rPr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were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61 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successes</a:t>
            </a:r>
            <a:r>
              <a:rPr sz="1800" spc="-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10</a:t>
            </a:r>
            <a:r>
              <a:rPr sz="180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failures,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shown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54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30" dirty="0"/>
              <a:t>Total</a:t>
            </a:r>
            <a:r>
              <a:rPr sz="3100" spc="-165" dirty="0"/>
              <a:t> </a:t>
            </a:r>
            <a:r>
              <a:rPr sz="3100" spc="-65" dirty="0"/>
              <a:t>Number</a:t>
            </a:r>
            <a:r>
              <a:rPr sz="3100" spc="-125" dirty="0"/>
              <a:t> </a:t>
            </a:r>
            <a:r>
              <a:rPr sz="3100" dirty="0"/>
              <a:t>of</a:t>
            </a:r>
            <a:r>
              <a:rPr sz="3100" spc="-100" dirty="0"/>
              <a:t> </a:t>
            </a:r>
            <a:r>
              <a:rPr sz="3100" spc="-145" dirty="0"/>
              <a:t>Successful</a:t>
            </a:r>
            <a:r>
              <a:rPr sz="3100" spc="-195" dirty="0"/>
              <a:t> </a:t>
            </a:r>
            <a:r>
              <a:rPr sz="3100" dirty="0"/>
              <a:t>and</a:t>
            </a:r>
            <a:r>
              <a:rPr sz="3100" spc="-70" dirty="0"/>
              <a:t> </a:t>
            </a:r>
            <a:r>
              <a:rPr sz="3100" spc="-55" dirty="0"/>
              <a:t>Failure</a:t>
            </a:r>
            <a:r>
              <a:rPr sz="3100" spc="-210" dirty="0"/>
              <a:t> </a:t>
            </a:r>
            <a:r>
              <a:rPr sz="3100" spc="-60" dirty="0"/>
              <a:t>Mission</a:t>
            </a:r>
            <a:r>
              <a:rPr sz="3100" spc="-135" dirty="0"/>
              <a:t> </a:t>
            </a:r>
            <a:r>
              <a:rPr sz="3100" spc="-10" dirty="0"/>
              <a:t>Outcomes</a:t>
            </a:r>
            <a:endParaRPr sz="3100"/>
          </a:p>
        </p:txBody>
      </p:sp>
      <p:grpSp>
        <p:nvGrpSpPr>
          <p:cNvPr id="4" name="object 4"/>
          <p:cNvGrpSpPr/>
          <p:nvPr/>
        </p:nvGrpSpPr>
        <p:grpSpPr>
          <a:xfrm>
            <a:off x="6519671" y="1527047"/>
            <a:ext cx="4843145" cy="3761104"/>
            <a:chOff x="6519671" y="1527047"/>
            <a:chExt cx="4843145" cy="3761104"/>
          </a:xfrm>
        </p:grpSpPr>
        <p:sp>
          <p:nvSpPr>
            <p:cNvPr id="5" name="object 5"/>
            <p:cNvSpPr/>
            <p:nvPr/>
          </p:nvSpPr>
          <p:spPr>
            <a:xfrm>
              <a:off x="6525767" y="1533143"/>
              <a:ext cx="4831080" cy="3749040"/>
            </a:xfrm>
            <a:custGeom>
              <a:avLst/>
              <a:gdLst/>
              <a:ahLst/>
              <a:cxnLst/>
              <a:rect l="l" t="t" r="r" b="b"/>
              <a:pathLst>
                <a:path w="4831080" h="3749040">
                  <a:moveTo>
                    <a:pt x="4830572" y="0"/>
                  </a:moveTo>
                  <a:lnTo>
                    <a:pt x="0" y="0"/>
                  </a:lnTo>
                  <a:lnTo>
                    <a:pt x="0" y="3748785"/>
                  </a:lnTo>
                  <a:lnTo>
                    <a:pt x="4830572" y="3748785"/>
                  </a:lnTo>
                  <a:lnTo>
                    <a:pt x="48305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25767" y="1533143"/>
              <a:ext cx="4831080" cy="3749040"/>
            </a:xfrm>
            <a:custGeom>
              <a:avLst/>
              <a:gdLst/>
              <a:ahLst/>
              <a:cxnLst/>
              <a:rect l="l" t="t" r="r" b="b"/>
              <a:pathLst>
                <a:path w="4831080" h="3749040">
                  <a:moveTo>
                    <a:pt x="0" y="3748785"/>
                  </a:moveTo>
                  <a:lnTo>
                    <a:pt x="4830572" y="3748785"/>
                  </a:lnTo>
                  <a:lnTo>
                    <a:pt x="4830572" y="0"/>
                  </a:lnTo>
                  <a:lnTo>
                    <a:pt x="0" y="0"/>
                  </a:lnTo>
                  <a:lnTo>
                    <a:pt x="0" y="3748785"/>
                  </a:lnTo>
                  <a:close/>
                </a:path>
              </a:pathLst>
            </a:custGeom>
            <a:ln w="12192">
              <a:solidFill>
                <a:srgbClr val="4470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38543" y="1600199"/>
              <a:ext cx="4437888" cy="36576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0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698" y="2589098"/>
            <a:ext cx="6198235" cy="126746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 algn="just">
              <a:lnSpc>
                <a:spcPct val="88100"/>
              </a:lnSpc>
              <a:spcBef>
                <a:spcPts val="359"/>
              </a:spcBef>
            </a:pP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18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versions</a:t>
            </a:r>
            <a:r>
              <a:rPr sz="1800" spc="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</a:t>
            </a:r>
            <a:r>
              <a:rPr sz="18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maximum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800" spc="4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1800" spc="43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4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15,600</a:t>
            </a:r>
            <a:r>
              <a:rPr sz="180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kg</a:t>
            </a:r>
            <a:r>
              <a:rPr sz="1800" spc="4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0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4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subquery.</a:t>
            </a:r>
            <a:r>
              <a:rPr sz="1800" spc="4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4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compares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18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18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maximum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retrieves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relevant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names.</a:t>
            </a:r>
            <a:r>
              <a:rPr sz="18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achieved</a:t>
            </a:r>
            <a:r>
              <a:rPr sz="1800" spc="-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are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listed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664" y="407873"/>
            <a:ext cx="715010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Boosters</a:t>
            </a:r>
            <a:r>
              <a:rPr spc="-195" dirty="0"/>
              <a:t> </a:t>
            </a:r>
            <a:r>
              <a:rPr spc="-85" dirty="0"/>
              <a:t>Carried</a:t>
            </a:r>
            <a:r>
              <a:rPr spc="-160" dirty="0"/>
              <a:t> </a:t>
            </a:r>
            <a:r>
              <a:rPr spc="-135" dirty="0"/>
              <a:t>Maximum</a:t>
            </a:r>
            <a:r>
              <a:rPr spc="-200" dirty="0"/>
              <a:t> </a:t>
            </a:r>
            <a:r>
              <a:rPr spc="-55" dirty="0"/>
              <a:t>Payload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138416" y="1374647"/>
            <a:ext cx="4224655" cy="4568825"/>
            <a:chOff x="7138416" y="1374647"/>
            <a:chExt cx="4224655" cy="4568825"/>
          </a:xfrm>
        </p:grpSpPr>
        <p:sp>
          <p:nvSpPr>
            <p:cNvPr id="5" name="object 5"/>
            <p:cNvSpPr/>
            <p:nvPr/>
          </p:nvSpPr>
          <p:spPr>
            <a:xfrm>
              <a:off x="7144512" y="1380743"/>
              <a:ext cx="4212590" cy="4556760"/>
            </a:xfrm>
            <a:custGeom>
              <a:avLst/>
              <a:gdLst/>
              <a:ahLst/>
              <a:cxnLst/>
              <a:rect l="l" t="t" r="r" b="b"/>
              <a:pathLst>
                <a:path w="4212590" h="4556760">
                  <a:moveTo>
                    <a:pt x="4212209" y="0"/>
                  </a:moveTo>
                  <a:lnTo>
                    <a:pt x="0" y="0"/>
                  </a:lnTo>
                  <a:lnTo>
                    <a:pt x="0" y="4556506"/>
                  </a:lnTo>
                  <a:lnTo>
                    <a:pt x="4212209" y="4556506"/>
                  </a:lnTo>
                  <a:lnTo>
                    <a:pt x="42122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44512" y="1380743"/>
              <a:ext cx="4212590" cy="4556760"/>
            </a:xfrm>
            <a:custGeom>
              <a:avLst/>
              <a:gdLst/>
              <a:ahLst/>
              <a:cxnLst/>
              <a:rect l="l" t="t" r="r" b="b"/>
              <a:pathLst>
                <a:path w="4212590" h="4556760">
                  <a:moveTo>
                    <a:pt x="0" y="4556506"/>
                  </a:moveTo>
                  <a:lnTo>
                    <a:pt x="4212209" y="4556506"/>
                  </a:lnTo>
                  <a:lnTo>
                    <a:pt x="4212209" y="0"/>
                  </a:lnTo>
                  <a:lnTo>
                    <a:pt x="0" y="0"/>
                  </a:lnTo>
                  <a:lnTo>
                    <a:pt x="0" y="4556506"/>
                  </a:lnTo>
                  <a:close/>
                </a:path>
              </a:pathLst>
            </a:custGeom>
            <a:ln w="12192">
              <a:solidFill>
                <a:srgbClr val="4470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26808" y="1420367"/>
              <a:ext cx="4059936" cy="446836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00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64" y="1840229"/>
            <a:ext cx="608901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3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retrieved</a:t>
            </a:r>
            <a:r>
              <a:rPr sz="1800" spc="3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3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00" spc="3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3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failed</a:t>
            </a:r>
            <a:r>
              <a:rPr sz="1800" spc="3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</a:t>
            </a:r>
            <a:r>
              <a:rPr sz="1800" spc="3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ship</a:t>
            </a:r>
            <a:r>
              <a:rPr sz="180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landings</a:t>
            </a:r>
            <a:r>
              <a:rPr sz="1800" spc="3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2015.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1800" spc="2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uses</a:t>
            </a:r>
            <a:r>
              <a:rPr sz="1800" spc="3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SUBSTR</a:t>
            </a:r>
            <a:r>
              <a:rPr sz="1800" spc="1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00" spc="2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00" spc="2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month</a:t>
            </a:r>
            <a:r>
              <a:rPr sz="180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00" spc="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</a:t>
            </a:r>
            <a:r>
              <a:rPr sz="1800" spc="2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</a:t>
            </a:r>
            <a:r>
              <a:rPr sz="1800" spc="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date</a:t>
            </a:r>
            <a:r>
              <a:rPr sz="180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00" spc="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classify</a:t>
            </a:r>
            <a:r>
              <a:rPr sz="180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them</a:t>
            </a:r>
            <a:r>
              <a:rPr sz="1800" spc="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00" spc="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their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respective</a:t>
            </a:r>
            <a:r>
              <a:rPr sz="18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month</a:t>
            </a:r>
            <a:r>
              <a:rPr sz="18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names.</a:t>
            </a:r>
            <a:r>
              <a:rPr sz="180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</a:t>
            </a:r>
            <a:r>
              <a:rPr sz="18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two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failed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landings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January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April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CCAFS</a:t>
            </a:r>
            <a:r>
              <a:rPr sz="18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LC-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40</a:t>
            </a:r>
            <a:r>
              <a:rPr sz="1800" spc="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summarized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664" y="407873"/>
            <a:ext cx="448437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10" dirty="0"/>
              <a:t>2015</a:t>
            </a:r>
            <a:r>
              <a:rPr spc="200" dirty="0"/>
              <a:t> </a:t>
            </a:r>
            <a:r>
              <a:rPr spc="-125" dirty="0"/>
              <a:t>Launch</a:t>
            </a:r>
            <a:r>
              <a:rPr spc="-120" dirty="0"/>
              <a:t> Records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114031" y="1383791"/>
            <a:ext cx="4178935" cy="4584065"/>
            <a:chOff x="7114031" y="1383791"/>
            <a:chExt cx="4178935" cy="4584065"/>
          </a:xfrm>
        </p:grpSpPr>
        <p:sp>
          <p:nvSpPr>
            <p:cNvPr id="5" name="object 5"/>
            <p:cNvSpPr/>
            <p:nvPr/>
          </p:nvSpPr>
          <p:spPr>
            <a:xfrm>
              <a:off x="7120127" y="1389887"/>
              <a:ext cx="4166870" cy="4572000"/>
            </a:xfrm>
            <a:custGeom>
              <a:avLst/>
              <a:gdLst/>
              <a:ahLst/>
              <a:cxnLst/>
              <a:rect l="l" t="t" r="r" b="b"/>
              <a:pathLst>
                <a:path w="4166870" h="4572000">
                  <a:moveTo>
                    <a:pt x="4166362" y="0"/>
                  </a:moveTo>
                  <a:lnTo>
                    <a:pt x="0" y="0"/>
                  </a:lnTo>
                  <a:lnTo>
                    <a:pt x="0" y="4571873"/>
                  </a:lnTo>
                  <a:lnTo>
                    <a:pt x="4166362" y="4571873"/>
                  </a:lnTo>
                  <a:lnTo>
                    <a:pt x="41663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20127" y="1389887"/>
              <a:ext cx="4166870" cy="4572000"/>
            </a:xfrm>
            <a:custGeom>
              <a:avLst/>
              <a:gdLst/>
              <a:ahLst/>
              <a:cxnLst/>
              <a:rect l="l" t="t" r="r" b="b"/>
              <a:pathLst>
                <a:path w="4166870" h="4572000">
                  <a:moveTo>
                    <a:pt x="0" y="4571873"/>
                  </a:moveTo>
                  <a:lnTo>
                    <a:pt x="4166362" y="4571873"/>
                  </a:lnTo>
                  <a:lnTo>
                    <a:pt x="4166362" y="0"/>
                  </a:lnTo>
                  <a:lnTo>
                    <a:pt x="0" y="0"/>
                  </a:lnTo>
                  <a:lnTo>
                    <a:pt x="0" y="4571873"/>
                  </a:lnTo>
                  <a:close/>
                </a:path>
              </a:pathLst>
            </a:custGeom>
            <a:ln w="12192">
              <a:solidFill>
                <a:srgbClr val="4470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7183" y="1456943"/>
              <a:ext cx="4032504" cy="443484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0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98084" y="1490598"/>
            <a:ext cx="1116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5320" algn="l"/>
              </a:tabLst>
            </a:pP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their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664" y="1490598"/>
            <a:ext cx="4459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98170" algn="l"/>
                <a:tab pos="1746885" algn="l"/>
                <a:tab pos="2341880" algn="l"/>
                <a:tab pos="3405504" algn="l"/>
              </a:tabLst>
            </a:pP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retrieved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corresponding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counts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8664" y="2219324"/>
            <a:ext cx="5758180" cy="2268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4445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16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</a:t>
            </a:r>
            <a:r>
              <a:rPr sz="16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6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16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6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</a:t>
            </a:r>
            <a:r>
              <a:rPr sz="160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2010-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06-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04</a:t>
            </a:r>
            <a:r>
              <a:rPr sz="1600" spc="3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600" spc="3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2017-03-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20.</a:t>
            </a:r>
            <a:endParaRPr sz="16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GROUP</a:t>
            </a:r>
            <a:r>
              <a:rPr sz="16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1600" spc="-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</a:t>
            </a:r>
            <a:r>
              <a:rPr sz="16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grouped</a:t>
            </a:r>
            <a:r>
              <a:rPr sz="16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6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outcome.</a:t>
            </a:r>
            <a:endParaRPr sz="16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240665" algn="l"/>
                <a:tab pos="720090" algn="l"/>
                <a:tab pos="1908810" algn="l"/>
                <a:tab pos="3335654" algn="l"/>
                <a:tab pos="3777615" algn="l"/>
                <a:tab pos="4588510" algn="l"/>
              </a:tabLst>
            </a:pP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ORDER</a:t>
            </a:r>
            <a:r>
              <a:rPr sz="16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clause</a:t>
            </a:r>
            <a:r>
              <a:rPr sz="1600" spc="45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sorted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outcomes</a:t>
            </a:r>
            <a:r>
              <a:rPr sz="1600" spc="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endParaRPr sz="160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</a:pP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descending</a:t>
            </a:r>
            <a:r>
              <a:rPr sz="16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order of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their</a:t>
            </a:r>
            <a:r>
              <a:rPr sz="16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counts.</a:t>
            </a:r>
            <a:endParaRPr sz="16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41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16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approach</a:t>
            </a:r>
            <a:r>
              <a:rPr sz="16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provided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clear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ranking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landing</a:t>
            </a:r>
            <a:endParaRPr sz="160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16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within</a:t>
            </a:r>
            <a:r>
              <a:rPr sz="16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specified</a:t>
            </a:r>
            <a:r>
              <a:rPr sz="16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date</a:t>
            </a:r>
            <a:r>
              <a:rPr sz="16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range.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56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40" dirty="0"/>
              <a:t>Rank</a:t>
            </a:r>
            <a:r>
              <a:rPr sz="2800" spc="-190" dirty="0"/>
              <a:t> </a:t>
            </a:r>
            <a:r>
              <a:rPr sz="2800" spc="-25" dirty="0"/>
              <a:t>Landing</a:t>
            </a:r>
            <a:r>
              <a:rPr sz="2800" spc="-130" dirty="0"/>
              <a:t> </a:t>
            </a:r>
            <a:r>
              <a:rPr sz="2800" spc="-90" dirty="0"/>
              <a:t>Outcomes</a:t>
            </a:r>
            <a:r>
              <a:rPr sz="2800" spc="-140" dirty="0"/>
              <a:t> </a:t>
            </a:r>
            <a:r>
              <a:rPr sz="2800" spc="-75" dirty="0"/>
              <a:t>Between</a:t>
            </a:r>
            <a:r>
              <a:rPr sz="2800" spc="-170" dirty="0"/>
              <a:t> </a:t>
            </a:r>
            <a:r>
              <a:rPr sz="2800" spc="90" dirty="0"/>
              <a:t>2010-</a:t>
            </a:r>
            <a:r>
              <a:rPr sz="2800" spc="60" dirty="0"/>
              <a:t>06-</a:t>
            </a:r>
            <a:r>
              <a:rPr sz="2800" spc="55" dirty="0"/>
              <a:t>04</a:t>
            </a:r>
            <a:r>
              <a:rPr sz="2800" spc="170" dirty="0"/>
              <a:t> </a:t>
            </a:r>
            <a:r>
              <a:rPr sz="2800" dirty="0"/>
              <a:t>and</a:t>
            </a:r>
            <a:r>
              <a:rPr sz="2800" spc="-30" dirty="0"/>
              <a:t> </a:t>
            </a:r>
            <a:r>
              <a:rPr sz="2800" spc="90" dirty="0"/>
              <a:t>2017-</a:t>
            </a:r>
            <a:r>
              <a:rPr sz="2800" spc="65" dirty="0"/>
              <a:t>03-20</a:t>
            </a:r>
            <a:endParaRPr sz="2800"/>
          </a:p>
        </p:txBody>
      </p:sp>
      <p:grpSp>
        <p:nvGrpSpPr>
          <p:cNvPr id="6" name="object 6"/>
          <p:cNvGrpSpPr/>
          <p:nvPr/>
        </p:nvGrpSpPr>
        <p:grpSpPr>
          <a:xfrm>
            <a:off x="7351776" y="1383791"/>
            <a:ext cx="3940810" cy="4584065"/>
            <a:chOff x="7351776" y="1383791"/>
            <a:chExt cx="3940810" cy="4584065"/>
          </a:xfrm>
        </p:grpSpPr>
        <p:sp>
          <p:nvSpPr>
            <p:cNvPr id="7" name="object 7"/>
            <p:cNvSpPr/>
            <p:nvPr/>
          </p:nvSpPr>
          <p:spPr>
            <a:xfrm>
              <a:off x="7357872" y="1389887"/>
              <a:ext cx="3928745" cy="4572000"/>
            </a:xfrm>
            <a:custGeom>
              <a:avLst/>
              <a:gdLst/>
              <a:ahLst/>
              <a:cxnLst/>
              <a:rect l="l" t="t" r="r" b="b"/>
              <a:pathLst>
                <a:path w="3928745" h="4572000">
                  <a:moveTo>
                    <a:pt x="3928618" y="0"/>
                  </a:moveTo>
                  <a:lnTo>
                    <a:pt x="0" y="0"/>
                  </a:lnTo>
                  <a:lnTo>
                    <a:pt x="0" y="4571873"/>
                  </a:lnTo>
                  <a:lnTo>
                    <a:pt x="3928618" y="4571873"/>
                  </a:lnTo>
                  <a:lnTo>
                    <a:pt x="39286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57872" y="1389887"/>
              <a:ext cx="3928745" cy="4572000"/>
            </a:xfrm>
            <a:custGeom>
              <a:avLst/>
              <a:gdLst/>
              <a:ahLst/>
              <a:cxnLst/>
              <a:rect l="l" t="t" r="r" b="b"/>
              <a:pathLst>
                <a:path w="3928745" h="4572000">
                  <a:moveTo>
                    <a:pt x="0" y="4571873"/>
                  </a:moveTo>
                  <a:lnTo>
                    <a:pt x="3928618" y="4571873"/>
                  </a:lnTo>
                  <a:lnTo>
                    <a:pt x="3928618" y="0"/>
                  </a:lnTo>
                  <a:lnTo>
                    <a:pt x="0" y="0"/>
                  </a:lnTo>
                  <a:lnTo>
                    <a:pt x="0" y="4571873"/>
                  </a:lnTo>
                  <a:close/>
                </a:path>
              </a:pathLst>
            </a:custGeom>
            <a:ln w="12192">
              <a:solidFill>
                <a:srgbClr val="4470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97496" y="1435607"/>
              <a:ext cx="3770376" cy="4392168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00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5904" cy="6857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98576" y="2529827"/>
            <a:ext cx="1057910" cy="368935"/>
          </a:xfrm>
          <a:custGeom>
            <a:avLst/>
            <a:gdLst/>
            <a:ahLst/>
            <a:cxnLst/>
            <a:rect l="l" t="t" r="r" b="b"/>
            <a:pathLst>
              <a:path w="1057910" h="368935">
                <a:moveTo>
                  <a:pt x="1057414" y="0"/>
                </a:moveTo>
                <a:lnTo>
                  <a:pt x="0" y="0"/>
                </a:lnTo>
                <a:lnTo>
                  <a:pt x="0" y="368566"/>
                </a:lnTo>
                <a:lnTo>
                  <a:pt x="1057414" y="368566"/>
                </a:lnTo>
                <a:lnTo>
                  <a:pt x="1057414" y="0"/>
                </a:lnTo>
                <a:close/>
              </a:path>
            </a:pathLst>
          </a:custGeom>
          <a:solidFill>
            <a:srgbClr val="0946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6401" y="2533853"/>
            <a:ext cx="8737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Section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4715" y="1270761"/>
            <a:ext cx="10111740" cy="1927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map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displays</a:t>
            </a:r>
            <a:r>
              <a:rPr sz="18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locations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United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States:</a:t>
            </a:r>
            <a:endParaRPr sz="18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115"/>
              </a:spcBef>
              <a:buFont typeface="Arial MT"/>
              <a:buChar char="•"/>
              <a:tabLst>
                <a:tab pos="240665" algn="l"/>
              </a:tabLst>
            </a:pPr>
            <a:r>
              <a:rPr sz="15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VAFB</a:t>
            </a:r>
            <a:r>
              <a:rPr sz="15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SLC-</a:t>
            </a:r>
            <a:r>
              <a:rPr sz="1500" dirty="0">
                <a:solidFill>
                  <a:srgbClr val="292929"/>
                </a:solidFill>
                <a:latin typeface="Microsoft Sans Serif"/>
                <a:cs typeface="Microsoft Sans Serif"/>
              </a:rPr>
              <a:t>4E</a:t>
            </a:r>
            <a:r>
              <a:rPr sz="15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(Vandenberg,</a:t>
            </a:r>
            <a:r>
              <a:rPr sz="15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California)</a:t>
            </a:r>
            <a:endParaRPr sz="15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40665" algn="l"/>
              </a:tabLst>
            </a:pPr>
            <a:r>
              <a:rPr sz="1500" spc="-130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15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LC-</a:t>
            </a:r>
            <a:r>
              <a:rPr sz="1500" dirty="0">
                <a:solidFill>
                  <a:srgbClr val="292929"/>
                </a:solidFill>
                <a:latin typeface="Microsoft Sans Serif"/>
                <a:cs typeface="Microsoft Sans Serif"/>
              </a:rPr>
              <a:t>39A </a:t>
            </a:r>
            <a:r>
              <a:rPr sz="15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(Kennedy</a:t>
            </a:r>
            <a:r>
              <a:rPr sz="15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</a:t>
            </a:r>
            <a:r>
              <a:rPr sz="15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Center,</a:t>
            </a:r>
            <a:r>
              <a:rPr sz="15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Florida)</a:t>
            </a:r>
            <a:endParaRPr sz="15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985"/>
              </a:spcBef>
              <a:buFont typeface="Arial MT"/>
              <a:buChar char="•"/>
              <a:tabLst>
                <a:tab pos="240665" algn="l"/>
              </a:tabLst>
            </a:pPr>
            <a:r>
              <a:rPr sz="15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CCAFS</a:t>
            </a:r>
            <a:r>
              <a:rPr sz="15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LC-</a:t>
            </a:r>
            <a:r>
              <a:rPr sz="1500" dirty="0">
                <a:solidFill>
                  <a:srgbClr val="292929"/>
                </a:solidFill>
                <a:latin typeface="Microsoft Sans Serif"/>
                <a:cs typeface="Microsoft Sans Serif"/>
              </a:rPr>
              <a:t>40</a:t>
            </a:r>
            <a:r>
              <a:rPr sz="15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(Cape</a:t>
            </a:r>
            <a:r>
              <a:rPr sz="15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Canaveral,</a:t>
            </a:r>
            <a:r>
              <a:rPr sz="15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Florida).</a:t>
            </a:r>
            <a:endParaRPr sz="1500">
              <a:latin typeface="Microsoft Sans Serif"/>
              <a:cs typeface="Microsoft Sans Serif"/>
            </a:endParaRPr>
          </a:p>
          <a:p>
            <a:pPr marL="240665" marR="5080" indent="-228600">
              <a:lnSpc>
                <a:spcPct val="80000"/>
              </a:lnSpc>
              <a:spcBef>
                <a:spcPts val="1420"/>
              </a:spcBef>
              <a:buFont typeface="Arial MT"/>
              <a:buChar char="•"/>
              <a:tabLst>
                <a:tab pos="240665" algn="l"/>
              </a:tabLst>
            </a:pPr>
            <a:r>
              <a:rPr sz="15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These</a:t>
            </a:r>
            <a:r>
              <a:rPr sz="15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15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are</a:t>
            </a:r>
            <a:r>
              <a:rPr sz="15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strategically</a:t>
            </a:r>
            <a:r>
              <a:rPr sz="15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located</a:t>
            </a:r>
            <a:r>
              <a:rPr sz="15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5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292929"/>
                </a:solidFill>
                <a:latin typeface="Microsoft Sans Serif"/>
                <a:cs typeface="Microsoft Sans Serif"/>
              </a:rPr>
              <a:t>support</a:t>
            </a:r>
            <a:r>
              <a:rPr sz="15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5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5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missions</a:t>
            </a:r>
            <a:r>
              <a:rPr sz="15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292929"/>
                </a:solidFill>
                <a:latin typeface="Microsoft Sans Serif"/>
                <a:cs typeface="Microsoft Sans Serif"/>
              </a:rPr>
              <a:t>due to</a:t>
            </a:r>
            <a:r>
              <a:rPr sz="15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their</a:t>
            </a:r>
            <a:r>
              <a:rPr sz="15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geographic</a:t>
            </a:r>
            <a:r>
              <a:rPr sz="15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292929"/>
                </a:solidFill>
                <a:latin typeface="Microsoft Sans Serif"/>
                <a:cs typeface="Microsoft Sans Serif"/>
              </a:rPr>
              <a:t>positioning</a:t>
            </a:r>
            <a:r>
              <a:rPr sz="15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5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technical capabilities.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40" dirty="0"/>
              <a:t>SpaceX</a:t>
            </a:r>
            <a:r>
              <a:rPr spc="-260" dirty="0"/>
              <a:t> </a:t>
            </a:r>
            <a:r>
              <a:rPr spc="-130" dirty="0"/>
              <a:t>Launch</a:t>
            </a:r>
            <a:r>
              <a:rPr spc="-310" dirty="0"/>
              <a:t> </a:t>
            </a:r>
            <a:r>
              <a:rPr spc="-10" dirty="0"/>
              <a:t>Site</a:t>
            </a:r>
            <a:r>
              <a:rPr spc="-225" dirty="0"/>
              <a:t> </a:t>
            </a:r>
            <a:r>
              <a:rPr spc="-80" dirty="0"/>
              <a:t>Locations</a:t>
            </a:r>
            <a:r>
              <a:rPr spc="-200" dirty="0"/>
              <a:t> </a:t>
            </a:r>
            <a:r>
              <a:rPr dirty="0"/>
              <a:t>in</a:t>
            </a:r>
            <a:r>
              <a:rPr spc="-60" dirty="0"/>
              <a:t> </a:t>
            </a:r>
            <a:r>
              <a:rPr dirty="0"/>
              <a:t>the</a:t>
            </a:r>
            <a:r>
              <a:rPr spc="-100" dirty="0"/>
              <a:t> </a:t>
            </a:r>
            <a:r>
              <a:rPr spc="-20" dirty="0"/>
              <a:t>United</a:t>
            </a:r>
            <a:r>
              <a:rPr spc="-130" dirty="0"/>
              <a:t> </a:t>
            </a:r>
            <a:r>
              <a:rPr spc="-10" dirty="0"/>
              <a:t>States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33983" y="3325367"/>
            <a:ext cx="10786745" cy="2752725"/>
            <a:chOff x="633983" y="3325367"/>
            <a:chExt cx="10786745" cy="2752725"/>
          </a:xfrm>
        </p:grpSpPr>
        <p:sp>
          <p:nvSpPr>
            <p:cNvPr id="5" name="object 5"/>
            <p:cNvSpPr/>
            <p:nvPr/>
          </p:nvSpPr>
          <p:spPr>
            <a:xfrm>
              <a:off x="640079" y="3331463"/>
              <a:ext cx="10774680" cy="2740025"/>
            </a:xfrm>
            <a:custGeom>
              <a:avLst/>
              <a:gdLst/>
              <a:ahLst/>
              <a:cxnLst/>
              <a:rect l="l" t="t" r="r" b="b"/>
              <a:pathLst>
                <a:path w="10774680" h="2740025">
                  <a:moveTo>
                    <a:pt x="10774299" y="0"/>
                  </a:moveTo>
                  <a:lnTo>
                    <a:pt x="0" y="0"/>
                  </a:lnTo>
                  <a:lnTo>
                    <a:pt x="0" y="2740025"/>
                  </a:lnTo>
                  <a:lnTo>
                    <a:pt x="10774299" y="2740025"/>
                  </a:lnTo>
                  <a:lnTo>
                    <a:pt x="107742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0079" y="3331463"/>
              <a:ext cx="10774680" cy="2740025"/>
            </a:xfrm>
            <a:custGeom>
              <a:avLst/>
              <a:gdLst/>
              <a:ahLst/>
              <a:cxnLst/>
              <a:rect l="l" t="t" r="r" b="b"/>
              <a:pathLst>
                <a:path w="10774680" h="2740025">
                  <a:moveTo>
                    <a:pt x="0" y="2740025"/>
                  </a:moveTo>
                  <a:lnTo>
                    <a:pt x="10774299" y="2740025"/>
                  </a:lnTo>
                  <a:lnTo>
                    <a:pt x="10774299" y="0"/>
                  </a:lnTo>
                  <a:lnTo>
                    <a:pt x="0" y="0"/>
                  </a:lnTo>
                  <a:lnTo>
                    <a:pt x="0" y="2740025"/>
                  </a:lnTo>
                  <a:close/>
                </a:path>
              </a:pathLst>
            </a:custGeom>
            <a:ln w="12192">
              <a:solidFill>
                <a:srgbClr val="4470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8095" y="3428999"/>
              <a:ext cx="3383279" cy="24871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2919" y="3425951"/>
              <a:ext cx="3398520" cy="24841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42503" y="3428999"/>
              <a:ext cx="3444240" cy="248107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00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64" y="1400682"/>
            <a:ext cx="8285480" cy="1744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0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map</a:t>
            </a:r>
            <a:r>
              <a:rPr sz="20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0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SpaceX</a:t>
            </a:r>
            <a:r>
              <a:rPr sz="200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0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0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color-coded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markers:</a:t>
            </a:r>
            <a:endParaRPr sz="20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40665" algn="l"/>
              </a:tabLst>
            </a:pP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Green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4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4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launches.</a:t>
            </a:r>
            <a:endParaRPr sz="14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105"/>
              </a:spcBef>
              <a:buFont typeface="Arial MT"/>
              <a:buChar char="•"/>
              <a:tabLst>
                <a:tab pos="240665" algn="l"/>
              </a:tabLst>
            </a:pP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4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failed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launches.</a:t>
            </a:r>
            <a:endParaRPr sz="14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105"/>
              </a:spcBef>
              <a:buFont typeface="Arial MT"/>
              <a:buChar char="•"/>
              <a:tabLst>
                <a:tab pos="240665" algn="l"/>
              </a:tabLst>
            </a:pP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Florida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(CCAFS</a:t>
            </a:r>
            <a:r>
              <a:rPr sz="14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LC-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40,</a:t>
            </a:r>
            <a:r>
              <a:rPr sz="14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140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LC-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39A)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mix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successes</a:t>
            </a:r>
            <a:r>
              <a:rPr sz="14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failures</a:t>
            </a:r>
            <a:r>
              <a:rPr sz="14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dense</a:t>
            </a: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activity.</a:t>
            </a:r>
            <a:endParaRPr sz="14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40665" algn="l"/>
              </a:tabLst>
            </a:pP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California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(VAFB</a:t>
            </a:r>
            <a:r>
              <a:rPr sz="14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SLC-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4E)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also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has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both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but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fewer</a:t>
            </a: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54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175" dirty="0"/>
              <a:t>SpaceX</a:t>
            </a:r>
            <a:r>
              <a:rPr sz="3100" spc="-270" dirty="0"/>
              <a:t> </a:t>
            </a:r>
            <a:r>
              <a:rPr sz="3100" spc="-100" dirty="0"/>
              <a:t>Launch</a:t>
            </a:r>
            <a:r>
              <a:rPr sz="3100" spc="-240" dirty="0"/>
              <a:t> </a:t>
            </a:r>
            <a:r>
              <a:rPr sz="3100" spc="-125" dirty="0"/>
              <a:t>Outcomes:</a:t>
            </a:r>
            <a:r>
              <a:rPr sz="3100" spc="-35" dirty="0"/>
              <a:t> </a:t>
            </a:r>
            <a:r>
              <a:rPr sz="3100" spc="-195" dirty="0"/>
              <a:t>Successes</a:t>
            </a:r>
            <a:r>
              <a:rPr sz="3100" spc="-285" dirty="0"/>
              <a:t> </a:t>
            </a:r>
            <a:r>
              <a:rPr sz="3100" dirty="0"/>
              <a:t>and</a:t>
            </a:r>
            <a:r>
              <a:rPr sz="3100" spc="-35" dirty="0"/>
              <a:t> </a:t>
            </a:r>
            <a:r>
              <a:rPr sz="3100" spc="-95" dirty="0"/>
              <a:t>Failures</a:t>
            </a:r>
            <a:r>
              <a:rPr sz="3100" spc="-85" dirty="0"/>
              <a:t> </a:t>
            </a:r>
            <a:r>
              <a:rPr sz="3100" dirty="0"/>
              <a:t>by</a:t>
            </a:r>
            <a:r>
              <a:rPr sz="3100" spc="-10" dirty="0"/>
              <a:t> </a:t>
            </a:r>
            <a:r>
              <a:rPr sz="3100" spc="-20" dirty="0"/>
              <a:t>Site</a:t>
            </a:r>
            <a:endParaRPr sz="3100"/>
          </a:p>
        </p:txBody>
      </p:sp>
      <p:grpSp>
        <p:nvGrpSpPr>
          <p:cNvPr id="4" name="object 4"/>
          <p:cNvGrpSpPr/>
          <p:nvPr/>
        </p:nvGrpSpPr>
        <p:grpSpPr>
          <a:xfrm>
            <a:off x="633983" y="3282696"/>
            <a:ext cx="11289665" cy="2749550"/>
            <a:chOff x="633983" y="3282696"/>
            <a:chExt cx="11289665" cy="2749550"/>
          </a:xfrm>
        </p:grpSpPr>
        <p:sp>
          <p:nvSpPr>
            <p:cNvPr id="5" name="object 5"/>
            <p:cNvSpPr/>
            <p:nvPr/>
          </p:nvSpPr>
          <p:spPr>
            <a:xfrm>
              <a:off x="640079" y="3288792"/>
              <a:ext cx="11277600" cy="2737485"/>
            </a:xfrm>
            <a:custGeom>
              <a:avLst/>
              <a:gdLst/>
              <a:ahLst/>
              <a:cxnLst/>
              <a:rect l="l" t="t" r="r" b="b"/>
              <a:pathLst>
                <a:path w="11277600" h="2737485">
                  <a:moveTo>
                    <a:pt x="11277219" y="0"/>
                  </a:moveTo>
                  <a:lnTo>
                    <a:pt x="0" y="0"/>
                  </a:lnTo>
                  <a:lnTo>
                    <a:pt x="0" y="2736976"/>
                  </a:lnTo>
                  <a:lnTo>
                    <a:pt x="11277219" y="2736976"/>
                  </a:lnTo>
                  <a:lnTo>
                    <a:pt x="112772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0079" y="3288792"/>
              <a:ext cx="11277600" cy="2737485"/>
            </a:xfrm>
            <a:custGeom>
              <a:avLst/>
              <a:gdLst/>
              <a:ahLst/>
              <a:cxnLst/>
              <a:rect l="l" t="t" r="r" b="b"/>
              <a:pathLst>
                <a:path w="11277600" h="2737485">
                  <a:moveTo>
                    <a:pt x="0" y="2736976"/>
                  </a:moveTo>
                  <a:lnTo>
                    <a:pt x="11277219" y="2736976"/>
                  </a:lnTo>
                  <a:lnTo>
                    <a:pt x="11277219" y="0"/>
                  </a:lnTo>
                  <a:lnTo>
                    <a:pt x="0" y="0"/>
                  </a:lnTo>
                  <a:lnTo>
                    <a:pt x="0" y="2736976"/>
                  </a:lnTo>
                  <a:close/>
                </a:path>
              </a:pathLst>
            </a:custGeom>
            <a:ln w="12191">
              <a:solidFill>
                <a:srgbClr val="4470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0183" y="3368040"/>
              <a:ext cx="3745991" cy="25938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6280" y="3368040"/>
              <a:ext cx="2596896" cy="259384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93279" y="3368040"/>
              <a:ext cx="2386583" cy="25938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49967" y="3368040"/>
              <a:ext cx="2191512" cy="2593848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00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2532" y="1363217"/>
            <a:ext cx="2908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7690" algn="l"/>
                <a:tab pos="1192530" algn="l"/>
                <a:tab pos="2357120" algn="l"/>
              </a:tabLst>
            </a:pP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map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highlights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Cape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2278" y="1363217"/>
            <a:ext cx="977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Canaveral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12532" y="1582673"/>
            <a:ext cx="4027170" cy="4223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</a:t>
            </a:r>
            <a:r>
              <a:rPr sz="1800" spc="-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Force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Station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its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proximities:</a:t>
            </a:r>
            <a:endParaRPr sz="1800">
              <a:latin typeface="Microsoft Sans Serif"/>
              <a:cs typeface="Microsoft Sans Serif"/>
            </a:endParaRPr>
          </a:p>
          <a:p>
            <a:pPr marL="239395" marR="5080" indent="-227329" algn="just">
              <a:lnSpc>
                <a:spcPct val="77100"/>
              </a:lnSpc>
              <a:spcBef>
                <a:spcPts val="1435"/>
              </a:spcBef>
              <a:buFont typeface="Arial MT"/>
              <a:buChar char="•"/>
              <a:tabLst>
                <a:tab pos="241300" algn="l"/>
              </a:tabLst>
            </a:pP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Railway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highway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networks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are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displayed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	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logistical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access.</a:t>
            </a:r>
            <a:endParaRPr sz="14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1595"/>
              </a:lnSpc>
              <a:spcBef>
                <a:spcPts val="910"/>
              </a:spcBef>
              <a:buFont typeface="Arial MT"/>
              <a:buChar char="•"/>
              <a:tabLst>
                <a:tab pos="241300" algn="l"/>
              </a:tabLst>
            </a:pP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Coastline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proximity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sites’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strategic</a:t>
            </a:r>
            <a:endParaRPr sz="1400">
              <a:latin typeface="Microsoft Sans Serif"/>
              <a:cs typeface="Microsoft Sans Serif"/>
            </a:endParaRPr>
          </a:p>
          <a:p>
            <a:pPr marL="241300">
              <a:lnSpc>
                <a:spcPts val="1595"/>
              </a:lnSpc>
            </a:pP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placement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near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ocean.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70"/>
              </a:spcBef>
            </a:pP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Measured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include: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20"/>
              </a:spcBef>
              <a:buFont typeface="Arial MT"/>
              <a:buChar char="•"/>
              <a:tabLst>
                <a:tab pos="241300" algn="l"/>
              </a:tabLst>
            </a:pP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18.11</a:t>
            </a:r>
            <a:r>
              <a:rPr sz="14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KM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Cape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Canaveral.</a:t>
            </a:r>
            <a:endParaRPr sz="14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05"/>
              </a:spcBef>
              <a:buFont typeface="Arial MT"/>
              <a:buChar char="•"/>
              <a:tabLst>
                <a:tab pos="241300" algn="l"/>
              </a:tabLst>
            </a:pP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0.90</a:t>
            </a:r>
            <a:r>
              <a:rPr sz="14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KM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coastline.</a:t>
            </a:r>
            <a:endParaRPr sz="1400">
              <a:latin typeface="Microsoft Sans Serif"/>
              <a:cs typeface="Microsoft Sans Serif"/>
            </a:endParaRPr>
          </a:p>
          <a:p>
            <a:pPr marL="239395" marR="48260" indent="-227329" algn="just">
              <a:lnSpc>
                <a:spcPts val="1510"/>
              </a:lnSpc>
              <a:spcBef>
                <a:spcPts val="1105"/>
              </a:spcBef>
              <a:buFont typeface="Arial MT"/>
              <a:buChar char="•"/>
              <a:tabLst>
                <a:tab pos="241300" algn="l"/>
              </a:tabLst>
            </a:pP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Key</a:t>
            </a:r>
            <a:r>
              <a:rPr sz="1400" spc="3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intersections</a:t>
            </a:r>
            <a:r>
              <a:rPr sz="1400" spc="3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near</a:t>
            </a:r>
            <a:r>
              <a:rPr sz="1400" spc="3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FL</a:t>
            </a:r>
            <a:r>
              <a:rPr sz="1400" spc="3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528</a:t>
            </a:r>
            <a:r>
              <a:rPr sz="140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Toll</a:t>
            </a:r>
            <a:r>
              <a:rPr sz="1400" spc="4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400" spc="3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I-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95 	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highway.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Key</a:t>
            </a:r>
            <a:r>
              <a:rPr sz="18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Findings:</a:t>
            </a:r>
            <a:endParaRPr sz="1800">
              <a:latin typeface="Microsoft Sans Serif"/>
              <a:cs typeface="Microsoft Sans Serif"/>
            </a:endParaRPr>
          </a:p>
          <a:p>
            <a:pPr marL="239395" marR="5080" indent="-227329" algn="just">
              <a:lnSpc>
                <a:spcPct val="80000"/>
              </a:lnSpc>
              <a:spcBef>
                <a:spcPts val="1410"/>
              </a:spcBef>
              <a:buFont typeface="Arial MT"/>
              <a:buChar char="•"/>
              <a:tabLst>
                <a:tab pos="241300" algn="l"/>
              </a:tabLst>
            </a:pP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location</a:t>
            </a:r>
            <a:r>
              <a:rPr sz="1400" spc="21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offers</a:t>
            </a:r>
            <a:r>
              <a:rPr sz="140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optimal</a:t>
            </a:r>
            <a:r>
              <a:rPr sz="140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connectivity</a:t>
            </a:r>
            <a:r>
              <a:rPr sz="14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to 	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transportation</a:t>
            </a:r>
            <a:r>
              <a:rPr sz="1400" spc="31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networks</a:t>
            </a:r>
            <a:r>
              <a:rPr sz="140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400" spc="32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coastline, 	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enabling</a:t>
            </a:r>
            <a:r>
              <a:rPr sz="14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efficient</a:t>
            </a:r>
            <a:r>
              <a:rPr sz="14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logistics</a:t>
            </a:r>
            <a:r>
              <a:rPr sz="14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4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14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	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safety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during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takeoffs.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4" dirty="0"/>
              <a:t>Launch</a:t>
            </a:r>
            <a:r>
              <a:rPr sz="3600" spc="-204" dirty="0"/>
              <a:t> </a:t>
            </a:r>
            <a:r>
              <a:rPr sz="3600" spc="-45" dirty="0"/>
              <a:t>Site</a:t>
            </a:r>
            <a:r>
              <a:rPr sz="3600" spc="-175" dirty="0"/>
              <a:t> </a:t>
            </a:r>
            <a:r>
              <a:rPr sz="3600" spc="-50" dirty="0"/>
              <a:t>Proximity</a:t>
            </a:r>
            <a:r>
              <a:rPr sz="3600" spc="-135" dirty="0"/>
              <a:t> </a:t>
            </a:r>
            <a:r>
              <a:rPr sz="3600" spc="-125" dirty="0"/>
              <a:t>Analysis:</a:t>
            </a:r>
            <a:r>
              <a:rPr sz="3600" spc="-155" dirty="0"/>
              <a:t> Cape</a:t>
            </a:r>
            <a:r>
              <a:rPr sz="3600" spc="-200" dirty="0"/>
              <a:t> </a:t>
            </a:r>
            <a:r>
              <a:rPr sz="3600" spc="-114" dirty="0"/>
              <a:t>Canaveral</a:t>
            </a:r>
            <a:endParaRPr sz="3600"/>
          </a:p>
        </p:txBody>
      </p:sp>
      <p:grpSp>
        <p:nvGrpSpPr>
          <p:cNvPr id="6" name="object 6"/>
          <p:cNvGrpSpPr/>
          <p:nvPr/>
        </p:nvGrpSpPr>
        <p:grpSpPr>
          <a:xfrm>
            <a:off x="762000" y="1392936"/>
            <a:ext cx="6422390" cy="4382770"/>
            <a:chOff x="762000" y="1392936"/>
            <a:chExt cx="6422390" cy="4382770"/>
          </a:xfrm>
        </p:grpSpPr>
        <p:sp>
          <p:nvSpPr>
            <p:cNvPr id="7" name="object 7"/>
            <p:cNvSpPr/>
            <p:nvPr/>
          </p:nvSpPr>
          <p:spPr>
            <a:xfrm>
              <a:off x="768095" y="1399032"/>
              <a:ext cx="6410325" cy="4370705"/>
            </a:xfrm>
            <a:custGeom>
              <a:avLst/>
              <a:gdLst/>
              <a:ahLst/>
              <a:cxnLst/>
              <a:rect l="l" t="t" r="r" b="b"/>
              <a:pathLst>
                <a:path w="6410325" h="4370705">
                  <a:moveTo>
                    <a:pt x="6409816" y="0"/>
                  </a:moveTo>
                  <a:lnTo>
                    <a:pt x="0" y="0"/>
                  </a:lnTo>
                  <a:lnTo>
                    <a:pt x="0" y="4370451"/>
                  </a:lnTo>
                  <a:lnTo>
                    <a:pt x="6409816" y="4370451"/>
                  </a:lnTo>
                  <a:lnTo>
                    <a:pt x="6409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8095" y="1399032"/>
              <a:ext cx="6410325" cy="4370705"/>
            </a:xfrm>
            <a:custGeom>
              <a:avLst/>
              <a:gdLst/>
              <a:ahLst/>
              <a:cxnLst/>
              <a:rect l="l" t="t" r="r" b="b"/>
              <a:pathLst>
                <a:path w="6410325" h="4370705">
                  <a:moveTo>
                    <a:pt x="0" y="4370451"/>
                  </a:moveTo>
                  <a:lnTo>
                    <a:pt x="6409816" y="4370451"/>
                  </a:lnTo>
                  <a:lnTo>
                    <a:pt x="6409816" y="0"/>
                  </a:lnTo>
                  <a:lnTo>
                    <a:pt x="0" y="0"/>
                  </a:lnTo>
                  <a:lnTo>
                    <a:pt x="0" y="4370451"/>
                  </a:lnTo>
                  <a:close/>
                </a:path>
              </a:pathLst>
            </a:custGeom>
            <a:ln w="12192">
              <a:solidFill>
                <a:srgbClr val="4470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1728" y="1453895"/>
              <a:ext cx="2136648" cy="42611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8376" y="1441704"/>
              <a:ext cx="4069079" cy="21976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08376" y="3566159"/>
              <a:ext cx="4114800" cy="2130552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00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98576" y="2529827"/>
            <a:ext cx="1057910" cy="368935"/>
          </a:xfrm>
          <a:custGeom>
            <a:avLst/>
            <a:gdLst/>
            <a:ahLst/>
            <a:cxnLst/>
            <a:rect l="l" t="t" r="r" b="b"/>
            <a:pathLst>
              <a:path w="1057910" h="368935">
                <a:moveTo>
                  <a:pt x="1057414" y="0"/>
                </a:moveTo>
                <a:lnTo>
                  <a:pt x="0" y="0"/>
                </a:lnTo>
                <a:lnTo>
                  <a:pt x="0" y="368566"/>
                </a:lnTo>
                <a:lnTo>
                  <a:pt x="1057414" y="368566"/>
                </a:lnTo>
                <a:lnTo>
                  <a:pt x="1057414" y="0"/>
                </a:lnTo>
                <a:close/>
              </a:path>
            </a:pathLst>
          </a:custGeom>
          <a:solidFill>
            <a:srgbClr val="0946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6401" y="2533853"/>
            <a:ext cx="8737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Section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030" y="1467739"/>
            <a:ext cx="4832350" cy="3869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953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illustrates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distribution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across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SpaceX's</a:t>
            </a:r>
            <a:r>
              <a:rPr sz="180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sites:</a:t>
            </a:r>
            <a:endParaRPr sz="1800">
              <a:latin typeface="Microsoft Sans Serif"/>
              <a:cs typeface="Microsoft Sans Serif"/>
            </a:endParaRPr>
          </a:p>
          <a:p>
            <a:pPr marL="241300" marR="652145" indent="-228600">
              <a:lnSpc>
                <a:spcPct val="100000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</a:tabLst>
            </a:pPr>
            <a:r>
              <a:rPr sz="16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16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LC-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39A</a:t>
            </a:r>
            <a:r>
              <a:rPr sz="16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(Blue):</a:t>
            </a:r>
            <a:r>
              <a:rPr sz="16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41.7%</a:t>
            </a:r>
            <a:r>
              <a:rPr sz="16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60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16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launches,</a:t>
            </a:r>
            <a:r>
              <a:rPr sz="16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highest</a:t>
            </a:r>
            <a:r>
              <a:rPr sz="16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contribution.</a:t>
            </a:r>
            <a:endParaRPr sz="16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spc="-165" dirty="0">
                <a:solidFill>
                  <a:srgbClr val="292929"/>
                </a:solidFill>
                <a:latin typeface="Microsoft Sans Serif"/>
                <a:cs typeface="Microsoft Sans Serif"/>
              </a:rPr>
              <a:t>CCAFS</a:t>
            </a:r>
            <a:r>
              <a:rPr sz="16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LC-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40</a:t>
            </a:r>
            <a:r>
              <a:rPr sz="160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(Red):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 29.2%</a:t>
            </a:r>
            <a:r>
              <a:rPr sz="16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6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6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launches.</a:t>
            </a:r>
            <a:endParaRPr sz="16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390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VAFB</a:t>
            </a:r>
            <a:r>
              <a:rPr sz="160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SLC-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4E</a:t>
            </a:r>
            <a:r>
              <a:rPr sz="16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(Green):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16.7%</a:t>
            </a:r>
            <a:r>
              <a:rPr sz="16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6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6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launches.</a:t>
            </a:r>
            <a:endParaRPr sz="16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420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spc="-165" dirty="0">
                <a:solidFill>
                  <a:srgbClr val="292929"/>
                </a:solidFill>
                <a:latin typeface="Microsoft Sans Serif"/>
                <a:cs typeface="Microsoft Sans Serif"/>
              </a:rPr>
              <a:t>CCAFS</a:t>
            </a:r>
            <a:r>
              <a:rPr sz="16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SLC-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40</a:t>
            </a:r>
            <a:r>
              <a:rPr sz="160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(Purple):</a:t>
            </a:r>
            <a:r>
              <a:rPr sz="16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12.5%</a:t>
            </a:r>
            <a:r>
              <a:rPr sz="16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6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endParaRPr sz="1600">
              <a:latin typeface="Microsoft Sans Serif"/>
              <a:cs typeface="Microsoft Sans Serif"/>
            </a:endParaRPr>
          </a:p>
          <a:p>
            <a:pPr marR="3474720" algn="ctr">
              <a:lnSpc>
                <a:spcPct val="100000"/>
              </a:lnSpc>
            </a:pP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launches.</a:t>
            </a:r>
            <a:endParaRPr sz="1600">
              <a:latin typeface="Microsoft Sans Serif"/>
              <a:cs typeface="Microsoft Sans Serif"/>
            </a:endParaRPr>
          </a:p>
          <a:p>
            <a:pPr marR="3456304" algn="ctr">
              <a:lnSpc>
                <a:spcPct val="100000"/>
              </a:lnSpc>
              <a:spcBef>
                <a:spcPts val="1385"/>
              </a:spcBef>
            </a:pP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Key</a:t>
            </a:r>
            <a:r>
              <a:rPr sz="180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Findings:</a:t>
            </a:r>
            <a:endParaRPr sz="1800">
              <a:latin typeface="Microsoft Sans Serif"/>
              <a:cs typeface="Microsoft Sans Serif"/>
            </a:endParaRPr>
          </a:p>
          <a:p>
            <a:pPr marL="241300" marR="436245" indent="-228600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</a:tabLst>
            </a:pPr>
            <a:r>
              <a:rPr sz="16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16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LC-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39A</a:t>
            </a:r>
            <a:r>
              <a:rPr sz="16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plays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dominant</a:t>
            </a:r>
            <a:r>
              <a:rPr sz="16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role</a:t>
            </a:r>
            <a:r>
              <a:rPr sz="16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launches,</a:t>
            </a:r>
            <a:r>
              <a:rPr sz="16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contributing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nearly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half</a:t>
            </a:r>
            <a:r>
              <a:rPr sz="16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6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Launch</a:t>
            </a:r>
            <a:r>
              <a:rPr spc="-210" dirty="0"/>
              <a:t> </a:t>
            </a:r>
            <a:r>
              <a:rPr spc="-250" dirty="0"/>
              <a:t>Success</a:t>
            </a:r>
            <a:r>
              <a:rPr spc="-275" dirty="0"/>
              <a:t> </a:t>
            </a:r>
            <a:r>
              <a:rPr dirty="0"/>
              <a:t>Distribution</a:t>
            </a:r>
            <a:r>
              <a:rPr spc="-35" dirty="0"/>
              <a:t> </a:t>
            </a:r>
            <a:r>
              <a:rPr spc="-100" dirty="0"/>
              <a:t>Across</a:t>
            </a:r>
            <a:r>
              <a:rPr spc="-150" dirty="0"/>
              <a:t> </a:t>
            </a:r>
            <a:r>
              <a:rPr dirty="0"/>
              <a:t>All</a:t>
            </a:r>
            <a:r>
              <a:rPr spc="-35" dirty="0"/>
              <a:t> </a:t>
            </a:r>
            <a:r>
              <a:rPr spc="-10" dirty="0"/>
              <a:t>Sites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897879" y="1725167"/>
            <a:ext cx="5659755" cy="3100070"/>
            <a:chOff x="5897879" y="1725167"/>
            <a:chExt cx="5659755" cy="3100070"/>
          </a:xfrm>
        </p:grpSpPr>
        <p:sp>
          <p:nvSpPr>
            <p:cNvPr id="5" name="object 5"/>
            <p:cNvSpPr/>
            <p:nvPr/>
          </p:nvSpPr>
          <p:spPr>
            <a:xfrm>
              <a:off x="5903975" y="1731263"/>
              <a:ext cx="5647690" cy="3088005"/>
            </a:xfrm>
            <a:custGeom>
              <a:avLst/>
              <a:gdLst/>
              <a:ahLst/>
              <a:cxnLst/>
              <a:rect l="l" t="t" r="r" b="b"/>
              <a:pathLst>
                <a:path w="5647690" h="3088004">
                  <a:moveTo>
                    <a:pt x="5647562" y="0"/>
                  </a:moveTo>
                  <a:lnTo>
                    <a:pt x="0" y="0"/>
                  </a:lnTo>
                  <a:lnTo>
                    <a:pt x="0" y="3087624"/>
                  </a:lnTo>
                  <a:lnTo>
                    <a:pt x="5647562" y="3087624"/>
                  </a:lnTo>
                  <a:lnTo>
                    <a:pt x="56475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03975" y="1731263"/>
              <a:ext cx="5647690" cy="3088005"/>
            </a:xfrm>
            <a:custGeom>
              <a:avLst/>
              <a:gdLst/>
              <a:ahLst/>
              <a:cxnLst/>
              <a:rect l="l" t="t" r="r" b="b"/>
              <a:pathLst>
                <a:path w="5647690" h="3088004">
                  <a:moveTo>
                    <a:pt x="0" y="3087624"/>
                  </a:moveTo>
                  <a:lnTo>
                    <a:pt x="5647562" y="3087624"/>
                  </a:lnTo>
                  <a:lnTo>
                    <a:pt x="5647562" y="0"/>
                  </a:lnTo>
                  <a:lnTo>
                    <a:pt x="0" y="0"/>
                  </a:lnTo>
                  <a:lnTo>
                    <a:pt x="0" y="3087624"/>
                  </a:lnTo>
                  <a:close/>
                </a:path>
              </a:pathLst>
            </a:custGeom>
            <a:ln w="12192">
              <a:solidFill>
                <a:srgbClr val="4470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4935" y="1767839"/>
              <a:ext cx="5455920" cy="296570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00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385">
              <a:lnSpc>
                <a:spcPts val="190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812698" y="1168898"/>
            <a:ext cx="10478135" cy="432054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31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</a:t>
            </a:r>
            <a:r>
              <a:rPr sz="22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background</a:t>
            </a:r>
            <a:r>
              <a:rPr sz="22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2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context</a:t>
            </a:r>
            <a:endParaRPr sz="2200">
              <a:latin typeface="Microsoft Sans Serif"/>
              <a:cs typeface="Microsoft Sans Serif"/>
            </a:endParaRPr>
          </a:p>
          <a:p>
            <a:pPr marL="12700" marR="5080" algn="just">
              <a:lnSpc>
                <a:spcPts val="1710"/>
              </a:lnSpc>
              <a:spcBef>
                <a:spcPts val="1120"/>
              </a:spcBef>
            </a:pPr>
            <a:r>
              <a:rPr sz="16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9</a:t>
            </a:r>
            <a:r>
              <a:rPr sz="16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6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16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16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 cost</a:t>
            </a:r>
            <a:r>
              <a:rPr sz="16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6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62</a:t>
            </a:r>
            <a:r>
              <a:rPr sz="16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</a:t>
            </a:r>
            <a:r>
              <a:rPr sz="16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</a:t>
            </a:r>
            <a:r>
              <a:rPr sz="16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per</a:t>
            </a:r>
            <a:r>
              <a:rPr sz="16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launch,</a:t>
            </a:r>
            <a:r>
              <a:rPr sz="16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significantly</a:t>
            </a:r>
            <a:r>
              <a:rPr sz="16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lower</a:t>
            </a:r>
            <a:r>
              <a:rPr sz="16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than</a:t>
            </a:r>
            <a:r>
              <a:rPr sz="16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</a:t>
            </a:r>
            <a:r>
              <a:rPr sz="16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</a:t>
            </a:r>
            <a:r>
              <a:rPr sz="16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16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</a:t>
            </a:r>
            <a:r>
              <a:rPr sz="16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charged</a:t>
            </a:r>
            <a:r>
              <a:rPr sz="16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16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</a:t>
            </a:r>
            <a:r>
              <a:rPr sz="16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providers.</a:t>
            </a:r>
            <a:r>
              <a:rPr sz="16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6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major</a:t>
            </a:r>
            <a:r>
              <a:rPr sz="16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contributor</a:t>
            </a:r>
            <a:r>
              <a:rPr sz="16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6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these</a:t>
            </a:r>
            <a:r>
              <a:rPr sz="16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</a:t>
            </a:r>
            <a:r>
              <a:rPr sz="16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16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reusability</a:t>
            </a:r>
            <a:r>
              <a:rPr sz="16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6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6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6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9</a:t>
            </a:r>
            <a:r>
              <a:rPr sz="16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rocket.</a:t>
            </a:r>
            <a:endParaRPr sz="1600">
              <a:latin typeface="Microsoft Sans Serif"/>
              <a:cs typeface="Microsoft Sans Serif"/>
            </a:endParaRPr>
          </a:p>
          <a:p>
            <a:pPr marL="12700" algn="just">
              <a:lnSpc>
                <a:spcPts val="1814"/>
              </a:lnSpc>
              <a:spcBef>
                <a:spcPts val="735"/>
              </a:spcBef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16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predicting</a:t>
            </a:r>
            <a:r>
              <a:rPr sz="16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whether</a:t>
            </a:r>
            <a:r>
              <a:rPr sz="16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60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600" spc="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600" spc="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600" spc="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successfully,</a:t>
            </a:r>
            <a:r>
              <a:rPr sz="16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600" spc="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can</a:t>
            </a:r>
            <a:r>
              <a:rPr sz="16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estimate</a:t>
            </a:r>
            <a:r>
              <a:rPr sz="1600" spc="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overall</a:t>
            </a:r>
            <a:r>
              <a:rPr sz="16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600" spc="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cost.</a:t>
            </a:r>
            <a:r>
              <a:rPr sz="16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1600" spc="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</a:t>
            </a:r>
            <a:r>
              <a:rPr sz="160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endParaRPr sz="1600">
              <a:latin typeface="Microsoft Sans Serif"/>
              <a:cs typeface="Microsoft Sans Serif"/>
            </a:endParaRPr>
          </a:p>
          <a:p>
            <a:pPr marL="12700" algn="just">
              <a:lnSpc>
                <a:spcPts val="1814"/>
              </a:lnSpc>
            </a:pP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valuable</a:t>
            </a:r>
            <a:r>
              <a:rPr sz="16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</a:t>
            </a:r>
            <a:r>
              <a:rPr sz="16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companies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aiming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compete</a:t>
            </a:r>
            <a:r>
              <a:rPr sz="16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16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6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rocket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6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contracts.</a:t>
            </a:r>
            <a:endParaRPr sz="1600">
              <a:latin typeface="Microsoft Sans Serif"/>
              <a:cs typeface="Microsoft Sans Serif"/>
            </a:endParaRPr>
          </a:p>
          <a:p>
            <a:pPr marL="12700" algn="just">
              <a:lnSpc>
                <a:spcPts val="1814"/>
              </a:lnSpc>
              <a:spcBef>
                <a:spcPts val="765"/>
              </a:spcBef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6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6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16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</a:t>
            </a:r>
            <a:r>
              <a:rPr sz="16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16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6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develop</a:t>
            </a:r>
            <a:r>
              <a:rPr sz="16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6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 learning</a:t>
            </a:r>
            <a:r>
              <a:rPr sz="16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6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capable</a:t>
            </a:r>
            <a:r>
              <a:rPr sz="16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6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predicting</a:t>
            </a:r>
            <a:r>
              <a:rPr sz="16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6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endParaRPr sz="1600">
              <a:latin typeface="Microsoft Sans Serif"/>
              <a:cs typeface="Microsoft Sans Serif"/>
            </a:endParaRPr>
          </a:p>
          <a:p>
            <a:pPr marL="12700" algn="just">
              <a:lnSpc>
                <a:spcPts val="1814"/>
              </a:lnSpc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6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6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9</a:t>
            </a:r>
            <a:r>
              <a:rPr sz="16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buFont typeface="Arial MT"/>
              <a:buChar char="•"/>
              <a:tabLst>
                <a:tab pos="240665" algn="l"/>
              </a:tabLst>
            </a:pPr>
            <a:r>
              <a:rPr sz="22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200" spc="-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2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2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2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2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2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910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spc="-50" dirty="0">
                <a:latin typeface="Microsoft Sans Serif"/>
                <a:cs typeface="Microsoft Sans Serif"/>
              </a:rPr>
              <a:t>What</a:t>
            </a:r>
            <a:r>
              <a:rPr sz="1600" spc="-10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factors</a:t>
            </a:r>
            <a:r>
              <a:rPr sz="1600" spc="-55" dirty="0">
                <a:latin typeface="Microsoft Sans Serif"/>
                <a:cs typeface="Microsoft Sans Serif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determine</a:t>
            </a:r>
            <a:r>
              <a:rPr sz="1600" spc="-7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if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7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rocket</a:t>
            </a:r>
            <a:r>
              <a:rPr sz="1600" spc="-5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will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land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successfully?</a:t>
            </a:r>
            <a:endParaRPr sz="16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spc="-70" dirty="0">
                <a:latin typeface="Microsoft Sans Serif"/>
                <a:cs typeface="Microsoft Sans Serif"/>
              </a:rPr>
              <a:t>The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interaction</a:t>
            </a:r>
            <a:r>
              <a:rPr sz="1600" spc="-10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amongst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spc="-30" dirty="0">
                <a:latin typeface="Microsoft Sans Serif"/>
                <a:cs typeface="Microsoft Sans Serif"/>
              </a:rPr>
              <a:t>various</a:t>
            </a:r>
            <a:r>
              <a:rPr sz="1600" spc="-35" dirty="0">
                <a:latin typeface="Microsoft Sans Serif"/>
                <a:cs typeface="Microsoft Sans Serif"/>
              </a:rPr>
              <a:t> features</a:t>
            </a:r>
            <a:r>
              <a:rPr sz="1600" spc="-1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that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30" dirty="0">
                <a:latin typeface="Microsoft Sans Serif"/>
                <a:cs typeface="Microsoft Sans Serif"/>
              </a:rPr>
              <a:t>determine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spc="-85" dirty="0">
                <a:latin typeface="Microsoft Sans Serif"/>
                <a:cs typeface="Microsoft Sans Serif"/>
              </a:rPr>
              <a:t>success</a:t>
            </a:r>
            <a:r>
              <a:rPr sz="1600" spc="-10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rate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65" dirty="0">
                <a:latin typeface="Microsoft Sans Serif"/>
                <a:cs typeface="Microsoft Sans Serif"/>
              </a:rPr>
              <a:t>successful</a:t>
            </a:r>
            <a:r>
              <a:rPr sz="1600" spc="-6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landing.</a:t>
            </a:r>
            <a:endParaRPr sz="16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spc="-50" dirty="0">
                <a:latin typeface="Microsoft Sans Serif"/>
                <a:cs typeface="Microsoft Sans Serif"/>
              </a:rPr>
              <a:t>What</a:t>
            </a:r>
            <a:r>
              <a:rPr sz="1600" spc="-10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operating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conditions</a:t>
            </a:r>
            <a:r>
              <a:rPr sz="1600" spc="-90" dirty="0">
                <a:latin typeface="Microsoft Sans Serif"/>
                <a:cs typeface="Microsoft Sans Serif"/>
              </a:rPr>
              <a:t> </a:t>
            </a:r>
            <a:r>
              <a:rPr sz="1600" spc="-55" dirty="0">
                <a:latin typeface="Microsoft Sans Serif"/>
                <a:cs typeface="Microsoft Sans Serif"/>
              </a:rPr>
              <a:t>needs</a:t>
            </a:r>
            <a:r>
              <a:rPr sz="1600" spc="-10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-6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</a:t>
            </a:r>
            <a:r>
              <a:rPr sz="1600" spc="-20" dirty="0">
                <a:latin typeface="Microsoft Sans Serif"/>
                <a:cs typeface="Microsoft Sans Serif"/>
              </a:rPr>
              <a:t> place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-65" dirty="0">
                <a:latin typeface="Microsoft Sans Serif"/>
                <a:cs typeface="Microsoft Sans Serif"/>
              </a:rPr>
              <a:t> </a:t>
            </a:r>
            <a:r>
              <a:rPr sz="1600" spc="-45" dirty="0">
                <a:latin typeface="Microsoft Sans Serif"/>
                <a:cs typeface="Microsoft Sans Serif"/>
              </a:rPr>
              <a:t>ensure</a:t>
            </a:r>
            <a:r>
              <a:rPr sz="1600" spc="-6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65" dirty="0">
                <a:latin typeface="Microsoft Sans Serif"/>
                <a:cs typeface="Microsoft Sans Serif"/>
              </a:rPr>
              <a:t> successful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landing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program.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1116" y="1521078"/>
            <a:ext cx="5168265" cy="323151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 algn="just">
              <a:lnSpc>
                <a:spcPct val="88200"/>
              </a:lnSpc>
              <a:spcBef>
                <a:spcPts val="355"/>
              </a:spcBef>
            </a:pP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27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pie</a:t>
            </a:r>
            <a:r>
              <a:rPr sz="1800" spc="27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chart</a:t>
            </a:r>
            <a:r>
              <a:rPr sz="1800" spc="29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represents</a:t>
            </a:r>
            <a:r>
              <a:rPr sz="1800" spc="29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270" dirty="0">
                <a:latin typeface="Microsoft Sans Serif"/>
                <a:cs typeface="Microsoft Sans Serif"/>
              </a:rPr>
              <a:t> </a:t>
            </a:r>
            <a:r>
              <a:rPr sz="1800" b="1" spc="-85" dirty="0">
                <a:latin typeface="Arial"/>
                <a:cs typeface="Arial"/>
              </a:rPr>
              <a:t>success</a:t>
            </a:r>
            <a:r>
              <a:rPr sz="1800" b="1" spc="1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260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failure </a:t>
            </a:r>
            <a:r>
              <a:rPr sz="1800" b="1" dirty="0">
                <a:latin typeface="Arial"/>
                <a:cs typeface="Arial"/>
              </a:rPr>
              <a:t>rates</a:t>
            </a:r>
            <a:r>
              <a:rPr sz="1800" b="1" spc="130" dirty="0">
                <a:latin typeface="Arial"/>
                <a:cs typeface="Arial"/>
              </a:rPr>
              <a:t> 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155" dirty="0">
                <a:latin typeface="Microsoft Sans Serif"/>
                <a:cs typeface="Microsoft Sans Serif"/>
              </a:rPr>
              <a:t> 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5" dirty="0">
                <a:latin typeface="Microsoft Sans Serif"/>
                <a:cs typeface="Microsoft Sans Serif"/>
              </a:rPr>
              <a:t>  </a:t>
            </a:r>
            <a:r>
              <a:rPr sz="1800" dirty="0">
                <a:latin typeface="Microsoft Sans Serif"/>
                <a:cs typeface="Microsoft Sans Serif"/>
              </a:rPr>
              <a:t>launch</a:t>
            </a:r>
            <a:r>
              <a:rPr sz="1800" spc="155" dirty="0">
                <a:latin typeface="Microsoft Sans Serif"/>
                <a:cs typeface="Microsoft Sans Serif"/>
              </a:rPr>
              <a:t>  </a:t>
            </a:r>
            <a:r>
              <a:rPr sz="1800" dirty="0">
                <a:latin typeface="Microsoft Sans Serif"/>
                <a:cs typeface="Microsoft Sans Serif"/>
              </a:rPr>
              <a:t>site</a:t>
            </a:r>
            <a:r>
              <a:rPr sz="1800" spc="165" dirty="0">
                <a:latin typeface="Microsoft Sans Serif"/>
                <a:cs typeface="Microsoft Sans Serif"/>
              </a:rPr>
              <a:t>  </a:t>
            </a:r>
            <a:r>
              <a:rPr sz="1800" b="1" dirty="0">
                <a:latin typeface="Arial"/>
                <a:cs typeface="Arial"/>
              </a:rPr>
              <a:t>KSC</a:t>
            </a:r>
            <a:r>
              <a:rPr sz="1800" b="1" spc="5" dirty="0">
                <a:latin typeface="Arial"/>
                <a:cs typeface="Arial"/>
              </a:rPr>
              <a:t>  </a:t>
            </a:r>
            <a:r>
              <a:rPr sz="1800" b="1" spc="-195" dirty="0">
                <a:latin typeface="Arial"/>
                <a:cs typeface="Arial"/>
              </a:rPr>
              <a:t>LC-</a:t>
            </a:r>
            <a:r>
              <a:rPr sz="1800" b="1" dirty="0">
                <a:latin typeface="Arial"/>
                <a:cs typeface="Arial"/>
              </a:rPr>
              <a:t>39A</a:t>
            </a:r>
            <a:r>
              <a:rPr sz="1800" dirty="0">
                <a:latin typeface="Microsoft Sans Serif"/>
                <a:cs typeface="Microsoft Sans Serif"/>
              </a:rPr>
              <a:t>,</a:t>
            </a:r>
            <a:r>
              <a:rPr sz="1800" spc="175" dirty="0">
                <a:latin typeface="Microsoft Sans Serif"/>
                <a:cs typeface="Microsoft Sans Serif"/>
              </a:rPr>
              <a:t>  </a:t>
            </a:r>
            <a:r>
              <a:rPr sz="1800" spc="-10" dirty="0">
                <a:latin typeface="Microsoft Sans Serif"/>
                <a:cs typeface="Microsoft Sans Serif"/>
              </a:rPr>
              <a:t>which </a:t>
            </a:r>
            <a:r>
              <a:rPr sz="1800" spc="-30" dirty="0">
                <a:latin typeface="Microsoft Sans Serif"/>
                <a:cs typeface="Microsoft Sans Serif"/>
              </a:rPr>
              <a:t>achieved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b="1" spc="-110" dirty="0">
                <a:latin typeface="Arial"/>
                <a:cs typeface="Arial"/>
              </a:rPr>
              <a:t>highest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150" dirty="0">
                <a:latin typeface="Arial"/>
                <a:cs typeface="Arial"/>
              </a:rPr>
              <a:t>launch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spc="-204" dirty="0">
                <a:latin typeface="Arial"/>
                <a:cs typeface="Arial"/>
              </a:rPr>
              <a:t>success</a:t>
            </a:r>
            <a:r>
              <a:rPr sz="1800" b="1" spc="80" dirty="0">
                <a:latin typeface="Arial"/>
                <a:cs typeface="Arial"/>
              </a:rPr>
              <a:t> </a:t>
            </a:r>
            <a:r>
              <a:rPr sz="1800" b="1" spc="-40" dirty="0">
                <a:latin typeface="Arial"/>
                <a:cs typeface="Arial"/>
              </a:rPr>
              <a:t>ratio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among</a:t>
            </a:r>
            <a:r>
              <a:rPr sz="1800" spc="9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all </a:t>
            </a:r>
            <a:r>
              <a:rPr sz="1800" spc="-105" dirty="0">
                <a:latin typeface="Microsoft Sans Serif"/>
                <a:cs typeface="Microsoft Sans Serif"/>
              </a:rPr>
              <a:t>SpaceX</a:t>
            </a:r>
            <a:r>
              <a:rPr sz="1800" spc="-15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launch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sites.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610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12700" algn="just">
              <a:lnSpc>
                <a:spcPct val="100000"/>
              </a:lnSpc>
            </a:pPr>
            <a:r>
              <a:rPr sz="1800" b="1" spc="-140" dirty="0">
                <a:latin typeface="Arial"/>
                <a:cs typeface="Arial"/>
              </a:rPr>
              <a:t>Key</a:t>
            </a:r>
            <a:r>
              <a:rPr sz="1800" b="1" spc="-19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Findings:</a:t>
            </a:r>
            <a:endParaRPr sz="18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b="1" spc="-175" dirty="0">
                <a:latin typeface="Arial"/>
                <a:cs typeface="Arial"/>
              </a:rPr>
              <a:t>Success</a:t>
            </a:r>
            <a:r>
              <a:rPr sz="1600" b="1" spc="-215" dirty="0">
                <a:latin typeface="Arial"/>
                <a:cs typeface="Arial"/>
              </a:rPr>
              <a:t> </a:t>
            </a:r>
            <a:r>
              <a:rPr sz="1600" b="1" spc="-105" dirty="0">
                <a:latin typeface="Arial"/>
                <a:cs typeface="Arial"/>
              </a:rPr>
              <a:t>Rate</a:t>
            </a:r>
            <a:r>
              <a:rPr sz="1600" b="1" spc="-145" dirty="0">
                <a:latin typeface="Arial"/>
                <a:cs typeface="Arial"/>
              </a:rPr>
              <a:t> </a:t>
            </a:r>
            <a:r>
              <a:rPr sz="1600" spc="-60" dirty="0">
                <a:latin typeface="Microsoft Sans Serif"/>
                <a:cs typeface="Microsoft Sans Serif"/>
              </a:rPr>
              <a:t>(Blue):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b="1" dirty="0">
                <a:latin typeface="Arial"/>
                <a:cs typeface="Arial"/>
              </a:rPr>
              <a:t>76.9%</a:t>
            </a:r>
            <a:r>
              <a:rPr sz="1600" b="1" spc="-75" dirty="0"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45" dirty="0">
                <a:latin typeface="Microsoft Sans Serif"/>
                <a:cs typeface="Microsoft Sans Serif"/>
              </a:rPr>
              <a:t>launches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were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successful.</a:t>
            </a:r>
            <a:endParaRPr sz="16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b="1" spc="-110" dirty="0">
                <a:latin typeface="Arial"/>
                <a:cs typeface="Arial"/>
              </a:rPr>
              <a:t>Failure</a:t>
            </a:r>
            <a:r>
              <a:rPr sz="1600" b="1" spc="-114" dirty="0">
                <a:latin typeface="Arial"/>
                <a:cs typeface="Arial"/>
              </a:rPr>
              <a:t> </a:t>
            </a:r>
            <a:r>
              <a:rPr sz="1600" b="1" spc="-105" dirty="0">
                <a:latin typeface="Arial"/>
                <a:cs typeface="Arial"/>
              </a:rPr>
              <a:t>Rate</a:t>
            </a:r>
            <a:r>
              <a:rPr sz="1600" b="1" spc="-145" dirty="0">
                <a:latin typeface="Arial"/>
                <a:cs typeface="Arial"/>
              </a:rPr>
              <a:t> </a:t>
            </a:r>
            <a:r>
              <a:rPr sz="1600" spc="-100" dirty="0">
                <a:latin typeface="Microsoft Sans Serif"/>
                <a:cs typeface="Microsoft Sans Serif"/>
              </a:rPr>
              <a:t>(Red):</a:t>
            </a:r>
            <a:r>
              <a:rPr sz="1600" spc="-60" dirty="0">
                <a:latin typeface="Microsoft Sans Serif"/>
                <a:cs typeface="Microsoft Sans Serif"/>
              </a:rPr>
              <a:t> </a:t>
            </a:r>
            <a:r>
              <a:rPr sz="1600" b="1" dirty="0">
                <a:latin typeface="Arial"/>
                <a:cs typeface="Arial"/>
              </a:rPr>
              <a:t>23.1%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45" dirty="0">
                <a:latin typeface="Microsoft Sans Serif"/>
                <a:cs typeface="Microsoft Sans Serif"/>
              </a:rPr>
              <a:t>launches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resulted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failure.</a:t>
            </a:r>
            <a:endParaRPr sz="1600">
              <a:latin typeface="Microsoft Sans Serif"/>
              <a:cs typeface="Microsoft Sans Serif"/>
            </a:endParaRPr>
          </a:p>
          <a:p>
            <a:pPr marL="241300" marR="14604" indent="-228600" algn="just">
              <a:lnSpc>
                <a:spcPts val="17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  <a:tab pos="245745" algn="l"/>
              </a:tabLst>
            </a:pPr>
            <a:r>
              <a:rPr sz="1600" dirty="0">
                <a:latin typeface="Microsoft Sans Serif"/>
                <a:cs typeface="Microsoft Sans Serif"/>
              </a:rPr>
              <a:t>	This</a:t>
            </a:r>
            <a:r>
              <a:rPr sz="1600" spc="-5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highlights</a:t>
            </a:r>
            <a:r>
              <a:rPr sz="1600" spc="155" dirty="0">
                <a:latin typeface="Microsoft Sans Serif"/>
                <a:cs typeface="Microsoft Sans Serif"/>
              </a:rPr>
              <a:t> </a:t>
            </a:r>
            <a:r>
              <a:rPr sz="1600" spc="-155" dirty="0">
                <a:latin typeface="Microsoft Sans Serif"/>
                <a:cs typeface="Microsoft Sans Serif"/>
              </a:rPr>
              <a:t>KSC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40" dirty="0">
                <a:latin typeface="Microsoft Sans Serif"/>
                <a:cs typeface="Microsoft Sans Serif"/>
              </a:rPr>
              <a:t>LC-</a:t>
            </a:r>
            <a:r>
              <a:rPr sz="1600" dirty="0">
                <a:latin typeface="Microsoft Sans Serif"/>
                <a:cs typeface="Microsoft Sans Serif"/>
              </a:rPr>
              <a:t>39A's</a:t>
            </a:r>
            <a:r>
              <a:rPr sz="1600" spc="160" dirty="0">
                <a:latin typeface="Microsoft Sans Serif"/>
                <a:cs typeface="Microsoft Sans Serif"/>
              </a:rPr>
              <a:t> </a:t>
            </a:r>
            <a:r>
              <a:rPr sz="1600" b="1" spc="-130" dirty="0">
                <a:latin typeface="Arial"/>
                <a:cs typeface="Arial"/>
              </a:rPr>
              <a:t>consistent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30" dirty="0">
                <a:latin typeface="Arial"/>
                <a:cs typeface="Arial"/>
              </a:rPr>
              <a:t>performance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as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8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leading</a:t>
            </a:r>
            <a:r>
              <a:rPr sz="1600" spc="9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site</a:t>
            </a:r>
            <a:r>
              <a:rPr sz="1600" spc="8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for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successful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missions,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reinforcing</a:t>
            </a:r>
            <a:r>
              <a:rPr sz="1600" spc="114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its strategic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30" dirty="0">
                <a:latin typeface="Microsoft Sans Serif"/>
                <a:cs typeface="Microsoft Sans Serif"/>
              </a:rPr>
              <a:t>importance </a:t>
            </a:r>
            <a:r>
              <a:rPr sz="1600" dirty="0">
                <a:latin typeface="Microsoft Sans Serif"/>
                <a:cs typeface="Microsoft Sans Serif"/>
              </a:rPr>
              <a:t>in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90" dirty="0">
                <a:latin typeface="Microsoft Sans Serif"/>
                <a:cs typeface="Microsoft Sans Serif"/>
              </a:rPr>
              <a:t>SpaceX's</a:t>
            </a:r>
            <a:r>
              <a:rPr sz="1600" spc="-1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operations.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5" dirty="0"/>
              <a:t>KSC</a:t>
            </a:r>
            <a:r>
              <a:rPr spc="-315" dirty="0"/>
              <a:t> </a:t>
            </a:r>
            <a:r>
              <a:rPr spc="-265" dirty="0"/>
              <a:t>LC-</a:t>
            </a:r>
            <a:r>
              <a:rPr dirty="0"/>
              <a:t>39A:</a:t>
            </a:r>
            <a:r>
              <a:rPr spc="-250" dirty="0"/>
              <a:t> </a:t>
            </a:r>
            <a:r>
              <a:rPr spc="-120" dirty="0"/>
              <a:t>Launch</a:t>
            </a:r>
            <a:r>
              <a:rPr spc="-125" dirty="0"/>
              <a:t> </a:t>
            </a:r>
            <a:r>
              <a:rPr spc="-250" dirty="0"/>
              <a:t>Success</a:t>
            </a:r>
            <a:r>
              <a:rPr spc="-28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-60" dirty="0"/>
              <a:t>Failure</a:t>
            </a:r>
            <a:r>
              <a:rPr spc="-55" dirty="0"/>
              <a:t> </a:t>
            </a:r>
            <a:r>
              <a:rPr spc="-10" dirty="0"/>
              <a:t>Ratio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504431" y="1725167"/>
            <a:ext cx="5053330" cy="3343275"/>
            <a:chOff x="6504431" y="1725167"/>
            <a:chExt cx="5053330" cy="3343275"/>
          </a:xfrm>
        </p:grpSpPr>
        <p:sp>
          <p:nvSpPr>
            <p:cNvPr id="5" name="object 5"/>
            <p:cNvSpPr/>
            <p:nvPr/>
          </p:nvSpPr>
          <p:spPr>
            <a:xfrm>
              <a:off x="6510527" y="1731263"/>
              <a:ext cx="5041265" cy="3331210"/>
            </a:xfrm>
            <a:custGeom>
              <a:avLst/>
              <a:gdLst/>
              <a:ahLst/>
              <a:cxnLst/>
              <a:rect l="l" t="t" r="r" b="b"/>
              <a:pathLst>
                <a:path w="5041265" h="3331210">
                  <a:moveTo>
                    <a:pt x="5041010" y="0"/>
                  </a:moveTo>
                  <a:lnTo>
                    <a:pt x="0" y="0"/>
                  </a:lnTo>
                  <a:lnTo>
                    <a:pt x="0" y="3331083"/>
                  </a:lnTo>
                  <a:lnTo>
                    <a:pt x="5041010" y="3331083"/>
                  </a:lnTo>
                  <a:lnTo>
                    <a:pt x="50410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10527" y="1731263"/>
              <a:ext cx="5041265" cy="3331210"/>
            </a:xfrm>
            <a:custGeom>
              <a:avLst/>
              <a:gdLst/>
              <a:ahLst/>
              <a:cxnLst/>
              <a:rect l="l" t="t" r="r" b="b"/>
              <a:pathLst>
                <a:path w="5041265" h="3331210">
                  <a:moveTo>
                    <a:pt x="0" y="3331083"/>
                  </a:moveTo>
                  <a:lnTo>
                    <a:pt x="5041010" y="3331083"/>
                  </a:lnTo>
                  <a:lnTo>
                    <a:pt x="5041010" y="0"/>
                  </a:lnTo>
                  <a:lnTo>
                    <a:pt x="0" y="0"/>
                  </a:lnTo>
                  <a:lnTo>
                    <a:pt x="0" y="3331083"/>
                  </a:lnTo>
                  <a:close/>
                </a:path>
              </a:pathLst>
            </a:custGeom>
            <a:ln w="12191">
              <a:solidFill>
                <a:srgbClr val="4470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80631" y="1798319"/>
              <a:ext cx="4821935" cy="317296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00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64" y="1462862"/>
            <a:ext cx="5567045" cy="3992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</a:t>
            </a:r>
            <a:r>
              <a:rPr sz="160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plot</a:t>
            </a:r>
            <a:r>
              <a:rPr sz="160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illustrates</a:t>
            </a:r>
            <a:r>
              <a:rPr sz="160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160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160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16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16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6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6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16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16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three</a:t>
            </a:r>
            <a:r>
              <a:rPr sz="16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6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sites:</a:t>
            </a:r>
            <a:r>
              <a:rPr sz="16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CCAFS </a:t>
            </a:r>
            <a:r>
              <a:rPr sz="160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SLC-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40,</a:t>
            </a:r>
            <a:r>
              <a:rPr sz="16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VAFB</a:t>
            </a:r>
            <a:r>
              <a:rPr sz="16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SLC-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4E,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6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16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LC-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39A.</a:t>
            </a:r>
            <a:endParaRPr sz="1600">
              <a:latin typeface="Microsoft Sans Serif"/>
              <a:cs typeface="Microsoft Sans Serif"/>
            </a:endParaRPr>
          </a:p>
          <a:p>
            <a:pPr marL="12700" algn="just">
              <a:lnSpc>
                <a:spcPct val="100000"/>
              </a:lnSpc>
              <a:spcBef>
                <a:spcPts val="1420"/>
              </a:spcBef>
            </a:pPr>
            <a:r>
              <a:rPr sz="16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Key</a:t>
            </a:r>
            <a:r>
              <a:rPr sz="16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Findings:</a:t>
            </a:r>
            <a:endParaRPr sz="16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</a:tabLst>
            </a:pP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Green</a:t>
            </a:r>
            <a:r>
              <a:rPr sz="14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indicate</a:t>
            </a:r>
            <a:r>
              <a:rPr sz="1400" spc="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4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launches;</a:t>
            </a:r>
            <a:r>
              <a:rPr sz="14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blue</a:t>
            </a:r>
            <a:r>
              <a:rPr sz="14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indicate</a:t>
            </a:r>
            <a:endParaRPr sz="140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</a:pP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failures.</a:t>
            </a:r>
            <a:endParaRPr sz="14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240665" algn="l"/>
              </a:tabLst>
            </a:pPr>
            <a:r>
              <a:rPr sz="14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CCAFS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SLC-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40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managed</a:t>
            </a:r>
            <a:r>
              <a:rPr sz="14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largest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 (up</a:t>
            </a:r>
            <a:r>
              <a:rPr sz="14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16,000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kg)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140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</a:pP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high 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4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rate.</a:t>
            </a:r>
            <a:endParaRPr sz="14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240665" algn="l"/>
              </a:tabLst>
            </a:pP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VAFB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SLC-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4E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14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successes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under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10,000</a:t>
            </a:r>
            <a:r>
              <a:rPr sz="14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kg.</a:t>
            </a:r>
            <a:endParaRPr sz="1400">
              <a:latin typeface="Microsoft Sans Serif"/>
              <a:cs typeface="Microsoft Sans Serif"/>
            </a:endParaRPr>
          </a:p>
          <a:p>
            <a:pPr marL="241300" marR="55880" indent="-228600">
              <a:lnSpc>
                <a:spcPct val="100000"/>
              </a:lnSpc>
              <a:spcBef>
                <a:spcPts val="1415"/>
              </a:spcBef>
              <a:buFont typeface="Arial MT"/>
              <a:buChar char="•"/>
              <a:tabLst>
                <a:tab pos="241300" algn="l"/>
              </a:tabLst>
            </a:pPr>
            <a:r>
              <a:rPr sz="14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LC-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39A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has</a:t>
            </a:r>
            <a:r>
              <a:rPr sz="14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mixed</a:t>
            </a:r>
            <a:r>
              <a:rPr sz="14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r>
              <a:rPr sz="14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4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</a:t>
            </a:r>
            <a:r>
              <a:rPr sz="14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6,000</a:t>
            </a:r>
            <a:r>
              <a:rPr sz="14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kg</a:t>
            </a:r>
            <a:r>
              <a:rPr sz="14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16,000</a:t>
            </a:r>
            <a:r>
              <a:rPr sz="14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kg.</a:t>
            </a:r>
            <a:endParaRPr sz="1400">
              <a:latin typeface="Microsoft Sans Serif"/>
              <a:cs typeface="Microsoft Sans Serif"/>
            </a:endParaRPr>
          </a:p>
          <a:p>
            <a:pPr marL="241300" marR="52705" indent="-228600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241300" algn="l"/>
                <a:tab pos="2296160" algn="l"/>
                <a:tab pos="3768725" algn="l"/>
                <a:tab pos="4539615" algn="l"/>
              </a:tabLst>
            </a:pP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400" spc="3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highlights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	CCAFS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SLC-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40's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superior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performance, 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particularly</a:t>
            </a:r>
            <a:r>
              <a:rPr sz="14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heavier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Payload</a:t>
            </a:r>
            <a:r>
              <a:rPr spc="-180" dirty="0"/>
              <a:t> </a:t>
            </a:r>
            <a:r>
              <a:rPr spc="-70" dirty="0"/>
              <a:t>vs.</a:t>
            </a:r>
            <a:r>
              <a:rPr spc="-190" dirty="0"/>
              <a:t> </a:t>
            </a:r>
            <a:r>
              <a:rPr spc="-120" dirty="0"/>
              <a:t>Launch</a:t>
            </a:r>
            <a:r>
              <a:rPr spc="-204" dirty="0"/>
              <a:t> </a:t>
            </a:r>
            <a:r>
              <a:rPr spc="-95" dirty="0"/>
              <a:t>Outcome</a:t>
            </a:r>
            <a:r>
              <a:rPr spc="-105" dirty="0"/>
              <a:t> Across</a:t>
            </a:r>
            <a:r>
              <a:rPr spc="-180" dirty="0"/>
              <a:t> </a:t>
            </a:r>
            <a:r>
              <a:rPr dirty="0"/>
              <a:t>All</a:t>
            </a:r>
            <a:r>
              <a:rPr spc="-95" dirty="0"/>
              <a:t> </a:t>
            </a:r>
            <a:r>
              <a:rPr spc="-10" dirty="0"/>
              <a:t>Sites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617207" y="1648967"/>
            <a:ext cx="4949825" cy="3517265"/>
            <a:chOff x="6617207" y="1648967"/>
            <a:chExt cx="4949825" cy="3517265"/>
          </a:xfrm>
        </p:grpSpPr>
        <p:sp>
          <p:nvSpPr>
            <p:cNvPr id="5" name="object 5"/>
            <p:cNvSpPr/>
            <p:nvPr/>
          </p:nvSpPr>
          <p:spPr>
            <a:xfrm>
              <a:off x="6623303" y="1655063"/>
              <a:ext cx="4937760" cy="3505200"/>
            </a:xfrm>
            <a:custGeom>
              <a:avLst/>
              <a:gdLst/>
              <a:ahLst/>
              <a:cxnLst/>
              <a:rect l="l" t="t" r="r" b="b"/>
              <a:pathLst>
                <a:path w="4937759" h="3505200">
                  <a:moveTo>
                    <a:pt x="4937506" y="0"/>
                  </a:moveTo>
                  <a:lnTo>
                    <a:pt x="0" y="0"/>
                  </a:lnTo>
                  <a:lnTo>
                    <a:pt x="0" y="3505073"/>
                  </a:lnTo>
                  <a:lnTo>
                    <a:pt x="4937506" y="3505073"/>
                  </a:lnTo>
                  <a:lnTo>
                    <a:pt x="49375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23303" y="1655063"/>
              <a:ext cx="4937760" cy="3505200"/>
            </a:xfrm>
            <a:custGeom>
              <a:avLst/>
              <a:gdLst/>
              <a:ahLst/>
              <a:cxnLst/>
              <a:rect l="l" t="t" r="r" b="b"/>
              <a:pathLst>
                <a:path w="4937759" h="3505200">
                  <a:moveTo>
                    <a:pt x="0" y="3505073"/>
                  </a:moveTo>
                  <a:lnTo>
                    <a:pt x="4937506" y="3505073"/>
                  </a:lnTo>
                  <a:lnTo>
                    <a:pt x="4937506" y="0"/>
                  </a:lnTo>
                  <a:lnTo>
                    <a:pt x="0" y="0"/>
                  </a:lnTo>
                  <a:lnTo>
                    <a:pt x="0" y="3505073"/>
                  </a:lnTo>
                  <a:close/>
                </a:path>
              </a:pathLst>
            </a:custGeom>
            <a:ln w="12191">
              <a:solidFill>
                <a:srgbClr val="4470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8647" y="1801367"/>
              <a:ext cx="4748784" cy="3255263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00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98576" y="2529827"/>
            <a:ext cx="1057910" cy="368935"/>
          </a:xfrm>
          <a:custGeom>
            <a:avLst/>
            <a:gdLst/>
            <a:ahLst/>
            <a:cxnLst/>
            <a:rect l="l" t="t" r="r" b="b"/>
            <a:pathLst>
              <a:path w="1057910" h="368935">
                <a:moveTo>
                  <a:pt x="1057414" y="0"/>
                </a:moveTo>
                <a:lnTo>
                  <a:pt x="0" y="0"/>
                </a:lnTo>
                <a:lnTo>
                  <a:pt x="0" y="368566"/>
                </a:lnTo>
                <a:lnTo>
                  <a:pt x="1057414" y="368566"/>
                </a:lnTo>
                <a:lnTo>
                  <a:pt x="1057414" y="0"/>
                </a:lnTo>
                <a:close/>
              </a:path>
            </a:pathLst>
          </a:custGeom>
          <a:solidFill>
            <a:srgbClr val="0946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6401" y="2533853"/>
            <a:ext cx="8737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Section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389" y="1576273"/>
            <a:ext cx="5103495" cy="28689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814"/>
              </a:lnSpc>
              <a:spcBef>
                <a:spcPts val="110"/>
              </a:spcBef>
            </a:pPr>
            <a:r>
              <a:rPr sz="1600" spc="-75" dirty="0">
                <a:latin typeface="Microsoft Sans Serif"/>
                <a:cs typeface="Microsoft Sans Serif"/>
              </a:rPr>
              <a:t>The</a:t>
            </a:r>
            <a:r>
              <a:rPr sz="1600" spc="-9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bar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chart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spc="-55" dirty="0">
                <a:latin typeface="Microsoft Sans Serif"/>
                <a:cs typeface="Microsoft Sans Serif"/>
              </a:rPr>
              <a:t>compares</a:t>
            </a:r>
            <a:r>
              <a:rPr sz="1600" spc="-9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spc="-75" dirty="0">
                <a:latin typeface="Microsoft Sans Serif"/>
                <a:cs typeface="Microsoft Sans Serif"/>
              </a:rPr>
              <a:t>accuracy</a:t>
            </a:r>
            <a:r>
              <a:rPr sz="1600" spc="-1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built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ts val="1814"/>
              </a:lnSpc>
            </a:pPr>
            <a:r>
              <a:rPr sz="1600" spc="-40" dirty="0">
                <a:latin typeface="Microsoft Sans Serif"/>
                <a:cs typeface="Microsoft Sans Serif"/>
              </a:rPr>
              <a:t>classification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models:</a:t>
            </a:r>
            <a:endParaRPr sz="1600">
              <a:latin typeface="Microsoft Sans Serif"/>
              <a:cs typeface="Microsoft Sans Serif"/>
            </a:endParaRPr>
          </a:p>
          <a:p>
            <a:pPr marL="240665" indent="-227965">
              <a:lnSpc>
                <a:spcPts val="1814"/>
              </a:lnSpc>
              <a:spcBef>
                <a:spcPts val="76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b="1" spc="-114" dirty="0">
                <a:latin typeface="Arial"/>
                <a:cs typeface="Arial"/>
              </a:rPr>
              <a:t>Logistic</a:t>
            </a:r>
            <a:r>
              <a:rPr sz="1600" b="1" spc="-200" dirty="0">
                <a:latin typeface="Arial"/>
                <a:cs typeface="Arial"/>
              </a:rPr>
              <a:t> </a:t>
            </a:r>
            <a:r>
              <a:rPr sz="1600" b="1" spc="-145" dirty="0">
                <a:latin typeface="Arial"/>
                <a:cs typeface="Arial"/>
              </a:rPr>
              <a:t>Regression</a:t>
            </a:r>
            <a:r>
              <a:rPr sz="1600" spc="-145" dirty="0">
                <a:latin typeface="Microsoft Sans Serif"/>
                <a:cs typeface="Microsoft Sans Serif"/>
              </a:rPr>
              <a:t>,</a:t>
            </a:r>
            <a:r>
              <a:rPr sz="1600" spc="-80" dirty="0">
                <a:latin typeface="Microsoft Sans Serif"/>
                <a:cs typeface="Microsoft Sans Serif"/>
              </a:rPr>
              <a:t> </a:t>
            </a:r>
            <a:r>
              <a:rPr sz="1600" b="1" spc="-95" dirty="0">
                <a:latin typeface="Arial"/>
                <a:cs typeface="Arial"/>
              </a:rPr>
              <a:t>SVM</a:t>
            </a:r>
            <a:r>
              <a:rPr sz="1600" spc="-95" dirty="0">
                <a:latin typeface="Microsoft Sans Serif"/>
                <a:cs typeface="Microsoft Sans Serif"/>
              </a:rPr>
              <a:t>,</a:t>
            </a:r>
            <a:r>
              <a:rPr sz="1600" spc="-16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b="1" spc="-100" dirty="0">
                <a:latin typeface="Arial"/>
                <a:cs typeface="Arial"/>
              </a:rPr>
              <a:t>KNN</a:t>
            </a:r>
            <a:r>
              <a:rPr sz="1600" b="1" spc="-150" dirty="0">
                <a:latin typeface="Arial"/>
                <a:cs typeface="Arial"/>
              </a:rPr>
              <a:t> </a:t>
            </a:r>
            <a:r>
              <a:rPr sz="1600" spc="-70" dirty="0">
                <a:latin typeface="Microsoft Sans Serif"/>
                <a:cs typeface="Microsoft Sans Serif"/>
              </a:rPr>
              <a:t>achieved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highest</a:t>
            </a:r>
            <a:endParaRPr sz="1600">
              <a:latin typeface="Microsoft Sans Serif"/>
              <a:cs typeface="Microsoft Sans Serif"/>
            </a:endParaRPr>
          </a:p>
          <a:p>
            <a:pPr marL="240665">
              <a:lnSpc>
                <a:spcPts val="1814"/>
              </a:lnSpc>
            </a:pPr>
            <a:r>
              <a:rPr sz="1600" spc="-65" dirty="0">
                <a:latin typeface="Microsoft Sans Serif"/>
                <a:cs typeface="Microsoft Sans Serif"/>
              </a:rPr>
              <a:t>accuracy</a:t>
            </a:r>
            <a:r>
              <a:rPr sz="1600" spc="-5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b="1" spc="-10" dirty="0">
                <a:latin typeface="Arial"/>
                <a:cs typeface="Arial"/>
              </a:rPr>
              <a:t>83.33%</a:t>
            </a:r>
            <a:r>
              <a:rPr sz="1600" spc="-10" dirty="0">
                <a:latin typeface="Microsoft Sans Serif"/>
                <a:cs typeface="Microsoft Sans Serif"/>
              </a:rPr>
              <a:t>.</a:t>
            </a:r>
            <a:endParaRPr sz="1600">
              <a:latin typeface="Microsoft Sans Serif"/>
              <a:cs typeface="Microsoft Sans Serif"/>
            </a:endParaRPr>
          </a:p>
          <a:p>
            <a:pPr marL="240665" indent="-227965">
              <a:lnSpc>
                <a:spcPts val="181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spc="-70" dirty="0">
                <a:latin typeface="Microsoft Sans Serif"/>
                <a:cs typeface="Microsoft Sans Serif"/>
              </a:rPr>
              <a:t>The</a:t>
            </a:r>
            <a:r>
              <a:rPr sz="1600" spc="-90" dirty="0">
                <a:latin typeface="Microsoft Sans Serif"/>
                <a:cs typeface="Microsoft Sans Serif"/>
              </a:rPr>
              <a:t> </a:t>
            </a:r>
            <a:r>
              <a:rPr sz="1600" b="1" spc="-114" dirty="0">
                <a:latin typeface="Arial"/>
                <a:cs typeface="Arial"/>
              </a:rPr>
              <a:t>Decision</a:t>
            </a:r>
            <a:r>
              <a:rPr sz="1600" b="1" spc="-235" dirty="0">
                <a:latin typeface="Arial"/>
                <a:cs typeface="Arial"/>
              </a:rPr>
              <a:t> </a:t>
            </a:r>
            <a:r>
              <a:rPr sz="1600" b="1" spc="-90" dirty="0">
                <a:latin typeface="Arial"/>
                <a:cs typeface="Arial"/>
              </a:rPr>
              <a:t>Tree</a:t>
            </a:r>
            <a:r>
              <a:rPr sz="1600" b="1" spc="-125" dirty="0">
                <a:latin typeface="Arial"/>
                <a:cs typeface="Arial"/>
              </a:rPr>
              <a:t> </a:t>
            </a:r>
            <a:r>
              <a:rPr sz="1600" spc="-30" dirty="0">
                <a:latin typeface="Microsoft Sans Serif"/>
                <a:cs typeface="Microsoft Sans Serif"/>
              </a:rPr>
              <a:t>model</a:t>
            </a:r>
            <a:r>
              <a:rPr sz="1600" spc="-9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had</a:t>
            </a:r>
            <a:r>
              <a:rPr sz="1600" spc="-6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lowest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spc="-65" dirty="0">
                <a:latin typeface="Microsoft Sans Serif"/>
                <a:cs typeface="Microsoft Sans Serif"/>
              </a:rPr>
              <a:t>accuracy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at</a:t>
            </a:r>
            <a:endParaRPr sz="1600">
              <a:latin typeface="Microsoft Sans Serif"/>
              <a:cs typeface="Microsoft Sans Serif"/>
            </a:endParaRPr>
          </a:p>
          <a:p>
            <a:pPr marR="3866515" algn="ctr">
              <a:lnSpc>
                <a:spcPts val="1810"/>
              </a:lnSpc>
            </a:pPr>
            <a:r>
              <a:rPr sz="1600" b="1" spc="-10" dirty="0">
                <a:latin typeface="Arial"/>
                <a:cs typeface="Arial"/>
              </a:rPr>
              <a:t>77.77%</a:t>
            </a:r>
            <a:r>
              <a:rPr sz="1600" spc="-10" dirty="0">
                <a:latin typeface="Microsoft Sans Serif"/>
                <a:cs typeface="Microsoft Sans Serif"/>
              </a:rPr>
              <a:t>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R="3806825" algn="ctr">
              <a:lnSpc>
                <a:spcPct val="100000"/>
              </a:lnSpc>
            </a:pPr>
            <a:r>
              <a:rPr sz="1600" b="1" spc="-125" dirty="0">
                <a:latin typeface="Arial"/>
                <a:cs typeface="Arial"/>
              </a:rPr>
              <a:t>Key</a:t>
            </a:r>
            <a:r>
              <a:rPr sz="1600" b="1" spc="-14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Findings:</a:t>
            </a:r>
            <a:endParaRPr sz="1600">
              <a:latin typeface="Arial"/>
              <a:cs typeface="Arial"/>
            </a:endParaRPr>
          </a:p>
          <a:p>
            <a:pPr marL="240665" indent="-227965">
              <a:lnSpc>
                <a:spcPts val="1860"/>
              </a:lnSpc>
              <a:spcBef>
                <a:spcPts val="700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spc="-20" dirty="0">
                <a:latin typeface="Microsoft Sans Serif"/>
                <a:cs typeface="Microsoft Sans Serif"/>
              </a:rPr>
              <a:t>Logistic</a:t>
            </a:r>
            <a:r>
              <a:rPr sz="1600" spc="-120" dirty="0">
                <a:latin typeface="Microsoft Sans Serif"/>
                <a:cs typeface="Microsoft Sans Serif"/>
              </a:rPr>
              <a:t> </a:t>
            </a:r>
            <a:r>
              <a:rPr sz="1600" spc="-65" dirty="0">
                <a:latin typeface="Microsoft Sans Serif"/>
                <a:cs typeface="Microsoft Sans Serif"/>
              </a:rPr>
              <a:t>Regression,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95" dirty="0">
                <a:latin typeface="Microsoft Sans Serif"/>
                <a:cs typeface="Microsoft Sans Serif"/>
              </a:rPr>
              <a:t>SVM,</a:t>
            </a:r>
            <a:r>
              <a:rPr sz="1600" spc="-10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-55" dirty="0">
                <a:latin typeface="Microsoft Sans Serif"/>
                <a:cs typeface="Microsoft Sans Serif"/>
              </a:rPr>
              <a:t> </a:t>
            </a:r>
            <a:r>
              <a:rPr sz="1600" spc="-65" dirty="0">
                <a:latin typeface="Microsoft Sans Serif"/>
                <a:cs typeface="Microsoft Sans Serif"/>
              </a:rPr>
              <a:t>KNN</a:t>
            </a:r>
            <a:r>
              <a:rPr sz="1600" spc="-14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performed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equally</a:t>
            </a:r>
            <a:endParaRPr sz="1600">
              <a:latin typeface="Microsoft Sans Serif"/>
              <a:cs typeface="Microsoft Sans Serif"/>
            </a:endParaRPr>
          </a:p>
          <a:p>
            <a:pPr marL="240665">
              <a:lnSpc>
                <a:spcPts val="1860"/>
              </a:lnSpc>
            </a:pPr>
            <a:r>
              <a:rPr sz="1600" spc="-20" dirty="0">
                <a:latin typeface="Microsoft Sans Serif"/>
                <a:cs typeface="Microsoft Sans Serif"/>
              </a:rPr>
              <a:t>well,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while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Decision</a:t>
            </a:r>
            <a:r>
              <a:rPr sz="1600" spc="-145" dirty="0">
                <a:latin typeface="Microsoft Sans Serif"/>
                <a:cs typeface="Microsoft Sans Serif"/>
              </a:rPr>
              <a:t> </a:t>
            </a:r>
            <a:r>
              <a:rPr sz="1600" spc="-70" dirty="0">
                <a:latin typeface="Microsoft Sans Serif"/>
                <a:cs typeface="Microsoft Sans Serif"/>
              </a:rPr>
              <a:t>Tree</a:t>
            </a:r>
            <a:r>
              <a:rPr sz="1600" spc="-125" dirty="0">
                <a:latin typeface="Microsoft Sans Serif"/>
                <a:cs typeface="Microsoft Sans Serif"/>
              </a:rPr>
              <a:t> </a:t>
            </a:r>
            <a:r>
              <a:rPr sz="1600" spc="-30" dirty="0">
                <a:latin typeface="Microsoft Sans Serif"/>
                <a:cs typeface="Microsoft Sans Serif"/>
              </a:rPr>
              <a:t>showed</a:t>
            </a:r>
            <a:r>
              <a:rPr sz="1600" spc="-10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lower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accuracy.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Classification</a:t>
            </a:r>
            <a:r>
              <a:rPr spc="-30" dirty="0"/>
              <a:t> </a:t>
            </a:r>
            <a:r>
              <a:rPr spc="-105" dirty="0"/>
              <a:t>Accuracy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022847" y="1453896"/>
            <a:ext cx="5334000" cy="4382770"/>
            <a:chOff x="6022847" y="1453896"/>
            <a:chExt cx="5334000" cy="4382770"/>
          </a:xfrm>
        </p:grpSpPr>
        <p:sp>
          <p:nvSpPr>
            <p:cNvPr id="5" name="object 5"/>
            <p:cNvSpPr/>
            <p:nvPr/>
          </p:nvSpPr>
          <p:spPr>
            <a:xfrm>
              <a:off x="6028943" y="1459992"/>
              <a:ext cx="5321935" cy="4370705"/>
            </a:xfrm>
            <a:custGeom>
              <a:avLst/>
              <a:gdLst/>
              <a:ahLst/>
              <a:cxnLst/>
              <a:rect l="l" t="t" r="r" b="b"/>
              <a:pathLst>
                <a:path w="5321934" h="4370705">
                  <a:moveTo>
                    <a:pt x="5321427" y="0"/>
                  </a:moveTo>
                  <a:lnTo>
                    <a:pt x="0" y="0"/>
                  </a:lnTo>
                  <a:lnTo>
                    <a:pt x="0" y="4370451"/>
                  </a:lnTo>
                  <a:lnTo>
                    <a:pt x="5321427" y="4370451"/>
                  </a:lnTo>
                  <a:lnTo>
                    <a:pt x="53214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28943" y="1459992"/>
              <a:ext cx="5321935" cy="4370705"/>
            </a:xfrm>
            <a:custGeom>
              <a:avLst/>
              <a:gdLst/>
              <a:ahLst/>
              <a:cxnLst/>
              <a:rect l="l" t="t" r="r" b="b"/>
              <a:pathLst>
                <a:path w="5321934" h="4370705">
                  <a:moveTo>
                    <a:pt x="0" y="4370451"/>
                  </a:moveTo>
                  <a:lnTo>
                    <a:pt x="5321427" y="4370451"/>
                  </a:lnTo>
                  <a:lnTo>
                    <a:pt x="5321427" y="0"/>
                  </a:lnTo>
                  <a:lnTo>
                    <a:pt x="0" y="0"/>
                  </a:lnTo>
                  <a:lnTo>
                    <a:pt x="0" y="4370451"/>
                  </a:lnTo>
                  <a:close/>
                </a:path>
              </a:pathLst>
            </a:custGeom>
            <a:ln w="12192">
              <a:solidFill>
                <a:srgbClr val="4470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77711" y="1584960"/>
              <a:ext cx="5209032" cy="3944112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00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282" y="1429003"/>
            <a:ext cx="4665980" cy="350901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69215">
              <a:lnSpc>
                <a:spcPts val="1900"/>
              </a:lnSpc>
              <a:spcBef>
                <a:spcPts val="380"/>
              </a:spcBef>
            </a:pPr>
            <a:r>
              <a:rPr sz="1800" spc="-75" dirty="0">
                <a:latin typeface="Microsoft Sans Serif"/>
                <a:cs typeface="Microsoft Sans Serif"/>
              </a:rPr>
              <a:t>The</a:t>
            </a:r>
            <a:r>
              <a:rPr sz="1800" spc="-12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confusion</a:t>
            </a:r>
            <a:r>
              <a:rPr sz="1800" spc="-114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matrix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shows</a:t>
            </a:r>
            <a:r>
              <a:rPr sz="1800" spc="-1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performance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of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0" dirty="0">
                <a:latin typeface="Microsoft Sans Serif"/>
                <a:cs typeface="Microsoft Sans Serif"/>
              </a:rPr>
              <a:t> </a:t>
            </a:r>
            <a:r>
              <a:rPr sz="1800" b="1" spc="-135" dirty="0">
                <a:latin typeface="Arial"/>
                <a:cs typeface="Arial"/>
              </a:rPr>
              <a:t>Logistic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160" dirty="0">
                <a:latin typeface="Arial"/>
                <a:cs typeface="Arial"/>
              </a:rPr>
              <a:t>Regression</a:t>
            </a:r>
            <a:r>
              <a:rPr sz="1800" b="1" spc="-135" dirty="0">
                <a:latin typeface="Arial"/>
                <a:cs typeface="Arial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model:</a:t>
            </a:r>
            <a:endParaRPr sz="18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b="1" spc="-105" dirty="0">
                <a:latin typeface="Arial"/>
                <a:cs typeface="Arial"/>
              </a:rPr>
              <a:t>True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spc="-125" dirty="0">
                <a:latin typeface="Arial"/>
                <a:cs typeface="Arial"/>
              </a:rPr>
              <a:t>Positives</a:t>
            </a:r>
            <a:r>
              <a:rPr sz="1600" b="1" spc="-110" dirty="0">
                <a:latin typeface="Arial"/>
                <a:cs typeface="Arial"/>
              </a:rPr>
              <a:t> </a:t>
            </a:r>
            <a:r>
              <a:rPr sz="1600" b="1" spc="-95" dirty="0">
                <a:latin typeface="Arial"/>
                <a:cs typeface="Arial"/>
              </a:rPr>
              <a:t>(landed</a:t>
            </a:r>
            <a:r>
              <a:rPr sz="1600" b="1" spc="-105" dirty="0">
                <a:latin typeface="Arial"/>
                <a:cs typeface="Arial"/>
              </a:rPr>
              <a:t> </a:t>
            </a:r>
            <a:r>
              <a:rPr sz="1600" b="1" spc="-130" dirty="0">
                <a:latin typeface="Arial"/>
                <a:cs typeface="Arial"/>
              </a:rPr>
              <a:t>correctly)</a:t>
            </a:r>
            <a:r>
              <a:rPr sz="1600" spc="-130" dirty="0">
                <a:latin typeface="Microsoft Sans Serif"/>
                <a:cs typeface="Microsoft Sans Serif"/>
              </a:rPr>
              <a:t>:</a:t>
            </a:r>
            <a:r>
              <a:rPr sz="1600" spc="10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12</a:t>
            </a:r>
            <a:endParaRPr sz="16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b="1" spc="-105" dirty="0">
                <a:latin typeface="Arial"/>
                <a:cs typeface="Arial"/>
              </a:rPr>
              <a:t>True</a:t>
            </a:r>
            <a:r>
              <a:rPr sz="1600" b="1" spc="-140" dirty="0">
                <a:latin typeface="Arial"/>
                <a:cs typeface="Arial"/>
              </a:rPr>
              <a:t> </a:t>
            </a:r>
            <a:r>
              <a:rPr sz="1600" b="1" spc="-114" dirty="0">
                <a:latin typeface="Arial"/>
                <a:cs typeface="Arial"/>
              </a:rPr>
              <a:t>Negatives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75" dirty="0">
                <a:latin typeface="Arial"/>
                <a:cs typeface="Arial"/>
              </a:rPr>
              <a:t>(did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70" dirty="0">
                <a:latin typeface="Arial"/>
                <a:cs typeface="Arial"/>
              </a:rPr>
              <a:t>not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80" dirty="0">
                <a:latin typeface="Arial"/>
                <a:cs typeface="Arial"/>
              </a:rPr>
              <a:t>land</a:t>
            </a:r>
            <a:r>
              <a:rPr sz="1600" b="1" spc="-114" dirty="0">
                <a:latin typeface="Arial"/>
                <a:cs typeface="Arial"/>
              </a:rPr>
              <a:t> </a:t>
            </a:r>
            <a:r>
              <a:rPr sz="1600" b="1" spc="-130" dirty="0">
                <a:latin typeface="Arial"/>
                <a:cs typeface="Arial"/>
              </a:rPr>
              <a:t>correctly)</a:t>
            </a:r>
            <a:r>
              <a:rPr sz="1600" spc="-130" dirty="0">
                <a:latin typeface="Microsoft Sans Serif"/>
                <a:cs typeface="Microsoft Sans Serif"/>
              </a:rPr>
              <a:t>: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3</a:t>
            </a:r>
            <a:endParaRPr sz="16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b="1" spc="-105" dirty="0">
                <a:latin typeface="Arial"/>
                <a:cs typeface="Arial"/>
              </a:rPr>
              <a:t>False</a:t>
            </a:r>
            <a:r>
              <a:rPr sz="1600" b="1" spc="-130" dirty="0">
                <a:latin typeface="Arial"/>
                <a:cs typeface="Arial"/>
              </a:rPr>
              <a:t> </a:t>
            </a:r>
            <a:r>
              <a:rPr sz="1600" b="1" spc="-125" dirty="0">
                <a:latin typeface="Arial"/>
                <a:cs typeface="Arial"/>
              </a:rPr>
              <a:t>Positives</a:t>
            </a:r>
            <a:r>
              <a:rPr sz="1600" b="1" spc="-160" dirty="0">
                <a:latin typeface="Arial"/>
                <a:cs typeface="Arial"/>
              </a:rPr>
              <a:t> </a:t>
            </a:r>
            <a:r>
              <a:rPr sz="1600" b="1" spc="-125" dirty="0">
                <a:latin typeface="Arial"/>
                <a:cs typeface="Arial"/>
              </a:rPr>
              <a:t>(incorrectly </a:t>
            </a:r>
            <a:r>
              <a:rPr sz="1600" b="1" spc="-90" dirty="0">
                <a:latin typeface="Arial"/>
                <a:cs typeface="Arial"/>
              </a:rPr>
              <a:t>predicted</a:t>
            </a:r>
            <a:r>
              <a:rPr sz="1600" b="1" spc="-95" dirty="0">
                <a:latin typeface="Arial"/>
                <a:cs typeface="Arial"/>
              </a:rPr>
              <a:t> </a:t>
            </a:r>
            <a:r>
              <a:rPr sz="1600" b="1" spc="-75" dirty="0">
                <a:latin typeface="Arial"/>
                <a:cs typeface="Arial"/>
              </a:rPr>
              <a:t>as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spc="-90" dirty="0">
                <a:latin typeface="Arial"/>
                <a:cs typeface="Arial"/>
              </a:rPr>
              <a:t>landed)</a:t>
            </a:r>
            <a:r>
              <a:rPr sz="1600" spc="-90" dirty="0">
                <a:latin typeface="Microsoft Sans Serif"/>
                <a:cs typeface="Microsoft Sans Serif"/>
              </a:rPr>
              <a:t>: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3</a:t>
            </a:r>
            <a:endParaRPr sz="16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b="1" spc="-105" dirty="0">
                <a:latin typeface="Arial"/>
                <a:cs typeface="Arial"/>
              </a:rPr>
              <a:t>False</a:t>
            </a:r>
            <a:r>
              <a:rPr sz="1600" b="1" spc="-165" dirty="0">
                <a:latin typeface="Arial"/>
                <a:cs typeface="Arial"/>
              </a:rPr>
              <a:t> </a:t>
            </a:r>
            <a:r>
              <a:rPr sz="1600" b="1" spc="-120" dirty="0">
                <a:latin typeface="Arial"/>
                <a:cs typeface="Arial"/>
              </a:rPr>
              <a:t>Negatives</a:t>
            </a:r>
            <a:r>
              <a:rPr sz="1600" spc="-120" dirty="0">
                <a:latin typeface="Microsoft Sans Serif"/>
                <a:cs typeface="Microsoft Sans Serif"/>
              </a:rPr>
              <a:t>:</a:t>
            </a:r>
            <a:r>
              <a:rPr sz="1600" spc="85" dirty="0">
                <a:latin typeface="Microsoft Sans Serif"/>
                <a:cs typeface="Microsoft Sans Serif"/>
              </a:rPr>
              <a:t> </a:t>
            </a:r>
            <a:r>
              <a:rPr sz="1600" spc="-60" dirty="0">
                <a:latin typeface="Microsoft Sans Serif"/>
                <a:cs typeface="Microsoft Sans Serif"/>
              </a:rPr>
              <a:t>0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800" b="1" spc="-10" dirty="0">
                <a:latin typeface="Arial"/>
                <a:cs typeface="Arial"/>
              </a:rPr>
              <a:t>Summary:</a:t>
            </a:r>
            <a:endParaRPr sz="1800">
              <a:latin typeface="Arial"/>
              <a:cs typeface="Arial"/>
            </a:endParaRPr>
          </a:p>
          <a:p>
            <a:pPr marL="241300" marR="5080" indent="-228600">
              <a:lnSpc>
                <a:spcPct val="88500"/>
              </a:lnSpc>
              <a:spcBef>
                <a:spcPts val="1019"/>
              </a:spcBef>
              <a:buFont typeface="Arial MT"/>
              <a:buChar char="•"/>
              <a:tabLst>
                <a:tab pos="241300" algn="l"/>
              </a:tabLst>
            </a:pPr>
            <a:r>
              <a:rPr sz="1600" spc="-70" dirty="0">
                <a:latin typeface="Microsoft Sans Serif"/>
                <a:cs typeface="Microsoft Sans Serif"/>
              </a:rPr>
              <a:t>The</a:t>
            </a:r>
            <a:r>
              <a:rPr sz="1600" spc="-9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model</a:t>
            </a:r>
            <a:r>
              <a:rPr sz="1600" spc="-12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correctly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predicts</a:t>
            </a:r>
            <a:r>
              <a:rPr sz="1600" spc="-1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all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"landed"</a:t>
            </a:r>
            <a:r>
              <a:rPr sz="1600" spc="-1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instances </a:t>
            </a:r>
            <a:r>
              <a:rPr sz="1600" dirty="0">
                <a:latin typeface="Microsoft Sans Serif"/>
                <a:cs typeface="Microsoft Sans Serif"/>
              </a:rPr>
              <a:t>(no</a:t>
            </a:r>
            <a:r>
              <a:rPr sz="1600" spc="-7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false</a:t>
            </a:r>
            <a:r>
              <a:rPr sz="1600" spc="-80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negatives)</a:t>
            </a:r>
            <a:r>
              <a:rPr sz="1600" spc="-5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but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45" dirty="0">
                <a:latin typeface="Microsoft Sans Serif"/>
                <a:cs typeface="Microsoft Sans Serif"/>
              </a:rPr>
              <a:t>has</a:t>
            </a:r>
            <a:r>
              <a:rPr sz="1600" spc="-10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slight </a:t>
            </a:r>
            <a:r>
              <a:rPr sz="1600" spc="-10" dirty="0">
                <a:latin typeface="Microsoft Sans Serif"/>
                <a:cs typeface="Microsoft Sans Serif"/>
              </a:rPr>
              <a:t>overestimation </a:t>
            </a:r>
            <a:r>
              <a:rPr sz="1600" dirty="0">
                <a:latin typeface="Microsoft Sans Serif"/>
                <a:cs typeface="Microsoft Sans Serif"/>
              </a:rPr>
              <a:t>with</a:t>
            </a:r>
            <a:r>
              <a:rPr sz="1600" spc="-5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3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false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positives.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spc="-45" dirty="0">
                <a:latin typeface="Microsoft Sans Serif"/>
                <a:cs typeface="Microsoft Sans Serif"/>
              </a:rPr>
              <a:t>Overall,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it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performs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well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with </a:t>
            </a:r>
            <a:r>
              <a:rPr sz="1600" dirty="0">
                <a:latin typeface="Microsoft Sans Serif"/>
                <a:cs typeface="Microsoft Sans Serif"/>
              </a:rPr>
              <a:t>an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b="1" dirty="0">
                <a:latin typeface="Arial"/>
                <a:cs typeface="Arial"/>
              </a:rPr>
              <a:t>83%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150" dirty="0">
                <a:latin typeface="Arial"/>
                <a:cs typeface="Arial"/>
              </a:rPr>
              <a:t>accuracy</a:t>
            </a:r>
            <a:r>
              <a:rPr sz="1600" spc="-150" dirty="0">
                <a:latin typeface="Microsoft Sans Serif"/>
                <a:cs typeface="Microsoft Sans Serif"/>
              </a:rPr>
              <a:t>,</a:t>
            </a:r>
            <a:r>
              <a:rPr sz="1600" spc="-10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making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it</a:t>
            </a:r>
            <a:r>
              <a:rPr sz="1600" spc="7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best-</a:t>
            </a:r>
            <a:r>
              <a:rPr sz="1600" spc="-10" dirty="0">
                <a:latin typeface="Microsoft Sans Serif"/>
                <a:cs typeface="Microsoft Sans Serif"/>
              </a:rPr>
              <a:t>performing model.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Confusion</a:t>
            </a:r>
            <a:r>
              <a:rPr spc="-175" dirty="0"/>
              <a:t> </a:t>
            </a:r>
            <a:r>
              <a:rPr spc="-25" dirty="0"/>
              <a:t>Matrix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364223" y="1490472"/>
            <a:ext cx="4998720" cy="3703320"/>
            <a:chOff x="6364223" y="1490472"/>
            <a:chExt cx="4998720" cy="3703320"/>
          </a:xfrm>
        </p:grpSpPr>
        <p:sp>
          <p:nvSpPr>
            <p:cNvPr id="5" name="object 5"/>
            <p:cNvSpPr/>
            <p:nvPr/>
          </p:nvSpPr>
          <p:spPr>
            <a:xfrm>
              <a:off x="6370319" y="1496568"/>
              <a:ext cx="4986020" cy="3691254"/>
            </a:xfrm>
            <a:custGeom>
              <a:avLst/>
              <a:gdLst/>
              <a:ahLst/>
              <a:cxnLst/>
              <a:rect l="l" t="t" r="r" b="b"/>
              <a:pathLst>
                <a:path w="4986020" h="3691254">
                  <a:moveTo>
                    <a:pt x="4986020" y="0"/>
                  </a:moveTo>
                  <a:lnTo>
                    <a:pt x="0" y="0"/>
                  </a:lnTo>
                  <a:lnTo>
                    <a:pt x="0" y="3691128"/>
                  </a:lnTo>
                  <a:lnTo>
                    <a:pt x="4986020" y="3691128"/>
                  </a:lnTo>
                  <a:lnTo>
                    <a:pt x="4986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70319" y="1496568"/>
              <a:ext cx="4986020" cy="3691254"/>
            </a:xfrm>
            <a:custGeom>
              <a:avLst/>
              <a:gdLst/>
              <a:ahLst/>
              <a:cxnLst/>
              <a:rect l="l" t="t" r="r" b="b"/>
              <a:pathLst>
                <a:path w="4986020" h="3691254">
                  <a:moveTo>
                    <a:pt x="0" y="3691128"/>
                  </a:moveTo>
                  <a:lnTo>
                    <a:pt x="4986020" y="3691128"/>
                  </a:lnTo>
                  <a:lnTo>
                    <a:pt x="4986020" y="0"/>
                  </a:lnTo>
                  <a:lnTo>
                    <a:pt x="0" y="0"/>
                  </a:lnTo>
                  <a:lnTo>
                    <a:pt x="0" y="3691128"/>
                  </a:lnTo>
                  <a:close/>
                </a:path>
              </a:pathLst>
            </a:custGeom>
            <a:ln w="12192">
              <a:solidFill>
                <a:srgbClr val="4470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4431" y="1584960"/>
              <a:ext cx="4608576" cy="352958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00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2827" y="1405254"/>
            <a:ext cx="10426065" cy="4184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67970" algn="l"/>
              </a:tabLst>
            </a:pP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Insights: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120"/>
              </a:spcBef>
              <a:buFont typeface="Arial MT"/>
              <a:buChar char="•"/>
              <a:tabLst>
                <a:tab pos="698500" algn="l"/>
              </a:tabLst>
            </a:pP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Key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sites: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CCAFS</a:t>
            </a:r>
            <a:r>
              <a:rPr sz="14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SLC-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40,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14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LC-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39A,</a:t>
            </a:r>
            <a:r>
              <a:rPr sz="14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VAFB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SLC-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4E.</a:t>
            </a:r>
            <a:endParaRPr sz="14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105"/>
              </a:spcBef>
              <a:buFont typeface="Arial MT"/>
              <a:buChar char="•"/>
              <a:tabLst>
                <a:tab pos="698500" algn="l"/>
              </a:tabLst>
            </a:pPr>
            <a:r>
              <a:rPr sz="14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CCAFS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SLC-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40</a:t>
            </a:r>
            <a:r>
              <a:rPr sz="14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handles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heaviest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4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consistent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1400">
              <a:latin typeface="Microsoft Sans Serif"/>
              <a:cs typeface="Microsoft Sans Serif"/>
            </a:endParaRPr>
          </a:p>
          <a:p>
            <a:pPr marL="267335" indent="-254635">
              <a:lnSpc>
                <a:spcPct val="100000"/>
              </a:lnSpc>
              <a:spcBef>
                <a:spcPts val="990"/>
              </a:spcBef>
              <a:buAutoNum type="arabicPeriod"/>
              <a:tabLst>
                <a:tab pos="267335" algn="l"/>
              </a:tabLst>
            </a:pP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Success: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100"/>
              </a:spcBef>
              <a:buFont typeface="Arial MT"/>
              <a:buChar char="•"/>
              <a:tabLst>
                <a:tab pos="698500" algn="l"/>
              </a:tabLst>
            </a:pPr>
            <a:r>
              <a:rPr sz="140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14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LC-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39A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achieved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highest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4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76.9%.</a:t>
            </a:r>
            <a:endParaRPr sz="1400">
              <a:latin typeface="Microsoft Sans Serif"/>
              <a:cs typeface="Microsoft Sans Serif"/>
            </a:endParaRPr>
          </a:p>
          <a:p>
            <a:pPr marL="267335" indent="-254635">
              <a:lnSpc>
                <a:spcPct val="100000"/>
              </a:lnSpc>
              <a:spcBef>
                <a:spcPts val="894"/>
              </a:spcBef>
              <a:buAutoNum type="arabicPeriod"/>
              <a:tabLst>
                <a:tab pos="267335" algn="l"/>
              </a:tabLst>
            </a:pP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Performance: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125"/>
              </a:spcBef>
              <a:buFont typeface="Arial MT"/>
              <a:buChar char="•"/>
              <a:tabLst>
                <a:tab pos="698500" algn="l"/>
              </a:tabLst>
            </a:pP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Logistic</a:t>
            </a:r>
            <a:r>
              <a:rPr sz="14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Regression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is the 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best-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</a:t>
            </a: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an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</a:t>
            </a:r>
            <a:r>
              <a:rPr sz="14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83.3%.</a:t>
            </a:r>
            <a:endParaRPr sz="1400">
              <a:latin typeface="Microsoft Sans Serif"/>
              <a:cs typeface="Microsoft Sans Serif"/>
            </a:endParaRPr>
          </a:p>
          <a:p>
            <a:pPr marL="267335" indent="-254635">
              <a:lnSpc>
                <a:spcPct val="100000"/>
              </a:lnSpc>
              <a:spcBef>
                <a:spcPts val="969"/>
              </a:spcBef>
              <a:buAutoNum type="arabicPeriod"/>
              <a:tabLst>
                <a:tab pos="267335" algn="l"/>
              </a:tabLst>
            </a:pP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Confusion</a:t>
            </a:r>
            <a:r>
              <a:rPr sz="18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Matrix: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120"/>
              </a:spcBef>
              <a:buFont typeface="Arial MT"/>
              <a:buChar char="•"/>
              <a:tabLst>
                <a:tab pos="698500" algn="l"/>
              </a:tabLst>
            </a:pP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effectively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predicts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"landed"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12</a:t>
            </a:r>
            <a:r>
              <a:rPr sz="14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true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positives</a:t>
            </a:r>
            <a:r>
              <a:rPr sz="14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minimal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errors.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00" b="1" spc="-140" dirty="0">
                <a:solidFill>
                  <a:srgbClr val="292929"/>
                </a:solidFill>
                <a:latin typeface="Arial"/>
                <a:cs typeface="Arial"/>
              </a:rPr>
              <a:t>Key</a:t>
            </a:r>
            <a:r>
              <a:rPr sz="1800" b="1" spc="-19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292929"/>
                </a:solidFill>
                <a:latin typeface="Arial"/>
                <a:cs typeface="Arial"/>
              </a:rPr>
              <a:t>Insight</a:t>
            </a:r>
            <a:endParaRPr sz="1800">
              <a:latin typeface="Arial"/>
              <a:cs typeface="Arial"/>
            </a:endParaRPr>
          </a:p>
          <a:p>
            <a:pPr marL="698500" marR="5080" lvl="1" indent="-229235">
              <a:lnSpc>
                <a:spcPts val="1510"/>
              </a:lnSpc>
              <a:spcBef>
                <a:spcPts val="1120"/>
              </a:spcBef>
              <a:buFont typeface="Arial MT"/>
              <a:buChar char="•"/>
              <a:tabLst>
                <a:tab pos="698500" algn="l"/>
              </a:tabLst>
            </a:pP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highlights</a:t>
            </a:r>
            <a:r>
              <a:rPr sz="14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role</a:t>
            </a:r>
            <a:r>
              <a:rPr sz="14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4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4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14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4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4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capacity</a:t>
            </a:r>
            <a:r>
              <a:rPr sz="14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4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mission</a:t>
            </a:r>
            <a:r>
              <a:rPr sz="14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success,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4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Logistic</a:t>
            </a:r>
            <a:r>
              <a:rPr sz="14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Regression</a:t>
            </a:r>
            <a:r>
              <a:rPr sz="14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providing reliable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predictions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launch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00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5" dirty="0"/>
              <a:t>Conclusions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68353" y="6389319"/>
            <a:ext cx="1390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048" y="2813304"/>
            <a:ext cx="1057910" cy="368935"/>
          </a:xfrm>
          <a:prstGeom prst="rect">
            <a:avLst/>
          </a:prstGeom>
          <a:solidFill>
            <a:srgbClr val="0946C9"/>
          </a:solidFill>
        </p:spPr>
        <p:txBody>
          <a:bodyPr vert="horz" wrap="square" lIns="0" tIns="165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Section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64" y="1415564"/>
            <a:ext cx="8373745" cy="4507230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2200" spc="-95" dirty="0">
                <a:solidFill>
                  <a:srgbClr val="0947C9"/>
                </a:solidFill>
                <a:latin typeface="Microsoft Sans Serif"/>
                <a:cs typeface="Microsoft Sans Serif"/>
              </a:rPr>
              <a:t>Executive</a:t>
            </a:r>
            <a:r>
              <a:rPr sz="2200" spc="1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Summary</a:t>
            </a:r>
            <a:endParaRPr sz="22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2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22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methodology:</a:t>
            </a:r>
            <a:endParaRPr sz="22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698500" algn="l"/>
              </a:tabLst>
            </a:pPr>
            <a:r>
              <a:rPr sz="19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Describe</a:t>
            </a:r>
            <a:r>
              <a:rPr sz="19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9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9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9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900" spc="-13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endParaRPr sz="19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2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2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2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698500" algn="l"/>
              </a:tabLst>
            </a:pPr>
            <a:r>
              <a:rPr sz="19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Describe</a:t>
            </a:r>
            <a:r>
              <a:rPr sz="19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9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9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9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900" spc="-1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processed</a:t>
            </a:r>
            <a:endParaRPr sz="19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38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2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2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200" spc="-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20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(EDA)</a:t>
            </a:r>
            <a:r>
              <a:rPr sz="22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2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2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2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42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2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2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2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2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2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2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2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2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2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2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2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2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2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2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2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698500" algn="l"/>
              </a:tabLst>
            </a:pPr>
            <a:r>
              <a:rPr sz="190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900" spc="-1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900" spc="-1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9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900" spc="-1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9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9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9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9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9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385">
              <a:lnSpc>
                <a:spcPts val="190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Methodology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Data</a:t>
            </a:r>
            <a:r>
              <a:rPr spc="-185" dirty="0"/>
              <a:t> </a:t>
            </a:r>
            <a:r>
              <a:rPr spc="-70" dirty="0"/>
              <a:t>Collection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385">
              <a:lnSpc>
                <a:spcPts val="190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904138" y="1394282"/>
            <a:ext cx="10422255" cy="3792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10"/>
              </a:spcBef>
            </a:pPr>
            <a:r>
              <a:rPr sz="22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20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</a:t>
            </a:r>
            <a:r>
              <a:rPr sz="220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2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2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gathered</a:t>
            </a:r>
            <a:r>
              <a:rPr sz="22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2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two</a:t>
            </a:r>
            <a:r>
              <a:rPr sz="22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primary</a:t>
            </a:r>
            <a:r>
              <a:rPr sz="22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methods:</a:t>
            </a:r>
            <a:endParaRPr sz="2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2200">
              <a:latin typeface="Microsoft Sans Serif"/>
              <a:cs typeface="Microsoft Sans Serif"/>
            </a:endParaRPr>
          </a:p>
          <a:p>
            <a:pPr marL="224790" indent="-213995">
              <a:lnSpc>
                <a:spcPct val="100000"/>
              </a:lnSpc>
              <a:buSzPct val="95000"/>
              <a:buAutoNum type="arabicPeriod"/>
              <a:tabLst>
                <a:tab pos="224790" algn="l"/>
              </a:tabLst>
            </a:pPr>
            <a:r>
              <a:rPr sz="2000" b="1" spc="-185" dirty="0">
                <a:solidFill>
                  <a:srgbClr val="292929"/>
                </a:solidFill>
                <a:latin typeface="Arial"/>
                <a:cs typeface="Arial"/>
              </a:rPr>
              <a:t>SpaceX</a:t>
            </a:r>
            <a:r>
              <a:rPr sz="2000" b="1" spc="-1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292929"/>
                </a:solidFill>
                <a:latin typeface="Arial"/>
                <a:cs typeface="Arial"/>
              </a:rPr>
              <a:t>API</a:t>
            </a:r>
            <a:endParaRPr sz="2000">
              <a:latin typeface="Arial"/>
              <a:cs typeface="Arial"/>
            </a:endParaRPr>
          </a:p>
          <a:p>
            <a:pPr marL="475615" marR="5080" lvl="1" indent="-9525">
              <a:lnSpc>
                <a:spcPct val="100000"/>
              </a:lnSpc>
              <a:spcBef>
                <a:spcPts val="45"/>
              </a:spcBef>
              <a:buSzPct val="93750"/>
              <a:buChar char="•"/>
              <a:tabLst>
                <a:tab pos="475615" algn="l"/>
                <a:tab pos="548005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Data</a:t>
            </a:r>
            <a:r>
              <a:rPr sz="16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was retrieved</a:t>
            </a:r>
            <a:r>
              <a:rPr sz="16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via</a:t>
            </a:r>
            <a:r>
              <a:rPr sz="16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HTTP</a:t>
            </a:r>
            <a:r>
              <a:rPr sz="16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6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requests</a:t>
            </a:r>
            <a:r>
              <a:rPr sz="16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6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16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</a:t>
            </a:r>
            <a:r>
              <a:rPr sz="16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6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format</a:t>
            </a:r>
            <a:r>
              <a:rPr sz="16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6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6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structured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 using</a:t>
            </a:r>
            <a:r>
              <a:rPr sz="16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600">
              <a:latin typeface="Microsoft Sans Serif"/>
              <a:cs typeface="Microsoft Sans Serif"/>
            </a:endParaRPr>
          </a:p>
          <a:p>
            <a:pPr marL="545465" lvl="1" indent="-79375">
              <a:lnSpc>
                <a:spcPct val="100000"/>
              </a:lnSpc>
              <a:buSzPct val="93750"/>
              <a:buChar char="•"/>
              <a:tabLst>
                <a:tab pos="545465" algn="l"/>
              </a:tabLst>
            </a:pP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6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6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inconsistencies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were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6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handled</a:t>
            </a:r>
            <a:r>
              <a:rPr sz="16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quality.</a:t>
            </a:r>
            <a:endParaRPr sz="16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885"/>
              </a:spcBef>
              <a:buClr>
                <a:srgbClr val="292929"/>
              </a:buClr>
              <a:buFont typeface="Microsoft Sans Serif"/>
              <a:buChar char="•"/>
            </a:pPr>
            <a:endParaRPr sz="1600">
              <a:latin typeface="Microsoft Sans Serif"/>
              <a:cs typeface="Microsoft Sans Serif"/>
            </a:endParaRPr>
          </a:p>
          <a:p>
            <a:pPr marL="224790" indent="-213995">
              <a:lnSpc>
                <a:spcPct val="100000"/>
              </a:lnSpc>
              <a:buSzPct val="95000"/>
              <a:buAutoNum type="arabicPeriod"/>
              <a:tabLst>
                <a:tab pos="224790" algn="l"/>
              </a:tabLst>
            </a:pPr>
            <a:r>
              <a:rPr sz="2000" b="1" spc="-135" dirty="0">
                <a:solidFill>
                  <a:srgbClr val="292929"/>
                </a:solidFill>
                <a:latin typeface="Arial"/>
                <a:cs typeface="Arial"/>
              </a:rPr>
              <a:t>Web</a:t>
            </a:r>
            <a:r>
              <a:rPr sz="2000" b="1" spc="-1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292929"/>
                </a:solidFill>
                <a:latin typeface="Arial"/>
                <a:cs typeface="Arial"/>
              </a:rPr>
              <a:t>Scraping</a:t>
            </a:r>
            <a:endParaRPr sz="2000">
              <a:latin typeface="Arial"/>
              <a:cs typeface="Arial"/>
            </a:endParaRPr>
          </a:p>
          <a:p>
            <a:pPr marL="548640" lvl="1" indent="-81915">
              <a:lnSpc>
                <a:spcPct val="100000"/>
              </a:lnSpc>
              <a:spcBef>
                <a:spcPts val="20"/>
              </a:spcBef>
              <a:buSzPct val="93750"/>
              <a:buChar char="•"/>
              <a:tabLst>
                <a:tab pos="548640" algn="l"/>
              </a:tabLst>
            </a:pP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Additional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6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6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were</a:t>
            </a:r>
            <a:r>
              <a:rPr sz="16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scraped</a:t>
            </a:r>
            <a:r>
              <a:rPr sz="16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6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600">
              <a:latin typeface="Microsoft Sans Serif"/>
              <a:cs typeface="Microsoft Sans Serif"/>
            </a:endParaRPr>
          </a:p>
          <a:p>
            <a:pPr marL="549275" lvl="1" indent="-82550">
              <a:lnSpc>
                <a:spcPct val="100000"/>
              </a:lnSpc>
              <a:buSzPct val="93750"/>
              <a:buChar char="•"/>
              <a:tabLst>
                <a:tab pos="549275" algn="l"/>
              </a:tabLst>
            </a:pPr>
            <a:r>
              <a:rPr sz="16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60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tables</a:t>
            </a:r>
            <a:r>
              <a:rPr sz="16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were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extracted,</a:t>
            </a:r>
            <a:r>
              <a:rPr sz="160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parsed,</a:t>
            </a:r>
            <a:r>
              <a:rPr sz="16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6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16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6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6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DataFrames</a:t>
            </a:r>
            <a:r>
              <a:rPr sz="16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6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8415">
              <a:lnSpc>
                <a:spcPct val="100000"/>
              </a:lnSpc>
            </a:pP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final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combines</a:t>
            </a:r>
            <a:r>
              <a:rPr sz="180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both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sources,</a:t>
            </a:r>
            <a:r>
              <a:rPr sz="180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forming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unified</a:t>
            </a:r>
            <a:r>
              <a:rPr sz="18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foundation</a:t>
            </a: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endParaRPr sz="1800">
              <a:latin typeface="Microsoft Sans Serif"/>
              <a:cs typeface="Microsoft Sans Serif"/>
            </a:endParaRPr>
          </a:p>
          <a:p>
            <a:pPr marL="1841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modeling</a:t>
            </a:r>
            <a:r>
              <a:rPr sz="1800" spc="-1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10071" y="1792223"/>
            <a:ext cx="5462270" cy="4206240"/>
            <a:chOff x="5910071" y="1792223"/>
            <a:chExt cx="5462270" cy="4206240"/>
          </a:xfrm>
        </p:grpSpPr>
        <p:sp>
          <p:nvSpPr>
            <p:cNvPr id="3" name="object 3"/>
            <p:cNvSpPr/>
            <p:nvPr/>
          </p:nvSpPr>
          <p:spPr>
            <a:xfrm>
              <a:off x="5910071" y="1792223"/>
              <a:ext cx="5462270" cy="4206240"/>
            </a:xfrm>
            <a:custGeom>
              <a:avLst/>
              <a:gdLst/>
              <a:ahLst/>
              <a:cxnLst/>
              <a:rect l="l" t="t" r="r" b="b"/>
              <a:pathLst>
                <a:path w="5462270" h="4206240">
                  <a:moveTo>
                    <a:pt x="5462016" y="0"/>
                  </a:moveTo>
                  <a:lnTo>
                    <a:pt x="0" y="0"/>
                  </a:lnTo>
                  <a:lnTo>
                    <a:pt x="0" y="4206240"/>
                  </a:lnTo>
                  <a:lnTo>
                    <a:pt x="5462016" y="4206240"/>
                  </a:lnTo>
                  <a:lnTo>
                    <a:pt x="54620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98663" y="1874519"/>
              <a:ext cx="2042160" cy="576580"/>
            </a:xfrm>
            <a:custGeom>
              <a:avLst/>
              <a:gdLst/>
              <a:ahLst/>
              <a:cxnLst/>
              <a:rect l="l" t="t" r="r" b="b"/>
              <a:pathLst>
                <a:path w="2042159" h="576580">
                  <a:moveTo>
                    <a:pt x="1984755" y="0"/>
                  </a:moveTo>
                  <a:lnTo>
                    <a:pt x="57403" y="0"/>
                  </a:lnTo>
                  <a:lnTo>
                    <a:pt x="35051" y="4571"/>
                  </a:lnTo>
                  <a:lnTo>
                    <a:pt x="16890" y="16890"/>
                  </a:lnTo>
                  <a:lnTo>
                    <a:pt x="4571" y="35178"/>
                  </a:lnTo>
                  <a:lnTo>
                    <a:pt x="0" y="57657"/>
                  </a:lnTo>
                  <a:lnTo>
                    <a:pt x="0" y="518413"/>
                  </a:lnTo>
                  <a:lnTo>
                    <a:pt x="4571" y="540892"/>
                  </a:lnTo>
                  <a:lnTo>
                    <a:pt x="16890" y="559180"/>
                  </a:lnTo>
                  <a:lnTo>
                    <a:pt x="35051" y="571500"/>
                  </a:lnTo>
                  <a:lnTo>
                    <a:pt x="57403" y="576071"/>
                  </a:lnTo>
                  <a:lnTo>
                    <a:pt x="1984755" y="576071"/>
                  </a:lnTo>
                  <a:lnTo>
                    <a:pt x="2007107" y="571500"/>
                  </a:lnTo>
                  <a:lnTo>
                    <a:pt x="2025395" y="559180"/>
                  </a:lnTo>
                  <a:lnTo>
                    <a:pt x="2037714" y="540892"/>
                  </a:lnTo>
                  <a:lnTo>
                    <a:pt x="2042159" y="518413"/>
                  </a:lnTo>
                  <a:lnTo>
                    <a:pt x="2042159" y="57657"/>
                  </a:lnTo>
                  <a:lnTo>
                    <a:pt x="2037714" y="35178"/>
                  </a:lnTo>
                  <a:lnTo>
                    <a:pt x="2025395" y="16890"/>
                  </a:lnTo>
                  <a:lnTo>
                    <a:pt x="2007107" y="4571"/>
                  </a:lnTo>
                  <a:lnTo>
                    <a:pt x="1984755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98663" y="1874519"/>
              <a:ext cx="2042160" cy="576580"/>
            </a:xfrm>
            <a:custGeom>
              <a:avLst/>
              <a:gdLst/>
              <a:ahLst/>
              <a:cxnLst/>
              <a:rect l="l" t="t" r="r" b="b"/>
              <a:pathLst>
                <a:path w="2042159" h="576580">
                  <a:moveTo>
                    <a:pt x="0" y="57657"/>
                  </a:moveTo>
                  <a:lnTo>
                    <a:pt x="4571" y="35178"/>
                  </a:lnTo>
                  <a:lnTo>
                    <a:pt x="16890" y="16890"/>
                  </a:lnTo>
                  <a:lnTo>
                    <a:pt x="35051" y="4571"/>
                  </a:lnTo>
                  <a:lnTo>
                    <a:pt x="57403" y="0"/>
                  </a:lnTo>
                  <a:lnTo>
                    <a:pt x="1984755" y="0"/>
                  </a:lnTo>
                  <a:lnTo>
                    <a:pt x="2007107" y="4571"/>
                  </a:lnTo>
                  <a:lnTo>
                    <a:pt x="2025395" y="16890"/>
                  </a:lnTo>
                  <a:lnTo>
                    <a:pt x="2037714" y="35178"/>
                  </a:lnTo>
                  <a:lnTo>
                    <a:pt x="2042159" y="57657"/>
                  </a:lnTo>
                  <a:lnTo>
                    <a:pt x="2042159" y="518413"/>
                  </a:lnTo>
                  <a:lnTo>
                    <a:pt x="2037714" y="540892"/>
                  </a:lnTo>
                  <a:lnTo>
                    <a:pt x="2025395" y="559180"/>
                  </a:lnTo>
                  <a:lnTo>
                    <a:pt x="2007107" y="571500"/>
                  </a:lnTo>
                  <a:lnTo>
                    <a:pt x="1984755" y="576071"/>
                  </a:lnTo>
                  <a:lnTo>
                    <a:pt x="57403" y="576071"/>
                  </a:lnTo>
                  <a:lnTo>
                    <a:pt x="35051" y="571500"/>
                  </a:lnTo>
                  <a:lnTo>
                    <a:pt x="16890" y="559180"/>
                  </a:lnTo>
                  <a:lnTo>
                    <a:pt x="4571" y="540892"/>
                  </a:lnTo>
                  <a:lnTo>
                    <a:pt x="0" y="518413"/>
                  </a:lnTo>
                  <a:lnTo>
                    <a:pt x="0" y="57657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91727" y="2487167"/>
              <a:ext cx="255904" cy="213360"/>
            </a:xfrm>
            <a:custGeom>
              <a:avLst/>
              <a:gdLst/>
              <a:ahLst/>
              <a:cxnLst/>
              <a:rect l="l" t="t" r="r" b="b"/>
              <a:pathLst>
                <a:path w="255904" h="213360">
                  <a:moveTo>
                    <a:pt x="204724" y="0"/>
                  </a:moveTo>
                  <a:lnTo>
                    <a:pt x="51180" y="0"/>
                  </a:lnTo>
                  <a:lnTo>
                    <a:pt x="51180" y="106680"/>
                  </a:lnTo>
                  <a:lnTo>
                    <a:pt x="0" y="106680"/>
                  </a:lnTo>
                  <a:lnTo>
                    <a:pt x="128016" y="213360"/>
                  </a:lnTo>
                  <a:lnTo>
                    <a:pt x="255904" y="106680"/>
                  </a:lnTo>
                  <a:lnTo>
                    <a:pt x="204724" y="106680"/>
                  </a:lnTo>
                  <a:lnTo>
                    <a:pt x="204724" y="0"/>
                  </a:lnTo>
                  <a:close/>
                </a:path>
              </a:pathLst>
            </a:custGeom>
            <a:solidFill>
              <a:srgbClr val="AEBA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98663" y="2737103"/>
              <a:ext cx="2042160" cy="573405"/>
            </a:xfrm>
            <a:custGeom>
              <a:avLst/>
              <a:gdLst/>
              <a:ahLst/>
              <a:cxnLst/>
              <a:rect l="l" t="t" r="r" b="b"/>
              <a:pathLst>
                <a:path w="2042159" h="573404">
                  <a:moveTo>
                    <a:pt x="1984755" y="0"/>
                  </a:moveTo>
                  <a:lnTo>
                    <a:pt x="57403" y="0"/>
                  </a:lnTo>
                  <a:lnTo>
                    <a:pt x="35051" y="4445"/>
                  </a:lnTo>
                  <a:lnTo>
                    <a:pt x="16890" y="16763"/>
                  </a:lnTo>
                  <a:lnTo>
                    <a:pt x="4571" y="34925"/>
                  </a:lnTo>
                  <a:lnTo>
                    <a:pt x="0" y="57276"/>
                  </a:lnTo>
                  <a:lnTo>
                    <a:pt x="0" y="515747"/>
                  </a:lnTo>
                  <a:lnTo>
                    <a:pt x="4571" y="537972"/>
                  </a:lnTo>
                  <a:lnTo>
                    <a:pt x="16890" y="556260"/>
                  </a:lnTo>
                  <a:lnTo>
                    <a:pt x="35051" y="568451"/>
                  </a:lnTo>
                  <a:lnTo>
                    <a:pt x="57403" y="573024"/>
                  </a:lnTo>
                  <a:lnTo>
                    <a:pt x="1984755" y="573024"/>
                  </a:lnTo>
                  <a:lnTo>
                    <a:pt x="2007107" y="568451"/>
                  </a:lnTo>
                  <a:lnTo>
                    <a:pt x="2025395" y="556260"/>
                  </a:lnTo>
                  <a:lnTo>
                    <a:pt x="2037714" y="537972"/>
                  </a:lnTo>
                  <a:lnTo>
                    <a:pt x="2042159" y="515747"/>
                  </a:lnTo>
                  <a:lnTo>
                    <a:pt x="2042159" y="57276"/>
                  </a:lnTo>
                  <a:lnTo>
                    <a:pt x="2037714" y="34925"/>
                  </a:lnTo>
                  <a:lnTo>
                    <a:pt x="2025395" y="16763"/>
                  </a:lnTo>
                  <a:lnTo>
                    <a:pt x="2007107" y="4445"/>
                  </a:lnTo>
                  <a:lnTo>
                    <a:pt x="1984755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98663" y="2737103"/>
              <a:ext cx="2042160" cy="573405"/>
            </a:xfrm>
            <a:custGeom>
              <a:avLst/>
              <a:gdLst/>
              <a:ahLst/>
              <a:cxnLst/>
              <a:rect l="l" t="t" r="r" b="b"/>
              <a:pathLst>
                <a:path w="2042159" h="573404">
                  <a:moveTo>
                    <a:pt x="0" y="57276"/>
                  </a:moveTo>
                  <a:lnTo>
                    <a:pt x="4571" y="34925"/>
                  </a:lnTo>
                  <a:lnTo>
                    <a:pt x="16890" y="16763"/>
                  </a:lnTo>
                  <a:lnTo>
                    <a:pt x="35051" y="4445"/>
                  </a:lnTo>
                  <a:lnTo>
                    <a:pt x="57403" y="0"/>
                  </a:lnTo>
                  <a:lnTo>
                    <a:pt x="1984755" y="0"/>
                  </a:lnTo>
                  <a:lnTo>
                    <a:pt x="2007107" y="4445"/>
                  </a:lnTo>
                  <a:lnTo>
                    <a:pt x="2025395" y="16763"/>
                  </a:lnTo>
                  <a:lnTo>
                    <a:pt x="2037714" y="34925"/>
                  </a:lnTo>
                  <a:lnTo>
                    <a:pt x="2042159" y="57276"/>
                  </a:lnTo>
                  <a:lnTo>
                    <a:pt x="2042159" y="515747"/>
                  </a:lnTo>
                  <a:lnTo>
                    <a:pt x="2037714" y="537972"/>
                  </a:lnTo>
                  <a:lnTo>
                    <a:pt x="2025395" y="556260"/>
                  </a:lnTo>
                  <a:lnTo>
                    <a:pt x="2007107" y="568451"/>
                  </a:lnTo>
                  <a:lnTo>
                    <a:pt x="1984755" y="573024"/>
                  </a:lnTo>
                  <a:lnTo>
                    <a:pt x="57403" y="573024"/>
                  </a:lnTo>
                  <a:lnTo>
                    <a:pt x="35051" y="568451"/>
                  </a:lnTo>
                  <a:lnTo>
                    <a:pt x="16890" y="556260"/>
                  </a:lnTo>
                  <a:lnTo>
                    <a:pt x="4571" y="537972"/>
                  </a:lnTo>
                  <a:lnTo>
                    <a:pt x="0" y="515747"/>
                  </a:lnTo>
                  <a:lnTo>
                    <a:pt x="0" y="5727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91727" y="3346703"/>
              <a:ext cx="255904" cy="216535"/>
            </a:xfrm>
            <a:custGeom>
              <a:avLst/>
              <a:gdLst/>
              <a:ahLst/>
              <a:cxnLst/>
              <a:rect l="l" t="t" r="r" b="b"/>
              <a:pathLst>
                <a:path w="255904" h="216535">
                  <a:moveTo>
                    <a:pt x="204724" y="0"/>
                  </a:moveTo>
                  <a:lnTo>
                    <a:pt x="51180" y="0"/>
                  </a:lnTo>
                  <a:lnTo>
                    <a:pt x="51180" y="108331"/>
                  </a:lnTo>
                  <a:lnTo>
                    <a:pt x="0" y="108331"/>
                  </a:lnTo>
                  <a:lnTo>
                    <a:pt x="128016" y="216408"/>
                  </a:lnTo>
                  <a:lnTo>
                    <a:pt x="255904" y="108331"/>
                  </a:lnTo>
                  <a:lnTo>
                    <a:pt x="204724" y="108331"/>
                  </a:lnTo>
                  <a:lnTo>
                    <a:pt x="204724" y="0"/>
                  </a:lnTo>
                  <a:close/>
                </a:path>
              </a:pathLst>
            </a:custGeom>
            <a:solidFill>
              <a:srgbClr val="AEBA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98663" y="3596639"/>
              <a:ext cx="2042160" cy="576580"/>
            </a:xfrm>
            <a:custGeom>
              <a:avLst/>
              <a:gdLst/>
              <a:ahLst/>
              <a:cxnLst/>
              <a:rect l="l" t="t" r="r" b="b"/>
              <a:pathLst>
                <a:path w="2042159" h="576579">
                  <a:moveTo>
                    <a:pt x="1984755" y="0"/>
                  </a:moveTo>
                  <a:lnTo>
                    <a:pt x="57403" y="0"/>
                  </a:lnTo>
                  <a:lnTo>
                    <a:pt x="35051" y="4572"/>
                  </a:lnTo>
                  <a:lnTo>
                    <a:pt x="16890" y="16891"/>
                  </a:lnTo>
                  <a:lnTo>
                    <a:pt x="4571" y="35179"/>
                  </a:lnTo>
                  <a:lnTo>
                    <a:pt x="0" y="57658"/>
                  </a:lnTo>
                  <a:lnTo>
                    <a:pt x="0" y="518414"/>
                  </a:lnTo>
                  <a:lnTo>
                    <a:pt x="4571" y="540893"/>
                  </a:lnTo>
                  <a:lnTo>
                    <a:pt x="16890" y="559181"/>
                  </a:lnTo>
                  <a:lnTo>
                    <a:pt x="35051" y="571500"/>
                  </a:lnTo>
                  <a:lnTo>
                    <a:pt x="57403" y="576072"/>
                  </a:lnTo>
                  <a:lnTo>
                    <a:pt x="1984755" y="576072"/>
                  </a:lnTo>
                  <a:lnTo>
                    <a:pt x="2007107" y="571500"/>
                  </a:lnTo>
                  <a:lnTo>
                    <a:pt x="2025395" y="559181"/>
                  </a:lnTo>
                  <a:lnTo>
                    <a:pt x="2037714" y="540893"/>
                  </a:lnTo>
                  <a:lnTo>
                    <a:pt x="2042159" y="518414"/>
                  </a:lnTo>
                  <a:lnTo>
                    <a:pt x="2042159" y="57658"/>
                  </a:lnTo>
                  <a:lnTo>
                    <a:pt x="2037714" y="35179"/>
                  </a:lnTo>
                  <a:lnTo>
                    <a:pt x="2025395" y="16891"/>
                  </a:lnTo>
                  <a:lnTo>
                    <a:pt x="2007107" y="4572"/>
                  </a:lnTo>
                  <a:lnTo>
                    <a:pt x="1984755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98663" y="3596639"/>
              <a:ext cx="2042160" cy="576580"/>
            </a:xfrm>
            <a:custGeom>
              <a:avLst/>
              <a:gdLst/>
              <a:ahLst/>
              <a:cxnLst/>
              <a:rect l="l" t="t" r="r" b="b"/>
              <a:pathLst>
                <a:path w="2042159" h="576579">
                  <a:moveTo>
                    <a:pt x="0" y="57658"/>
                  </a:moveTo>
                  <a:lnTo>
                    <a:pt x="4571" y="35179"/>
                  </a:lnTo>
                  <a:lnTo>
                    <a:pt x="16890" y="16891"/>
                  </a:lnTo>
                  <a:lnTo>
                    <a:pt x="35051" y="4572"/>
                  </a:lnTo>
                  <a:lnTo>
                    <a:pt x="57403" y="0"/>
                  </a:lnTo>
                  <a:lnTo>
                    <a:pt x="1984755" y="0"/>
                  </a:lnTo>
                  <a:lnTo>
                    <a:pt x="2007107" y="4572"/>
                  </a:lnTo>
                  <a:lnTo>
                    <a:pt x="2025395" y="16891"/>
                  </a:lnTo>
                  <a:lnTo>
                    <a:pt x="2037714" y="35179"/>
                  </a:lnTo>
                  <a:lnTo>
                    <a:pt x="2042159" y="57658"/>
                  </a:lnTo>
                  <a:lnTo>
                    <a:pt x="2042159" y="518414"/>
                  </a:lnTo>
                  <a:lnTo>
                    <a:pt x="2037714" y="540893"/>
                  </a:lnTo>
                  <a:lnTo>
                    <a:pt x="2025395" y="559181"/>
                  </a:lnTo>
                  <a:lnTo>
                    <a:pt x="2007107" y="571500"/>
                  </a:lnTo>
                  <a:lnTo>
                    <a:pt x="1984755" y="576072"/>
                  </a:lnTo>
                  <a:lnTo>
                    <a:pt x="57403" y="576072"/>
                  </a:lnTo>
                  <a:lnTo>
                    <a:pt x="35051" y="571500"/>
                  </a:lnTo>
                  <a:lnTo>
                    <a:pt x="16890" y="559181"/>
                  </a:lnTo>
                  <a:lnTo>
                    <a:pt x="4571" y="540893"/>
                  </a:lnTo>
                  <a:lnTo>
                    <a:pt x="0" y="518414"/>
                  </a:lnTo>
                  <a:lnTo>
                    <a:pt x="0" y="57658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91727" y="4209288"/>
              <a:ext cx="255904" cy="213360"/>
            </a:xfrm>
            <a:custGeom>
              <a:avLst/>
              <a:gdLst/>
              <a:ahLst/>
              <a:cxnLst/>
              <a:rect l="l" t="t" r="r" b="b"/>
              <a:pathLst>
                <a:path w="255904" h="213360">
                  <a:moveTo>
                    <a:pt x="204724" y="0"/>
                  </a:moveTo>
                  <a:lnTo>
                    <a:pt x="51180" y="0"/>
                  </a:lnTo>
                  <a:lnTo>
                    <a:pt x="51180" y="106680"/>
                  </a:lnTo>
                  <a:lnTo>
                    <a:pt x="0" y="106680"/>
                  </a:lnTo>
                  <a:lnTo>
                    <a:pt x="128016" y="213360"/>
                  </a:lnTo>
                  <a:lnTo>
                    <a:pt x="255904" y="106680"/>
                  </a:lnTo>
                  <a:lnTo>
                    <a:pt x="204724" y="106680"/>
                  </a:lnTo>
                  <a:lnTo>
                    <a:pt x="204724" y="0"/>
                  </a:lnTo>
                  <a:close/>
                </a:path>
              </a:pathLst>
            </a:custGeom>
            <a:solidFill>
              <a:srgbClr val="AEBA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98663" y="4459223"/>
              <a:ext cx="2042160" cy="573405"/>
            </a:xfrm>
            <a:custGeom>
              <a:avLst/>
              <a:gdLst/>
              <a:ahLst/>
              <a:cxnLst/>
              <a:rect l="l" t="t" r="r" b="b"/>
              <a:pathLst>
                <a:path w="2042159" h="573404">
                  <a:moveTo>
                    <a:pt x="1984755" y="0"/>
                  </a:moveTo>
                  <a:lnTo>
                    <a:pt x="57403" y="0"/>
                  </a:lnTo>
                  <a:lnTo>
                    <a:pt x="35051" y="4444"/>
                  </a:lnTo>
                  <a:lnTo>
                    <a:pt x="16890" y="16763"/>
                  </a:lnTo>
                  <a:lnTo>
                    <a:pt x="4571" y="34925"/>
                  </a:lnTo>
                  <a:lnTo>
                    <a:pt x="0" y="57276"/>
                  </a:lnTo>
                  <a:lnTo>
                    <a:pt x="0" y="515746"/>
                  </a:lnTo>
                  <a:lnTo>
                    <a:pt x="4571" y="537971"/>
                  </a:lnTo>
                  <a:lnTo>
                    <a:pt x="16890" y="556259"/>
                  </a:lnTo>
                  <a:lnTo>
                    <a:pt x="35051" y="568451"/>
                  </a:lnTo>
                  <a:lnTo>
                    <a:pt x="57403" y="573024"/>
                  </a:lnTo>
                  <a:lnTo>
                    <a:pt x="1984755" y="573024"/>
                  </a:lnTo>
                  <a:lnTo>
                    <a:pt x="2007107" y="568451"/>
                  </a:lnTo>
                  <a:lnTo>
                    <a:pt x="2025395" y="556259"/>
                  </a:lnTo>
                  <a:lnTo>
                    <a:pt x="2037714" y="537971"/>
                  </a:lnTo>
                  <a:lnTo>
                    <a:pt x="2042159" y="515746"/>
                  </a:lnTo>
                  <a:lnTo>
                    <a:pt x="2042159" y="57276"/>
                  </a:lnTo>
                  <a:lnTo>
                    <a:pt x="2037714" y="34925"/>
                  </a:lnTo>
                  <a:lnTo>
                    <a:pt x="2025395" y="16763"/>
                  </a:lnTo>
                  <a:lnTo>
                    <a:pt x="2007107" y="4444"/>
                  </a:lnTo>
                  <a:lnTo>
                    <a:pt x="1984755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98663" y="4459223"/>
              <a:ext cx="2042160" cy="573405"/>
            </a:xfrm>
            <a:custGeom>
              <a:avLst/>
              <a:gdLst/>
              <a:ahLst/>
              <a:cxnLst/>
              <a:rect l="l" t="t" r="r" b="b"/>
              <a:pathLst>
                <a:path w="2042159" h="573404">
                  <a:moveTo>
                    <a:pt x="0" y="57276"/>
                  </a:moveTo>
                  <a:lnTo>
                    <a:pt x="4571" y="34925"/>
                  </a:lnTo>
                  <a:lnTo>
                    <a:pt x="16890" y="16763"/>
                  </a:lnTo>
                  <a:lnTo>
                    <a:pt x="35051" y="4444"/>
                  </a:lnTo>
                  <a:lnTo>
                    <a:pt x="57403" y="0"/>
                  </a:lnTo>
                  <a:lnTo>
                    <a:pt x="1984755" y="0"/>
                  </a:lnTo>
                  <a:lnTo>
                    <a:pt x="2007107" y="4444"/>
                  </a:lnTo>
                  <a:lnTo>
                    <a:pt x="2025395" y="16763"/>
                  </a:lnTo>
                  <a:lnTo>
                    <a:pt x="2037714" y="34925"/>
                  </a:lnTo>
                  <a:lnTo>
                    <a:pt x="2042159" y="57276"/>
                  </a:lnTo>
                  <a:lnTo>
                    <a:pt x="2042159" y="515746"/>
                  </a:lnTo>
                  <a:lnTo>
                    <a:pt x="2037714" y="537971"/>
                  </a:lnTo>
                  <a:lnTo>
                    <a:pt x="2025395" y="556259"/>
                  </a:lnTo>
                  <a:lnTo>
                    <a:pt x="2007107" y="568451"/>
                  </a:lnTo>
                  <a:lnTo>
                    <a:pt x="1984755" y="573024"/>
                  </a:lnTo>
                  <a:lnTo>
                    <a:pt x="57403" y="573024"/>
                  </a:lnTo>
                  <a:lnTo>
                    <a:pt x="35051" y="568451"/>
                  </a:lnTo>
                  <a:lnTo>
                    <a:pt x="16890" y="556259"/>
                  </a:lnTo>
                  <a:lnTo>
                    <a:pt x="4571" y="537971"/>
                  </a:lnTo>
                  <a:lnTo>
                    <a:pt x="0" y="515746"/>
                  </a:lnTo>
                  <a:lnTo>
                    <a:pt x="0" y="5727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91727" y="5068823"/>
              <a:ext cx="255904" cy="216535"/>
            </a:xfrm>
            <a:custGeom>
              <a:avLst/>
              <a:gdLst/>
              <a:ahLst/>
              <a:cxnLst/>
              <a:rect l="l" t="t" r="r" b="b"/>
              <a:pathLst>
                <a:path w="255904" h="216535">
                  <a:moveTo>
                    <a:pt x="204724" y="0"/>
                  </a:moveTo>
                  <a:lnTo>
                    <a:pt x="51180" y="0"/>
                  </a:lnTo>
                  <a:lnTo>
                    <a:pt x="51180" y="108203"/>
                  </a:lnTo>
                  <a:lnTo>
                    <a:pt x="0" y="108203"/>
                  </a:lnTo>
                  <a:lnTo>
                    <a:pt x="128016" y="216407"/>
                  </a:lnTo>
                  <a:lnTo>
                    <a:pt x="255904" y="108203"/>
                  </a:lnTo>
                  <a:lnTo>
                    <a:pt x="204724" y="108203"/>
                  </a:lnTo>
                  <a:lnTo>
                    <a:pt x="204724" y="0"/>
                  </a:lnTo>
                  <a:close/>
                </a:path>
              </a:pathLst>
            </a:custGeom>
            <a:solidFill>
              <a:srgbClr val="AEBA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98663" y="5318759"/>
              <a:ext cx="2042160" cy="576580"/>
            </a:xfrm>
            <a:custGeom>
              <a:avLst/>
              <a:gdLst/>
              <a:ahLst/>
              <a:cxnLst/>
              <a:rect l="l" t="t" r="r" b="b"/>
              <a:pathLst>
                <a:path w="2042159" h="576579">
                  <a:moveTo>
                    <a:pt x="1984755" y="0"/>
                  </a:moveTo>
                  <a:lnTo>
                    <a:pt x="57403" y="0"/>
                  </a:lnTo>
                  <a:lnTo>
                    <a:pt x="35051" y="4571"/>
                  </a:lnTo>
                  <a:lnTo>
                    <a:pt x="16890" y="16890"/>
                  </a:lnTo>
                  <a:lnTo>
                    <a:pt x="4571" y="35178"/>
                  </a:lnTo>
                  <a:lnTo>
                    <a:pt x="0" y="57657"/>
                  </a:lnTo>
                  <a:lnTo>
                    <a:pt x="0" y="518426"/>
                  </a:lnTo>
                  <a:lnTo>
                    <a:pt x="4571" y="540854"/>
                  </a:lnTo>
                  <a:lnTo>
                    <a:pt x="16890" y="559155"/>
                  </a:lnTo>
                  <a:lnTo>
                    <a:pt x="35051" y="571512"/>
                  </a:lnTo>
                  <a:lnTo>
                    <a:pt x="57403" y="576033"/>
                  </a:lnTo>
                  <a:lnTo>
                    <a:pt x="1984755" y="576033"/>
                  </a:lnTo>
                  <a:lnTo>
                    <a:pt x="2007107" y="571512"/>
                  </a:lnTo>
                  <a:lnTo>
                    <a:pt x="2025395" y="559155"/>
                  </a:lnTo>
                  <a:lnTo>
                    <a:pt x="2037714" y="540854"/>
                  </a:lnTo>
                  <a:lnTo>
                    <a:pt x="2042159" y="518426"/>
                  </a:lnTo>
                  <a:lnTo>
                    <a:pt x="2042159" y="57657"/>
                  </a:lnTo>
                  <a:lnTo>
                    <a:pt x="2037714" y="35178"/>
                  </a:lnTo>
                  <a:lnTo>
                    <a:pt x="2025395" y="16890"/>
                  </a:lnTo>
                  <a:lnTo>
                    <a:pt x="2007107" y="4571"/>
                  </a:lnTo>
                  <a:lnTo>
                    <a:pt x="1984755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98663" y="5318759"/>
              <a:ext cx="2042160" cy="576580"/>
            </a:xfrm>
            <a:custGeom>
              <a:avLst/>
              <a:gdLst/>
              <a:ahLst/>
              <a:cxnLst/>
              <a:rect l="l" t="t" r="r" b="b"/>
              <a:pathLst>
                <a:path w="2042159" h="576579">
                  <a:moveTo>
                    <a:pt x="0" y="57657"/>
                  </a:moveTo>
                  <a:lnTo>
                    <a:pt x="4571" y="35178"/>
                  </a:lnTo>
                  <a:lnTo>
                    <a:pt x="16890" y="16890"/>
                  </a:lnTo>
                  <a:lnTo>
                    <a:pt x="35051" y="4571"/>
                  </a:lnTo>
                  <a:lnTo>
                    <a:pt x="57403" y="0"/>
                  </a:lnTo>
                  <a:lnTo>
                    <a:pt x="1984755" y="0"/>
                  </a:lnTo>
                  <a:lnTo>
                    <a:pt x="2007107" y="4571"/>
                  </a:lnTo>
                  <a:lnTo>
                    <a:pt x="2025395" y="16890"/>
                  </a:lnTo>
                  <a:lnTo>
                    <a:pt x="2037714" y="35178"/>
                  </a:lnTo>
                  <a:lnTo>
                    <a:pt x="2042159" y="57657"/>
                  </a:lnTo>
                  <a:lnTo>
                    <a:pt x="2042159" y="518426"/>
                  </a:lnTo>
                  <a:lnTo>
                    <a:pt x="2037714" y="540854"/>
                  </a:lnTo>
                  <a:lnTo>
                    <a:pt x="2025395" y="559155"/>
                  </a:lnTo>
                  <a:lnTo>
                    <a:pt x="2007107" y="571512"/>
                  </a:lnTo>
                  <a:lnTo>
                    <a:pt x="1984755" y="576033"/>
                  </a:lnTo>
                  <a:lnTo>
                    <a:pt x="57403" y="576033"/>
                  </a:lnTo>
                  <a:lnTo>
                    <a:pt x="35051" y="571512"/>
                  </a:lnTo>
                  <a:lnTo>
                    <a:pt x="16890" y="559155"/>
                  </a:lnTo>
                  <a:lnTo>
                    <a:pt x="4571" y="540854"/>
                  </a:lnTo>
                  <a:lnTo>
                    <a:pt x="0" y="518426"/>
                  </a:lnTo>
                  <a:lnTo>
                    <a:pt x="0" y="57657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99261" y="1297635"/>
            <a:ext cx="199072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2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Retrieval: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385">
              <a:lnSpc>
                <a:spcPts val="190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19" name="object 19"/>
          <p:cNvSpPr txBox="1"/>
          <p:nvPr/>
        </p:nvSpPr>
        <p:spPr>
          <a:xfrm>
            <a:off x="1356486" y="1708785"/>
            <a:ext cx="4042410" cy="1184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1705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Utilized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16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HTTP</a:t>
            </a:r>
            <a:r>
              <a:rPr sz="16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6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6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16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endParaRPr sz="1600">
              <a:latin typeface="Microsoft Sans Serif"/>
              <a:cs typeface="Microsoft Sans Serif"/>
            </a:endParaRPr>
          </a:p>
          <a:p>
            <a:pPr marL="241300">
              <a:lnSpc>
                <a:spcPts val="1705"/>
              </a:lnSpc>
            </a:pPr>
            <a:r>
              <a:rPr sz="16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600" spc="-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REST</a:t>
            </a:r>
            <a:r>
              <a:rPr sz="160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600">
              <a:latin typeface="Microsoft Sans Serif"/>
              <a:cs typeface="Microsoft Sans Serif"/>
            </a:endParaRPr>
          </a:p>
          <a:p>
            <a:pPr marL="241300" marR="5080" indent="-229235" algn="just">
              <a:lnSpc>
                <a:spcPts val="1540"/>
              </a:lnSpc>
              <a:spcBef>
                <a:spcPts val="1080"/>
              </a:spcBef>
              <a:buFont typeface="Arial MT"/>
              <a:buChar char="•"/>
              <a:tabLst>
                <a:tab pos="241300" algn="l"/>
                <a:tab pos="245110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Collected</a:t>
            </a:r>
            <a:r>
              <a:rPr sz="16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6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16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performed</a:t>
            </a:r>
            <a:r>
              <a:rPr sz="16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r>
              <a:rPr sz="1600" spc="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600" spc="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</a:t>
            </a:r>
            <a:r>
              <a:rPr sz="1600" spc="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600" spc="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formatting</a:t>
            </a:r>
            <a:r>
              <a:rPr sz="160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to structure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9261" y="3091538"/>
            <a:ext cx="4495800" cy="97790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3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2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Processing:</a:t>
            </a:r>
            <a:endParaRPr sz="2200">
              <a:latin typeface="Microsoft Sans Serif"/>
              <a:cs typeface="Microsoft Sans Serif"/>
            </a:endParaRPr>
          </a:p>
          <a:p>
            <a:pPr marL="698500" marR="5080" lvl="1" indent="-229235">
              <a:lnSpc>
                <a:spcPct val="77500"/>
              </a:lnSpc>
              <a:spcBef>
                <a:spcPts val="1045"/>
              </a:spcBef>
              <a:buFont typeface="Arial MT"/>
              <a:buChar char="•"/>
              <a:tabLst>
                <a:tab pos="698500" algn="l"/>
                <a:tab pos="2353945" algn="l"/>
                <a:tab pos="4368800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</a:t>
            </a:r>
            <a:r>
              <a:rPr sz="16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JSON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6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 pandas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6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6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further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56486" y="4115257"/>
            <a:ext cx="4017645" cy="463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1300" indent="-228600">
              <a:lnSpc>
                <a:spcPts val="1714"/>
              </a:lnSpc>
              <a:spcBef>
                <a:spcPts val="110"/>
              </a:spcBef>
              <a:buFont typeface="Arial MT"/>
              <a:buChar char="•"/>
              <a:tabLst>
                <a:tab pos="241300" algn="l"/>
              </a:tabLst>
            </a:pP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Performed</a:t>
            </a:r>
            <a:r>
              <a:rPr sz="16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cleaning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6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handle</a:t>
            </a:r>
            <a:r>
              <a:rPr sz="16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</a:t>
            </a:r>
            <a:endParaRPr sz="1600">
              <a:latin typeface="Microsoft Sans Serif"/>
              <a:cs typeface="Microsoft Sans Serif"/>
            </a:endParaRPr>
          </a:p>
          <a:p>
            <a:pPr marL="241300">
              <a:lnSpc>
                <a:spcPts val="1714"/>
              </a:lnSpc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16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inconsistent</a:t>
            </a:r>
            <a:r>
              <a:rPr sz="16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99261" y="4901565"/>
            <a:ext cx="4493895" cy="1197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External</a:t>
            </a:r>
            <a:r>
              <a:rPr sz="22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Reference:</a:t>
            </a:r>
            <a:endParaRPr sz="2200">
              <a:latin typeface="Microsoft Sans Serif"/>
              <a:cs typeface="Microsoft Sans Serif"/>
            </a:endParaRPr>
          </a:p>
          <a:p>
            <a:pPr marL="698500" marR="5080" lvl="1" indent="-229235" algn="just">
              <a:lnSpc>
                <a:spcPct val="89400"/>
              </a:lnSpc>
              <a:spcBef>
                <a:spcPts val="1430"/>
              </a:spcBef>
              <a:buFont typeface="Arial MT"/>
              <a:buChar char="•"/>
              <a:tabLst>
                <a:tab pos="698500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60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full</a:t>
            </a:r>
            <a:r>
              <a:rPr sz="1600" spc="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implementation</a:t>
            </a:r>
            <a:r>
              <a:rPr sz="1600" spc="2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600" spc="2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output,</a:t>
            </a:r>
            <a:r>
              <a:rPr sz="160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refer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60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completed</a:t>
            </a:r>
            <a:r>
              <a:rPr sz="16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16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16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GitHub: </a:t>
            </a:r>
            <a:r>
              <a:rPr sz="1600" b="1" u="sng" spc="-13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Arial"/>
                <a:cs typeface="Arial"/>
                <a:hlinkClick r:id="rId2"/>
              </a:rPr>
              <a:t>SpaceX</a:t>
            </a:r>
            <a:r>
              <a:rPr sz="1600" b="1" u="sng" spc="-20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600" b="1" u="sng" spc="-13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Arial"/>
                <a:cs typeface="Arial"/>
                <a:hlinkClick r:id="rId2"/>
              </a:rPr>
              <a:t>API</a:t>
            </a:r>
            <a:r>
              <a:rPr sz="1600" b="1" u="sng" spc="2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600" b="1" u="sng" spc="-6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Arial"/>
                <a:cs typeface="Arial"/>
                <a:hlinkClick r:id="rId2"/>
              </a:rPr>
              <a:t>Data</a:t>
            </a:r>
            <a:r>
              <a:rPr sz="1600" b="1" u="sng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600" b="1" u="sng" spc="-12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Arial"/>
                <a:cs typeface="Arial"/>
                <a:hlinkClick r:id="rId2"/>
              </a:rPr>
              <a:t>Collection</a:t>
            </a:r>
            <a:r>
              <a:rPr sz="1600" b="1" u="sng" spc="-17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600" b="1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Arial"/>
                <a:cs typeface="Arial"/>
                <a:hlinkClick r:id="rId2"/>
              </a:rPr>
              <a:t>Notebook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848664" y="407873"/>
            <a:ext cx="587184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97910" algn="l"/>
              </a:tabLst>
            </a:pPr>
            <a:r>
              <a:rPr spc="-20" dirty="0"/>
              <a:t>Data</a:t>
            </a:r>
            <a:r>
              <a:rPr spc="-220" dirty="0"/>
              <a:t> </a:t>
            </a:r>
            <a:r>
              <a:rPr spc="-45" dirty="0"/>
              <a:t>Collection</a:t>
            </a:r>
            <a:r>
              <a:rPr spc="-165" dirty="0"/>
              <a:t> </a:t>
            </a:r>
            <a:r>
              <a:rPr spc="-50" dirty="0"/>
              <a:t>–</a:t>
            </a:r>
            <a:r>
              <a:rPr dirty="0"/>
              <a:t>	</a:t>
            </a:r>
            <a:r>
              <a:rPr spc="-240" dirty="0"/>
              <a:t>SpaceX</a:t>
            </a:r>
            <a:r>
              <a:rPr spc="-285" dirty="0"/>
              <a:t> </a:t>
            </a:r>
            <a:r>
              <a:rPr spc="-114" dirty="0"/>
              <a:t>API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910071" y="1792223"/>
            <a:ext cx="5462270" cy="4206240"/>
          </a:xfrm>
          <a:prstGeom prst="rect">
            <a:avLst/>
          </a:prstGeom>
          <a:ln w="12192">
            <a:solidFill>
              <a:srgbClr val="4470C4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2065020" marR="2082800" algn="ctr">
              <a:lnSpc>
                <a:spcPts val="1610"/>
              </a:lnSpc>
              <a:spcBef>
                <a:spcPts val="1190"/>
              </a:spcBef>
            </a:pPr>
            <a:r>
              <a:rPr sz="16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Perform</a:t>
            </a:r>
            <a:r>
              <a:rPr sz="16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GET</a:t>
            </a:r>
            <a:r>
              <a:rPr sz="16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16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SpaceX</a:t>
            </a:r>
            <a:r>
              <a:rPr sz="16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API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47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algn="ctr">
              <a:lnSpc>
                <a:spcPts val="1764"/>
              </a:lnSpc>
              <a:spcBef>
                <a:spcPts val="5"/>
              </a:spcBef>
            </a:pPr>
            <a:r>
              <a:rPr sz="16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Receive</a:t>
            </a:r>
            <a:r>
              <a:rPr sz="1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JSON</a:t>
            </a:r>
            <a:endParaRPr sz="1600">
              <a:latin typeface="Microsoft Sans Serif"/>
              <a:cs typeface="Microsoft Sans Serif"/>
            </a:endParaRPr>
          </a:p>
          <a:p>
            <a:pPr marR="23495" algn="ctr">
              <a:lnSpc>
                <a:spcPts val="1764"/>
              </a:lnSpc>
            </a:pP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response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R="19050" algn="ctr">
              <a:lnSpc>
                <a:spcPts val="1860"/>
              </a:lnSpc>
            </a:pPr>
            <a:r>
              <a:rPr sz="16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Convert</a:t>
            </a:r>
            <a:r>
              <a:rPr sz="16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JSON</a:t>
            </a:r>
            <a:r>
              <a:rPr sz="16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endParaRPr sz="1600">
              <a:latin typeface="Microsoft Sans Serif"/>
              <a:cs typeface="Microsoft Sans Serif"/>
            </a:endParaRPr>
          </a:p>
          <a:p>
            <a:pPr marR="20955" algn="ctr">
              <a:lnSpc>
                <a:spcPts val="1860"/>
              </a:lnSpc>
            </a:pP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DataFrame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R="24130" algn="ctr">
              <a:lnSpc>
                <a:spcPct val="100000"/>
              </a:lnSpc>
            </a:pPr>
            <a:r>
              <a:rPr sz="16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</a:t>
            </a:r>
            <a:r>
              <a:rPr sz="16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Cleanup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R="24130" algn="ctr">
              <a:lnSpc>
                <a:spcPts val="1860"/>
              </a:lnSpc>
            </a:pPr>
            <a:r>
              <a:rPr sz="16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Result:</a:t>
            </a:r>
            <a:r>
              <a:rPr sz="16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Clean</a:t>
            </a:r>
            <a:r>
              <a:rPr sz="16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endParaRPr sz="1600">
              <a:latin typeface="Microsoft Sans Serif"/>
              <a:cs typeface="Microsoft Sans Serif"/>
            </a:endParaRPr>
          </a:p>
          <a:p>
            <a:pPr marR="22860" algn="ctr">
              <a:lnSpc>
                <a:spcPts val="1860"/>
              </a:lnSpc>
            </a:pP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structured</a:t>
            </a:r>
            <a:r>
              <a:rPr sz="16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DataFrame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261" y="1369263"/>
            <a:ext cx="274510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Web</a:t>
            </a:r>
            <a:r>
              <a:rPr sz="220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Scrape</a:t>
            </a:r>
            <a:r>
              <a:rPr sz="22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Process: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6486" y="1748738"/>
            <a:ext cx="3752215" cy="14147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5080" indent="-229235" algn="just">
              <a:lnSpc>
                <a:spcPts val="1710"/>
              </a:lnSpc>
              <a:spcBef>
                <a:spcPts val="340"/>
              </a:spcBef>
              <a:buFont typeface="Arial MT"/>
              <a:buChar char="•"/>
              <a:tabLst>
                <a:tab pos="241300" algn="l"/>
                <a:tab pos="245110" algn="l"/>
              </a:tabLst>
            </a:pPr>
            <a:r>
              <a:rPr sz="1600" dirty="0">
                <a:latin typeface="Microsoft Sans Serif"/>
                <a:cs typeface="Microsoft Sans Serif"/>
              </a:rPr>
              <a:t>	Used</a:t>
            </a:r>
            <a:r>
              <a:rPr sz="1600" spc="254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HTTP</a:t>
            </a:r>
            <a:r>
              <a:rPr sz="1600" spc="27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GET</a:t>
            </a:r>
            <a:r>
              <a:rPr sz="1600" spc="28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requests</a:t>
            </a:r>
            <a:r>
              <a:rPr sz="1600" spc="28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28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retrieve </a:t>
            </a:r>
            <a:r>
              <a:rPr sz="1600" dirty="0">
                <a:latin typeface="Microsoft Sans Serif"/>
                <a:cs typeface="Microsoft Sans Serif"/>
              </a:rPr>
              <a:t>Falcon</a:t>
            </a:r>
            <a:r>
              <a:rPr sz="1600" spc="320" dirty="0">
                <a:latin typeface="Microsoft Sans Serif"/>
                <a:cs typeface="Microsoft Sans Serif"/>
              </a:rPr>
              <a:t>  </a:t>
            </a:r>
            <a:r>
              <a:rPr sz="1600" dirty="0">
                <a:latin typeface="Microsoft Sans Serif"/>
                <a:cs typeface="Microsoft Sans Serif"/>
              </a:rPr>
              <a:t>9</a:t>
            </a:r>
            <a:r>
              <a:rPr sz="1600" spc="340" dirty="0">
                <a:latin typeface="Microsoft Sans Serif"/>
                <a:cs typeface="Microsoft Sans Serif"/>
              </a:rPr>
              <a:t>  </a:t>
            </a:r>
            <a:r>
              <a:rPr sz="1600" dirty="0">
                <a:latin typeface="Microsoft Sans Serif"/>
                <a:cs typeface="Microsoft Sans Serif"/>
              </a:rPr>
              <a:t>launch</a:t>
            </a:r>
            <a:r>
              <a:rPr sz="1600" spc="320" dirty="0">
                <a:latin typeface="Microsoft Sans Serif"/>
                <a:cs typeface="Microsoft Sans Serif"/>
              </a:rPr>
              <a:t>  </a:t>
            </a:r>
            <a:r>
              <a:rPr sz="1600" dirty="0">
                <a:latin typeface="Microsoft Sans Serif"/>
                <a:cs typeface="Microsoft Sans Serif"/>
              </a:rPr>
              <a:t>records</a:t>
            </a:r>
            <a:r>
              <a:rPr sz="1600" spc="320" dirty="0">
                <a:latin typeface="Microsoft Sans Serif"/>
                <a:cs typeface="Microsoft Sans Serif"/>
              </a:rPr>
              <a:t>  </a:t>
            </a:r>
            <a:r>
              <a:rPr sz="1600" dirty="0">
                <a:latin typeface="Microsoft Sans Serif"/>
                <a:cs typeface="Microsoft Sans Serif"/>
              </a:rPr>
              <a:t>from</a:t>
            </a:r>
            <a:r>
              <a:rPr sz="1600" spc="325" dirty="0">
                <a:latin typeface="Microsoft Sans Serif"/>
                <a:cs typeface="Microsoft Sans Serif"/>
              </a:rPr>
              <a:t>  </a:t>
            </a:r>
            <a:r>
              <a:rPr sz="1600" spc="-50" dirty="0">
                <a:latin typeface="Microsoft Sans Serif"/>
                <a:cs typeface="Microsoft Sans Serif"/>
              </a:rPr>
              <a:t>a </a:t>
            </a:r>
            <a:r>
              <a:rPr sz="1600" spc="-35" dirty="0">
                <a:latin typeface="Microsoft Sans Serif"/>
                <a:cs typeface="Microsoft Sans Serif"/>
              </a:rPr>
              <a:t>Wikipedia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page.</a:t>
            </a:r>
            <a:endParaRPr sz="1600">
              <a:latin typeface="Microsoft Sans Serif"/>
              <a:cs typeface="Microsoft Sans Serif"/>
            </a:endParaRPr>
          </a:p>
          <a:p>
            <a:pPr marL="241300" marR="10795" indent="-229235" algn="just">
              <a:lnSpc>
                <a:spcPts val="170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  <a:tab pos="245110" algn="l"/>
              </a:tabLst>
            </a:pPr>
            <a:r>
              <a:rPr sz="1600" dirty="0">
                <a:latin typeface="Microsoft Sans Serif"/>
                <a:cs typeface="Microsoft Sans Serif"/>
              </a:rPr>
              <a:t>	Leveraged</a:t>
            </a:r>
            <a:r>
              <a:rPr sz="1600" spc="114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BeautifulSoup</a:t>
            </a:r>
            <a:r>
              <a:rPr sz="1600" spc="114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1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parse</a:t>
            </a:r>
            <a:r>
              <a:rPr sz="1600" spc="13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the </a:t>
            </a:r>
            <a:r>
              <a:rPr sz="1600" dirty="0">
                <a:latin typeface="Microsoft Sans Serif"/>
                <a:cs typeface="Microsoft Sans Serif"/>
              </a:rPr>
              <a:t>HTML</a:t>
            </a:r>
            <a:r>
              <a:rPr sz="1600" spc="254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content</a:t>
            </a:r>
            <a:r>
              <a:rPr sz="1600" spc="28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28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extract</a:t>
            </a:r>
            <a:r>
              <a:rPr sz="1600" spc="27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28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launch table.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9261" y="3527552"/>
            <a:ext cx="272859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2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Transformation: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6486" y="3905250"/>
            <a:ext cx="3749675" cy="70993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41300" marR="5080" indent="-229235" algn="just">
              <a:lnSpc>
                <a:spcPct val="90100"/>
              </a:lnSpc>
              <a:spcBef>
                <a:spcPts val="295"/>
              </a:spcBef>
              <a:buFont typeface="Arial MT"/>
              <a:buChar char="•"/>
              <a:tabLst>
                <a:tab pos="241300" algn="l"/>
                <a:tab pos="245110" algn="l"/>
              </a:tabLst>
            </a:pPr>
            <a:r>
              <a:rPr sz="1600" dirty="0">
                <a:latin typeface="Microsoft Sans Serif"/>
                <a:cs typeface="Microsoft Sans Serif"/>
              </a:rPr>
              <a:t>	Extracted</a:t>
            </a:r>
            <a:r>
              <a:rPr sz="1600" spc="190" dirty="0">
                <a:latin typeface="Microsoft Sans Serif"/>
                <a:cs typeface="Microsoft Sans Serif"/>
              </a:rPr>
              <a:t>  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200" dirty="0">
                <a:latin typeface="Microsoft Sans Serif"/>
                <a:cs typeface="Microsoft Sans Serif"/>
              </a:rPr>
              <a:t>   </a:t>
            </a:r>
            <a:r>
              <a:rPr sz="1600" dirty="0">
                <a:latin typeface="Microsoft Sans Serif"/>
                <a:cs typeface="Microsoft Sans Serif"/>
              </a:rPr>
              <a:t>launch</a:t>
            </a:r>
            <a:r>
              <a:rPr sz="1600" spc="200" dirty="0">
                <a:latin typeface="Microsoft Sans Serif"/>
                <a:cs typeface="Microsoft Sans Serif"/>
              </a:rPr>
              <a:t>   </a:t>
            </a:r>
            <a:r>
              <a:rPr sz="1600" dirty="0">
                <a:latin typeface="Microsoft Sans Serif"/>
                <a:cs typeface="Microsoft Sans Serif"/>
              </a:rPr>
              <a:t>table</a:t>
            </a:r>
            <a:r>
              <a:rPr sz="1600" spc="200" dirty="0">
                <a:latin typeface="Microsoft Sans Serif"/>
                <a:cs typeface="Microsoft Sans Serif"/>
              </a:rPr>
              <a:t>   </a:t>
            </a:r>
            <a:r>
              <a:rPr sz="1600" spc="-25" dirty="0">
                <a:latin typeface="Microsoft Sans Serif"/>
                <a:cs typeface="Microsoft Sans Serif"/>
              </a:rPr>
              <a:t>and </a:t>
            </a:r>
            <a:r>
              <a:rPr sz="1600" dirty="0">
                <a:latin typeface="Microsoft Sans Serif"/>
                <a:cs typeface="Microsoft Sans Serif"/>
              </a:rPr>
              <a:t>converted</a:t>
            </a:r>
            <a:r>
              <a:rPr sz="1600" spc="2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it</a:t>
            </a:r>
            <a:r>
              <a:rPr sz="1600" spc="2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into</a:t>
            </a:r>
            <a:r>
              <a:rPr sz="1600" spc="204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20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pandas</a:t>
            </a:r>
            <a:r>
              <a:rPr sz="1600" spc="220" dirty="0">
                <a:latin typeface="Microsoft Sans Serif"/>
                <a:cs typeface="Microsoft Sans Serif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DataFrame </a:t>
            </a:r>
            <a:r>
              <a:rPr sz="1600" dirty="0">
                <a:latin typeface="Microsoft Sans Serif"/>
                <a:cs typeface="Microsoft Sans Serif"/>
              </a:rPr>
              <a:t>for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analysis.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9261" y="4961001"/>
            <a:ext cx="253619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70" dirty="0">
                <a:latin typeface="Microsoft Sans Serif"/>
                <a:cs typeface="Microsoft Sans Serif"/>
              </a:rPr>
              <a:t>External</a:t>
            </a:r>
            <a:r>
              <a:rPr sz="2200" spc="-105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Reference: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6486" y="5340477"/>
            <a:ext cx="3724275" cy="767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181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7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full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30" dirty="0">
                <a:latin typeface="Microsoft Sans Serif"/>
                <a:cs typeface="Microsoft Sans Serif"/>
              </a:rPr>
              <a:t>implementation,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including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code</a:t>
            </a:r>
            <a:endParaRPr sz="1600">
              <a:latin typeface="Microsoft Sans Serif"/>
              <a:cs typeface="Microsoft Sans Serif"/>
            </a:endParaRPr>
          </a:p>
          <a:p>
            <a:pPr marL="241300">
              <a:lnSpc>
                <a:spcPts val="1810"/>
              </a:lnSpc>
            </a:pP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results,</a:t>
            </a:r>
            <a:r>
              <a:rPr sz="1600" spc="-90" dirty="0">
                <a:latin typeface="Microsoft Sans Serif"/>
                <a:cs typeface="Microsoft Sans Serif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can</a:t>
            </a:r>
            <a:r>
              <a:rPr sz="1600" spc="-1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 </a:t>
            </a:r>
            <a:r>
              <a:rPr sz="1600" spc="-90" dirty="0">
                <a:latin typeface="Microsoft Sans Serif"/>
                <a:cs typeface="Microsoft Sans Serif"/>
              </a:rPr>
              <a:t>accessed</a:t>
            </a:r>
            <a:r>
              <a:rPr sz="1600" spc="-10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here:</a:t>
            </a:r>
            <a:endParaRPr sz="1600">
              <a:latin typeface="Microsoft Sans Serif"/>
              <a:cs typeface="Microsoft Sans Serif"/>
            </a:endParaRPr>
          </a:p>
          <a:p>
            <a:pPr marL="299085" indent="-286385">
              <a:lnSpc>
                <a:spcPct val="100000"/>
              </a:lnSpc>
              <a:spcBef>
                <a:spcPts val="290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</a:tabLst>
            </a:pPr>
            <a:r>
              <a:rPr sz="1600" b="1" u="sng" spc="-7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Arial"/>
                <a:cs typeface="Arial"/>
                <a:hlinkClick r:id="rId2"/>
              </a:rPr>
              <a:t>Web</a:t>
            </a:r>
            <a:r>
              <a:rPr sz="1600" b="1" u="sng" spc="-17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600" b="1" u="sng" spc="-12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Arial"/>
                <a:cs typeface="Arial"/>
                <a:hlinkClick r:id="rId2"/>
              </a:rPr>
              <a:t>Scraping</a:t>
            </a:r>
            <a:r>
              <a:rPr sz="1600" b="1" u="sng" spc="-16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600" b="1" u="sng" spc="-10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Arial"/>
                <a:cs typeface="Arial"/>
                <a:hlinkClick r:id="rId2"/>
              </a:rPr>
              <a:t>Notebook</a:t>
            </a:r>
            <a:r>
              <a:rPr sz="1600" b="1" u="sng" spc="-12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600" b="1" u="sng" spc="-6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Arial"/>
                <a:cs typeface="Arial"/>
                <a:hlinkClick r:id="rId2"/>
              </a:rPr>
              <a:t>on</a:t>
            </a:r>
            <a:r>
              <a:rPr sz="1600" b="1" u="sng" spc="-5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600" b="1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Arial"/>
                <a:cs typeface="Arial"/>
                <a:hlinkClick r:id="rId2"/>
              </a:rPr>
              <a:t>GitHub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Data</a:t>
            </a:r>
            <a:r>
              <a:rPr spc="-165" dirty="0"/>
              <a:t> </a:t>
            </a:r>
            <a:r>
              <a:rPr spc="-60" dirty="0"/>
              <a:t>Collection</a:t>
            </a:r>
            <a:r>
              <a:rPr spc="-160" dirty="0"/>
              <a:t> </a:t>
            </a:r>
            <a:r>
              <a:rPr dirty="0"/>
              <a:t>-</a:t>
            </a:r>
            <a:r>
              <a:rPr spc="-130" dirty="0"/>
              <a:t> </a:t>
            </a:r>
            <a:r>
              <a:rPr spc="-65" dirty="0"/>
              <a:t>Scraping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5910071" y="1792223"/>
            <a:ext cx="5462270" cy="4206240"/>
            <a:chOff x="5910071" y="1792223"/>
            <a:chExt cx="5462270" cy="4206240"/>
          </a:xfrm>
        </p:grpSpPr>
        <p:sp>
          <p:nvSpPr>
            <p:cNvPr id="10" name="object 10"/>
            <p:cNvSpPr/>
            <p:nvPr/>
          </p:nvSpPr>
          <p:spPr>
            <a:xfrm>
              <a:off x="5910071" y="1792223"/>
              <a:ext cx="5462270" cy="4206240"/>
            </a:xfrm>
            <a:custGeom>
              <a:avLst/>
              <a:gdLst/>
              <a:ahLst/>
              <a:cxnLst/>
              <a:rect l="l" t="t" r="r" b="b"/>
              <a:pathLst>
                <a:path w="5462270" h="4206240">
                  <a:moveTo>
                    <a:pt x="5462016" y="0"/>
                  </a:moveTo>
                  <a:lnTo>
                    <a:pt x="0" y="0"/>
                  </a:lnTo>
                  <a:lnTo>
                    <a:pt x="0" y="4206240"/>
                  </a:lnTo>
                  <a:lnTo>
                    <a:pt x="5462016" y="4206240"/>
                  </a:lnTo>
                  <a:lnTo>
                    <a:pt x="54620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74863" y="1877567"/>
              <a:ext cx="1889760" cy="472440"/>
            </a:xfrm>
            <a:custGeom>
              <a:avLst/>
              <a:gdLst/>
              <a:ahLst/>
              <a:cxnLst/>
              <a:rect l="l" t="t" r="r" b="b"/>
              <a:pathLst>
                <a:path w="1889759" h="472439">
                  <a:moveTo>
                    <a:pt x="1842134" y="0"/>
                  </a:moveTo>
                  <a:lnTo>
                    <a:pt x="47116" y="0"/>
                  </a:lnTo>
                  <a:lnTo>
                    <a:pt x="28828" y="3683"/>
                  </a:lnTo>
                  <a:lnTo>
                    <a:pt x="13842" y="13843"/>
                  </a:lnTo>
                  <a:lnTo>
                    <a:pt x="3682" y="28829"/>
                  </a:lnTo>
                  <a:lnTo>
                    <a:pt x="0" y="47244"/>
                  </a:lnTo>
                  <a:lnTo>
                    <a:pt x="0" y="424815"/>
                  </a:lnTo>
                  <a:lnTo>
                    <a:pt x="3682" y="443230"/>
                  </a:lnTo>
                  <a:lnTo>
                    <a:pt x="13842" y="458216"/>
                  </a:lnTo>
                  <a:lnTo>
                    <a:pt x="28828" y="468376"/>
                  </a:lnTo>
                  <a:lnTo>
                    <a:pt x="47116" y="472059"/>
                  </a:lnTo>
                  <a:lnTo>
                    <a:pt x="1842134" y="472059"/>
                  </a:lnTo>
                  <a:lnTo>
                    <a:pt x="1860422" y="468376"/>
                  </a:lnTo>
                  <a:lnTo>
                    <a:pt x="1875408" y="458216"/>
                  </a:lnTo>
                  <a:lnTo>
                    <a:pt x="1885568" y="443230"/>
                  </a:lnTo>
                  <a:lnTo>
                    <a:pt x="1889252" y="424815"/>
                  </a:lnTo>
                  <a:lnTo>
                    <a:pt x="1889252" y="47244"/>
                  </a:lnTo>
                  <a:lnTo>
                    <a:pt x="1885568" y="28829"/>
                  </a:lnTo>
                  <a:lnTo>
                    <a:pt x="1875408" y="13843"/>
                  </a:lnTo>
                  <a:lnTo>
                    <a:pt x="1860422" y="3683"/>
                  </a:lnTo>
                  <a:lnTo>
                    <a:pt x="1842134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74863" y="1877567"/>
              <a:ext cx="1889760" cy="472440"/>
            </a:xfrm>
            <a:custGeom>
              <a:avLst/>
              <a:gdLst/>
              <a:ahLst/>
              <a:cxnLst/>
              <a:rect l="l" t="t" r="r" b="b"/>
              <a:pathLst>
                <a:path w="1889759" h="472439">
                  <a:moveTo>
                    <a:pt x="0" y="47244"/>
                  </a:moveTo>
                  <a:lnTo>
                    <a:pt x="3682" y="28829"/>
                  </a:lnTo>
                  <a:lnTo>
                    <a:pt x="13842" y="13843"/>
                  </a:lnTo>
                  <a:lnTo>
                    <a:pt x="28828" y="3683"/>
                  </a:lnTo>
                  <a:lnTo>
                    <a:pt x="47116" y="0"/>
                  </a:lnTo>
                  <a:lnTo>
                    <a:pt x="1842134" y="0"/>
                  </a:lnTo>
                  <a:lnTo>
                    <a:pt x="1860422" y="3683"/>
                  </a:lnTo>
                  <a:lnTo>
                    <a:pt x="1875408" y="13843"/>
                  </a:lnTo>
                  <a:lnTo>
                    <a:pt x="1885568" y="28829"/>
                  </a:lnTo>
                  <a:lnTo>
                    <a:pt x="1889252" y="47244"/>
                  </a:lnTo>
                  <a:lnTo>
                    <a:pt x="1889252" y="424815"/>
                  </a:lnTo>
                  <a:lnTo>
                    <a:pt x="1885568" y="443230"/>
                  </a:lnTo>
                  <a:lnTo>
                    <a:pt x="1875408" y="458216"/>
                  </a:lnTo>
                  <a:lnTo>
                    <a:pt x="1860422" y="468376"/>
                  </a:lnTo>
                  <a:lnTo>
                    <a:pt x="1842134" y="472059"/>
                  </a:lnTo>
                  <a:lnTo>
                    <a:pt x="47116" y="472059"/>
                  </a:lnTo>
                  <a:lnTo>
                    <a:pt x="28828" y="468376"/>
                  </a:lnTo>
                  <a:lnTo>
                    <a:pt x="13842" y="458216"/>
                  </a:lnTo>
                  <a:lnTo>
                    <a:pt x="3682" y="443230"/>
                  </a:lnTo>
                  <a:lnTo>
                    <a:pt x="0" y="424815"/>
                  </a:lnTo>
                  <a:lnTo>
                    <a:pt x="0" y="4724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3063" y="2380487"/>
              <a:ext cx="213359" cy="17678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674863" y="2587751"/>
              <a:ext cx="1889760" cy="472440"/>
            </a:xfrm>
            <a:custGeom>
              <a:avLst/>
              <a:gdLst/>
              <a:ahLst/>
              <a:cxnLst/>
              <a:rect l="l" t="t" r="r" b="b"/>
              <a:pathLst>
                <a:path w="1889759" h="472439">
                  <a:moveTo>
                    <a:pt x="1842134" y="0"/>
                  </a:moveTo>
                  <a:lnTo>
                    <a:pt x="47116" y="0"/>
                  </a:lnTo>
                  <a:lnTo>
                    <a:pt x="28828" y="3683"/>
                  </a:lnTo>
                  <a:lnTo>
                    <a:pt x="13842" y="13843"/>
                  </a:lnTo>
                  <a:lnTo>
                    <a:pt x="3682" y="28828"/>
                  </a:lnTo>
                  <a:lnTo>
                    <a:pt x="0" y="47244"/>
                  </a:lnTo>
                  <a:lnTo>
                    <a:pt x="0" y="424814"/>
                  </a:lnTo>
                  <a:lnTo>
                    <a:pt x="3682" y="443230"/>
                  </a:lnTo>
                  <a:lnTo>
                    <a:pt x="13842" y="458215"/>
                  </a:lnTo>
                  <a:lnTo>
                    <a:pt x="28828" y="468375"/>
                  </a:lnTo>
                  <a:lnTo>
                    <a:pt x="47116" y="472059"/>
                  </a:lnTo>
                  <a:lnTo>
                    <a:pt x="1842134" y="472059"/>
                  </a:lnTo>
                  <a:lnTo>
                    <a:pt x="1860422" y="468375"/>
                  </a:lnTo>
                  <a:lnTo>
                    <a:pt x="1875408" y="458215"/>
                  </a:lnTo>
                  <a:lnTo>
                    <a:pt x="1885568" y="443230"/>
                  </a:lnTo>
                  <a:lnTo>
                    <a:pt x="1889252" y="424814"/>
                  </a:lnTo>
                  <a:lnTo>
                    <a:pt x="1889252" y="47244"/>
                  </a:lnTo>
                  <a:lnTo>
                    <a:pt x="1885568" y="28828"/>
                  </a:lnTo>
                  <a:lnTo>
                    <a:pt x="1875408" y="13843"/>
                  </a:lnTo>
                  <a:lnTo>
                    <a:pt x="1860422" y="3683"/>
                  </a:lnTo>
                  <a:lnTo>
                    <a:pt x="1842134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74863" y="2587751"/>
              <a:ext cx="1889760" cy="472440"/>
            </a:xfrm>
            <a:custGeom>
              <a:avLst/>
              <a:gdLst/>
              <a:ahLst/>
              <a:cxnLst/>
              <a:rect l="l" t="t" r="r" b="b"/>
              <a:pathLst>
                <a:path w="1889759" h="472439">
                  <a:moveTo>
                    <a:pt x="0" y="47244"/>
                  </a:moveTo>
                  <a:lnTo>
                    <a:pt x="3682" y="28828"/>
                  </a:lnTo>
                  <a:lnTo>
                    <a:pt x="13842" y="13843"/>
                  </a:lnTo>
                  <a:lnTo>
                    <a:pt x="28828" y="3683"/>
                  </a:lnTo>
                  <a:lnTo>
                    <a:pt x="47116" y="0"/>
                  </a:lnTo>
                  <a:lnTo>
                    <a:pt x="1842134" y="0"/>
                  </a:lnTo>
                  <a:lnTo>
                    <a:pt x="1860422" y="3683"/>
                  </a:lnTo>
                  <a:lnTo>
                    <a:pt x="1875408" y="13843"/>
                  </a:lnTo>
                  <a:lnTo>
                    <a:pt x="1885568" y="28828"/>
                  </a:lnTo>
                  <a:lnTo>
                    <a:pt x="1889252" y="47244"/>
                  </a:lnTo>
                  <a:lnTo>
                    <a:pt x="1889252" y="424814"/>
                  </a:lnTo>
                  <a:lnTo>
                    <a:pt x="1885568" y="443230"/>
                  </a:lnTo>
                  <a:lnTo>
                    <a:pt x="1875408" y="458215"/>
                  </a:lnTo>
                  <a:lnTo>
                    <a:pt x="1860422" y="468375"/>
                  </a:lnTo>
                  <a:lnTo>
                    <a:pt x="1842134" y="472059"/>
                  </a:lnTo>
                  <a:lnTo>
                    <a:pt x="47116" y="472059"/>
                  </a:lnTo>
                  <a:lnTo>
                    <a:pt x="28828" y="468375"/>
                  </a:lnTo>
                  <a:lnTo>
                    <a:pt x="13842" y="458215"/>
                  </a:lnTo>
                  <a:lnTo>
                    <a:pt x="3682" y="443230"/>
                  </a:lnTo>
                  <a:lnTo>
                    <a:pt x="0" y="424814"/>
                  </a:lnTo>
                  <a:lnTo>
                    <a:pt x="0" y="4724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13063" y="3087623"/>
              <a:ext cx="213359" cy="17678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674863" y="3294887"/>
              <a:ext cx="1889760" cy="472440"/>
            </a:xfrm>
            <a:custGeom>
              <a:avLst/>
              <a:gdLst/>
              <a:ahLst/>
              <a:cxnLst/>
              <a:rect l="l" t="t" r="r" b="b"/>
              <a:pathLst>
                <a:path w="1889759" h="472439">
                  <a:moveTo>
                    <a:pt x="1842134" y="0"/>
                  </a:moveTo>
                  <a:lnTo>
                    <a:pt x="47116" y="0"/>
                  </a:lnTo>
                  <a:lnTo>
                    <a:pt x="28828" y="3683"/>
                  </a:lnTo>
                  <a:lnTo>
                    <a:pt x="13842" y="13842"/>
                  </a:lnTo>
                  <a:lnTo>
                    <a:pt x="3682" y="28828"/>
                  </a:lnTo>
                  <a:lnTo>
                    <a:pt x="0" y="47244"/>
                  </a:lnTo>
                  <a:lnTo>
                    <a:pt x="0" y="424814"/>
                  </a:lnTo>
                  <a:lnTo>
                    <a:pt x="3682" y="443230"/>
                  </a:lnTo>
                  <a:lnTo>
                    <a:pt x="13842" y="458216"/>
                  </a:lnTo>
                  <a:lnTo>
                    <a:pt x="28828" y="468375"/>
                  </a:lnTo>
                  <a:lnTo>
                    <a:pt x="47116" y="472059"/>
                  </a:lnTo>
                  <a:lnTo>
                    <a:pt x="1842134" y="472059"/>
                  </a:lnTo>
                  <a:lnTo>
                    <a:pt x="1860422" y="468375"/>
                  </a:lnTo>
                  <a:lnTo>
                    <a:pt x="1875408" y="458216"/>
                  </a:lnTo>
                  <a:lnTo>
                    <a:pt x="1885568" y="443230"/>
                  </a:lnTo>
                  <a:lnTo>
                    <a:pt x="1889252" y="424814"/>
                  </a:lnTo>
                  <a:lnTo>
                    <a:pt x="1889252" y="47244"/>
                  </a:lnTo>
                  <a:lnTo>
                    <a:pt x="1885568" y="28828"/>
                  </a:lnTo>
                  <a:lnTo>
                    <a:pt x="1875408" y="13842"/>
                  </a:lnTo>
                  <a:lnTo>
                    <a:pt x="1860422" y="3683"/>
                  </a:lnTo>
                  <a:lnTo>
                    <a:pt x="1842134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74863" y="3294887"/>
              <a:ext cx="1889760" cy="472440"/>
            </a:xfrm>
            <a:custGeom>
              <a:avLst/>
              <a:gdLst/>
              <a:ahLst/>
              <a:cxnLst/>
              <a:rect l="l" t="t" r="r" b="b"/>
              <a:pathLst>
                <a:path w="1889759" h="472439">
                  <a:moveTo>
                    <a:pt x="0" y="47244"/>
                  </a:moveTo>
                  <a:lnTo>
                    <a:pt x="3682" y="28828"/>
                  </a:lnTo>
                  <a:lnTo>
                    <a:pt x="13842" y="13842"/>
                  </a:lnTo>
                  <a:lnTo>
                    <a:pt x="28828" y="3683"/>
                  </a:lnTo>
                  <a:lnTo>
                    <a:pt x="47116" y="0"/>
                  </a:lnTo>
                  <a:lnTo>
                    <a:pt x="1842134" y="0"/>
                  </a:lnTo>
                  <a:lnTo>
                    <a:pt x="1860422" y="3683"/>
                  </a:lnTo>
                  <a:lnTo>
                    <a:pt x="1875408" y="13842"/>
                  </a:lnTo>
                  <a:lnTo>
                    <a:pt x="1885568" y="28828"/>
                  </a:lnTo>
                  <a:lnTo>
                    <a:pt x="1889252" y="47244"/>
                  </a:lnTo>
                  <a:lnTo>
                    <a:pt x="1889252" y="424814"/>
                  </a:lnTo>
                  <a:lnTo>
                    <a:pt x="1885568" y="443230"/>
                  </a:lnTo>
                  <a:lnTo>
                    <a:pt x="1875408" y="458216"/>
                  </a:lnTo>
                  <a:lnTo>
                    <a:pt x="1860422" y="468375"/>
                  </a:lnTo>
                  <a:lnTo>
                    <a:pt x="1842134" y="472059"/>
                  </a:lnTo>
                  <a:lnTo>
                    <a:pt x="47116" y="472059"/>
                  </a:lnTo>
                  <a:lnTo>
                    <a:pt x="28828" y="468375"/>
                  </a:lnTo>
                  <a:lnTo>
                    <a:pt x="13842" y="458216"/>
                  </a:lnTo>
                  <a:lnTo>
                    <a:pt x="3682" y="443230"/>
                  </a:lnTo>
                  <a:lnTo>
                    <a:pt x="0" y="424814"/>
                  </a:lnTo>
                  <a:lnTo>
                    <a:pt x="0" y="4724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3063" y="3797807"/>
              <a:ext cx="213359" cy="17678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674863" y="4002023"/>
              <a:ext cx="1889760" cy="472440"/>
            </a:xfrm>
            <a:custGeom>
              <a:avLst/>
              <a:gdLst/>
              <a:ahLst/>
              <a:cxnLst/>
              <a:rect l="l" t="t" r="r" b="b"/>
              <a:pathLst>
                <a:path w="1889759" h="472439">
                  <a:moveTo>
                    <a:pt x="1842134" y="0"/>
                  </a:moveTo>
                  <a:lnTo>
                    <a:pt x="47116" y="0"/>
                  </a:lnTo>
                  <a:lnTo>
                    <a:pt x="28828" y="3682"/>
                  </a:lnTo>
                  <a:lnTo>
                    <a:pt x="13842" y="13843"/>
                  </a:lnTo>
                  <a:lnTo>
                    <a:pt x="3682" y="28828"/>
                  </a:lnTo>
                  <a:lnTo>
                    <a:pt x="0" y="47243"/>
                  </a:lnTo>
                  <a:lnTo>
                    <a:pt x="0" y="424814"/>
                  </a:lnTo>
                  <a:lnTo>
                    <a:pt x="3682" y="443230"/>
                  </a:lnTo>
                  <a:lnTo>
                    <a:pt x="13842" y="458215"/>
                  </a:lnTo>
                  <a:lnTo>
                    <a:pt x="28828" y="468375"/>
                  </a:lnTo>
                  <a:lnTo>
                    <a:pt x="47116" y="472058"/>
                  </a:lnTo>
                  <a:lnTo>
                    <a:pt x="1842134" y="472058"/>
                  </a:lnTo>
                  <a:lnTo>
                    <a:pt x="1860422" y="468375"/>
                  </a:lnTo>
                  <a:lnTo>
                    <a:pt x="1875408" y="458215"/>
                  </a:lnTo>
                  <a:lnTo>
                    <a:pt x="1885568" y="443230"/>
                  </a:lnTo>
                  <a:lnTo>
                    <a:pt x="1889252" y="424814"/>
                  </a:lnTo>
                  <a:lnTo>
                    <a:pt x="1889252" y="47243"/>
                  </a:lnTo>
                  <a:lnTo>
                    <a:pt x="1885568" y="28828"/>
                  </a:lnTo>
                  <a:lnTo>
                    <a:pt x="1875408" y="13843"/>
                  </a:lnTo>
                  <a:lnTo>
                    <a:pt x="1860422" y="3682"/>
                  </a:lnTo>
                  <a:lnTo>
                    <a:pt x="1842134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74863" y="4002023"/>
              <a:ext cx="1889760" cy="472440"/>
            </a:xfrm>
            <a:custGeom>
              <a:avLst/>
              <a:gdLst/>
              <a:ahLst/>
              <a:cxnLst/>
              <a:rect l="l" t="t" r="r" b="b"/>
              <a:pathLst>
                <a:path w="1889759" h="472439">
                  <a:moveTo>
                    <a:pt x="0" y="47243"/>
                  </a:moveTo>
                  <a:lnTo>
                    <a:pt x="3682" y="28828"/>
                  </a:lnTo>
                  <a:lnTo>
                    <a:pt x="13842" y="13843"/>
                  </a:lnTo>
                  <a:lnTo>
                    <a:pt x="28828" y="3682"/>
                  </a:lnTo>
                  <a:lnTo>
                    <a:pt x="47116" y="0"/>
                  </a:lnTo>
                  <a:lnTo>
                    <a:pt x="1842134" y="0"/>
                  </a:lnTo>
                  <a:lnTo>
                    <a:pt x="1860422" y="3682"/>
                  </a:lnTo>
                  <a:lnTo>
                    <a:pt x="1875408" y="13843"/>
                  </a:lnTo>
                  <a:lnTo>
                    <a:pt x="1885568" y="28828"/>
                  </a:lnTo>
                  <a:lnTo>
                    <a:pt x="1889252" y="47243"/>
                  </a:lnTo>
                  <a:lnTo>
                    <a:pt x="1889252" y="424814"/>
                  </a:lnTo>
                  <a:lnTo>
                    <a:pt x="1885568" y="443230"/>
                  </a:lnTo>
                  <a:lnTo>
                    <a:pt x="1875408" y="458215"/>
                  </a:lnTo>
                  <a:lnTo>
                    <a:pt x="1860422" y="468375"/>
                  </a:lnTo>
                  <a:lnTo>
                    <a:pt x="1842134" y="472058"/>
                  </a:lnTo>
                  <a:lnTo>
                    <a:pt x="47116" y="472058"/>
                  </a:lnTo>
                  <a:lnTo>
                    <a:pt x="28828" y="468375"/>
                  </a:lnTo>
                  <a:lnTo>
                    <a:pt x="13842" y="458215"/>
                  </a:lnTo>
                  <a:lnTo>
                    <a:pt x="3682" y="443230"/>
                  </a:lnTo>
                  <a:lnTo>
                    <a:pt x="0" y="424814"/>
                  </a:lnTo>
                  <a:lnTo>
                    <a:pt x="0" y="4724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3063" y="4504944"/>
              <a:ext cx="213359" cy="17678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674863" y="4712207"/>
              <a:ext cx="1889760" cy="472440"/>
            </a:xfrm>
            <a:custGeom>
              <a:avLst/>
              <a:gdLst/>
              <a:ahLst/>
              <a:cxnLst/>
              <a:rect l="l" t="t" r="r" b="b"/>
              <a:pathLst>
                <a:path w="1889759" h="472439">
                  <a:moveTo>
                    <a:pt x="1842134" y="0"/>
                  </a:moveTo>
                  <a:lnTo>
                    <a:pt x="47116" y="0"/>
                  </a:lnTo>
                  <a:lnTo>
                    <a:pt x="28828" y="3683"/>
                  </a:lnTo>
                  <a:lnTo>
                    <a:pt x="13842" y="13843"/>
                  </a:lnTo>
                  <a:lnTo>
                    <a:pt x="3682" y="28829"/>
                  </a:lnTo>
                  <a:lnTo>
                    <a:pt x="0" y="47244"/>
                  </a:lnTo>
                  <a:lnTo>
                    <a:pt x="0" y="424815"/>
                  </a:lnTo>
                  <a:lnTo>
                    <a:pt x="3682" y="443230"/>
                  </a:lnTo>
                  <a:lnTo>
                    <a:pt x="13842" y="458216"/>
                  </a:lnTo>
                  <a:lnTo>
                    <a:pt x="28828" y="468376"/>
                  </a:lnTo>
                  <a:lnTo>
                    <a:pt x="47116" y="472059"/>
                  </a:lnTo>
                  <a:lnTo>
                    <a:pt x="1842134" y="472059"/>
                  </a:lnTo>
                  <a:lnTo>
                    <a:pt x="1860422" y="468376"/>
                  </a:lnTo>
                  <a:lnTo>
                    <a:pt x="1875408" y="458216"/>
                  </a:lnTo>
                  <a:lnTo>
                    <a:pt x="1885568" y="443230"/>
                  </a:lnTo>
                  <a:lnTo>
                    <a:pt x="1889252" y="424815"/>
                  </a:lnTo>
                  <a:lnTo>
                    <a:pt x="1889252" y="47244"/>
                  </a:lnTo>
                  <a:lnTo>
                    <a:pt x="1885568" y="28829"/>
                  </a:lnTo>
                  <a:lnTo>
                    <a:pt x="1875408" y="13843"/>
                  </a:lnTo>
                  <a:lnTo>
                    <a:pt x="1860422" y="3683"/>
                  </a:lnTo>
                  <a:lnTo>
                    <a:pt x="1842134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74863" y="4712207"/>
              <a:ext cx="1889760" cy="472440"/>
            </a:xfrm>
            <a:custGeom>
              <a:avLst/>
              <a:gdLst/>
              <a:ahLst/>
              <a:cxnLst/>
              <a:rect l="l" t="t" r="r" b="b"/>
              <a:pathLst>
                <a:path w="1889759" h="472439">
                  <a:moveTo>
                    <a:pt x="0" y="47244"/>
                  </a:moveTo>
                  <a:lnTo>
                    <a:pt x="3682" y="28829"/>
                  </a:lnTo>
                  <a:lnTo>
                    <a:pt x="13842" y="13843"/>
                  </a:lnTo>
                  <a:lnTo>
                    <a:pt x="28828" y="3683"/>
                  </a:lnTo>
                  <a:lnTo>
                    <a:pt x="47116" y="0"/>
                  </a:lnTo>
                  <a:lnTo>
                    <a:pt x="1842134" y="0"/>
                  </a:lnTo>
                  <a:lnTo>
                    <a:pt x="1860422" y="3683"/>
                  </a:lnTo>
                  <a:lnTo>
                    <a:pt x="1875408" y="13843"/>
                  </a:lnTo>
                  <a:lnTo>
                    <a:pt x="1885568" y="28829"/>
                  </a:lnTo>
                  <a:lnTo>
                    <a:pt x="1889252" y="47244"/>
                  </a:lnTo>
                  <a:lnTo>
                    <a:pt x="1889252" y="424815"/>
                  </a:lnTo>
                  <a:lnTo>
                    <a:pt x="1885568" y="443230"/>
                  </a:lnTo>
                  <a:lnTo>
                    <a:pt x="1875408" y="458216"/>
                  </a:lnTo>
                  <a:lnTo>
                    <a:pt x="1860422" y="468376"/>
                  </a:lnTo>
                  <a:lnTo>
                    <a:pt x="1842134" y="472059"/>
                  </a:lnTo>
                  <a:lnTo>
                    <a:pt x="47116" y="472059"/>
                  </a:lnTo>
                  <a:lnTo>
                    <a:pt x="28828" y="468376"/>
                  </a:lnTo>
                  <a:lnTo>
                    <a:pt x="13842" y="458216"/>
                  </a:lnTo>
                  <a:lnTo>
                    <a:pt x="3682" y="443230"/>
                  </a:lnTo>
                  <a:lnTo>
                    <a:pt x="0" y="424815"/>
                  </a:lnTo>
                  <a:lnTo>
                    <a:pt x="0" y="4724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13063" y="5212079"/>
              <a:ext cx="213359" cy="17678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674863" y="5419344"/>
              <a:ext cx="1889760" cy="472440"/>
            </a:xfrm>
            <a:custGeom>
              <a:avLst/>
              <a:gdLst/>
              <a:ahLst/>
              <a:cxnLst/>
              <a:rect l="l" t="t" r="r" b="b"/>
              <a:pathLst>
                <a:path w="1889759" h="472439">
                  <a:moveTo>
                    <a:pt x="1842134" y="0"/>
                  </a:moveTo>
                  <a:lnTo>
                    <a:pt x="47116" y="0"/>
                  </a:lnTo>
                  <a:lnTo>
                    <a:pt x="28828" y="3682"/>
                  </a:lnTo>
                  <a:lnTo>
                    <a:pt x="13842" y="13842"/>
                  </a:lnTo>
                  <a:lnTo>
                    <a:pt x="3682" y="28828"/>
                  </a:lnTo>
                  <a:lnTo>
                    <a:pt x="0" y="47243"/>
                  </a:lnTo>
                  <a:lnTo>
                    <a:pt x="0" y="424802"/>
                  </a:lnTo>
                  <a:lnTo>
                    <a:pt x="3682" y="443166"/>
                  </a:lnTo>
                  <a:lnTo>
                    <a:pt x="13842" y="458177"/>
                  </a:lnTo>
                  <a:lnTo>
                    <a:pt x="28828" y="468287"/>
                  </a:lnTo>
                  <a:lnTo>
                    <a:pt x="47116" y="471995"/>
                  </a:lnTo>
                  <a:lnTo>
                    <a:pt x="1842134" y="471995"/>
                  </a:lnTo>
                  <a:lnTo>
                    <a:pt x="1860422" y="468287"/>
                  </a:lnTo>
                  <a:lnTo>
                    <a:pt x="1875408" y="458177"/>
                  </a:lnTo>
                  <a:lnTo>
                    <a:pt x="1885568" y="443166"/>
                  </a:lnTo>
                  <a:lnTo>
                    <a:pt x="1889252" y="424802"/>
                  </a:lnTo>
                  <a:lnTo>
                    <a:pt x="1889252" y="47243"/>
                  </a:lnTo>
                  <a:lnTo>
                    <a:pt x="1885568" y="28828"/>
                  </a:lnTo>
                  <a:lnTo>
                    <a:pt x="1875408" y="13842"/>
                  </a:lnTo>
                  <a:lnTo>
                    <a:pt x="1860422" y="3682"/>
                  </a:lnTo>
                  <a:lnTo>
                    <a:pt x="1842134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674863" y="5419344"/>
              <a:ext cx="1889760" cy="472440"/>
            </a:xfrm>
            <a:custGeom>
              <a:avLst/>
              <a:gdLst/>
              <a:ahLst/>
              <a:cxnLst/>
              <a:rect l="l" t="t" r="r" b="b"/>
              <a:pathLst>
                <a:path w="1889759" h="472439">
                  <a:moveTo>
                    <a:pt x="0" y="47243"/>
                  </a:moveTo>
                  <a:lnTo>
                    <a:pt x="3682" y="28828"/>
                  </a:lnTo>
                  <a:lnTo>
                    <a:pt x="13842" y="13842"/>
                  </a:lnTo>
                  <a:lnTo>
                    <a:pt x="28828" y="3682"/>
                  </a:lnTo>
                  <a:lnTo>
                    <a:pt x="47116" y="0"/>
                  </a:lnTo>
                  <a:lnTo>
                    <a:pt x="1842134" y="0"/>
                  </a:lnTo>
                  <a:lnTo>
                    <a:pt x="1860422" y="3682"/>
                  </a:lnTo>
                  <a:lnTo>
                    <a:pt x="1875408" y="13842"/>
                  </a:lnTo>
                  <a:lnTo>
                    <a:pt x="1885568" y="28828"/>
                  </a:lnTo>
                  <a:lnTo>
                    <a:pt x="1889252" y="47243"/>
                  </a:lnTo>
                  <a:lnTo>
                    <a:pt x="1889252" y="424802"/>
                  </a:lnTo>
                  <a:lnTo>
                    <a:pt x="1885568" y="443166"/>
                  </a:lnTo>
                  <a:lnTo>
                    <a:pt x="1875408" y="458177"/>
                  </a:lnTo>
                  <a:lnTo>
                    <a:pt x="1860422" y="468287"/>
                  </a:lnTo>
                  <a:lnTo>
                    <a:pt x="1842134" y="471995"/>
                  </a:lnTo>
                  <a:lnTo>
                    <a:pt x="47116" y="471995"/>
                  </a:lnTo>
                  <a:lnTo>
                    <a:pt x="28828" y="468287"/>
                  </a:lnTo>
                  <a:lnTo>
                    <a:pt x="13842" y="458177"/>
                  </a:lnTo>
                  <a:lnTo>
                    <a:pt x="3682" y="443166"/>
                  </a:lnTo>
                  <a:lnTo>
                    <a:pt x="0" y="424802"/>
                  </a:lnTo>
                  <a:lnTo>
                    <a:pt x="0" y="4724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910071" y="1792223"/>
            <a:ext cx="5462270" cy="4206240"/>
          </a:xfrm>
          <a:prstGeom prst="rect">
            <a:avLst/>
          </a:prstGeom>
          <a:ln w="12192">
            <a:solidFill>
              <a:srgbClr val="4470C4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R="13970" algn="ctr">
              <a:lnSpc>
                <a:spcPts val="1764"/>
              </a:lnSpc>
              <a:spcBef>
                <a:spcPts val="495"/>
              </a:spcBef>
            </a:pPr>
            <a:r>
              <a:rPr sz="16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GET</a:t>
            </a:r>
            <a:r>
              <a:rPr sz="16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6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Wikipedia</a:t>
            </a:r>
            <a:endParaRPr sz="1600">
              <a:latin typeface="Microsoft Sans Serif"/>
              <a:cs typeface="Microsoft Sans Serif"/>
            </a:endParaRPr>
          </a:p>
          <a:p>
            <a:pPr marR="24130" algn="ctr">
              <a:lnSpc>
                <a:spcPts val="1764"/>
              </a:lnSpc>
            </a:pPr>
            <a:r>
              <a:rPr sz="1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page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R="5080" algn="ctr">
              <a:lnSpc>
                <a:spcPts val="1764"/>
              </a:lnSpc>
            </a:pPr>
            <a:r>
              <a:rPr sz="16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Extract</a:t>
            </a:r>
            <a:r>
              <a:rPr sz="16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HTML</a:t>
            </a:r>
            <a:endParaRPr sz="1600">
              <a:latin typeface="Microsoft Sans Serif"/>
              <a:cs typeface="Microsoft Sans Serif"/>
            </a:endParaRPr>
          </a:p>
          <a:p>
            <a:pPr marR="20320" algn="ctr">
              <a:lnSpc>
                <a:spcPts val="1764"/>
              </a:lnSpc>
            </a:pP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content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R="17145" algn="ctr">
              <a:lnSpc>
                <a:spcPts val="1764"/>
              </a:lnSpc>
              <a:spcBef>
                <a:spcPts val="5"/>
              </a:spcBef>
            </a:pPr>
            <a:r>
              <a:rPr sz="16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Parse</a:t>
            </a:r>
            <a:r>
              <a:rPr sz="16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HTML</a:t>
            </a:r>
            <a:r>
              <a:rPr sz="16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endParaRPr sz="1600">
              <a:latin typeface="Microsoft Sans Serif"/>
              <a:cs typeface="Microsoft Sans Serif"/>
            </a:endParaRPr>
          </a:p>
          <a:p>
            <a:pPr marR="21590" algn="ctr">
              <a:lnSpc>
                <a:spcPts val="1764"/>
              </a:lnSpc>
            </a:pP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BeautifulSoup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2068195" marR="2084705" algn="ctr">
              <a:lnSpc>
                <a:spcPts val="1610"/>
              </a:lnSpc>
            </a:pPr>
            <a:r>
              <a:rPr sz="16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Extract</a:t>
            </a:r>
            <a:r>
              <a:rPr sz="16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FFFFFF"/>
                </a:solidFill>
                <a:latin typeface="Microsoft Sans Serif"/>
                <a:cs typeface="Microsoft Sans Serif"/>
              </a:rPr>
              <a:t>table</a:t>
            </a:r>
            <a:r>
              <a:rPr sz="16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releases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2025650" marR="2048510" algn="ctr">
              <a:lnSpc>
                <a:spcPts val="1800"/>
              </a:lnSpc>
            </a:pPr>
            <a:r>
              <a:rPr sz="16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Convert</a:t>
            </a:r>
            <a:r>
              <a:rPr sz="16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FFFFFF"/>
                </a:solidFill>
                <a:latin typeface="Microsoft Sans Serif"/>
                <a:cs typeface="Microsoft Sans Serif"/>
              </a:rPr>
              <a:t>table</a:t>
            </a:r>
            <a:r>
              <a:rPr sz="16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DataFrame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7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R="19685" algn="ctr">
              <a:lnSpc>
                <a:spcPct val="100000"/>
              </a:lnSpc>
              <a:spcBef>
                <a:spcPts val="5"/>
              </a:spcBef>
            </a:pPr>
            <a:r>
              <a:rPr sz="16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Result:</a:t>
            </a:r>
            <a:r>
              <a:rPr sz="16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Data</a:t>
            </a:r>
            <a:r>
              <a:rPr sz="16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ready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0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3248</Words>
  <Application>Microsoft Office PowerPoint</Application>
  <PresentationFormat>Panorámica</PresentationFormat>
  <Paragraphs>460</Paragraphs>
  <Slides>46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52" baseType="lpstr">
      <vt:lpstr>Arial</vt:lpstr>
      <vt:lpstr>Arial MT</vt:lpstr>
      <vt:lpstr>Calibri</vt:lpstr>
      <vt:lpstr>Microsoft Sans Serif</vt:lpstr>
      <vt:lpstr>Times New Roman</vt:lpstr>
      <vt:lpstr>Office Theme</vt:lpstr>
      <vt:lpstr>Presentación de PowerPoint</vt:lpstr>
      <vt:lpstr>Outline</vt:lpstr>
      <vt:lpstr>Executive Summary</vt:lpstr>
      <vt:lpstr>Introduction</vt:lpstr>
      <vt:lpstr>Presentación de PowerPoint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Presentación de PowerPoint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Payload Mass by F9 v1.1</vt:lpstr>
      <vt:lpstr>First Successful Ground Landing Date</vt:lpstr>
      <vt:lpstr>Successful Drone Ship Landing with Payload between 4000 and 6000</vt:lpstr>
      <vt:lpstr>Total Number of Successful and Failure Mission Outcomes</vt:lpstr>
      <vt:lpstr>Boosters Carried Maximum Payload</vt:lpstr>
      <vt:lpstr>2015 Launch Records</vt:lpstr>
      <vt:lpstr>Rank Landing Outcomes Between 2010-06-04 and 2017-03-20</vt:lpstr>
      <vt:lpstr>Presentación de PowerPoint</vt:lpstr>
      <vt:lpstr>SpaceX Launch Site Locations in the United States</vt:lpstr>
      <vt:lpstr>SpaceX Launch Outcomes: Successes and Failures by Site</vt:lpstr>
      <vt:lpstr>Launch Site Proximity Analysis: Cape Canaveral</vt:lpstr>
      <vt:lpstr>Presentación de PowerPoint</vt:lpstr>
      <vt:lpstr>Launch Success Distribution Across All Sites</vt:lpstr>
      <vt:lpstr>KSC LC-39A: Launch Success and Failure Ratio</vt:lpstr>
      <vt:lpstr>Payload vs. Launch Outcome Across All Sites</vt:lpstr>
      <vt:lpstr>Presentación de PowerPoint</vt:lpstr>
      <vt:lpstr>Classification Accuracy</vt:lpstr>
      <vt:lpstr>Confusion Matrix</vt:lpstr>
      <vt:lpstr>Conclusions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Muñoz</dc:creator>
  <cp:lastModifiedBy>Daniel Muñoz</cp:lastModifiedBy>
  <cp:revision>1</cp:revision>
  <dcterms:created xsi:type="dcterms:W3CDTF">2024-12-18T00:00:31Z</dcterms:created>
  <dcterms:modified xsi:type="dcterms:W3CDTF">2024-12-18T00:42:46Z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2024-12-18T00:00:00Z</vt:filetime>
  </property>
  <property fmtid="{D5CDD505-2E9C-101B-9397-08002B2CF9AE}" pid="5" name="Producer">
    <vt:lpwstr>www.ilovepdf.com</vt:lpwstr>
  </property>
</Properties>
</file>