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33" r:id="rId3"/>
    <p:sldId id="270" r:id="rId4"/>
    <p:sldId id="342" r:id="rId5"/>
    <p:sldId id="340" r:id="rId6"/>
    <p:sldId id="336" r:id="rId7"/>
    <p:sldId id="337" r:id="rId8"/>
    <p:sldId id="338" r:id="rId9"/>
    <p:sldId id="343" r:id="rId10"/>
    <p:sldId id="344" r:id="rId11"/>
    <p:sldId id="345" r:id="rId12"/>
    <p:sldId id="339" r:id="rId13"/>
    <p:sldId id="347" r:id="rId14"/>
    <p:sldId id="354" r:id="rId15"/>
    <p:sldId id="348" r:id="rId16"/>
    <p:sldId id="346" r:id="rId17"/>
    <p:sldId id="32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3348E3-198D-1443-BE86-ED2A2FBE518E}" v="1" dt="2022-03-18T14:00:38.0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77700" autoAdjust="0"/>
  </p:normalViewPr>
  <p:slideViewPr>
    <p:cSldViewPr snapToGrid="0" snapToObjects="1">
      <p:cViewPr varScale="1">
        <p:scale>
          <a:sx n="89" d="100"/>
          <a:sy n="89" d="100"/>
        </p:scale>
        <p:origin x="13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Jiayang" userId="4021b1c7-9444-487d-899d-eaac3fc596d1" providerId="ADAL" clId="{453348E3-198D-1443-BE86-ED2A2FBE518E}"/>
    <pc:docChg chg="custSel delSld modSld">
      <pc:chgData name="CHENG Jiayang" userId="4021b1c7-9444-487d-899d-eaac3fc596d1" providerId="ADAL" clId="{453348E3-198D-1443-BE86-ED2A2FBE518E}" dt="2022-03-18T14:23:29.288" v="576" actId="20577"/>
      <pc:docMkLst>
        <pc:docMk/>
      </pc:docMkLst>
      <pc:sldChg chg="modSp mod">
        <pc:chgData name="CHENG Jiayang" userId="4021b1c7-9444-487d-899d-eaac3fc596d1" providerId="ADAL" clId="{453348E3-198D-1443-BE86-ED2A2FBE518E}" dt="2022-03-18T14:23:29.288" v="576" actId="20577"/>
        <pc:sldMkLst>
          <pc:docMk/>
          <pc:sldMk cId="1726477648" sldId="256"/>
        </pc:sldMkLst>
        <pc:spChg chg="mod">
          <ac:chgData name="CHENG Jiayang" userId="4021b1c7-9444-487d-899d-eaac3fc596d1" providerId="ADAL" clId="{453348E3-198D-1443-BE86-ED2A2FBE518E}" dt="2022-03-18T14:23:29.288" v="576" actId="20577"/>
          <ac:spMkLst>
            <pc:docMk/>
            <pc:sldMk cId="1726477648" sldId="256"/>
            <ac:spMk id="2" creationId="{00000000-0000-0000-0000-000000000000}"/>
          </ac:spMkLst>
        </pc:spChg>
        <pc:spChg chg="mod">
          <ac:chgData name="CHENG Jiayang" userId="4021b1c7-9444-487d-899d-eaac3fc596d1" providerId="ADAL" clId="{453348E3-198D-1443-BE86-ED2A2FBE518E}" dt="2022-03-18T14:00:39.890" v="27" actId="20577"/>
          <ac:spMkLst>
            <pc:docMk/>
            <pc:sldMk cId="1726477648" sldId="256"/>
            <ac:spMk id="3" creationId="{00000000-0000-0000-0000-000000000000}"/>
          </ac:spMkLst>
        </pc:spChg>
      </pc:sldChg>
      <pc:sldChg chg="modSp mod">
        <pc:chgData name="CHENG Jiayang" userId="4021b1c7-9444-487d-899d-eaac3fc596d1" providerId="ADAL" clId="{453348E3-198D-1443-BE86-ED2A2FBE518E}" dt="2022-03-18T14:01:49.252" v="45" actId="20577"/>
        <pc:sldMkLst>
          <pc:docMk/>
          <pc:sldMk cId="2037901232" sldId="339"/>
        </pc:sldMkLst>
        <pc:spChg chg="mod">
          <ac:chgData name="CHENG Jiayang" userId="4021b1c7-9444-487d-899d-eaac3fc596d1" providerId="ADAL" clId="{453348E3-198D-1443-BE86-ED2A2FBE518E}" dt="2022-03-18T14:01:49.252" v="45" actId="20577"/>
          <ac:spMkLst>
            <pc:docMk/>
            <pc:sldMk cId="2037901232" sldId="339"/>
            <ac:spMk id="3" creationId="{00000000-0000-0000-0000-000000000000}"/>
          </ac:spMkLst>
        </pc:spChg>
      </pc:sldChg>
      <pc:sldChg chg="modSp mod">
        <pc:chgData name="CHENG Jiayang" userId="4021b1c7-9444-487d-899d-eaac3fc596d1" providerId="ADAL" clId="{453348E3-198D-1443-BE86-ED2A2FBE518E}" dt="2022-03-18T14:20:14.063" v="497" actId="115"/>
        <pc:sldMkLst>
          <pc:docMk/>
          <pc:sldMk cId="2303620853" sldId="342"/>
        </pc:sldMkLst>
        <pc:spChg chg="mod">
          <ac:chgData name="CHENG Jiayang" userId="4021b1c7-9444-487d-899d-eaac3fc596d1" providerId="ADAL" clId="{453348E3-198D-1443-BE86-ED2A2FBE518E}" dt="2022-03-18T14:20:14.063" v="497" actId="115"/>
          <ac:spMkLst>
            <pc:docMk/>
            <pc:sldMk cId="2303620853" sldId="342"/>
            <ac:spMk id="3" creationId="{00000000-0000-0000-0000-000000000000}"/>
          </ac:spMkLst>
        </pc:spChg>
      </pc:sldChg>
      <pc:sldChg chg="modSp mod">
        <pc:chgData name="CHENG Jiayang" userId="4021b1c7-9444-487d-899d-eaac3fc596d1" providerId="ADAL" clId="{453348E3-198D-1443-BE86-ED2A2FBE518E}" dt="2022-03-18T14:17:08.972" v="322" actId="5793"/>
        <pc:sldMkLst>
          <pc:docMk/>
          <pc:sldMk cId="2519309755" sldId="347"/>
        </pc:sldMkLst>
        <pc:spChg chg="mod">
          <ac:chgData name="CHENG Jiayang" userId="4021b1c7-9444-487d-899d-eaac3fc596d1" providerId="ADAL" clId="{453348E3-198D-1443-BE86-ED2A2FBE518E}" dt="2022-03-18T14:17:08.972" v="322" actId="5793"/>
          <ac:spMkLst>
            <pc:docMk/>
            <pc:sldMk cId="2519309755" sldId="347"/>
            <ac:spMk id="3" creationId="{00000000-0000-0000-0000-000000000000}"/>
          </ac:spMkLst>
        </pc:spChg>
      </pc:sldChg>
      <pc:sldChg chg="modSp mod">
        <pc:chgData name="CHENG Jiayang" userId="4021b1c7-9444-487d-899d-eaac3fc596d1" providerId="ADAL" clId="{453348E3-198D-1443-BE86-ED2A2FBE518E}" dt="2022-03-18T14:21:20.714" v="505" actId="20577"/>
        <pc:sldMkLst>
          <pc:docMk/>
          <pc:sldMk cId="965801670" sldId="348"/>
        </pc:sldMkLst>
        <pc:spChg chg="mod">
          <ac:chgData name="CHENG Jiayang" userId="4021b1c7-9444-487d-899d-eaac3fc596d1" providerId="ADAL" clId="{453348E3-198D-1443-BE86-ED2A2FBE518E}" dt="2022-03-18T14:21:20.714" v="505" actId="20577"/>
          <ac:spMkLst>
            <pc:docMk/>
            <pc:sldMk cId="965801670" sldId="348"/>
            <ac:spMk id="3" creationId="{00000000-0000-0000-0000-000000000000}"/>
          </ac:spMkLst>
        </pc:spChg>
      </pc:sldChg>
      <pc:sldChg chg="del">
        <pc:chgData name="CHENG Jiayang" userId="4021b1c7-9444-487d-899d-eaac3fc596d1" providerId="ADAL" clId="{453348E3-198D-1443-BE86-ED2A2FBE518E}" dt="2022-03-18T14:02:41.409" v="46" actId="2696"/>
        <pc:sldMkLst>
          <pc:docMk/>
          <pc:sldMk cId="327491349" sldId="349"/>
        </pc:sldMkLst>
      </pc:sldChg>
      <pc:sldChg chg="del">
        <pc:chgData name="CHENG Jiayang" userId="4021b1c7-9444-487d-899d-eaac3fc596d1" providerId="ADAL" clId="{453348E3-198D-1443-BE86-ED2A2FBE518E}" dt="2022-03-18T14:02:42.938" v="47" actId="2696"/>
        <pc:sldMkLst>
          <pc:docMk/>
          <pc:sldMk cId="3234182473" sldId="350"/>
        </pc:sldMkLst>
      </pc:sldChg>
      <pc:sldChg chg="del">
        <pc:chgData name="CHENG Jiayang" userId="4021b1c7-9444-487d-899d-eaac3fc596d1" providerId="ADAL" clId="{453348E3-198D-1443-BE86-ED2A2FBE518E}" dt="2022-03-18T14:02:43.324" v="48" actId="2696"/>
        <pc:sldMkLst>
          <pc:docMk/>
          <pc:sldMk cId="325394940" sldId="351"/>
        </pc:sldMkLst>
      </pc:sldChg>
      <pc:sldChg chg="del">
        <pc:chgData name="CHENG Jiayang" userId="4021b1c7-9444-487d-899d-eaac3fc596d1" providerId="ADAL" clId="{453348E3-198D-1443-BE86-ED2A2FBE518E}" dt="2022-03-18T14:02:43.697" v="49" actId="2696"/>
        <pc:sldMkLst>
          <pc:docMk/>
          <pc:sldMk cId="3661855089" sldId="352"/>
        </pc:sldMkLst>
      </pc:sldChg>
      <pc:sldChg chg="del">
        <pc:chgData name="CHENG Jiayang" userId="4021b1c7-9444-487d-899d-eaac3fc596d1" providerId="ADAL" clId="{453348E3-198D-1443-BE86-ED2A2FBE518E}" dt="2022-03-18T14:02:44.583" v="50" actId="2696"/>
        <pc:sldMkLst>
          <pc:docMk/>
          <pc:sldMk cId="334113015" sldId="353"/>
        </pc:sldMkLst>
      </pc:sldChg>
      <pc:sldChg chg="modSp mod">
        <pc:chgData name="CHENG Jiayang" userId="4021b1c7-9444-487d-899d-eaac3fc596d1" providerId="ADAL" clId="{453348E3-198D-1443-BE86-ED2A2FBE518E}" dt="2022-03-18T14:22:40.530" v="574" actId="20577"/>
        <pc:sldMkLst>
          <pc:docMk/>
          <pc:sldMk cId="4055983775" sldId="354"/>
        </pc:sldMkLst>
        <pc:spChg chg="mod">
          <ac:chgData name="CHENG Jiayang" userId="4021b1c7-9444-487d-899d-eaac3fc596d1" providerId="ADAL" clId="{453348E3-198D-1443-BE86-ED2A2FBE518E}" dt="2022-03-18T14:21:50.006" v="520" actId="20577"/>
          <ac:spMkLst>
            <pc:docMk/>
            <pc:sldMk cId="4055983775" sldId="354"/>
            <ac:spMk id="2" creationId="{2D64B9F3-987E-4AA7-8D62-C16CC143F355}"/>
          </ac:spMkLst>
        </pc:spChg>
        <pc:spChg chg="mod">
          <ac:chgData name="CHENG Jiayang" userId="4021b1c7-9444-487d-899d-eaac3fc596d1" providerId="ADAL" clId="{453348E3-198D-1443-BE86-ED2A2FBE518E}" dt="2022-03-18T14:22:40.530" v="574" actId="20577"/>
          <ac:spMkLst>
            <pc:docMk/>
            <pc:sldMk cId="4055983775" sldId="354"/>
            <ac:spMk id="3" creationId="{5FCEC00D-34D1-40EE-A950-61177969EF2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E5B22-4683-F745-A13B-D1A2C0193FEC}" type="datetimeFigureOut">
              <a:rPr lang="en-US" smtClean="0"/>
              <a:t>12-Mar-23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C6AA-66FF-B84C-B2E3-D8A2FE49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8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95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April 5 -&gt; 11 is midterm break, thus shouldn’t set any event on these days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1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F353-24F6-6A48-912A-D644A8240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4A277-4009-5F4D-A303-7C86A5710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8683A-2EE8-9E46-8E51-A5F16719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CF08-7AD7-419C-AB82-B85A44253D10}" type="datetime1">
              <a:rPr lang="en-US" smtClean="0"/>
              <a:t>12-Mar-23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C88C5-677E-4947-8C23-D4FB119C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C665-E5C5-6A4D-85B1-0FB8B61F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0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59EF-EDD9-1E42-8862-56B07A9E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6F460-D93D-5C4F-9587-5E45853CE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8C13C-83DC-DE47-A4EC-8C27EC44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2225-5EE9-423B-8250-4C71856C56FC}" type="datetime1">
              <a:rPr lang="en-US" smtClean="0"/>
              <a:t>12-Mar-23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3CD33-754D-AE43-B5F7-1D16FEA9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62B89-4DB0-F94C-B89B-C4C11994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0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7A7A1-AB06-464E-9147-B441974A0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56498-FD61-2347-98C4-BD66AA911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DF8C8-F8B0-8F49-9273-457506F9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AF028-53C3-46C9-9903-F4F32C2BE708}" type="datetime1">
              <a:rPr lang="en-US" smtClean="0"/>
              <a:t>12-Mar-23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6DEEE-DE20-C14A-B282-E3D7EF24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A1CC-230B-0141-80C7-D812CBE8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6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F7E7-44A3-6440-9A47-60B3824A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8317-B20A-0E44-B08F-842701E0A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E0688-F642-B946-846C-FCF24971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ACC5-9BCC-4228-8203-75B355C78A81}" type="datetime1">
              <a:rPr lang="en-US" smtClean="0"/>
              <a:t>12-Mar-23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3883A-2491-7543-85B1-E8192048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EB26D-F6E4-C643-95C3-15FD3634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2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3980-A5D5-0E41-BFE7-26FCC8AA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AB318-222B-F74A-A837-BDB9ABD07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248C9-30EE-E541-8CCA-9BD2997D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4E41-9FB5-4FC1-9ADC-A895311F3DAA}" type="datetime1">
              <a:rPr lang="en-US" smtClean="0"/>
              <a:t>12-Mar-23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0C172-71DD-EA42-8C57-B739A4D2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33DD8-5105-CB46-BC7A-54B099A2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5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8F1B-105C-ED4E-B229-01CC470A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4282-C723-6047-A56A-308FFBF0B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C0502-1B46-F54B-A0BE-40BA5DA50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08CE4-A4AA-3847-AB5D-89FB0494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EFE4-2AAB-4140-B45C-37F16DA15C7E}" type="datetime1">
              <a:rPr lang="en-US" smtClean="0"/>
              <a:t>12-Mar-23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7E35A-3E7F-0349-84B6-FC81609A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4E7F0-FB9B-5347-AFA5-0B48A660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3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EB78-109C-5948-88A4-1E006B25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5F136-3736-CB43-99DE-997CAC2B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3854F-2C32-DC45-B414-519F39B54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B0969-79E8-9F43-BBF7-22F026113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907B0-ABA9-4346-8C1D-C22D24074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E6EF8-A080-A946-8915-E5448720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60AC-8201-4B27-9BE5-18ABA6A8E5BA}" type="datetime1">
              <a:rPr lang="en-US" smtClean="0"/>
              <a:t>12-Mar-23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D4D4D-9D4E-FF42-86DD-1BA497CD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85CF7-8B0E-D243-AF00-0A75FBF8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4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C5E3-1529-6146-A3D3-8C758471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FFAFF-E242-7E45-8678-1D78F7F9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660B-4E05-4DFE-917E-D83FCE064069}" type="datetime1">
              <a:rPr lang="en-US" smtClean="0"/>
              <a:t>12-Mar-23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26F78-A3B2-874B-93E3-88D5D30B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96036-91EB-D445-AA14-6FE51B34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FE3F9-DFD6-914F-9A31-CA50B959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7CFA-63C1-48D5-A71F-833ADD58E63E}" type="datetime1">
              <a:rPr lang="en-US" smtClean="0"/>
              <a:t>12-Mar-23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B19E7-2D47-4B43-86DD-D2DA3F44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B14F3-CA5E-2F4B-97C1-18070FB8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4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F6BA-0410-1C49-9015-A818BA8A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39EB1-E23C-4749-8110-D62A5AD42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F3AC6-66B3-D845-B488-4D381D12C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1D321-EA0B-C64B-9955-EC90BFBE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7C4B-8439-4A0A-BD3C-7292A2A7CFA1}" type="datetime1">
              <a:rPr lang="en-US" smtClean="0"/>
              <a:t>12-Mar-23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E9E0A-4EDD-5947-BFE9-2342CB3E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C63D8-C68A-1D4A-96E6-6FC8DC27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5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DE63-319A-8A4E-A746-AF39F598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D804A-A7AC-884B-B50E-68CCE58F5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22C0B-B12B-FF4D-B8DD-C1FF8D46B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E09E9-2D53-E54C-B8B6-89F4F658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49A7-8B97-44B1-9652-F527401F3528}" type="datetime1">
              <a:rPr lang="en-US" smtClean="0"/>
              <a:t>12-Mar-23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794E1-4E3D-314A-81D2-ECB474CD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68D38-C949-3547-8DD1-8B7D05E4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3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DFE28-A129-CD44-BA27-121C72BC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DB025-0276-624D-8AFC-A31E759D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10D8E-8EDC-D54B-BA3B-A110E2C59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FD80D-31A0-4D58-B6D6-5A313709E2D7}" type="datetime1">
              <a:rPr lang="en-US" smtClean="0"/>
              <a:t>12-Mar-23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2A383-86FB-3C4D-A3D7-1A5C85838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146A-AEE5-E042-951D-BC710A354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6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layground.tensorflow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009" y="1535529"/>
            <a:ext cx="11125201" cy="1961650"/>
          </a:xfrm>
        </p:spPr>
        <p:txBody>
          <a:bodyPr>
            <a:normAutofit/>
          </a:bodyPr>
          <a:lstStyle/>
          <a:p>
            <a:r>
              <a:rPr lang="en-US" sz="5400" dirty="0"/>
              <a:t>COMP 4332 / RMBI 4310</a:t>
            </a:r>
            <a:br>
              <a:rPr lang="en-US" sz="5400" dirty="0"/>
            </a:br>
            <a:r>
              <a:rPr lang="en-US" sz="5400" dirty="0"/>
              <a:t>Big Data Mining (Spring 2023)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1440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>
                <a:ea typeface="等线"/>
              </a:rPr>
              <a:t>Project 1: </a:t>
            </a:r>
            <a:r>
              <a:rPr lang="en-US" dirty="0"/>
              <a:t>Sentiment Analysis</a:t>
            </a:r>
          </a:p>
          <a:p>
            <a:r>
              <a:rPr lang="en-US" dirty="0"/>
              <a:t>TA:  Van Quyet DO (vqdo@connect.ust.hk)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5631-19A5-47B7-B769-FEE13667C42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7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图片 7">
            <a:extLst>
              <a:ext uri="{FF2B5EF4-FFF2-40B4-BE49-F238E27FC236}">
                <a16:creationId xmlns:a16="http://schemas.microsoft.com/office/drawing/2014/main" id="{CE7A60D3-50FD-4237-AF29-E71B51720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84" y="1636883"/>
            <a:ext cx="7573432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01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DA3EF-FF75-E145-AAE8-A1247343B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00" y="2012950"/>
            <a:ext cx="14732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99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10515600" cy="3251984"/>
          </a:xfrm>
        </p:spPr>
        <p:txBody>
          <a:bodyPr>
            <a:normAutofit/>
          </a:bodyPr>
          <a:lstStyle/>
          <a:p>
            <a:r>
              <a:rPr lang="en-US" sz="3000" dirty="0"/>
              <a:t>training data: 18000 reviews</a:t>
            </a:r>
          </a:p>
          <a:p>
            <a:r>
              <a:rPr lang="en-US" sz="3000" dirty="0"/>
              <a:t>validation data: 2000 reviews</a:t>
            </a:r>
          </a:p>
          <a:p>
            <a:r>
              <a:rPr lang="en-US" sz="3000" dirty="0"/>
              <a:t>test data: 4000 reviews</a:t>
            </a:r>
          </a:p>
          <a:p>
            <a:r>
              <a:rPr lang="en-US" sz="3000" dirty="0"/>
              <a:t>stars (integer, to be predicted): 1-5</a:t>
            </a:r>
          </a:p>
          <a:p>
            <a:r>
              <a:rPr lang="en-US" sz="3000" dirty="0"/>
              <a:t>given features: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business_id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cool, date, funny,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review_id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text, useful,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user_id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FAF54C-02EC-4BA3-882F-1C7BECCE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4BBD4F-A12F-4FCA-ABE4-F3E5F6C39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85" y="4887096"/>
            <a:ext cx="12192000" cy="186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01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Macro F1 on </a:t>
            </a:r>
            <a:r>
              <a:rPr lang="en-US" sz="3000" b="1" dirty="0"/>
              <a:t>test data</a:t>
            </a:r>
          </a:p>
          <a:p>
            <a:pPr lvl="1"/>
            <a:r>
              <a:rPr lang="en-US" dirty="0"/>
              <a:t>You would not get the test labels, but you can use the provided validation set to estimate your model’s performance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88DE3-604F-42F6-9780-AB4A7C0F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09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B9F3-987E-4AA7-8D62-C16CC143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Important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EC00D-34D1-40EE-A950-61177969E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000" dirty="0">
                <a:cs typeface="Calibri"/>
              </a:rPr>
              <a:t>Four weeks in total</a:t>
            </a:r>
          </a:p>
          <a:p>
            <a:r>
              <a:rPr lang="en-US" sz="2400" dirty="0">
                <a:cs typeface="Calibri"/>
              </a:rPr>
              <a:t>[March 16, 2023] Project starts</a:t>
            </a:r>
          </a:p>
          <a:p>
            <a:r>
              <a:rPr lang="en-US" sz="2400" dirty="0">
                <a:cs typeface="Calibri"/>
              </a:rPr>
              <a:t>[March 23, 2023] TA will release the validation performance of a weak baseline</a:t>
            </a:r>
          </a:p>
          <a:p>
            <a:r>
              <a:rPr lang="en-US" sz="2400" dirty="0">
                <a:cs typeface="Calibri"/>
              </a:rPr>
              <a:t>[March 30, 2023] TA will release the validation performance of a strong baseline</a:t>
            </a:r>
          </a:p>
          <a:p>
            <a:r>
              <a:rPr lang="en-US" sz="2400" dirty="0">
                <a:cs typeface="Calibri"/>
              </a:rPr>
              <a:t>[April 13, 2023, 23:59] </a:t>
            </a:r>
            <a:r>
              <a:rPr lang="en-US" sz="2400" dirty="0">
                <a:solidFill>
                  <a:srgbClr val="FF0000"/>
                </a:solidFill>
                <a:cs typeface="Calibri"/>
              </a:rPr>
              <a:t>Submission deadline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5C454-56FD-4B5D-99C4-0E0F9054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8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Predictions file pred.csv on </a:t>
            </a:r>
            <a:r>
              <a:rPr lang="en-US" sz="2400" b="1" dirty="0"/>
              <a:t>test data </a:t>
            </a:r>
            <a:r>
              <a:rPr lang="en-US" sz="2400" dirty="0">
                <a:solidFill>
                  <a:srgbClr val="FF0000"/>
                </a:solidFill>
              </a:rPr>
              <a:t>(before submitting your </a:t>
            </a:r>
            <a:r>
              <a:rPr lang="en-US" sz="2400" u="sng" dirty="0">
                <a:solidFill>
                  <a:srgbClr val="FF0000"/>
                </a:solidFill>
              </a:rPr>
              <a:t>test predictions</a:t>
            </a:r>
            <a:r>
              <a:rPr lang="en-US" sz="2400" dirty="0">
                <a:solidFill>
                  <a:srgbClr val="FF0000"/>
                </a:solidFill>
              </a:rPr>
              <a:t>, please make sure you can successfully evaluate your </a:t>
            </a:r>
            <a:r>
              <a:rPr lang="en-US" sz="2400" u="sng" dirty="0">
                <a:solidFill>
                  <a:srgbClr val="FF0000"/>
                </a:solidFill>
              </a:rPr>
              <a:t>validation predictions </a:t>
            </a:r>
            <a:r>
              <a:rPr lang="en-US" sz="2400" dirty="0">
                <a:solidFill>
                  <a:srgbClr val="FF0000"/>
                </a:solidFill>
              </a:rPr>
              <a:t>on the validation data with the help of evaluate.py)</a:t>
            </a:r>
            <a:endParaRPr lang="en-US" sz="2400" dirty="0">
              <a:solidFill>
                <a:srgbClr val="FF0000"/>
              </a:solidFill>
              <a:cs typeface="Calibri"/>
            </a:endParaRPr>
          </a:p>
          <a:p>
            <a:r>
              <a:rPr lang="en-US" sz="2400" dirty="0"/>
              <a:t>Report (1~2 pages)</a:t>
            </a:r>
          </a:p>
          <a:p>
            <a:r>
              <a:rPr lang="en-US" sz="2400" dirty="0"/>
              <a:t>Code (Frameworks and even programming languages are not restricted.)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DDL: April 13, 2023</a:t>
            </a:r>
            <a:endParaRPr lang="en-US" sz="2400" dirty="0">
              <a:solidFill>
                <a:srgbClr val="FF0000"/>
              </a:solidFill>
              <a:cs typeface="Calibri"/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Submission: Each </a:t>
            </a:r>
            <a:r>
              <a:rPr lang="en-US" sz="2400" b="1" dirty="0">
                <a:solidFill>
                  <a:srgbClr val="FF0000"/>
                </a:solidFill>
              </a:rPr>
              <a:t>team leader</a:t>
            </a:r>
            <a:r>
              <a:rPr lang="en-US" sz="2400" dirty="0">
                <a:solidFill>
                  <a:srgbClr val="FF0000"/>
                </a:solidFill>
              </a:rPr>
              <a:t> is required to submit the </a:t>
            </a:r>
            <a:r>
              <a:rPr lang="en-US" sz="2400" u="sng" dirty="0">
                <a:solidFill>
                  <a:srgbClr val="FF0000"/>
                </a:solidFill>
              </a:rPr>
              <a:t>groupNo.zip</a:t>
            </a:r>
            <a:r>
              <a:rPr lang="en-US" sz="2400" dirty="0">
                <a:solidFill>
                  <a:srgbClr val="FF0000"/>
                </a:solidFill>
              </a:rPr>
              <a:t> file that contains </a:t>
            </a:r>
            <a:r>
              <a:rPr lang="en-US" sz="2400" u="sng" dirty="0">
                <a:solidFill>
                  <a:srgbClr val="FF0000"/>
                </a:solidFill>
              </a:rPr>
              <a:t>pred.csv, the report, and your team’s code</a:t>
            </a:r>
            <a:r>
              <a:rPr lang="en-US" sz="2400" dirty="0">
                <a:solidFill>
                  <a:srgbClr val="FF0000"/>
                </a:solidFill>
              </a:rPr>
              <a:t> on Canvas.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We will check your report with your code and the model performance (in terms of macro F1) on the test set.</a:t>
            </a:r>
            <a:endParaRPr lang="en-US" sz="24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ED8116-E5BE-4BD0-BB12-2B777B71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01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D1E8D68-8225-D44F-868A-0C3F2C95E867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41530389"/>
              </p:ext>
            </p:extLst>
          </p:nvPr>
        </p:nvGraphicFramePr>
        <p:xfrm>
          <a:off x="936171" y="1763485"/>
          <a:ext cx="10334317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008">
                  <a:extLst>
                    <a:ext uri="{9D8B030D-6E8A-4147-A177-3AD203B41FA5}">
                      <a16:colId xmlns:a16="http://schemas.microsoft.com/office/drawing/2014/main" val="2212887982"/>
                    </a:ext>
                  </a:extLst>
                </a:gridCol>
                <a:gridCol w="4467496">
                  <a:extLst>
                    <a:ext uri="{9D8B030D-6E8A-4147-A177-3AD203B41FA5}">
                      <a16:colId xmlns:a16="http://schemas.microsoft.com/office/drawing/2014/main" val="3464617854"/>
                    </a:ext>
                  </a:extLst>
                </a:gridCol>
                <a:gridCol w="4757813">
                  <a:extLst>
                    <a:ext uri="{9D8B030D-6E8A-4147-A177-3AD203B41FA5}">
                      <a16:colId xmlns:a16="http://schemas.microsoft.com/office/drawing/2014/main" val="353609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Classifier (80%)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 (20%)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code in tutorials or in Project 1 without any modification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88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easy baseline that most students can outperform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algorithm you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1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competitive baseline that about half students can surpass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detailed 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7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very competitive baseline without any special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dirty="0"/>
                        <a:t>detailed explanation and analysis, </a:t>
                      </a:r>
                      <a:r>
                        <a:rPr lang="en-US"/>
                        <a:t>such as explorative data analysis, hyperparameters and ablation studies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33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very competitive baseline with at least one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 ideas, detailed explanation and solid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59856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Rule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4BE1B7-FA40-41A7-9050-DAC944A7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3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13970" algn="ctr"/>
            <a:r>
              <a:rPr lang="en-US" altLang="en-US" dirty="0"/>
              <a:t>Thank You and Good Luck</a:t>
            </a:r>
            <a:endParaRPr lang="en-HK" dirty="0">
              <a:cs typeface="Calibri Light" panose="020F03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8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2760548-1C33-DC42-8A5F-2C110F84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58CF64-7261-F140-9A5F-0E578E7ACAA1}"/>
              </a:ext>
            </a:extLst>
          </p:cNvPr>
          <p:cNvSpPr txBox="1">
            <a:spLocks/>
          </p:cNvSpPr>
          <p:nvPr/>
        </p:nvSpPr>
        <p:spPr>
          <a:xfrm>
            <a:off x="838200" y="175031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Generally modeled as </a:t>
            </a:r>
            <a:r>
              <a:rPr lang="en-US" sz="3000" b="1" u="sng" dirty="0"/>
              <a:t>classification</a:t>
            </a:r>
            <a:r>
              <a:rPr lang="en-US" sz="3000" dirty="0"/>
              <a:t> or regression task</a:t>
            </a:r>
          </a:p>
          <a:p>
            <a:pPr lvl="1"/>
            <a:r>
              <a:rPr lang="en-US" dirty="0"/>
              <a:t>predict a binary or ordinal label</a:t>
            </a:r>
          </a:p>
          <a:p>
            <a:pPr lvl="1"/>
            <a:endParaRPr lang="en-US" dirty="0">
              <a:solidFill>
                <a:srgbClr val="008000"/>
              </a:solidFill>
            </a:endParaRP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3200" dirty="0"/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B6E750-FED0-4E09-A557-19650B34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8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/>
              <a:t>Simplest task:</a:t>
            </a:r>
          </a:p>
          <a:p>
            <a:pPr lvl="1"/>
            <a:r>
              <a:rPr lang="en-US" sz="2600" dirty="0"/>
              <a:t>Is the attitude of this text positive or negative?</a:t>
            </a:r>
          </a:p>
          <a:p>
            <a:endParaRPr lang="en-US" sz="3200" dirty="0"/>
          </a:p>
          <a:p>
            <a:r>
              <a:rPr lang="en-US" sz="3200" b="1" dirty="0"/>
              <a:t>More complex:</a:t>
            </a:r>
          </a:p>
          <a:p>
            <a:pPr lvl="1"/>
            <a:r>
              <a:rPr lang="en-US" sz="2600" dirty="0"/>
              <a:t>Rank the attitude of this text from 1 to 5</a:t>
            </a:r>
          </a:p>
          <a:p>
            <a:pPr lvl="1"/>
            <a:r>
              <a:rPr lang="en-US" sz="2600" dirty="0">
                <a:solidFill>
                  <a:srgbClr val="008000"/>
                </a:solidFill>
              </a:rPr>
              <a:t>(3/5) The room was clean and everything worked fine – even the water pressure</a:t>
            </a:r>
          </a:p>
          <a:p>
            <a:pPr lvl="1"/>
            <a:r>
              <a:rPr lang="en-US" sz="2600" dirty="0">
                <a:solidFill>
                  <a:srgbClr val="0000FF"/>
                </a:solidFill>
              </a:rPr>
              <a:t>(1/5) …the worst hotel I had ever stayed at ...</a:t>
            </a:r>
            <a:endParaRPr lang="en-US" sz="2600" b="1" dirty="0"/>
          </a:p>
          <a:p>
            <a:endParaRPr lang="en-US" sz="3200" dirty="0"/>
          </a:p>
          <a:p>
            <a:r>
              <a:rPr lang="en-US" sz="3200" b="1" dirty="0"/>
              <a:t>Advanced:</a:t>
            </a:r>
          </a:p>
          <a:p>
            <a:pPr lvl="1"/>
            <a:r>
              <a:rPr lang="en-US" sz="2600" dirty="0"/>
              <a:t>Detect the target, source, or complex attitude types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A0510-7C66-4E45-BD30-B0A99316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2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782593"/>
            <a:ext cx="10515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3200" b="1" dirty="0"/>
              <a:t>Data Loader: </a:t>
            </a:r>
            <a:r>
              <a:rPr lang="en-US" sz="3200" dirty="0"/>
              <a:t>Load data from disks</a:t>
            </a:r>
          </a:p>
          <a:p>
            <a:r>
              <a:rPr lang="en-US" sz="3200" b="1" dirty="0"/>
              <a:t>Feature Extraction: </a:t>
            </a:r>
            <a:r>
              <a:rPr lang="en-US" sz="3200" dirty="0"/>
              <a:t>Find useful features</a:t>
            </a:r>
          </a:p>
          <a:p>
            <a:r>
              <a:rPr lang="en-US" sz="3200" b="1" dirty="0"/>
              <a:t>Learning: </a:t>
            </a:r>
            <a:r>
              <a:rPr lang="en-US" sz="3200" dirty="0"/>
              <a:t>Classification via different classifiers</a:t>
            </a:r>
          </a:p>
          <a:p>
            <a:endParaRPr lang="en-US" sz="3700" dirty="0">
              <a:cs typeface="Calibri"/>
            </a:endParaRPr>
          </a:p>
          <a:p>
            <a:pPr marL="0" indent="0">
              <a:buNone/>
            </a:pPr>
            <a:r>
              <a:rPr lang="en-US" sz="3200" dirty="0">
                <a:cs typeface="Calibri"/>
              </a:rPr>
              <a:t>For more information and examples, please refer to </a:t>
            </a:r>
            <a:r>
              <a:rPr lang="en-US" sz="3200" u="sng" dirty="0" err="1">
                <a:cs typeface="Calibri"/>
              </a:rPr>
              <a:t>instruction.ipynb</a:t>
            </a:r>
            <a:endParaRPr lang="en-US" sz="3200" u="sng" dirty="0">
              <a:cs typeface="Calibri"/>
            </a:endParaRPr>
          </a:p>
          <a:p>
            <a:pPr marL="0" indent="0">
              <a:buNone/>
            </a:pPr>
            <a:endParaRPr lang="en-US" sz="3200" dirty="0">
              <a:cs typeface="Calibri"/>
            </a:endParaRPr>
          </a:p>
          <a:p>
            <a:pPr marL="0" indent="0">
              <a:buNone/>
            </a:pPr>
            <a:r>
              <a:rPr lang="en-US" sz="3200" dirty="0">
                <a:cs typeface="Calibri"/>
              </a:rPr>
              <a:t>If you want to quickly get familiar with the whole pipeline, please refer to </a:t>
            </a:r>
            <a:r>
              <a:rPr lang="en-US" sz="3200" u="sng" dirty="0" err="1">
                <a:cs typeface="Calibri"/>
              </a:rPr>
              <a:t>general_pipeline.ipynb</a:t>
            </a:r>
            <a:endParaRPr lang="en-US" sz="3200" u="sng" dirty="0"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2AB327-DFDE-437A-8C7E-942A49AA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2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030" y="1528847"/>
            <a:ext cx="8337940" cy="516934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D6037F-4C84-4710-A7DE-62F3492F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1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64255"/>
            <a:ext cx="10515600" cy="4351338"/>
          </a:xfrm>
        </p:spPr>
        <p:txBody>
          <a:bodyPr>
            <a:normAutofit/>
          </a:bodyPr>
          <a:lstStyle/>
          <a:p>
            <a:r>
              <a:rPr lang="en-US" sz="3000" b="1" dirty="0"/>
              <a:t>word occurrence, word frequency, or TF-IDF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room is clean.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[0,0,1,1,0,1,0,0,1,0,1]</a:t>
            </a:r>
          </a:p>
          <a:p>
            <a:r>
              <a:rPr lang="en-US" sz="3000" b="1" dirty="0"/>
              <a:t>word embedding</a:t>
            </a:r>
          </a:p>
          <a:p>
            <a:pPr lvl="1"/>
            <a:r>
              <a:rPr lang="en-HK" dirty="0" err="1">
                <a:latin typeface="Calibri" panose="020F0502020204030204" pitchFamily="34" charset="0"/>
                <a:cs typeface="Calibri" panose="020F0502020204030204" pitchFamily="34" charset="0"/>
              </a:rPr>
              <a:t>cbow</a:t>
            </a:r>
            <a:r>
              <a:rPr lang="en-HK" dirty="0">
                <a:latin typeface="Calibri" panose="020F0502020204030204" pitchFamily="34" charset="0"/>
                <a:cs typeface="Calibri" panose="020F0502020204030204" pitchFamily="34" charset="0"/>
              </a:rPr>
              <a:t>, skip-gram, </a:t>
            </a:r>
            <a:r>
              <a:rPr lang="en-HK" dirty="0" err="1">
                <a:latin typeface="Calibri" panose="020F0502020204030204" pitchFamily="34" charset="0"/>
                <a:cs typeface="Calibri" panose="020F0502020204030204" pitchFamily="34" charset="0"/>
              </a:rPr>
              <a:t>GloVe</a:t>
            </a:r>
            <a:r>
              <a:rPr lang="en-HK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HK" dirty="0" err="1">
                <a:latin typeface="Calibri" panose="020F0502020204030204" pitchFamily="34" charset="0"/>
                <a:cs typeface="Calibri" panose="020F0502020204030204" pitchFamily="34" charset="0"/>
              </a:rPr>
              <a:t>fasttext</a:t>
            </a:r>
            <a:endParaRPr lang="en-H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HK" sz="3000" b="1" dirty="0">
                <a:cs typeface="Consolas" panose="020B0609020204030204" pitchFamily="49" charset="0"/>
              </a:rPr>
              <a:t>contextualized word representation</a:t>
            </a:r>
          </a:p>
          <a:p>
            <a:pPr lvl="1"/>
            <a:r>
              <a:rPr lang="en-HK" dirty="0" err="1">
                <a:latin typeface="Calibri" panose="020F0502020204030204" pitchFamily="34" charset="0"/>
                <a:cs typeface="Calibri" panose="020F0502020204030204" pitchFamily="34" charset="0"/>
              </a:rPr>
              <a:t>ELMo</a:t>
            </a:r>
            <a:r>
              <a:rPr lang="en-HK" dirty="0">
                <a:latin typeface="Calibri" panose="020F0502020204030204" pitchFamily="34" charset="0"/>
                <a:cs typeface="Calibri" panose="020F0502020204030204" pitchFamily="34" charset="0"/>
              </a:rPr>
              <a:t>, BERT, GPT, GPT-2</a:t>
            </a:r>
          </a:p>
          <a:p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0575E0-3C14-4627-A925-CF52316D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60734"/>
            <a:ext cx="10515600" cy="5032375"/>
          </a:xfrm>
        </p:spPr>
        <p:txBody>
          <a:bodyPr>
            <a:normAutofit/>
          </a:bodyPr>
          <a:lstStyle/>
          <a:p>
            <a:r>
              <a:rPr lang="en-US" sz="3000" dirty="0"/>
              <a:t>user information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nationality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</a:p>
          <a:p>
            <a:r>
              <a:rPr lang="en-US" sz="3000" dirty="0"/>
              <a:t>date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weekday or weekend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holiday?</a:t>
            </a:r>
          </a:p>
          <a:p>
            <a:r>
              <a:rPr lang="en-US" sz="3000" dirty="0"/>
              <a:t>hotel rating</a:t>
            </a:r>
          </a:p>
          <a:p>
            <a:pPr lvl="1"/>
            <a:r>
              <a:rPr lang="en-HK" dirty="0">
                <a:latin typeface="Calibri" panose="020F0502020204030204" pitchFamily="34" charset="0"/>
                <a:cs typeface="Calibri" panose="020F0502020204030204" pitchFamily="34" charset="0"/>
              </a:rPr>
              <a:t>Hilton Hotel</a:t>
            </a:r>
          </a:p>
          <a:p>
            <a:pPr lvl="1"/>
            <a:r>
              <a:rPr lang="en-HK" dirty="0">
                <a:latin typeface="Calibri" panose="020F0502020204030204" pitchFamily="34" charset="0"/>
                <a:cs typeface="Calibri" panose="020F0502020204030204" pitchFamily="34" charset="0"/>
              </a:rPr>
              <a:t>Youth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Hostel</a:t>
            </a:r>
            <a:endParaRPr lang="en-H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DF03EB-3FE7-47BD-997A-E157DF21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1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64256"/>
            <a:ext cx="10515600" cy="4351338"/>
          </a:xfrm>
        </p:spPr>
        <p:txBody>
          <a:bodyPr>
            <a:normAutofit/>
          </a:bodyPr>
          <a:lstStyle/>
          <a:p>
            <a:r>
              <a:rPr lang="en-US" sz="3000" dirty="0"/>
              <a:t>Naïve Bayes</a:t>
            </a:r>
          </a:p>
          <a:p>
            <a:r>
              <a:rPr lang="en-US" sz="3000" dirty="0"/>
              <a:t>Logistic Regression</a:t>
            </a:r>
          </a:p>
          <a:p>
            <a:r>
              <a:rPr lang="en-US" sz="3000" dirty="0"/>
              <a:t>Support Vector Machine</a:t>
            </a:r>
          </a:p>
          <a:p>
            <a:r>
              <a:rPr lang="en-US" sz="3000" b="1" dirty="0"/>
              <a:t>Deep Learning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A5A421-C4C7-4422-95C3-CF9AB21F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6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 Layer Perceptron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07D9B5-D134-C04B-AA3A-C6018B471141}"/>
              </a:ext>
            </a:extLst>
          </p:cNvPr>
          <p:cNvGrpSpPr/>
          <p:nvPr/>
        </p:nvGrpSpPr>
        <p:grpSpPr>
          <a:xfrm>
            <a:off x="4305300" y="2133600"/>
            <a:ext cx="3581400" cy="2590800"/>
            <a:chOff x="5562600" y="1981200"/>
            <a:chExt cx="3581400" cy="2590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939A4D-750F-1745-A0FE-36E84CCE24C5}"/>
                </a:ext>
              </a:extLst>
            </p:cNvPr>
            <p:cNvSpPr/>
            <p:nvPr/>
          </p:nvSpPr>
          <p:spPr>
            <a:xfrm>
              <a:off x="5562600" y="1981200"/>
              <a:ext cx="3581400" cy="25908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99FD80-C565-984B-AE75-39ED57314B1B}"/>
                </a:ext>
              </a:extLst>
            </p:cNvPr>
            <p:cNvGrpSpPr/>
            <p:nvPr/>
          </p:nvGrpSpPr>
          <p:grpSpPr>
            <a:xfrm>
              <a:off x="5638599" y="2140638"/>
              <a:ext cx="3454839" cy="2312432"/>
              <a:chOff x="5599913" y="3472934"/>
              <a:chExt cx="3454839" cy="2312432"/>
            </a:xfrm>
          </p:grpSpPr>
          <p:grpSp>
            <p:nvGrpSpPr>
              <p:cNvPr id="11" name="Group 51">
                <a:extLst>
                  <a:ext uri="{FF2B5EF4-FFF2-40B4-BE49-F238E27FC236}">
                    <a16:creationId xmlns:a16="http://schemas.microsoft.com/office/drawing/2014/main" id="{9E6CB675-2E05-1F4A-A3D8-BD2EF1B614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8400" y="3543300"/>
                <a:ext cx="2209800" cy="2171700"/>
                <a:chOff x="1872" y="2496"/>
                <a:chExt cx="1392" cy="1368"/>
              </a:xfrm>
            </p:grpSpPr>
            <p:grpSp>
              <p:nvGrpSpPr>
                <p:cNvPr id="16" name="Group 26">
                  <a:extLst>
                    <a:ext uri="{FF2B5EF4-FFF2-40B4-BE49-F238E27FC236}">
                      <a16:creationId xmlns:a16="http://schemas.microsoft.com/office/drawing/2014/main" id="{39F2A7BE-A96D-E840-8024-EA1BE15243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72" y="3720"/>
                  <a:ext cx="1392" cy="144"/>
                  <a:chOff x="1872" y="3720"/>
                  <a:chExt cx="1392" cy="144"/>
                </a:xfrm>
              </p:grpSpPr>
              <p:sp>
                <p:nvSpPr>
                  <p:cNvPr id="46" name="Oval 10">
                    <a:extLst>
                      <a:ext uri="{FF2B5EF4-FFF2-40B4-BE49-F238E27FC236}">
                        <a16:creationId xmlns:a16="http://schemas.microsoft.com/office/drawing/2014/main" id="{A1FFFC73-9107-DE4A-9305-6AB1940260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3720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Oval 11">
                    <a:extLst>
                      <a:ext uri="{FF2B5EF4-FFF2-40B4-BE49-F238E27FC236}">
                        <a16:creationId xmlns:a16="http://schemas.microsoft.com/office/drawing/2014/main" id="{18061E2D-CE45-8443-8088-EED97221AD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3720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Oval 12">
                    <a:extLst>
                      <a:ext uri="{FF2B5EF4-FFF2-40B4-BE49-F238E27FC236}">
                        <a16:creationId xmlns:a16="http://schemas.microsoft.com/office/drawing/2014/main" id="{8A08C0E1-91D8-0349-B85D-5A3BDFE4FA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720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Oval 13">
                    <a:extLst>
                      <a:ext uri="{FF2B5EF4-FFF2-40B4-BE49-F238E27FC236}">
                        <a16:creationId xmlns:a16="http://schemas.microsoft.com/office/drawing/2014/main" id="{A06FDDD8-07CF-FB48-9A64-C1346C1E45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720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Oval 14">
                    <a:extLst>
                      <a:ext uri="{FF2B5EF4-FFF2-40B4-BE49-F238E27FC236}">
                        <a16:creationId xmlns:a16="http://schemas.microsoft.com/office/drawing/2014/main" id="{B381883F-5876-2347-B8E5-50605790AD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720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" name="Group 25">
                  <a:extLst>
                    <a:ext uri="{FF2B5EF4-FFF2-40B4-BE49-F238E27FC236}">
                      <a16:creationId xmlns:a16="http://schemas.microsoft.com/office/drawing/2014/main" id="{5222AEB8-AB27-454C-AE6F-A01E624AF0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16" y="3108"/>
                  <a:ext cx="1056" cy="144"/>
                  <a:chOff x="2016" y="3168"/>
                  <a:chExt cx="1056" cy="144"/>
                </a:xfrm>
              </p:grpSpPr>
              <p:sp>
                <p:nvSpPr>
                  <p:cNvPr id="43" name="Oval 16">
                    <a:extLst>
                      <a:ext uri="{FF2B5EF4-FFF2-40B4-BE49-F238E27FC236}">
                        <a16:creationId xmlns:a16="http://schemas.microsoft.com/office/drawing/2014/main" id="{D690B777-724D-7F41-A628-911F4D411A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3168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Oval 17">
                    <a:extLst>
                      <a:ext uri="{FF2B5EF4-FFF2-40B4-BE49-F238E27FC236}">
                        <a16:creationId xmlns:a16="http://schemas.microsoft.com/office/drawing/2014/main" id="{C7FB1972-C701-254F-B296-ABDA6D4E91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Oval 19">
                    <a:extLst>
                      <a:ext uri="{FF2B5EF4-FFF2-40B4-BE49-F238E27FC236}">
                        <a16:creationId xmlns:a16="http://schemas.microsoft.com/office/drawing/2014/main" id="{1AAD98E5-C56E-8C42-83AF-0FD7E06471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168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" name="Group 27">
                  <a:extLst>
                    <a:ext uri="{FF2B5EF4-FFF2-40B4-BE49-F238E27FC236}">
                      <a16:creationId xmlns:a16="http://schemas.microsoft.com/office/drawing/2014/main" id="{8F23F3DA-55CB-4D43-B28D-17876032CF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08" y="2496"/>
                  <a:ext cx="624" cy="144"/>
                  <a:chOff x="2208" y="2496"/>
                  <a:chExt cx="624" cy="144"/>
                </a:xfrm>
              </p:grpSpPr>
              <p:sp>
                <p:nvSpPr>
                  <p:cNvPr id="41" name="Oval 21">
                    <a:extLst>
                      <a:ext uri="{FF2B5EF4-FFF2-40B4-BE49-F238E27FC236}">
                        <a16:creationId xmlns:a16="http://schemas.microsoft.com/office/drawing/2014/main" id="{B813E314-45F6-7C42-A644-DE80D9D04F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496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Oval 24">
                    <a:extLst>
                      <a:ext uri="{FF2B5EF4-FFF2-40B4-BE49-F238E27FC236}">
                        <a16:creationId xmlns:a16="http://schemas.microsoft.com/office/drawing/2014/main" id="{7D854767-18B7-264C-B74F-9E018420D9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2496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9" name="AutoShape 28">
                  <a:extLst>
                    <a:ext uri="{FF2B5EF4-FFF2-40B4-BE49-F238E27FC236}">
                      <a16:creationId xmlns:a16="http://schemas.microsoft.com/office/drawing/2014/main" id="{A7E63483-C955-0A4E-B0ED-FEC0C46644B3}"/>
                    </a:ext>
                  </a:extLst>
                </p:cNvPr>
                <p:cNvCxnSpPr>
                  <a:cxnSpLocks noChangeShapeType="1"/>
                  <a:stCxn id="42" idx="4"/>
                  <a:endCxn id="44" idx="0"/>
                </p:cNvCxnSpPr>
                <p:nvPr/>
              </p:nvCxnSpPr>
              <p:spPr bwMode="auto">
                <a:xfrm>
                  <a:off x="2760" y="2640"/>
                  <a:ext cx="240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" name="AutoShape 29">
                  <a:extLst>
                    <a:ext uri="{FF2B5EF4-FFF2-40B4-BE49-F238E27FC236}">
                      <a16:creationId xmlns:a16="http://schemas.microsoft.com/office/drawing/2014/main" id="{4002F9CF-0CE2-784B-B8DA-B4CA17B780AB}"/>
                    </a:ext>
                  </a:extLst>
                </p:cNvPr>
                <p:cNvCxnSpPr>
                  <a:cxnSpLocks noChangeShapeType="1"/>
                  <a:stCxn id="42" idx="4"/>
                  <a:endCxn id="45" idx="0"/>
                </p:cNvCxnSpPr>
                <p:nvPr/>
              </p:nvCxnSpPr>
              <p:spPr bwMode="auto">
                <a:xfrm flipH="1">
                  <a:off x="2568" y="2640"/>
                  <a:ext cx="192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" name="AutoShape 30">
                  <a:extLst>
                    <a:ext uri="{FF2B5EF4-FFF2-40B4-BE49-F238E27FC236}">
                      <a16:creationId xmlns:a16="http://schemas.microsoft.com/office/drawing/2014/main" id="{C36AF96E-DE46-984A-BC3C-F1A8E326C7A6}"/>
                    </a:ext>
                  </a:extLst>
                </p:cNvPr>
                <p:cNvCxnSpPr>
                  <a:cxnSpLocks noChangeShapeType="1"/>
                  <a:stCxn id="42" idx="4"/>
                  <a:endCxn id="43" idx="0"/>
                </p:cNvCxnSpPr>
                <p:nvPr/>
              </p:nvCxnSpPr>
              <p:spPr bwMode="auto">
                <a:xfrm flipH="1">
                  <a:off x="2088" y="2640"/>
                  <a:ext cx="672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" name="AutoShape 31">
                  <a:extLst>
                    <a:ext uri="{FF2B5EF4-FFF2-40B4-BE49-F238E27FC236}">
                      <a16:creationId xmlns:a16="http://schemas.microsoft.com/office/drawing/2014/main" id="{6EF4EA5E-A159-5447-940C-C21CAD579453}"/>
                    </a:ext>
                  </a:extLst>
                </p:cNvPr>
                <p:cNvCxnSpPr>
                  <a:cxnSpLocks noChangeShapeType="1"/>
                  <a:stCxn id="41" idx="4"/>
                  <a:endCxn id="44" idx="0"/>
                </p:cNvCxnSpPr>
                <p:nvPr/>
              </p:nvCxnSpPr>
              <p:spPr bwMode="auto">
                <a:xfrm>
                  <a:off x="2280" y="2640"/>
                  <a:ext cx="720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" name="AutoShape 32">
                  <a:extLst>
                    <a:ext uri="{FF2B5EF4-FFF2-40B4-BE49-F238E27FC236}">
                      <a16:creationId xmlns:a16="http://schemas.microsoft.com/office/drawing/2014/main" id="{2270A473-9626-964C-BB28-69726B411691}"/>
                    </a:ext>
                  </a:extLst>
                </p:cNvPr>
                <p:cNvCxnSpPr>
                  <a:cxnSpLocks noChangeShapeType="1"/>
                  <a:stCxn id="41" idx="4"/>
                  <a:endCxn id="45" idx="0"/>
                </p:cNvCxnSpPr>
                <p:nvPr/>
              </p:nvCxnSpPr>
              <p:spPr bwMode="auto">
                <a:xfrm>
                  <a:off x="2280" y="2640"/>
                  <a:ext cx="288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AutoShape 33">
                  <a:extLst>
                    <a:ext uri="{FF2B5EF4-FFF2-40B4-BE49-F238E27FC236}">
                      <a16:creationId xmlns:a16="http://schemas.microsoft.com/office/drawing/2014/main" id="{769C944C-515C-B145-9A39-F622641D9FCA}"/>
                    </a:ext>
                  </a:extLst>
                </p:cNvPr>
                <p:cNvCxnSpPr>
                  <a:cxnSpLocks noChangeShapeType="1"/>
                  <a:stCxn id="41" idx="4"/>
                  <a:endCxn id="43" idx="0"/>
                </p:cNvCxnSpPr>
                <p:nvPr/>
              </p:nvCxnSpPr>
              <p:spPr bwMode="auto">
                <a:xfrm flipH="1">
                  <a:off x="2088" y="2640"/>
                  <a:ext cx="192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" name="AutoShape 34">
                  <a:extLst>
                    <a:ext uri="{FF2B5EF4-FFF2-40B4-BE49-F238E27FC236}">
                      <a16:creationId xmlns:a16="http://schemas.microsoft.com/office/drawing/2014/main" id="{E8CBDDCB-3DD1-EB41-AA0A-B29AEB782E89}"/>
                    </a:ext>
                  </a:extLst>
                </p:cNvPr>
                <p:cNvCxnSpPr>
                  <a:cxnSpLocks noChangeShapeType="1"/>
                  <a:stCxn id="43" idx="4"/>
                  <a:endCxn id="46" idx="0"/>
                </p:cNvCxnSpPr>
                <p:nvPr/>
              </p:nvCxnSpPr>
              <p:spPr bwMode="auto">
                <a:xfrm flipH="1">
                  <a:off x="1944" y="3252"/>
                  <a:ext cx="144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" name="AutoShape 35">
                  <a:extLst>
                    <a:ext uri="{FF2B5EF4-FFF2-40B4-BE49-F238E27FC236}">
                      <a16:creationId xmlns:a16="http://schemas.microsoft.com/office/drawing/2014/main" id="{28135D1C-BEEF-C44F-ABF3-CFFD687CC97C}"/>
                    </a:ext>
                  </a:extLst>
                </p:cNvPr>
                <p:cNvCxnSpPr>
                  <a:cxnSpLocks noChangeShapeType="1"/>
                  <a:stCxn id="43" idx="4"/>
                  <a:endCxn id="47" idx="0"/>
                </p:cNvCxnSpPr>
                <p:nvPr/>
              </p:nvCxnSpPr>
              <p:spPr bwMode="auto">
                <a:xfrm>
                  <a:off x="2088" y="3252"/>
                  <a:ext cx="240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AutoShape 36">
                  <a:extLst>
                    <a:ext uri="{FF2B5EF4-FFF2-40B4-BE49-F238E27FC236}">
                      <a16:creationId xmlns:a16="http://schemas.microsoft.com/office/drawing/2014/main" id="{D842B400-28D1-B447-B112-061A9A937EE8}"/>
                    </a:ext>
                  </a:extLst>
                </p:cNvPr>
                <p:cNvCxnSpPr>
                  <a:cxnSpLocks noChangeShapeType="1"/>
                  <a:stCxn id="43" idx="4"/>
                  <a:endCxn id="50" idx="0"/>
                </p:cNvCxnSpPr>
                <p:nvPr/>
              </p:nvCxnSpPr>
              <p:spPr bwMode="auto">
                <a:xfrm>
                  <a:off x="2088" y="3252"/>
                  <a:ext cx="528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AutoShape 37">
                  <a:extLst>
                    <a:ext uri="{FF2B5EF4-FFF2-40B4-BE49-F238E27FC236}">
                      <a16:creationId xmlns:a16="http://schemas.microsoft.com/office/drawing/2014/main" id="{957ED70C-F85A-FE43-B226-86E9D4D1F6A9}"/>
                    </a:ext>
                  </a:extLst>
                </p:cNvPr>
                <p:cNvCxnSpPr>
                  <a:cxnSpLocks noChangeShapeType="1"/>
                  <a:stCxn id="43" idx="4"/>
                  <a:endCxn id="48" idx="0"/>
                </p:cNvCxnSpPr>
                <p:nvPr/>
              </p:nvCxnSpPr>
              <p:spPr bwMode="auto">
                <a:xfrm>
                  <a:off x="2088" y="3252"/>
                  <a:ext cx="816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" name="AutoShape 38">
                  <a:extLst>
                    <a:ext uri="{FF2B5EF4-FFF2-40B4-BE49-F238E27FC236}">
                      <a16:creationId xmlns:a16="http://schemas.microsoft.com/office/drawing/2014/main" id="{076D9592-5F87-8140-A2C7-0454F6182EE7}"/>
                    </a:ext>
                  </a:extLst>
                </p:cNvPr>
                <p:cNvCxnSpPr>
                  <a:cxnSpLocks noChangeShapeType="1"/>
                  <a:stCxn id="43" idx="4"/>
                  <a:endCxn id="49" idx="0"/>
                </p:cNvCxnSpPr>
                <p:nvPr/>
              </p:nvCxnSpPr>
              <p:spPr bwMode="auto">
                <a:xfrm>
                  <a:off x="2088" y="3252"/>
                  <a:ext cx="1104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" name="AutoShape 40">
                  <a:extLst>
                    <a:ext uri="{FF2B5EF4-FFF2-40B4-BE49-F238E27FC236}">
                      <a16:creationId xmlns:a16="http://schemas.microsoft.com/office/drawing/2014/main" id="{4C73FCB2-6A50-B445-8CE9-20E54DFECC42}"/>
                    </a:ext>
                  </a:extLst>
                </p:cNvPr>
                <p:cNvCxnSpPr>
                  <a:cxnSpLocks noChangeShapeType="1"/>
                  <a:endCxn id="50" idx="0"/>
                </p:cNvCxnSpPr>
                <p:nvPr/>
              </p:nvCxnSpPr>
              <p:spPr bwMode="auto">
                <a:xfrm>
                  <a:off x="2560" y="3268"/>
                  <a:ext cx="56" cy="45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AutoShape 41">
                  <a:extLst>
                    <a:ext uri="{FF2B5EF4-FFF2-40B4-BE49-F238E27FC236}">
                      <a16:creationId xmlns:a16="http://schemas.microsoft.com/office/drawing/2014/main" id="{F27B1240-C80B-D143-8B0D-E12EC0342E6F}"/>
                    </a:ext>
                  </a:extLst>
                </p:cNvPr>
                <p:cNvCxnSpPr>
                  <a:cxnSpLocks noChangeShapeType="1"/>
                  <a:stCxn id="45" idx="4"/>
                  <a:endCxn id="47" idx="0"/>
                </p:cNvCxnSpPr>
                <p:nvPr/>
              </p:nvCxnSpPr>
              <p:spPr bwMode="auto">
                <a:xfrm flipH="1">
                  <a:off x="2328" y="3252"/>
                  <a:ext cx="240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" name="AutoShape 42">
                  <a:extLst>
                    <a:ext uri="{FF2B5EF4-FFF2-40B4-BE49-F238E27FC236}">
                      <a16:creationId xmlns:a16="http://schemas.microsoft.com/office/drawing/2014/main" id="{81F8AC9A-80CD-D640-8692-62094FFBEC08}"/>
                    </a:ext>
                  </a:extLst>
                </p:cNvPr>
                <p:cNvCxnSpPr>
                  <a:cxnSpLocks noChangeShapeType="1"/>
                  <a:endCxn id="46" idx="0"/>
                </p:cNvCxnSpPr>
                <p:nvPr/>
              </p:nvCxnSpPr>
              <p:spPr bwMode="auto">
                <a:xfrm flipH="1">
                  <a:off x="1944" y="3268"/>
                  <a:ext cx="616" cy="45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AutoShape 43">
                  <a:extLst>
                    <a:ext uri="{FF2B5EF4-FFF2-40B4-BE49-F238E27FC236}">
                      <a16:creationId xmlns:a16="http://schemas.microsoft.com/office/drawing/2014/main" id="{8DD66F5B-FBFC-3446-8558-DF47DB9A930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544" y="3264"/>
                  <a:ext cx="312" cy="45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" name="AutoShape 44">
                  <a:extLst>
                    <a:ext uri="{FF2B5EF4-FFF2-40B4-BE49-F238E27FC236}">
                      <a16:creationId xmlns:a16="http://schemas.microsoft.com/office/drawing/2014/main" id="{072FF8B4-06C1-B94E-BCB5-A1A0CD409900}"/>
                    </a:ext>
                  </a:extLst>
                </p:cNvPr>
                <p:cNvCxnSpPr>
                  <a:cxnSpLocks noChangeShapeType="1"/>
                  <a:stCxn id="44" idx="4"/>
                  <a:endCxn id="49" idx="0"/>
                </p:cNvCxnSpPr>
                <p:nvPr/>
              </p:nvCxnSpPr>
              <p:spPr bwMode="auto">
                <a:xfrm>
                  <a:off x="3000" y="3252"/>
                  <a:ext cx="192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AutoShape 45">
                  <a:extLst>
                    <a:ext uri="{FF2B5EF4-FFF2-40B4-BE49-F238E27FC236}">
                      <a16:creationId xmlns:a16="http://schemas.microsoft.com/office/drawing/2014/main" id="{0A7D77E4-1B3E-AB41-92F9-2AEB279C619E}"/>
                    </a:ext>
                  </a:extLst>
                </p:cNvPr>
                <p:cNvCxnSpPr>
                  <a:cxnSpLocks noChangeShapeType="1"/>
                  <a:stCxn id="44" idx="4"/>
                  <a:endCxn id="48" idx="0"/>
                </p:cNvCxnSpPr>
                <p:nvPr/>
              </p:nvCxnSpPr>
              <p:spPr bwMode="auto">
                <a:xfrm flipH="1">
                  <a:off x="2904" y="3252"/>
                  <a:ext cx="96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AutoShape 46">
                  <a:extLst>
                    <a:ext uri="{FF2B5EF4-FFF2-40B4-BE49-F238E27FC236}">
                      <a16:creationId xmlns:a16="http://schemas.microsoft.com/office/drawing/2014/main" id="{0E102979-E61E-0845-B06D-10D75A2364BA}"/>
                    </a:ext>
                  </a:extLst>
                </p:cNvPr>
                <p:cNvCxnSpPr>
                  <a:cxnSpLocks noChangeShapeType="1"/>
                  <a:stCxn id="44" idx="4"/>
                  <a:endCxn id="50" idx="0"/>
                </p:cNvCxnSpPr>
                <p:nvPr/>
              </p:nvCxnSpPr>
              <p:spPr bwMode="auto">
                <a:xfrm flipH="1">
                  <a:off x="2616" y="3252"/>
                  <a:ext cx="384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" name="AutoShape 47">
                  <a:extLst>
                    <a:ext uri="{FF2B5EF4-FFF2-40B4-BE49-F238E27FC236}">
                      <a16:creationId xmlns:a16="http://schemas.microsoft.com/office/drawing/2014/main" id="{2679D94D-5DF7-0949-ADC3-BAA1A56BB80F}"/>
                    </a:ext>
                  </a:extLst>
                </p:cNvPr>
                <p:cNvCxnSpPr>
                  <a:cxnSpLocks noChangeShapeType="1"/>
                  <a:stCxn id="44" idx="4"/>
                  <a:endCxn id="47" idx="0"/>
                </p:cNvCxnSpPr>
                <p:nvPr/>
              </p:nvCxnSpPr>
              <p:spPr bwMode="auto">
                <a:xfrm flipH="1">
                  <a:off x="2328" y="3252"/>
                  <a:ext cx="672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" name="AutoShape 48">
                  <a:extLst>
                    <a:ext uri="{FF2B5EF4-FFF2-40B4-BE49-F238E27FC236}">
                      <a16:creationId xmlns:a16="http://schemas.microsoft.com/office/drawing/2014/main" id="{D8EB7660-6322-7840-8BE8-4A7F256DEAD7}"/>
                    </a:ext>
                  </a:extLst>
                </p:cNvPr>
                <p:cNvCxnSpPr>
                  <a:cxnSpLocks noChangeShapeType="1"/>
                  <a:stCxn id="44" idx="4"/>
                  <a:endCxn id="46" idx="7"/>
                </p:cNvCxnSpPr>
                <p:nvPr/>
              </p:nvCxnSpPr>
              <p:spPr bwMode="auto">
                <a:xfrm flipH="1">
                  <a:off x="1995" y="3252"/>
                  <a:ext cx="1005" cy="489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" name="AutoShape 49">
                  <a:extLst>
                    <a:ext uri="{FF2B5EF4-FFF2-40B4-BE49-F238E27FC236}">
                      <a16:creationId xmlns:a16="http://schemas.microsoft.com/office/drawing/2014/main" id="{1538AC59-5120-7C49-A350-8D964D60E151}"/>
                    </a:ext>
                  </a:extLst>
                </p:cNvPr>
                <p:cNvCxnSpPr>
                  <a:cxnSpLocks noChangeShapeType="1"/>
                  <a:stCxn id="45" idx="4"/>
                  <a:endCxn id="49" idx="0"/>
                </p:cNvCxnSpPr>
                <p:nvPr/>
              </p:nvCxnSpPr>
              <p:spPr bwMode="auto">
                <a:xfrm>
                  <a:off x="2568" y="3252"/>
                  <a:ext cx="624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0" name="Line 50">
                  <a:extLst>
                    <a:ext uri="{FF2B5EF4-FFF2-40B4-BE49-F238E27FC236}">
                      <a16:creationId xmlns:a16="http://schemas.microsoft.com/office/drawing/2014/main" id="{CF2D1633-5573-FD49-B729-74451F3425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72" y="2688"/>
                  <a:ext cx="0" cy="110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5711A65-A125-D04A-8413-CBE127024DA5}"/>
                  </a:ext>
                </a:extLst>
              </p:cNvPr>
              <p:cNvSpPr/>
              <p:nvPr/>
            </p:nvSpPr>
            <p:spPr>
              <a:xfrm>
                <a:off x="5599913" y="3506082"/>
                <a:ext cx="1105687" cy="36933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 u="none" dirty="0">
                    <a:latin typeface="+mn-lt"/>
                  </a:rPr>
                  <a:t>activation</a:t>
                </a:r>
                <a:endParaRPr lang="en-US" sz="1800" dirty="0">
                  <a:latin typeface="+mn-lt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A4F41F4-1E43-384E-95C3-2229009E30F0}"/>
                  </a:ext>
                </a:extLst>
              </p:cNvPr>
              <p:cNvSpPr/>
              <p:nvPr/>
            </p:nvSpPr>
            <p:spPr>
              <a:xfrm>
                <a:off x="8369949" y="5416034"/>
                <a:ext cx="684803" cy="36933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 u="none" dirty="0">
                    <a:latin typeface="+mn-lt"/>
                  </a:rPr>
                  <a:t>Input</a:t>
                </a:r>
                <a:endParaRPr lang="en-US" sz="1800" dirty="0">
                  <a:latin typeface="+mn-lt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82DB172-9A5E-0B40-A381-13CBD1388792}"/>
                  </a:ext>
                </a:extLst>
              </p:cNvPr>
              <p:cNvSpPr/>
              <p:nvPr/>
            </p:nvSpPr>
            <p:spPr>
              <a:xfrm>
                <a:off x="8192015" y="4444484"/>
                <a:ext cx="862737" cy="36933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 u="none" dirty="0">
                    <a:latin typeface="+mn-lt"/>
                  </a:rPr>
                  <a:t>Hidden</a:t>
                </a:r>
                <a:endParaRPr lang="en-US" sz="1800" dirty="0">
                  <a:latin typeface="+mn-lt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07FED67-FE05-204E-89FF-6969261D1B84}"/>
                  </a:ext>
                </a:extLst>
              </p:cNvPr>
              <p:cNvSpPr/>
              <p:nvPr/>
            </p:nvSpPr>
            <p:spPr>
              <a:xfrm>
                <a:off x="8198427" y="3472934"/>
                <a:ext cx="856325" cy="36933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 u="none" dirty="0">
                    <a:latin typeface="+mn-lt"/>
                  </a:rPr>
                  <a:t>Output</a:t>
                </a:r>
                <a:endParaRPr lang="en-US" sz="1800" dirty="0">
                  <a:latin typeface="+mn-lt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7172D9E-26B2-F843-94EF-5EE32BDB163A}"/>
              </a:ext>
            </a:extLst>
          </p:cNvPr>
          <p:cNvSpPr txBox="1"/>
          <p:nvPr/>
        </p:nvSpPr>
        <p:spPr>
          <a:xfrm>
            <a:off x="21516" y="6354799"/>
            <a:ext cx="5753686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600" dirty="0"/>
              <a:t>Demo: </a:t>
            </a:r>
            <a:r>
              <a:rPr lang="en-US" sz="2600" dirty="0">
                <a:hlinkClick r:id="rId2"/>
              </a:rPr>
              <a:t>http://playground.tensorflow.org/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014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636</Words>
  <Application>Microsoft Office PowerPoint</Application>
  <PresentationFormat>Widescreen</PresentationFormat>
  <Paragraphs>122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COMP 4332 / RMBI 4310 Big Data Mining (Spring 2023)</vt:lpstr>
      <vt:lpstr>Sentiment Analysis</vt:lpstr>
      <vt:lpstr>Sentiment Analysis</vt:lpstr>
      <vt:lpstr>Pipeline</vt:lpstr>
      <vt:lpstr>Pipeline</vt:lpstr>
      <vt:lpstr>Feature Extraction</vt:lpstr>
      <vt:lpstr>Feature Extraction</vt:lpstr>
      <vt:lpstr>Classification</vt:lpstr>
      <vt:lpstr>Multi Layer Perceptron</vt:lpstr>
      <vt:lpstr>CNN</vt:lpstr>
      <vt:lpstr>RNN</vt:lpstr>
      <vt:lpstr>Dataset</vt:lpstr>
      <vt:lpstr>Evaluation</vt:lpstr>
      <vt:lpstr>Important dates</vt:lpstr>
      <vt:lpstr>Submission</vt:lpstr>
      <vt:lpstr>Grading Rule</vt:lpstr>
      <vt:lpstr>Thank You and Good Luck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COMP4332 Big Data Mining and Management</dc:title>
  <dc:creator>Liu Xin</dc:creator>
  <cp:lastModifiedBy>Quyet Do Van</cp:lastModifiedBy>
  <cp:revision>84</cp:revision>
  <dcterms:created xsi:type="dcterms:W3CDTF">2019-02-13T12:18:24Z</dcterms:created>
  <dcterms:modified xsi:type="dcterms:W3CDTF">2023-03-12T08:40:08Z</dcterms:modified>
</cp:coreProperties>
</file>