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64" r:id="rId3"/>
    <p:sldId id="257" r:id="rId4"/>
    <p:sldId id="265" r:id="rId5"/>
    <p:sldId id="266" r:id="rId6"/>
    <p:sldId id="267" r:id="rId7"/>
    <p:sldId id="268" r:id="rId8"/>
    <p:sldId id="269" r:id="rId9"/>
    <p:sldId id="270" r:id="rId10"/>
    <p:sldId id="27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217" autoAdjust="0"/>
  </p:normalViewPr>
  <p:slideViewPr>
    <p:cSldViewPr snapToGrid="0">
      <p:cViewPr varScale="1">
        <p:scale>
          <a:sx n="59" d="100"/>
          <a:sy n="59" d="100"/>
        </p:scale>
        <p:origin x="84"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B99EB-0E86-4FEA-A9C4-501D4E755A2B}"/>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5" name="Footer Placeholder 4">
            <a:extLst>
              <a:ext uri="{FF2B5EF4-FFF2-40B4-BE49-F238E27FC236}">
                <a16:creationId xmlns:a16="http://schemas.microsoft.com/office/drawing/2014/main" id="{6731F536-58DF-4935-AE3B-7A08C0312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0975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45D4-0CAB-43AD-8327-A4B3BCA50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CA3B9-594A-4133-B4F9-D27AA5726D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F6F31-09CB-47A3-AEDB-7CA7BE1E327B}"/>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5" name="Footer Placeholder 4">
            <a:extLst>
              <a:ext uri="{FF2B5EF4-FFF2-40B4-BE49-F238E27FC236}">
                <a16:creationId xmlns:a16="http://schemas.microsoft.com/office/drawing/2014/main" id="{51EFC938-9C31-4327-9275-3EB93C5B55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30415C-79F5-4EAA-8D86-27D6FD1A708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23515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9AA0A-4FF4-45DA-8DEC-4437E2DD9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D255C-51DF-421E-A067-5E9E80CD9A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27DEB-7DEA-43CC-A21F-F81EEC6CE7D9}"/>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5" name="Footer Placeholder 4">
            <a:extLst>
              <a:ext uri="{FF2B5EF4-FFF2-40B4-BE49-F238E27FC236}">
                <a16:creationId xmlns:a16="http://schemas.microsoft.com/office/drawing/2014/main" id="{F53EDAFC-3543-4A0D-80D2-F4871AED36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F550C7-3342-49D6-8734-F9809E853CA2}"/>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2753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4E866-B322-455F-AC32-8C164B8CD9C7}"/>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5" name="Footer Placeholder 4">
            <a:extLst>
              <a:ext uri="{FF2B5EF4-FFF2-40B4-BE49-F238E27FC236}">
                <a16:creationId xmlns:a16="http://schemas.microsoft.com/office/drawing/2014/main" id="{AC0D61E0-F80F-48E7-A817-F1CECBEE9A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0EEBE1-2BAF-4C94-8403-6E8454F9BC46}"/>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5" name="Footer Placeholder 4">
            <a:extLst>
              <a:ext uri="{FF2B5EF4-FFF2-40B4-BE49-F238E27FC236}">
                <a16:creationId xmlns:a16="http://schemas.microsoft.com/office/drawing/2014/main" id="{F3358F46-E931-4D79-94A5-037AFD073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BEC0-6253-4360-B586-B9D20933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89105E-DF25-4F38-BDE2-9B00C2C44FC6}"/>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6" name="Footer Placeholder 5">
            <a:extLst>
              <a:ext uri="{FF2B5EF4-FFF2-40B4-BE49-F238E27FC236}">
                <a16:creationId xmlns:a16="http://schemas.microsoft.com/office/drawing/2014/main" id="{B1D9C4A8-7467-4BAD-98A2-0B63CAC19B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B3B14-C886-4F84-9FD5-11C8320E1FED}"/>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8" name="Footer Placeholder 7">
            <a:extLst>
              <a:ext uri="{FF2B5EF4-FFF2-40B4-BE49-F238E27FC236}">
                <a16:creationId xmlns:a16="http://schemas.microsoft.com/office/drawing/2014/main" id="{DF9AF591-4BBF-4BF2-9EF7-F8B114DFA1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35F890-BB8A-49E1-880A-924FD6FE4026}"/>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6" name="Footer Placeholder 5">
            <a:extLst>
              <a:ext uri="{FF2B5EF4-FFF2-40B4-BE49-F238E27FC236}">
                <a16:creationId xmlns:a16="http://schemas.microsoft.com/office/drawing/2014/main" id="{51CA38FE-429A-41E7-942D-ECCE639D3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F67FF-F8F1-4B22-A471-9317ED3A25F0}"/>
              </a:ext>
            </a:extLst>
          </p:cNvPr>
          <p:cNvSpPr>
            <a:spLocks noGrp="1"/>
          </p:cNvSpPr>
          <p:nvPr>
            <p:ph type="dt" sz="half" idx="10"/>
          </p:nvPr>
        </p:nvSpPr>
        <p:spPr/>
        <p:txBody>
          <a:bodyPr/>
          <a:lstStyle/>
          <a:p>
            <a:fld id="{3133F5E9-5DAC-4C4A-9DF5-C2B87276BCC8}" type="datetimeFigureOut">
              <a:rPr lang="en-US" smtClean="0"/>
              <a:t>1/19/2019</a:t>
            </a:fld>
            <a:endParaRPr lang="en-US" dirty="0"/>
          </a:p>
        </p:txBody>
      </p:sp>
      <p:sp>
        <p:nvSpPr>
          <p:cNvPr id="6" name="Footer Placeholder 5">
            <a:extLst>
              <a:ext uri="{FF2B5EF4-FFF2-40B4-BE49-F238E27FC236}">
                <a16:creationId xmlns:a16="http://schemas.microsoft.com/office/drawing/2014/main" id="{A73D6993-98F8-4234-B24A-02D4DB41C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1/19/2019</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2.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0.svg"/><Relationship Id="rId5" Type="http://schemas.openxmlformats.org/officeDocument/2006/relationships/image" Target="../media/image6.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2.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51125">
            <a:off x="8658621" y="-130193"/>
            <a:ext cx="3005286" cy="3005286"/>
          </a:xfrm>
          <a:prstGeom prst="rect">
            <a:avLst/>
          </a:prstGeom>
        </p:spPr>
      </p:pic>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338607" flipH="1">
            <a:off x="-587261" y="1663257"/>
            <a:ext cx="2684499" cy="2684499"/>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852207"/>
            <a:ext cx="9144000" cy="2387600"/>
          </a:xfrm>
        </p:spPr>
        <p:txBody>
          <a:bodyPr>
            <a:normAutofit/>
          </a:bodyPr>
          <a:lstStyle/>
          <a:p>
            <a:r>
              <a:rPr lang="en-US" sz="8000" dirty="0">
                <a:solidFill>
                  <a:schemeClr val="bg1"/>
                </a:solidFill>
                <a:latin typeface="Rockwell" panose="02060603020205020403" pitchFamily="18" charset="0"/>
              </a:rPr>
              <a:t>E-Commerce Product Reviews</a:t>
            </a:r>
          </a:p>
        </p:txBody>
      </p: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2"/>
            <a:ext cx="9144000" cy="1655762"/>
          </a:xfrm>
        </p:spPr>
        <p:txBody>
          <a:bodyPr>
            <a:normAutofit/>
          </a:bodyPr>
          <a:lstStyle/>
          <a:p>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Daniel S. Ohara</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28"/>
            <a:ext cx="3245427" cy="3245427"/>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1078969">
            <a:off x="1920309" y="4797205"/>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A2004A5C-7407-4186-977E-A9200A8897EA}"/>
              </a:ext>
            </a:extLst>
          </p:cNvPr>
          <p:cNvSpPr>
            <a:spLocks noGrp="1"/>
          </p:cNvSpPr>
          <p:nvPr>
            <p:ph type="title"/>
          </p:nvPr>
        </p:nvSpPr>
        <p:spPr/>
        <p:txBody>
          <a:bodyPr/>
          <a:lstStyle/>
          <a:p>
            <a:r>
              <a:rPr lang="en-US" dirty="0">
                <a:solidFill>
                  <a:schemeClr val="accent5">
                    <a:lumMod val="50000"/>
                  </a:schemeClr>
                </a:solidFill>
                <a:latin typeface="Rockwell" panose="02060603020205020403" pitchFamily="18" charset="0"/>
              </a:rPr>
              <a:t>How do the ratings for female products compare vs male products?</a:t>
            </a:r>
            <a:endParaRPr lang="en-US" dirty="0"/>
          </a:p>
        </p:txBody>
      </p:sp>
      <p:pic>
        <p:nvPicPr>
          <p:cNvPr id="21" name="Content Placeholder 20">
            <a:extLst>
              <a:ext uri="{FF2B5EF4-FFF2-40B4-BE49-F238E27FC236}">
                <a16:creationId xmlns:a16="http://schemas.microsoft.com/office/drawing/2014/main" id="{D4ED66AA-22FF-4C4A-BA81-BA5D4446B9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2274094"/>
            <a:ext cx="5181598" cy="3454399"/>
          </a:xfrm>
        </p:spPr>
      </p:pic>
      <p:pic>
        <p:nvPicPr>
          <p:cNvPr id="23" name="Content Placeholder 22">
            <a:extLst>
              <a:ext uri="{FF2B5EF4-FFF2-40B4-BE49-F238E27FC236}">
                <a16:creationId xmlns:a16="http://schemas.microsoft.com/office/drawing/2014/main" id="{31E3E9AF-4F9B-4563-83D9-22FDE8343BC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1" y="2274094"/>
            <a:ext cx="5181598" cy="3454399"/>
          </a:xfrm>
        </p:spPr>
      </p:pic>
    </p:spTree>
    <p:extLst>
      <p:ext uri="{BB962C8B-B14F-4D97-AF65-F5344CB8AC3E}">
        <p14:creationId xmlns:p14="http://schemas.microsoft.com/office/powerpoint/2010/main" val="207021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852207"/>
            <a:ext cx="9144000" cy="2387600"/>
          </a:xfrm>
        </p:spPr>
        <p:txBody>
          <a:bodyPr>
            <a:normAutofit/>
          </a:bodyPr>
          <a:lstStyle/>
          <a:p>
            <a:r>
              <a:rPr lang="en-US" sz="8000" dirty="0">
                <a:solidFill>
                  <a:schemeClr val="bg1"/>
                </a:solidFill>
                <a:latin typeface="Rockwell" panose="02060603020205020403" pitchFamily="18" charset="0"/>
              </a:rPr>
              <a:t>Thank You!</a:t>
            </a:r>
          </a:p>
        </p:txBody>
      </p: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2"/>
            <a:ext cx="9144000" cy="1655762"/>
          </a:xfrm>
        </p:spPr>
        <p:txBody>
          <a:bodyPr>
            <a:norm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Team: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myCreativeName</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451125">
            <a:off x="8514237" y="-118161"/>
            <a:ext cx="3005286" cy="3005286"/>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1078969">
            <a:off x="1920309" y="4797205"/>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388931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US" dirty="0">
                <a:solidFill>
                  <a:schemeClr val="accent5">
                    <a:lumMod val="50000"/>
                  </a:schemeClr>
                </a:solidFill>
                <a:latin typeface="Rockwell" panose="02060603020205020403" pitchFamily="18" charset="0"/>
              </a:rPr>
              <a:t>Project Proposal</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rmAutofit/>
          </a:bodyPr>
          <a:lstStyle/>
          <a:p>
            <a:pPr marL="0" indent="0" algn="just">
              <a:buNone/>
            </a:pPr>
            <a:r>
              <a:rPr lang="en-US" sz="2400" b="1" dirty="0">
                <a:solidFill>
                  <a:schemeClr val="accent5">
                    <a:lumMod val="50000"/>
                  </a:schemeClr>
                </a:solidFill>
                <a:latin typeface="Tahoma"/>
                <a:ea typeface="Tahoma"/>
                <a:cs typeface="Tahoma"/>
              </a:rPr>
              <a:t>Project Description</a:t>
            </a:r>
          </a:p>
          <a:p>
            <a:pPr marL="0" indent="0" algn="just">
              <a:buNone/>
            </a:pPr>
            <a:r>
              <a:rPr lang="en-US" sz="1800" dirty="0">
                <a:solidFill>
                  <a:schemeClr val="accent5">
                    <a:lumMod val="50000"/>
                  </a:schemeClr>
                </a:solidFill>
                <a:latin typeface="Tahoma"/>
                <a:ea typeface="Tahoma"/>
                <a:cs typeface="Tahoma"/>
              </a:rPr>
              <a:t>In order to better understand customer behavior, expectations and levels of satisfaction we are ultimately analyzing 3 different datasets concerning product reviews.</a:t>
            </a:r>
          </a:p>
          <a:p>
            <a:pPr marL="0" indent="0" algn="just">
              <a:buNone/>
            </a:pPr>
            <a:endParaRPr lang="en-US" sz="1800" dirty="0">
              <a:solidFill>
                <a:schemeClr val="accent5">
                  <a:lumMod val="50000"/>
                </a:schemeClr>
              </a:solidFill>
              <a:latin typeface="Tahoma"/>
              <a:ea typeface="Tahoma"/>
              <a:cs typeface="Tahoma"/>
            </a:endParaRPr>
          </a:p>
          <a:p>
            <a:pPr marL="0" indent="0" algn="just">
              <a:buNone/>
            </a:pPr>
            <a:endParaRPr lang="en-US" sz="1800" dirty="0">
              <a:solidFill>
                <a:schemeClr val="accent5">
                  <a:lumMod val="50000"/>
                </a:schemeClr>
              </a:solidFill>
              <a:latin typeface="Tahoma"/>
              <a:ea typeface="Tahoma"/>
              <a:cs typeface="Tahoma"/>
            </a:endParaRPr>
          </a:p>
          <a:p>
            <a:pPr marL="0" indent="0" algn="just">
              <a:buNone/>
            </a:pPr>
            <a:r>
              <a:rPr lang="en-US" sz="2400" b="1" dirty="0">
                <a:solidFill>
                  <a:schemeClr val="accent5">
                    <a:lumMod val="50000"/>
                  </a:schemeClr>
                </a:solidFill>
                <a:latin typeface="Tahoma"/>
                <a:ea typeface="Tahoma"/>
                <a:cs typeface="Tahoma"/>
              </a:rPr>
              <a:t>Project Outline</a:t>
            </a:r>
          </a:p>
          <a:p>
            <a:pPr marL="0" indent="0" algn="just">
              <a:buNone/>
            </a:pPr>
            <a:r>
              <a:rPr lang="en-US" sz="1800" dirty="0">
                <a:solidFill>
                  <a:schemeClr val="accent5">
                    <a:lumMod val="50000"/>
                  </a:schemeClr>
                </a:solidFill>
                <a:latin typeface="Tahoma"/>
                <a:ea typeface="Tahoma"/>
                <a:cs typeface="Tahoma"/>
              </a:rPr>
              <a:t>For phase 1, we are analyzing all three datasets separately from each other and we are performing the same data exploration and mining processes on all three. For this part we are simply trying to get a general overview of what kind of responses we can find on the  datasets; we are also getting some simple insights into what makes each dataset unique.</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52782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US" dirty="0">
                <a:solidFill>
                  <a:schemeClr val="accent5">
                    <a:lumMod val="50000"/>
                  </a:schemeClr>
                </a:solidFill>
                <a:latin typeface="Rockwell" panose="02060603020205020403" pitchFamily="18" charset="0"/>
              </a:rPr>
              <a:t>Project Proposal</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rmAutofit/>
          </a:bodyPr>
          <a:lstStyle/>
          <a:p>
            <a:pPr marL="0" indent="0">
              <a:buNone/>
            </a:pPr>
            <a:r>
              <a:rPr lang="en-US" sz="2400" b="1" dirty="0">
                <a:solidFill>
                  <a:schemeClr val="accent5">
                    <a:lumMod val="50000"/>
                  </a:schemeClr>
                </a:solidFill>
                <a:latin typeface="Tahoma"/>
                <a:ea typeface="Tahoma"/>
                <a:cs typeface="Tahoma"/>
              </a:rPr>
              <a:t>Datasets Found/Used</a:t>
            </a:r>
            <a:endParaRPr lang="en-US" sz="1800" dirty="0">
              <a:solidFill>
                <a:schemeClr val="accent5">
                  <a:lumMod val="50000"/>
                </a:schemeClr>
              </a:solidFill>
              <a:latin typeface="Tahoma"/>
              <a:ea typeface="Tahoma"/>
              <a:cs typeface="Tahoma"/>
            </a:endParaRPr>
          </a:p>
          <a:p>
            <a:pPr marL="365760" indent="-342900">
              <a:buFont typeface="+mj-lt"/>
              <a:buAutoNum type="arabicPeriod"/>
            </a:pPr>
            <a:r>
              <a:rPr lang="en-US" sz="1800" dirty="0">
                <a:solidFill>
                  <a:schemeClr val="accent5">
                    <a:lumMod val="50000"/>
                  </a:schemeClr>
                </a:solidFill>
                <a:latin typeface="Tahoma"/>
                <a:ea typeface="Tahoma"/>
                <a:cs typeface="Tahoma"/>
              </a:rPr>
              <a:t>Amazon Product Reviews Generic (https://www.kaggle.com/jiajinliang/200000-amazon-reviews/version/1)</a:t>
            </a:r>
          </a:p>
          <a:p>
            <a:pPr marL="365760" indent="-342900">
              <a:buFont typeface="+mj-lt"/>
              <a:buAutoNum type="arabicPeriod"/>
            </a:pPr>
            <a:r>
              <a:rPr lang="en-US" sz="1800" dirty="0">
                <a:solidFill>
                  <a:schemeClr val="accent5">
                    <a:lumMod val="50000"/>
                  </a:schemeClr>
                </a:solidFill>
                <a:latin typeface="Tahoma"/>
                <a:ea typeface="Tahoma"/>
                <a:cs typeface="Tahoma"/>
              </a:rPr>
              <a:t>Amazon Kindle Reviews (https://www.kaggle.com/bharadwaj6/kindle-reviews)</a:t>
            </a:r>
          </a:p>
          <a:p>
            <a:pPr marL="365760" indent="-342900">
              <a:buFont typeface="+mj-lt"/>
              <a:buAutoNum type="arabicPeriod"/>
            </a:pPr>
            <a:r>
              <a:rPr lang="en-US" sz="1800" dirty="0">
                <a:solidFill>
                  <a:schemeClr val="accent5">
                    <a:lumMod val="50000"/>
                  </a:schemeClr>
                </a:solidFill>
                <a:latin typeface="Tahoma"/>
                <a:ea typeface="Tahoma"/>
                <a:cs typeface="Tahoma"/>
              </a:rPr>
              <a:t>We will be connecting to Twitter's Search API Free - Twitter extract tweets related to Amazon products, Kindle (https://developer.twitter.com/en/docs/tweets/search/overview)</a:t>
            </a:r>
          </a:p>
          <a:p>
            <a:pPr marL="365760" indent="-342900">
              <a:buFont typeface="+mj-lt"/>
              <a:buAutoNum type="arabicPeriod"/>
            </a:pPr>
            <a:r>
              <a:rPr lang="en-US" sz="1800" dirty="0">
                <a:solidFill>
                  <a:schemeClr val="accent5">
                    <a:lumMod val="50000"/>
                  </a:schemeClr>
                </a:solidFill>
                <a:latin typeface="Tahoma"/>
                <a:ea typeface="Tahoma"/>
                <a:cs typeface="Tahoma"/>
              </a:rPr>
              <a:t>This is an optional dataset - Amazon Reviews for Sentiment Analysis (https://www.kaggle.com/bittlingmayer/amazonreviews)</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249049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normAutofit/>
          </a:bodyPr>
          <a:lstStyle/>
          <a:p>
            <a:r>
              <a:rPr lang="en-US" sz="3200" dirty="0">
                <a:solidFill>
                  <a:schemeClr val="accent5">
                    <a:lumMod val="50000"/>
                  </a:schemeClr>
                </a:solidFill>
                <a:latin typeface="Rockwell" panose="02060603020205020403" pitchFamily="18" charset="0"/>
              </a:rPr>
              <a:t>What type of data do we have?</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rmAutofit lnSpcReduction="10000"/>
          </a:bodyPr>
          <a:lstStyle/>
          <a:p>
            <a:r>
              <a:rPr lang="en-US" sz="1800" dirty="0">
                <a:solidFill>
                  <a:schemeClr val="accent5">
                    <a:lumMod val="50000"/>
                  </a:schemeClr>
                </a:solidFill>
                <a:latin typeface="Tahoma"/>
                <a:ea typeface="Tahoma"/>
                <a:cs typeface="Tahoma"/>
              </a:rPr>
              <a:t>The original dataset has 6 usable columns and they are: </a:t>
            </a:r>
            <a:r>
              <a:rPr lang="en-US" sz="1800" dirty="0" err="1">
                <a:solidFill>
                  <a:schemeClr val="accent5">
                    <a:lumMod val="50000"/>
                  </a:schemeClr>
                </a:solidFill>
                <a:latin typeface="Tahoma"/>
                <a:ea typeface="Tahoma"/>
                <a:cs typeface="Tahoma"/>
              </a:rPr>
              <a:t>reviewTime</a:t>
            </a:r>
            <a:r>
              <a:rPr lang="en-US" sz="1800" dirty="0">
                <a:solidFill>
                  <a:schemeClr val="accent5">
                    <a:lumMod val="50000"/>
                  </a:schemeClr>
                </a:solidFill>
                <a:latin typeface="Tahoma"/>
                <a:ea typeface="Tahoma"/>
                <a:cs typeface="Tahoma"/>
              </a:rPr>
              <a:t>, </a:t>
            </a:r>
            <a:r>
              <a:rPr lang="en-US" sz="1800" dirty="0" err="1">
                <a:solidFill>
                  <a:schemeClr val="accent5">
                    <a:lumMod val="50000"/>
                  </a:schemeClr>
                </a:solidFill>
                <a:latin typeface="Tahoma"/>
                <a:ea typeface="Tahoma"/>
                <a:cs typeface="Tahoma"/>
              </a:rPr>
              <a:t>itemID</a:t>
            </a:r>
            <a:r>
              <a:rPr lang="en-US" sz="1800" dirty="0">
                <a:solidFill>
                  <a:schemeClr val="accent5">
                    <a:lumMod val="50000"/>
                  </a:schemeClr>
                </a:solidFill>
                <a:latin typeface="Tahoma"/>
                <a:ea typeface="Tahoma"/>
                <a:cs typeface="Tahoma"/>
              </a:rPr>
              <a:t>, rating, summary, categories and </a:t>
            </a:r>
            <a:r>
              <a:rPr lang="en-US" sz="1800" dirty="0" err="1">
                <a:solidFill>
                  <a:schemeClr val="accent5">
                    <a:lumMod val="50000"/>
                  </a:schemeClr>
                </a:solidFill>
                <a:latin typeface="Tahoma"/>
                <a:ea typeface="Tahoma"/>
                <a:cs typeface="Tahoma"/>
              </a:rPr>
              <a:t>reviewText</a:t>
            </a:r>
            <a:endParaRPr lang="en-US" sz="1800" dirty="0">
              <a:solidFill>
                <a:schemeClr val="accent5">
                  <a:lumMod val="50000"/>
                </a:schemeClr>
              </a:solidFill>
              <a:latin typeface="Tahoma"/>
              <a:ea typeface="Tahoma"/>
              <a:cs typeface="Tahoma"/>
            </a:endParaRPr>
          </a:p>
          <a:p>
            <a:r>
              <a:rPr lang="en-US" sz="1800" dirty="0">
                <a:solidFill>
                  <a:schemeClr val="accent5">
                    <a:lumMod val="50000"/>
                  </a:schemeClr>
                </a:solidFill>
                <a:latin typeface="Tahoma"/>
                <a:ea typeface="Tahoma"/>
                <a:cs typeface="Tahoma"/>
              </a:rPr>
              <a:t>The CSV file includes a column called “Unnamed 0” that needs to be dropped</a:t>
            </a:r>
          </a:p>
          <a:p>
            <a:r>
              <a:rPr lang="en-US" sz="1800" dirty="0">
                <a:solidFill>
                  <a:schemeClr val="accent5">
                    <a:lumMod val="50000"/>
                  </a:schemeClr>
                </a:solidFill>
                <a:latin typeface="Tahoma"/>
                <a:ea typeface="Tahoma"/>
                <a:cs typeface="Tahoma"/>
              </a:rPr>
              <a:t>We have 5 columns with text values and 1 with numerical values</a:t>
            </a:r>
          </a:p>
          <a:p>
            <a:r>
              <a:rPr lang="en-US" sz="1800" dirty="0">
                <a:solidFill>
                  <a:schemeClr val="accent5">
                    <a:lumMod val="50000"/>
                  </a:schemeClr>
                </a:solidFill>
                <a:latin typeface="Tahoma"/>
                <a:ea typeface="Tahoma"/>
                <a:cs typeface="Tahoma"/>
              </a:rPr>
              <a:t>The column called “Categories” has Python lists in raw text form that need to be cleaned</a:t>
            </a:r>
          </a:p>
          <a:p>
            <a:r>
              <a:rPr lang="en-US" sz="1800" dirty="0">
                <a:solidFill>
                  <a:schemeClr val="accent5">
                    <a:lumMod val="50000"/>
                  </a:schemeClr>
                </a:solidFill>
                <a:latin typeface="Tahoma"/>
                <a:ea typeface="Tahoma"/>
                <a:cs typeface="Tahoma"/>
              </a:rPr>
              <a:t>The entire dataset, downloaded from Kaggle, has been pre-curated and contains no </a:t>
            </a:r>
            <a:r>
              <a:rPr lang="en-US" sz="1800" dirty="0" err="1">
                <a:solidFill>
                  <a:schemeClr val="accent5">
                    <a:lumMod val="50000"/>
                  </a:schemeClr>
                </a:solidFill>
                <a:latin typeface="Tahoma"/>
                <a:ea typeface="Tahoma"/>
                <a:cs typeface="Tahoma"/>
              </a:rPr>
              <a:t>NaN</a:t>
            </a:r>
            <a:r>
              <a:rPr lang="en-US" sz="1800" dirty="0">
                <a:solidFill>
                  <a:schemeClr val="accent5">
                    <a:lumMod val="50000"/>
                  </a:schemeClr>
                </a:solidFill>
                <a:latin typeface="Tahoma"/>
                <a:ea typeface="Tahoma"/>
                <a:cs typeface="Tahoma"/>
              </a:rPr>
              <a:t> values – I did not expect this and I did not know this.</a:t>
            </a:r>
          </a:p>
          <a:p>
            <a:r>
              <a:rPr lang="en-US" sz="1800" dirty="0">
                <a:solidFill>
                  <a:schemeClr val="accent5">
                    <a:lumMod val="50000"/>
                  </a:schemeClr>
                </a:solidFill>
                <a:latin typeface="Tahoma"/>
                <a:ea typeface="Tahoma"/>
                <a:cs typeface="Tahoma"/>
              </a:rPr>
              <a:t>We were able to obtain a dataset with random 1400 Amazon product reviews</a:t>
            </a:r>
          </a:p>
          <a:p>
            <a:pPr marL="0" indent="0">
              <a:buNone/>
            </a:pPr>
            <a:endParaRPr lang="en-US" sz="1800" dirty="0">
              <a:solidFill>
                <a:schemeClr val="accent5">
                  <a:lumMod val="50000"/>
                </a:schemeClr>
              </a:solidFill>
              <a:latin typeface="Tahoma"/>
              <a:ea typeface="Tahoma"/>
              <a:cs typeface="Tahoma"/>
            </a:endParaRPr>
          </a:p>
          <a:p>
            <a:pPr marL="0" indent="0">
              <a:buNone/>
            </a:pPr>
            <a:r>
              <a:rPr lang="en-US" sz="2400" dirty="0">
                <a:solidFill>
                  <a:schemeClr val="accent5">
                    <a:lumMod val="50000"/>
                  </a:schemeClr>
                </a:solidFill>
                <a:latin typeface="Tahoma"/>
                <a:ea typeface="Tahoma"/>
                <a:cs typeface="Tahoma"/>
              </a:rPr>
              <a:t>Conclusion:</a:t>
            </a:r>
          </a:p>
          <a:p>
            <a:pPr marL="0" indent="0">
              <a:buNone/>
            </a:pPr>
            <a:r>
              <a:rPr lang="en-US" sz="1800" dirty="0">
                <a:solidFill>
                  <a:schemeClr val="accent5">
                    <a:lumMod val="50000"/>
                  </a:schemeClr>
                </a:solidFill>
                <a:latin typeface="Tahoma"/>
                <a:ea typeface="Tahoma"/>
                <a:cs typeface="Tahoma"/>
              </a:rPr>
              <a:t>In order to understand, plot and compare the reviews to each other, we are going to have to assigned numerical values to most of the values of each column.</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149845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166276" y="457200"/>
            <a:ext cx="4086803" cy="1600200"/>
          </a:xfrm>
        </p:spPr>
        <p:txBody>
          <a:bodyPr anchor="ctr">
            <a:normAutofit/>
          </a:bodyPr>
          <a:lstStyle/>
          <a:p>
            <a:r>
              <a:rPr lang="en-US" sz="2800" dirty="0">
                <a:solidFill>
                  <a:schemeClr val="accent5">
                    <a:lumMod val="50000"/>
                  </a:schemeClr>
                </a:solidFill>
                <a:latin typeface="Rockwell" panose="02060603020205020403" pitchFamily="18" charset="0"/>
              </a:rPr>
              <a:t>What are some insights for the “Rating” column</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4520209" y="1257300"/>
            <a:ext cx="4221847" cy="4395537"/>
          </a:xfrm>
        </p:spPr>
        <p:txBody>
          <a:bodyPr vert="horz" lIns="91440" tIns="45720" rIns="91440" bIns="45720" rtlCol="0" anchor="t">
            <a:normAutofit/>
          </a:bodyPr>
          <a:lstStyle/>
          <a:p>
            <a:r>
              <a:rPr lang="en-US" sz="1800" dirty="0">
                <a:solidFill>
                  <a:schemeClr val="accent5">
                    <a:lumMod val="50000"/>
                  </a:schemeClr>
                </a:solidFill>
                <a:latin typeface="Tahoma"/>
                <a:ea typeface="Tahoma"/>
                <a:cs typeface="Tahoma"/>
              </a:rPr>
              <a:t>The Rating column is the only one with numerical values.</a:t>
            </a:r>
          </a:p>
          <a:p>
            <a:r>
              <a:rPr lang="en-US" sz="1800" dirty="0">
                <a:solidFill>
                  <a:schemeClr val="accent5">
                    <a:lumMod val="50000"/>
                  </a:schemeClr>
                </a:solidFill>
                <a:latin typeface="Tahoma"/>
                <a:ea typeface="Tahoma"/>
                <a:cs typeface="Tahoma"/>
              </a:rPr>
              <a:t>The Ratings column has five discrete values from 1 to 5.</a:t>
            </a:r>
          </a:p>
          <a:p>
            <a:r>
              <a:rPr lang="en-US" sz="1800" dirty="0">
                <a:solidFill>
                  <a:schemeClr val="accent5">
                    <a:lumMod val="50000"/>
                  </a:schemeClr>
                </a:solidFill>
                <a:latin typeface="Tahoma"/>
                <a:ea typeface="Tahoma"/>
                <a:cs typeface="Tahoma"/>
              </a:rPr>
              <a:t>We have a heavily skewed dataset that is leaning towards a 5 star rating</a:t>
            </a:r>
          </a:p>
          <a:p>
            <a:pPr marL="0" indent="0">
              <a:buNone/>
            </a:pPr>
            <a:endParaRPr lang="en-US" sz="1800" dirty="0">
              <a:solidFill>
                <a:schemeClr val="accent5">
                  <a:lumMod val="50000"/>
                </a:schemeClr>
              </a:solidFill>
              <a:latin typeface="Tahoma"/>
              <a:ea typeface="Tahoma"/>
              <a:cs typeface="Tahoma"/>
            </a:endParaRPr>
          </a:p>
          <a:p>
            <a:pPr marL="0" indent="0">
              <a:buNone/>
            </a:pPr>
            <a:r>
              <a:rPr lang="en-US" sz="2400" dirty="0">
                <a:solidFill>
                  <a:schemeClr val="accent5">
                    <a:lumMod val="50000"/>
                  </a:schemeClr>
                </a:solidFill>
                <a:latin typeface="Tahoma"/>
                <a:ea typeface="Tahoma"/>
                <a:cs typeface="Tahoma"/>
              </a:rPr>
              <a:t>Conclusion:</a:t>
            </a:r>
          </a:p>
          <a:p>
            <a:pPr marL="0" indent="0">
              <a:buNone/>
            </a:pPr>
            <a:r>
              <a:rPr lang="en-US" sz="1800" dirty="0">
                <a:solidFill>
                  <a:schemeClr val="accent5">
                    <a:lumMod val="50000"/>
                  </a:schemeClr>
                </a:solidFill>
                <a:latin typeface="Tahoma"/>
                <a:ea typeface="Tahoma"/>
                <a:cs typeface="Tahoma"/>
              </a:rPr>
              <a:t>As expected, we have a lot more positive ratings (4 or higher) than negative ones. I am happy to see that I was able to get some negative ratings as well.</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pic>
        <p:nvPicPr>
          <p:cNvPr id="14" name="Picture 13">
            <a:extLst>
              <a:ext uri="{FF2B5EF4-FFF2-40B4-BE49-F238E27FC236}">
                <a16:creationId xmlns:a16="http://schemas.microsoft.com/office/drawing/2014/main" id="{5384C539-A069-4A41-9702-43AF486BC8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76" y="2212143"/>
            <a:ext cx="4447335" cy="2964890"/>
          </a:xfrm>
          <a:prstGeom prst="rect">
            <a:avLst/>
          </a:prstGeom>
        </p:spPr>
      </p:pic>
    </p:spTree>
    <p:extLst>
      <p:ext uri="{BB962C8B-B14F-4D97-AF65-F5344CB8AC3E}">
        <p14:creationId xmlns:p14="http://schemas.microsoft.com/office/powerpoint/2010/main" val="48049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384C539-A069-4A41-9702-43AF486BC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22" y="1925336"/>
            <a:ext cx="5341598" cy="3561064"/>
          </a:xfrm>
          <a:prstGeom prst="rect">
            <a:avLst/>
          </a:prstGeom>
        </p:spPr>
      </p:pic>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166276" y="457200"/>
            <a:ext cx="4086803" cy="1600200"/>
          </a:xfrm>
        </p:spPr>
        <p:txBody>
          <a:bodyPr anchor="ctr">
            <a:normAutofit/>
          </a:bodyPr>
          <a:lstStyle/>
          <a:p>
            <a:r>
              <a:rPr lang="en-US" sz="2800" dirty="0">
                <a:solidFill>
                  <a:schemeClr val="accent5">
                    <a:lumMod val="50000"/>
                  </a:schemeClr>
                </a:solidFill>
                <a:latin typeface="Rockwell" panose="02060603020205020403" pitchFamily="18" charset="0"/>
              </a:rPr>
              <a:t>What are some insights for the “</a:t>
            </a:r>
            <a:r>
              <a:rPr lang="en-US" sz="2800" dirty="0" err="1">
                <a:solidFill>
                  <a:schemeClr val="accent5">
                    <a:lumMod val="50000"/>
                  </a:schemeClr>
                </a:solidFill>
                <a:latin typeface="Rockwell" panose="02060603020205020403" pitchFamily="18" charset="0"/>
              </a:rPr>
              <a:t>ItemID</a:t>
            </a:r>
            <a:r>
              <a:rPr lang="en-US" sz="2800" dirty="0">
                <a:solidFill>
                  <a:schemeClr val="accent5">
                    <a:lumMod val="50000"/>
                  </a:schemeClr>
                </a:solidFill>
                <a:latin typeface="Rockwell" panose="02060603020205020403" pitchFamily="18" charset="0"/>
              </a:rPr>
              <a:t>” column</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4520209" y="1257300"/>
            <a:ext cx="4221847" cy="4395537"/>
          </a:xfrm>
        </p:spPr>
        <p:txBody>
          <a:bodyPr vert="horz" lIns="91440" tIns="45720" rIns="91440" bIns="45720" rtlCol="0" anchor="t">
            <a:normAutofit/>
          </a:bodyPr>
          <a:lstStyle/>
          <a:p>
            <a:r>
              <a:rPr lang="en-US" sz="1800" dirty="0">
                <a:solidFill>
                  <a:schemeClr val="accent5">
                    <a:lumMod val="50000"/>
                  </a:schemeClr>
                </a:solidFill>
                <a:latin typeface="Tahoma"/>
                <a:ea typeface="Tahoma"/>
                <a:cs typeface="Tahoma"/>
              </a:rPr>
              <a:t>The Item ID column has alphanumerical values.</a:t>
            </a:r>
          </a:p>
          <a:p>
            <a:r>
              <a:rPr lang="en-US" sz="1800" dirty="0">
                <a:solidFill>
                  <a:schemeClr val="accent5">
                    <a:lumMod val="50000"/>
                  </a:schemeClr>
                </a:solidFill>
                <a:latin typeface="Tahoma"/>
                <a:ea typeface="Tahoma"/>
                <a:cs typeface="Tahoma"/>
              </a:rPr>
              <a:t>At least a quarter of the reviews</a:t>
            </a:r>
          </a:p>
          <a:p>
            <a:r>
              <a:rPr lang="en-US" sz="1800" dirty="0">
                <a:solidFill>
                  <a:schemeClr val="accent5">
                    <a:lumMod val="50000"/>
                  </a:schemeClr>
                </a:solidFill>
                <a:latin typeface="Tahoma"/>
                <a:ea typeface="Tahoma"/>
                <a:cs typeface="Tahoma"/>
              </a:rPr>
              <a:t>We have a heavily skewed dataset that is leaning towards a single review per item</a:t>
            </a:r>
          </a:p>
          <a:p>
            <a:r>
              <a:rPr lang="en-US" sz="1800" dirty="0">
                <a:solidFill>
                  <a:schemeClr val="accent5">
                    <a:lumMod val="50000"/>
                  </a:schemeClr>
                </a:solidFill>
                <a:latin typeface="Tahoma"/>
                <a:ea typeface="Tahoma"/>
                <a:cs typeface="Tahoma"/>
              </a:rPr>
              <a:t>This subset only represents .7% of the original 200K dataset.</a:t>
            </a:r>
          </a:p>
          <a:p>
            <a:pPr marL="0" indent="0">
              <a:buNone/>
            </a:pPr>
            <a:endParaRPr lang="en-US" sz="1800" dirty="0">
              <a:solidFill>
                <a:schemeClr val="accent5">
                  <a:lumMod val="50000"/>
                </a:schemeClr>
              </a:solidFill>
              <a:latin typeface="Tahoma"/>
              <a:ea typeface="Tahoma"/>
              <a:cs typeface="Tahoma"/>
            </a:endParaRPr>
          </a:p>
          <a:p>
            <a:pPr marL="0" indent="0">
              <a:buNone/>
            </a:pPr>
            <a:r>
              <a:rPr lang="en-US" sz="2400" dirty="0">
                <a:solidFill>
                  <a:schemeClr val="accent5">
                    <a:lumMod val="50000"/>
                  </a:schemeClr>
                </a:solidFill>
                <a:latin typeface="Tahoma"/>
                <a:ea typeface="Tahoma"/>
                <a:cs typeface="Tahoma"/>
              </a:rPr>
              <a:t>Conclusion:</a:t>
            </a:r>
          </a:p>
          <a:p>
            <a:pPr marL="0" indent="0">
              <a:buNone/>
            </a:pPr>
            <a:r>
              <a:rPr lang="en-US" sz="1800" dirty="0">
                <a:solidFill>
                  <a:schemeClr val="accent5">
                    <a:lumMod val="50000"/>
                  </a:schemeClr>
                </a:solidFill>
                <a:latin typeface="Tahoma"/>
                <a:ea typeface="Tahoma"/>
                <a:cs typeface="Tahoma"/>
              </a:rPr>
              <a:t>I expect to see a much bigger proportion of “Multiple Reviews” per Item if I expand my subset.</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74188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384C539-A069-4A41-9702-43AF486BC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21" y="1925336"/>
            <a:ext cx="5341596" cy="3561064"/>
          </a:xfrm>
          <a:prstGeom prst="rect">
            <a:avLst/>
          </a:prstGeom>
        </p:spPr>
      </p:pic>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166276" y="457200"/>
            <a:ext cx="4086803" cy="1600200"/>
          </a:xfrm>
        </p:spPr>
        <p:txBody>
          <a:bodyPr anchor="ctr">
            <a:normAutofit/>
          </a:bodyPr>
          <a:lstStyle/>
          <a:p>
            <a:r>
              <a:rPr lang="en-US" sz="2800" dirty="0">
                <a:solidFill>
                  <a:schemeClr val="accent5">
                    <a:lumMod val="50000"/>
                  </a:schemeClr>
                </a:solidFill>
                <a:latin typeface="Rockwell" panose="02060603020205020403" pitchFamily="18" charset="0"/>
              </a:rPr>
              <a:t>What are some insights for the “Categories” column</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4520209" y="1257300"/>
            <a:ext cx="4221847" cy="5339443"/>
          </a:xfrm>
        </p:spPr>
        <p:txBody>
          <a:bodyPr vert="horz" lIns="91440" tIns="45720" rIns="91440" bIns="45720" rtlCol="0" anchor="t">
            <a:normAutofit/>
          </a:bodyPr>
          <a:lstStyle/>
          <a:p>
            <a:r>
              <a:rPr lang="en-US" sz="1800" dirty="0">
                <a:solidFill>
                  <a:schemeClr val="accent5">
                    <a:lumMod val="50000"/>
                  </a:schemeClr>
                </a:solidFill>
                <a:latin typeface="Tahoma"/>
                <a:ea typeface="Tahoma"/>
                <a:cs typeface="Tahoma"/>
              </a:rPr>
              <a:t>The “Categories” column initially had raw strings that needed to be transformed</a:t>
            </a:r>
          </a:p>
          <a:p>
            <a:r>
              <a:rPr lang="en-US" sz="1800" dirty="0">
                <a:solidFill>
                  <a:schemeClr val="accent5">
                    <a:lumMod val="50000"/>
                  </a:schemeClr>
                </a:solidFill>
                <a:latin typeface="Tahoma"/>
                <a:ea typeface="Tahoma"/>
                <a:cs typeface="Tahoma"/>
              </a:rPr>
              <a:t>70% of items have “Matching Categories” with pre-processed string data</a:t>
            </a:r>
          </a:p>
          <a:p>
            <a:pPr marL="0" indent="0">
              <a:buNone/>
            </a:pPr>
            <a:endParaRPr lang="en-US" sz="1800" dirty="0">
              <a:solidFill>
                <a:schemeClr val="accent5">
                  <a:lumMod val="50000"/>
                </a:schemeClr>
              </a:solidFill>
              <a:latin typeface="Tahoma"/>
              <a:ea typeface="Tahoma"/>
              <a:cs typeface="Tahoma"/>
            </a:endParaRPr>
          </a:p>
          <a:p>
            <a:pPr marL="0" indent="0">
              <a:buNone/>
            </a:pPr>
            <a:r>
              <a:rPr lang="en-US" sz="2400" dirty="0">
                <a:solidFill>
                  <a:schemeClr val="accent5">
                    <a:lumMod val="50000"/>
                  </a:schemeClr>
                </a:solidFill>
                <a:latin typeface="Tahoma"/>
                <a:ea typeface="Tahoma"/>
                <a:cs typeface="Tahoma"/>
              </a:rPr>
              <a:t>Conclusion:</a:t>
            </a:r>
          </a:p>
          <a:p>
            <a:pPr marL="0" indent="0">
              <a:buNone/>
            </a:pPr>
            <a:r>
              <a:rPr lang="en-US" sz="1800" dirty="0">
                <a:solidFill>
                  <a:schemeClr val="accent5">
                    <a:lumMod val="50000"/>
                  </a:schemeClr>
                </a:solidFill>
                <a:latin typeface="Tahoma"/>
                <a:ea typeface="Tahoma"/>
                <a:cs typeface="Tahoma"/>
              </a:rPr>
              <a:t>I believe that the original 200K dataset is made up of reviews of items of a single category rather than a representation of all types of products.</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170957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384C539-A069-4A41-9702-43AF486BC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21" y="1925336"/>
            <a:ext cx="5341596" cy="3561063"/>
          </a:xfrm>
          <a:prstGeom prst="rect">
            <a:avLst/>
          </a:prstGeom>
        </p:spPr>
      </p:pic>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166276" y="457200"/>
            <a:ext cx="4086803" cy="1600200"/>
          </a:xfrm>
        </p:spPr>
        <p:txBody>
          <a:bodyPr anchor="ctr">
            <a:normAutofit/>
          </a:bodyPr>
          <a:lstStyle/>
          <a:p>
            <a:r>
              <a:rPr lang="en-US" sz="2800" dirty="0">
                <a:solidFill>
                  <a:schemeClr val="accent5">
                    <a:lumMod val="50000"/>
                  </a:schemeClr>
                </a:solidFill>
                <a:latin typeface="Rockwell" panose="02060603020205020403" pitchFamily="18" charset="0"/>
              </a:rPr>
              <a:t>What are some insights for the “Categories” column</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4520209" y="1257300"/>
            <a:ext cx="4221847" cy="5339443"/>
          </a:xfrm>
        </p:spPr>
        <p:txBody>
          <a:bodyPr vert="horz" lIns="91440" tIns="45720" rIns="91440" bIns="45720" rtlCol="0" anchor="t">
            <a:normAutofit lnSpcReduction="10000"/>
          </a:bodyPr>
          <a:lstStyle/>
          <a:p>
            <a:r>
              <a:rPr lang="en-US" sz="1800" dirty="0">
                <a:solidFill>
                  <a:schemeClr val="accent5">
                    <a:lumMod val="50000"/>
                  </a:schemeClr>
                </a:solidFill>
                <a:latin typeface="Tahoma"/>
                <a:ea typeface="Tahoma"/>
                <a:cs typeface="Tahoma"/>
              </a:rPr>
              <a:t>This dataset has more clothing targeting Women than it does Men</a:t>
            </a:r>
          </a:p>
          <a:p>
            <a:r>
              <a:rPr lang="en-US" sz="1800" dirty="0">
                <a:solidFill>
                  <a:schemeClr val="accent5">
                    <a:lumMod val="50000"/>
                  </a:schemeClr>
                </a:solidFill>
                <a:latin typeface="Tahoma"/>
                <a:ea typeface="Tahoma"/>
                <a:cs typeface="Tahoma"/>
              </a:rPr>
              <a:t>This dataset has 50 reviews for items not categorized for either gender.</a:t>
            </a:r>
          </a:p>
          <a:p>
            <a:r>
              <a:rPr lang="en-US" sz="1800" dirty="0">
                <a:solidFill>
                  <a:schemeClr val="accent5">
                    <a:lumMod val="50000"/>
                  </a:schemeClr>
                </a:solidFill>
                <a:latin typeface="Tahoma"/>
                <a:ea typeface="Tahoma"/>
                <a:cs typeface="Tahoma"/>
              </a:rPr>
              <a:t>We’ve identified 983 products categorized for women, 367 products categorized as men and 2 reviews categorized for both (These are already accounted for in the previous numbers)</a:t>
            </a:r>
          </a:p>
          <a:p>
            <a:r>
              <a:rPr lang="en-US" sz="1800" dirty="0">
                <a:solidFill>
                  <a:schemeClr val="accent5">
                    <a:lumMod val="50000"/>
                  </a:schemeClr>
                </a:solidFill>
                <a:latin typeface="Tahoma"/>
                <a:ea typeface="Tahoma"/>
                <a:cs typeface="Tahoma"/>
              </a:rPr>
              <a:t>The 5 star ratings remain relatively stable between both genders. This stability is lessened in the 3 and 4 star ratings.</a:t>
            </a:r>
          </a:p>
          <a:p>
            <a:pPr marL="0" indent="0">
              <a:buNone/>
            </a:pPr>
            <a:endParaRPr lang="en-US" sz="1800" dirty="0">
              <a:solidFill>
                <a:schemeClr val="accent5">
                  <a:lumMod val="50000"/>
                </a:schemeClr>
              </a:solidFill>
              <a:latin typeface="Tahoma"/>
              <a:ea typeface="Tahoma"/>
              <a:cs typeface="Tahoma"/>
            </a:endParaRPr>
          </a:p>
          <a:p>
            <a:pPr marL="0" indent="0">
              <a:buNone/>
            </a:pPr>
            <a:r>
              <a:rPr lang="en-US" sz="2400" dirty="0">
                <a:solidFill>
                  <a:schemeClr val="accent5">
                    <a:lumMod val="50000"/>
                  </a:schemeClr>
                </a:solidFill>
                <a:latin typeface="Tahoma"/>
                <a:ea typeface="Tahoma"/>
                <a:cs typeface="Tahoma"/>
              </a:rPr>
              <a:t>Conclusion:</a:t>
            </a:r>
          </a:p>
          <a:p>
            <a:pPr marL="0" indent="0">
              <a:buNone/>
            </a:pPr>
            <a:r>
              <a:rPr lang="en-US" sz="1800" dirty="0">
                <a:solidFill>
                  <a:schemeClr val="accent5">
                    <a:lumMod val="50000"/>
                  </a:schemeClr>
                </a:solidFill>
                <a:latin typeface="Tahoma"/>
                <a:ea typeface="Tahoma"/>
                <a:cs typeface="Tahoma"/>
              </a:rPr>
              <a:t>It would be interesting to compare and contrast the expectations and ratings for products targeting women vs men.</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2848911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A2004A5C-7407-4186-977E-A9200A8897EA}"/>
              </a:ext>
            </a:extLst>
          </p:cNvPr>
          <p:cNvSpPr>
            <a:spLocks noGrp="1"/>
          </p:cNvSpPr>
          <p:nvPr>
            <p:ph type="title"/>
          </p:nvPr>
        </p:nvSpPr>
        <p:spPr/>
        <p:txBody>
          <a:bodyPr/>
          <a:lstStyle/>
          <a:p>
            <a:r>
              <a:rPr lang="en-US" dirty="0">
                <a:solidFill>
                  <a:schemeClr val="accent5">
                    <a:lumMod val="50000"/>
                  </a:schemeClr>
                </a:solidFill>
                <a:latin typeface="Rockwell" panose="02060603020205020403" pitchFamily="18" charset="0"/>
              </a:rPr>
              <a:t>How do the ratings for female products compare vs male products?</a:t>
            </a:r>
            <a:endParaRPr lang="en-US" dirty="0"/>
          </a:p>
        </p:txBody>
      </p:sp>
      <p:pic>
        <p:nvPicPr>
          <p:cNvPr id="21" name="Content Placeholder 20">
            <a:extLst>
              <a:ext uri="{FF2B5EF4-FFF2-40B4-BE49-F238E27FC236}">
                <a16:creationId xmlns:a16="http://schemas.microsoft.com/office/drawing/2014/main" id="{D4ED66AA-22FF-4C4A-BA81-BA5D4446B9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74094"/>
            <a:ext cx="5181600" cy="3454399"/>
          </a:xfrm>
        </p:spPr>
      </p:pic>
      <p:pic>
        <p:nvPicPr>
          <p:cNvPr id="23" name="Content Placeholder 22">
            <a:extLst>
              <a:ext uri="{FF2B5EF4-FFF2-40B4-BE49-F238E27FC236}">
                <a16:creationId xmlns:a16="http://schemas.microsoft.com/office/drawing/2014/main" id="{31E3E9AF-4F9B-4563-83D9-22FDE8343BC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74094"/>
            <a:ext cx="5181600" cy="3454399"/>
          </a:xfrm>
        </p:spPr>
      </p:pic>
    </p:spTree>
    <p:extLst>
      <p:ext uri="{BB962C8B-B14F-4D97-AF65-F5344CB8AC3E}">
        <p14:creationId xmlns:p14="http://schemas.microsoft.com/office/powerpoint/2010/main" val="189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 Safety Template - blue design.potx" id="{6698E7C4-46F3-4B25-BFA1-E1D6AD3BE9F4}" vid="{1972FE81-5A08-41E9-AFBD-04B7B10F8F5A}"/>
    </a:ext>
  </a:extLst>
</a:theme>
</file>

<file path=docProps/app.xml><?xml version="1.0" encoding="utf-8"?>
<Properties xmlns="http://schemas.openxmlformats.org/officeDocument/2006/extended-properties" xmlns:vt="http://schemas.openxmlformats.org/officeDocument/2006/docPropsVTypes">
  <Template>Lab safety</Template>
  <TotalTime>0</TotalTime>
  <Words>727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Rockwell</vt:lpstr>
      <vt:lpstr>Tahoma</vt:lpstr>
      <vt:lpstr>Office Theme</vt:lpstr>
      <vt:lpstr>E-Commerce Product Reviews</vt:lpstr>
      <vt:lpstr>Project Proposal</vt:lpstr>
      <vt:lpstr>Project Proposal</vt:lpstr>
      <vt:lpstr>What type of data do we have?</vt:lpstr>
      <vt:lpstr>What are some insights for the “Rating” column</vt:lpstr>
      <vt:lpstr>What are some insights for the “ItemID” column</vt:lpstr>
      <vt:lpstr>What are some insights for the “Categories” column</vt:lpstr>
      <vt:lpstr>What are some insights for the “Categories” column</vt:lpstr>
      <vt:lpstr>How do the ratings for female products compare vs male products?</vt:lpstr>
      <vt:lpstr>How do the ratings for female products compare vs male products?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2019-01-19T09:18:16Z</dcterms:created>
  <dcterms:modified xsi:type="dcterms:W3CDTF">2019-01-19T10:17:40Z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2018-08-20T20:18:53.6769504Z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