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9" r:id="rId2"/>
    <p:sldId id="260" r:id="rId3"/>
    <p:sldId id="261" r:id="rId4"/>
    <p:sldId id="268" r:id="rId5"/>
    <p:sldId id="263" r:id="rId6"/>
    <p:sldId id="264" r:id="rId7"/>
    <p:sldId id="265" r:id="rId8"/>
    <p:sldId id="267" r:id="rId9"/>
    <p:sldId id="266" r:id="rId10"/>
    <p:sldId id="270" r:id="rId11"/>
    <p:sldId id="269" r:id="rId12"/>
    <p:sldId id="272" r:id="rId13"/>
    <p:sldId id="284" r:id="rId14"/>
    <p:sldId id="281" r:id="rId15"/>
    <p:sldId id="282" r:id="rId16"/>
    <p:sldId id="285" r:id="rId17"/>
    <p:sldId id="279" r:id="rId18"/>
    <p:sldId id="286" r:id="rId19"/>
    <p:sldId id="262" r:id="rId20"/>
    <p:sldId id="274" r:id="rId21"/>
    <p:sldId id="278" r:id="rId22"/>
    <p:sldId id="287" r:id="rId23"/>
    <p:sldId id="280" r:id="rId24"/>
    <p:sldId id="288" r:id="rId25"/>
    <p:sldId id="302" r:id="rId26"/>
    <p:sldId id="289" r:id="rId27"/>
    <p:sldId id="290" r:id="rId28"/>
    <p:sldId id="303" r:id="rId29"/>
    <p:sldId id="258" r:id="rId30"/>
    <p:sldId id="298" r:id="rId31"/>
    <p:sldId id="299" r:id="rId32"/>
    <p:sldId id="293" r:id="rId33"/>
    <p:sldId id="295" r:id="rId34"/>
    <p:sldId id="297" r:id="rId3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F3EA77-3708-415E-A7E4-08117A813B19}" type="doc">
      <dgm:prSet loTypeId="urn:microsoft.com/office/officeart/2005/8/layout/list1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EC8C7A75-4636-42AD-902C-3556F97FDC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E2E MLOps platform</a:t>
          </a:r>
        </a:p>
      </dgm:t>
    </dgm:pt>
    <dgm:pt modelId="{6595B373-27EA-450F-B26E-70242FE42659}" type="parTrans" cxnId="{01D07BAC-EC23-45E5-97FF-5C8F5E01B6DE}">
      <dgm:prSet/>
      <dgm:spPr/>
      <dgm:t>
        <a:bodyPr/>
        <a:lstStyle/>
        <a:p>
          <a:endParaRPr lang="en-US"/>
        </a:p>
      </dgm:t>
    </dgm:pt>
    <dgm:pt modelId="{8F6DE2CE-7AE3-498E-89A6-373BDD61954A}" type="sibTrans" cxnId="{01D07BAC-EC23-45E5-97FF-5C8F5E01B6DE}">
      <dgm:prSet/>
      <dgm:spPr/>
      <dgm:t>
        <a:bodyPr/>
        <a:lstStyle/>
        <a:p>
          <a:endParaRPr lang="en-US"/>
        </a:p>
      </dgm:t>
    </dgm:pt>
    <dgm:pt modelId="{137704EF-7C7F-4C04-91F8-C31E3FFA8A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MLRun API</a:t>
          </a:r>
        </a:p>
      </dgm:t>
    </dgm:pt>
    <dgm:pt modelId="{DDF27ADE-A496-4D57-BBFA-A85C57D55AEC}" type="parTrans" cxnId="{3348C67A-C491-4BCF-9222-39BCE0B9675D}">
      <dgm:prSet/>
      <dgm:spPr/>
      <dgm:t>
        <a:bodyPr/>
        <a:lstStyle/>
        <a:p>
          <a:endParaRPr lang="en-US"/>
        </a:p>
      </dgm:t>
    </dgm:pt>
    <dgm:pt modelId="{B82D9AB1-C7F9-4DA6-9EFB-39BAD8AFC7D8}" type="sibTrans" cxnId="{3348C67A-C491-4BCF-9222-39BCE0B9675D}">
      <dgm:prSet/>
      <dgm:spPr/>
      <dgm:t>
        <a:bodyPr/>
        <a:lstStyle/>
        <a:p>
          <a:endParaRPr lang="en-US"/>
        </a:p>
      </dgm:t>
    </dgm:pt>
    <dgm:pt modelId="{0C892F99-4E01-4E73-ACDC-D3C93AEF443A}" type="pres">
      <dgm:prSet presAssocID="{70F3EA77-3708-415E-A7E4-08117A813B19}" presName="linear" presStyleCnt="0">
        <dgm:presLayoutVars>
          <dgm:dir/>
          <dgm:animLvl val="lvl"/>
          <dgm:resizeHandles val="exact"/>
        </dgm:presLayoutVars>
      </dgm:prSet>
      <dgm:spPr/>
    </dgm:pt>
    <dgm:pt modelId="{0FAF6BD2-ED4B-4234-8446-F309661ACE07}" type="pres">
      <dgm:prSet presAssocID="{EC8C7A75-4636-42AD-902C-3556F97FDC26}" presName="parentLin" presStyleCnt="0"/>
      <dgm:spPr/>
    </dgm:pt>
    <dgm:pt modelId="{A5E4F25A-933C-4398-978D-554E6A41D389}" type="pres">
      <dgm:prSet presAssocID="{EC8C7A75-4636-42AD-902C-3556F97FDC26}" presName="parentLeftMargin" presStyleLbl="node1" presStyleIdx="0" presStyleCnt="2"/>
      <dgm:spPr/>
    </dgm:pt>
    <dgm:pt modelId="{347D949F-3E7B-4034-8304-A2E3CFD87129}" type="pres">
      <dgm:prSet presAssocID="{EC8C7A75-4636-42AD-902C-3556F97FDC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18C5237-0FEB-42B7-9EDB-E77785FCEE3B}" type="pres">
      <dgm:prSet presAssocID="{EC8C7A75-4636-42AD-902C-3556F97FDC26}" presName="negativeSpace" presStyleCnt="0"/>
      <dgm:spPr/>
    </dgm:pt>
    <dgm:pt modelId="{2D825510-E680-41CA-84D6-4200E4CEEDC9}" type="pres">
      <dgm:prSet presAssocID="{EC8C7A75-4636-42AD-902C-3556F97FDC26}" presName="childText" presStyleLbl="conFgAcc1" presStyleIdx="0" presStyleCnt="2">
        <dgm:presLayoutVars>
          <dgm:bulletEnabled val="1"/>
        </dgm:presLayoutVars>
      </dgm:prSet>
      <dgm:spPr/>
    </dgm:pt>
    <dgm:pt modelId="{7D98F9A0-C460-4EB1-8216-228178C6CA99}" type="pres">
      <dgm:prSet presAssocID="{8F6DE2CE-7AE3-498E-89A6-373BDD61954A}" presName="spaceBetweenRectangles" presStyleCnt="0"/>
      <dgm:spPr/>
    </dgm:pt>
    <dgm:pt modelId="{9AE29DAA-08CF-42BD-9E0D-945FC139177B}" type="pres">
      <dgm:prSet presAssocID="{137704EF-7C7F-4C04-91F8-C31E3FFA8A4A}" presName="parentLin" presStyleCnt="0"/>
      <dgm:spPr/>
    </dgm:pt>
    <dgm:pt modelId="{36DC23B9-F560-46BB-8FF4-3679788923A4}" type="pres">
      <dgm:prSet presAssocID="{137704EF-7C7F-4C04-91F8-C31E3FFA8A4A}" presName="parentLeftMargin" presStyleLbl="node1" presStyleIdx="0" presStyleCnt="2"/>
      <dgm:spPr/>
    </dgm:pt>
    <dgm:pt modelId="{49DE75BE-2C10-42B5-BDAE-35A057F6803B}" type="pres">
      <dgm:prSet presAssocID="{137704EF-7C7F-4C04-91F8-C31E3FFA8A4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5919BA1-6E12-40CC-86D2-491DEBD6C2F5}" type="pres">
      <dgm:prSet presAssocID="{137704EF-7C7F-4C04-91F8-C31E3FFA8A4A}" presName="negativeSpace" presStyleCnt="0"/>
      <dgm:spPr/>
    </dgm:pt>
    <dgm:pt modelId="{2850C65A-E7C3-4318-9DEF-AA9BBA995DAF}" type="pres">
      <dgm:prSet presAssocID="{137704EF-7C7F-4C04-91F8-C31E3FFA8A4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E828810-C888-40CA-9978-A8EB0EBA980D}" type="presOf" srcId="{EC8C7A75-4636-42AD-902C-3556F97FDC26}" destId="{A5E4F25A-933C-4398-978D-554E6A41D389}" srcOrd="0" destOrd="0" presId="urn:microsoft.com/office/officeart/2005/8/layout/list1"/>
    <dgm:cxn modelId="{3348C67A-C491-4BCF-9222-39BCE0B9675D}" srcId="{70F3EA77-3708-415E-A7E4-08117A813B19}" destId="{137704EF-7C7F-4C04-91F8-C31E3FFA8A4A}" srcOrd="1" destOrd="0" parTransId="{DDF27ADE-A496-4D57-BBFA-A85C57D55AEC}" sibTransId="{B82D9AB1-C7F9-4DA6-9EFB-39BAD8AFC7D8}"/>
    <dgm:cxn modelId="{01D07BAC-EC23-45E5-97FF-5C8F5E01B6DE}" srcId="{70F3EA77-3708-415E-A7E4-08117A813B19}" destId="{EC8C7A75-4636-42AD-902C-3556F97FDC26}" srcOrd="0" destOrd="0" parTransId="{6595B373-27EA-450F-B26E-70242FE42659}" sibTransId="{8F6DE2CE-7AE3-498E-89A6-373BDD61954A}"/>
    <dgm:cxn modelId="{84159EB2-7AFB-41D5-A3F1-E38147EB2497}" type="presOf" srcId="{137704EF-7C7F-4C04-91F8-C31E3FFA8A4A}" destId="{49DE75BE-2C10-42B5-BDAE-35A057F6803B}" srcOrd="1" destOrd="0" presId="urn:microsoft.com/office/officeart/2005/8/layout/list1"/>
    <dgm:cxn modelId="{45657CC6-F991-4FE5-8359-5BA74A2E3991}" type="presOf" srcId="{70F3EA77-3708-415E-A7E4-08117A813B19}" destId="{0C892F99-4E01-4E73-ACDC-D3C93AEF443A}" srcOrd="0" destOrd="0" presId="urn:microsoft.com/office/officeart/2005/8/layout/list1"/>
    <dgm:cxn modelId="{27784CE8-356A-462E-A438-8A8D9E679F32}" type="presOf" srcId="{137704EF-7C7F-4C04-91F8-C31E3FFA8A4A}" destId="{36DC23B9-F560-46BB-8FF4-3679788923A4}" srcOrd="0" destOrd="0" presId="urn:microsoft.com/office/officeart/2005/8/layout/list1"/>
    <dgm:cxn modelId="{6C40DDEA-36D0-417E-8CD9-A8E8AE3CADC1}" type="presOf" srcId="{EC8C7A75-4636-42AD-902C-3556F97FDC26}" destId="{347D949F-3E7B-4034-8304-A2E3CFD87129}" srcOrd="1" destOrd="0" presId="urn:microsoft.com/office/officeart/2005/8/layout/list1"/>
    <dgm:cxn modelId="{89CDDD93-D81E-48D0-8E08-AC7CA4A79666}" type="presParOf" srcId="{0C892F99-4E01-4E73-ACDC-D3C93AEF443A}" destId="{0FAF6BD2-ED4B-4234-8446-F309661ACE07}" srcOrd="0" destOrd="0" presId="urn:microsoft.com/office/officeart/2005/8/layout/list1"/>
    <dgm:cxn modelId="{A54DDC8D-07E0-4314-9C37-E69D04415BE5}" type="presParOf" srcId="{0FAF6BD2-ED4B-4234-8446-F309661ACE07}" destId="{A5E4F25A-933C-4398-978D-554E6A41D389}" srcOrd="0" destOrd="0" presId="urn:microsoft.com/office/officeart/2005/8/layout/list1"/>
    <dgm:cxn modelId="{334026F4-020B-4EAD-8640-21D18D7E85ED}" type="presParOf" srcId="{0FAF6BD2-ED4B-4234-8446-F309661ACE07}" destId="{347D949F-3E7B-4034-8304-A2E3CFD87129}" srcOrd="1" destOrd="0" presId="urn:microsoft.com/office/officeart/2005/8/layout/list1"/>
    <dgm:cxn modelId="{DA3F1606-7DD8-4E3E-B95B-1319251B106F}" type="presParOf" srcId="{0C892F99-4E01-4E73-ACDC-D3C93AEF443A}" destId="{D18C5237-0FEB-42B7-9EDB-E77785FCEE3B}" srcOrd="1" destOrd="0" presId="urn:microsoft.com/office/officeart/2005/8/layout/list1"/>
    <dgm:cxn modelId="{071512FD-6700-432C-8615-F07BA8F54E64}" type="presParOf" srcId="{0C892F99-4E01-4E73-ACDC-D3C93AEF443A}" destId="{2D825510-E680-41CA-84D6-4200E4CEEDC9}" srcOrd="2" destOrd="0" presId="urn:microsoft.com/office/officeart/2005/8/layout/list1"/>
    <dgm:cxn modelId="{44B29D50-60F4-4AC0-8307-FF6F65A350DB}" type="presParOf" srcId="{0C892F99-4E01-4E73-ACDC-D3C93AEF443A}" destId="{7D98F9A0-C460-4EB1-8216-228178C6CA99}" srcOrd="3" destOrd="0" presId="urn:microsoft.com/office/officeart/2005/8/layout/list1"/>
    <dgm:cxn modelId="{9A1537CB-1839-4A04-AA0F-A3A888F2CFEC}" type="presParOf" srcId="{0C892F99-4E01-4E73-ACDC-D3C93AEF443A}" destId="{9AE29DAA-08CF-42BD-9E0D-945FC139177B}" srcOrd="4" destOrd="0" presId="urn:microsoft.com/office/officeart/2005/8/layout/list1"/>
    <dgm:cxn modelId="{9800010F-DC57-44F9-8F04-8B6AA5D8E4D6}" type="presParOf" srcId="{9AE29DAA-08CF-42BD-9E0D-945FC139177B}" destId="{36DC23B9-F560-46BB-8FF4-3679788923A4}" srcOrd="0" destOrd="0" presId="urn:microsoft.com/office/officeart/2005/8/layout/list1"/>
    <dgm:cxn modelId="{93F2C892-B991-4E5B-A732-55F1C8B3BFE6}" type="presParOf" srcId="{9AE29DAA-08CF-42BD-9E0D-945FC139177B}" destId="{49DE75BE-2C10-42B5-BDAE-35A057F6803B}" srcOrd="1" destOrd="0" presId="urn:microsoft.com/office/officeart/2005/8/layout/list1"/>
    <dgm:cxn modelId="{F392BF7E-F26A-4B4F-AD52-2D77D7358EC5}" type="presParOf" srcId="{0C892F99-4E01-4E73-ACDC-D3C93AEF443A}" destId="{B5919BA1-6E12-40CC-86D2-491DEBD6C2F5}" srcOrd="5" destOrd="0" presId="urn:microsoft.com/office/officeart/2005/8/layout/list1"/>
    <dgm:cxn modelId="{4F33EB44-3564-417D-B348-35AB722AE593}" type="presParOf" srcId="{0C892F99-4E01-4E73-ACDC-D3C93AEF443A}" destId="{2850C65A-E7C3-4318-9DEF-AA9BBA995D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508616-9318-4BD4-AE2E-D6BFC8587F9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5BF7F1-7F00-4C81-95D7-6A5EEC1943A9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52A151FB-0778-4509-B8C9-FA0C6CB1D4EB}" type="parTrans" cxnId="{919EF78A-5097-4751-B30C-2B62236FC8F9}">
      <dgm:prSet/>
      <dgm:spPr/>
      <dgm:t>
        <a:bodyPr/>
        <a:lstStyle/>
        <a:p>
          <a:endParaRPr lang="en-US"/>
        </a:p>
      </dgm:t>
    </dgm:pt>
    <dgm:pt modelId="{13F578A9-78CC-43C8-96A3-8C313C0A26B6}" type="sibTrans" cxnId="{919EF78A-5097-4751-B30C-2B62236FC8F9}">
      <dgm:prSet/>
      <dgm:spPr/>
      <dgm:t>
        <a:bodyPr/>
        <a:lstStyle/>
        <a:p>
          <a:endParaRPr lang="en-US"/>
        </a:p>
      </dgm:t>
    </dgm:pt>
    <dgm:pt modelId="{F9312B09-2A7B-4568-AFF5-D29A0DC7AC80}">
      <dgm:prSet/>
      <dgm:spPr/>
      <dgm:t>
        <a:bodyPr/>
        <a:lstStyle/>
        <a:p>
          <a:r>
            <a:rPr lang="en-US" dirty="0"/>
            <a:t>Outliers Removal</a:t>
          </a:r>
        </a:p>
      </dgm:t>
    </dgm:pt>
    <dgm:pt modelId="{3D5ADBC1-A5F0-4D7A-ACF9-2B03E464F531}" type="parTrans" cxnId="{61EDC005-8E00-4AC9-93BE-9DA46435DBFE}">
      <dgm:prSet/>
      <dgm:spPr/>
      <dgm:t>
        <a:bodyPr/>
        <a:lstStyle/>
        <a:p>
          <a:endParaRPr lang="en-US"/>
        </a:p>
      </dgm:t>
    </dgm:pt>
    <dgm:pt modelId="{765C4B7A-01E1-4F99-899E-07BEC4ED9D7C}" type="sibTrans" cxnId="{61EDC005-8E00-4AC9-93BE-9DA46435DBFE}">
      <dgm:prSet/>
      <dgm:spPr/>
      <dgm:t>
        <a:bodyPr/>
        <a:lstStyle/>
        <a:p>
          <a:endParaRPr lang="en-US"/>
        </a:p>
      </dgm:t>
    </dgm:pt>
    <dgm:pt modelId="{6823610E-1F37-41A8-A30C-98E902304265}">
      <dgm:prSet/>
      <dgm:spPr/>
      <dgm:t>
        <a:bodyPr/>
        <a:lstStyle/>
        <a:p>
          <a:r>
            <a:rPr lang="en-US" dirty="0"/>
            <a:t>Bias Mitigation</a:t>
          </a:r>
        </a:p>
      </dgm:t>
    </dgm:pt>
    <dgm:pt modelId="{11BC929C-013C-4F1D-9FF4-D0E43A587254}" type="parTrans" cxnId="{AF98724E-DC0D-407D-A56D-441D3D543F43}">
      <dgm:prSet/>
      <dgm:spPr/>
      <dgm:t>
        <a:bodyPr/>
        <a:lstStyle/>
        <a:p>
          <a:endParaRPr lang="en-US"/>
        </a:p>
      </dgm:t>
    </dgm:pt>
    <dgm:pt modelId="{592E6AC0-46C9-4866-A120-C145EF7564A5}" type="sibTrans" cxnId="{AF98724E-DC0D-407D-A56D-441D3D543F43}">
      <dgm:prSet/>
      <dgm:spPr/>
      <dgm:t>
        <a:bodyPr/>
        <a:lstStyle/>
        <a:p>
          <a:endParaRPr lang="en-US"/>
        </a:p>
      </dgm:t>
    </dgm:pt>
    <dgm:pt modelId="{D368359B-8582-4526-BEC7-FFDA441C4033}" type="pres">
      <dgm:prSet presAssocID="{B4508616-9318-4BD4-AE2E-D6BFC8587F9A}" presName="linear" presStyleCnt="0">
        <dgm:presLayoutVars>
          <dgm:animLvl val="lvl"/>
          <dgm:resizeHandles val="exact"/>
        </dgm:presLayoutVars>
      </dgm:prSet>
      <dgm:spPr/>
    </dgm:pt>
    <dgm:pt modelId="{67A6067F-9F76-42DA-B83F-9351344E6554}" type="pres">
      <dgm:prSet presAssocID="{485BF7F1-7F00-4C81-95D7-6A5EEC1943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AE1AF4-CE37-4F5A-94E3-D4D52684A799}" type="pres">
      <dgm:prSet presAssocID="{13F578A9-78CC-43C8-96A3-8C313C0A26B6}" presName="spacer" presStyleCnt="0"/>
      <dgm:spPr/>
    </dgm:pt>
    <dgm:pt modelId="{0FBF0F58-4061-45F4-B06E-547467497CFF}" type="pres">
      <dgm:prSet presAssocID="{F9312B09-2A7B-4568-AFF5-D29A0DC7AC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8A6698-189F-428E-B9E9-D8ACC2FDDC64}" type="pres">
      <dgm:prSet presAssocID="{765C4B7A-01E1-4F99-899E-07BEC4ED9D7C}" presName="spacer" presStyleCnt="0"/>
      <dgm:spPr/>
    </dgm:pt>
    <dgm:pt modelId="{CF419F1A-FC6A-4F7E-BED1-A30BF4BA48B0}" type="pres">
      <dgm:prSet presAssocID="{6823610E-1F37-41A8-A30C-98E9023042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EDC005-8E00-4AC9-93BE-9DA46435DBFE}" srcId="{B4508616-9318-4BD4-AE2E-D6BFC8587F9A}" destId="{F9312B09-2A7B-4568-AFF5-D29A0DC7AC80}" srcOrd="1" destOrd="0" parTransId="{3D5ADBC1-A5F0-4D7A-ACF9-2B03E464F531}" sibTransId="{765C4B7A-01E1-4F99-899E-07BEC4ED9D7C}"/>
    <dgm:cxn modelId="{DBAA612C-E64A-454E-B09D-84839B8157F1}" type="presOf" srcId="{B4508616-9318-4BD4-AE2E-D6BFC8587F9A}" destId="{D368359B-8582-4526-BEC7-FFDA441C4033}" srcOrd="0" destOrd="0" presId="urn:microsoft.com/office/officeart/2005/8/layout/vList2"/>
    <dgm:cxn modelId="{B80AC53C-1C46-474C-B30B-1100654D2849}" type="presOf" srcId="{6823610E-1F37-41A8-A30C-98E902304265}" destId="{CF419F1A-FC6A-4F7E-BED1-A30BF4BA48B0}" srcOrd="0" destOrd="0" presId="urn:microsoft.com/office/officeart/2005/8/layout/vList2"/>
    <dgm:cxn modelId="{AF98724E-DC0D-407D-A56D-441D3D543F43}" srcId="{B4508616-9318-4BD4-AE2E-D6BFC8587F9A}" destId="{6823610E-1F37-41A8-A30C-98E902304265}" srcOrd="2" destOrd="0" parTransId="{11BC929C-013C-4F1D-9FF4-D0E43A587254}" sibTransId="{592E6AC0-46C9-4866-A120-C145EF7564A5}"/>
    <dgm:cxn modelId="{919EF78A-5097-4751-B30C-2B62236FC8F9}" srcId="{B4508616-9318-4BD4-AE2E-D6BFC8587F9A}" destId="{485BF7F1-7F00-4C81-95D7-6A5EEC1943A9}" srcOrd="0" destOrd="0" parTransId="{52A151FB-0778-4509-B8C9-FA0C6CB1D4EB}" sibTransId="{13F578A9-78CC-43C8-96A3-8C313C0A26B6}"/>
    <dgm:cxn modelId="{39ED85CD-2EF1-448E-99C1-B84CEDFE5CA3}" type="presOf" srcId="{F9312B09-2A7B-4568-AFF5-D29A0DC7AC80}" destId="{0FBF0F58-4061-45F4-B06E-547467497CFF}" srcOrd="0" destOrd="0" presId="urn:microsoft.com/office/officeart/2005/8/layout/vList2"/>
    <dgm:cxn modelId="{B63878CF-DBC7-4D23-A770-EEE2D87BC2CC}" type="presOf" srcId="{485BF7F1-7F00-4C81-95D7-6A5EEC1943A9}" destId="{67A6067F-9F76-42DA-B83F-9351344E6554}" srcOrd="0" destOrd="0" presId="urn:microsoft.com/office/officeart/2005/8/layout/vList2"/>
    <dgm:cxn modelId="{753D650E-E7A6-4363-A9C9-0F0DF1DCF651}" type="presParOf" srcId="{D368359B-8582-4526-BEC7-FFDA441C4033}" destId="{67A6067F-9F76-42DA-B83F-9351344E6554}" srcOrd="0" destOrd="0" presId="urn:microsoft.com/office/officeart/2005/8/layout/vList2"/>
    <dgm:cxn modelId="{92EE2C74-9EA4-45F5-B374-4C9FE189D937}" type="presParOf" srcId="{D368359B-8582-4526-BEC7-FFDA441C4033}" destId="{11AE1AF4-CE37-4F5A-94E3-D4D52684A799}" srcOrd="1" destOrd="0" presId="urn:microsoft.com/office/officeart/2005/8/layout/vList2"/>
    <dgm:cxn modelId="{EB8C8BBB-3CFD-47CC-AE29-B484D5559DC0}" type="presParOf" srcId="{D368359B-8582-4526-BEC7-FFDA441C4033}" destId="{0FBF0F58-4061-45F4-B06E-547467497CFF}" srcOrd="2" destOrd="0" presId="urn:microsoft.com/office/officeart/2005/8/layout/vList2"/>
    <dgm:cxn modelId="{A3C3FA91-D271-4067-8EEF-D31939B8598E}" type="presParOf" srcId="{D368359B-8582-4526-BEC7-FFDA441C4033}" destId="{988A6698-189F-428E-B9E9-D8ACC2FDDC64}" srcOrd="3" destOrd="0" presId="urn:microsoft.com/office/officeart/2005/8/layout/vList2"/>
    <dgm:cxn modelId="{DDE49F4A-F194-4A28-AF5D-88EAE55A792B}" type="presParOf" srcId="{D368359B-8582-4526-BEC7-FFDA441C4033}" destId="{CF419F1A-FC6A-4F7E-BED1-A30BF4BA48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FFF10C-7334-4CF3-980E-5651B71F1ADD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E50C77-DE12-4288-A5A3-C262FB2BD585}">
      <dgm:prSet custT="1"/>
      <dgm:spPr/>
      <dgm:t>
        <a:bodyPr/>
        <a:lstStyle/>
        <a:p>
          <a:r>
            <a:rPr lang="he-IL" sz="2000" u="sng" dirty="0"/>
            <a:t>SelectKBest</a:t>
          </a:r>
          <a:endParaRPr lang="en-US" sz="2000" u="sng" dirty="0"/>
        </a:p>
        <a:p>
          <a:r>
            <a:rPr lang="he-IL" sz="1800" dirty="0"/>
            <a:t>removes all but the k highest scoring features</a:t>
          </a:r>
          <a:endParaRPr lang="en-US" sz="1800" dirty="0"/>
        </a:p>
      </dgm:t>
    </dgm:pt>
    <dgm:pt modelId="{58AF6C5F-3E70-40C2-AE3C-9F26542B5DD7}" type="parTrans" cxnId="{547CE63B-462D-4E18-B3B3-B75873CA0493}">
      <dgm:prSet/>
      <dgm:spPr/>
      <dgm:t>
        <a:bodyPr/>
        <a:lstStyle/>
        <a:p>
          <a:endParaRPr lang="en-US"/>
        </a:p>
      </dgm:t>
    </dgm:pt>
    <dgm:pt modelId="{C4F49694-9AB5-4576-9DA5-9858E160EC30}" type="sibTrans" cxnId="{547CE63B-462D-4E18-B3B3-B75873CA0493}">
      <dgm:prSet/>
      <dgm:spPr/>
      <dgm:t>
        <a:bodyPr/>
        <a:lstStyle/>
        <a:p>
          <a:endParaRPr lang="en-US"/>
        </a:p>
      </dgm:t>
    </dgm:pt>
    <dgm:pt modelId="{41E8DDCB-DC3C-40EB-AEE2-96CC7577DDD2}">
      <dgm:prSet custT="1"/>
      <dgm:spPr/>
      <dgm:t>
        <a:bodyPr/>
        <a:lstStyle/>
        <a:p>
          <a:r>
            <a:rPr lang="he-IL" sz="2000" u="sng" dirty="0"/>
            <a:t>RVs vs mutual information</a:t>
          </a:r>
          <a:br>
            <a:rPr lang="he-IL" sz="1800" dirty="0"/>
          </a:br>
          <a:r>
            <a:rPr lang="he-IL" sz="1800" dirty="0"/>
            <a:t>For regression:</a:t>
          </a:r>
          <a:r>
            <a:rPr lang="en-US" sz="1800" b="1" dirty="0"/>
            <a:t> </a:t>
          </a:r>
          <a:r>
            <a:rPr lang="en-US" sz="1800" b="1" dirty="0" err="1"/>
            <a:t>r_regression</a:t>
          </a:r>
          <a:r>
            <a:rPr lang="en-US" sz="1800" b="1" dirty="0"/>
            <a:t>, </a:t>
          </a:r>
          <a:r>
            <a:rPr lang="en-US" sz="1800" b="1" dirty="0" err="1"/>
            <a:t>f_regression</a:t>
          </a:r>
          <a:r>
            <a:rPr lang="en-US" sz="1800" b="1" dirty="0"/>
            <a:t>, </a:t>
          </a:r>
          <a:r>
            <a:rPr lang="en-US" sz="1800" b="1" dirty="0" err="1"/>
            <a:t>mutual_info_regression</a:t>
          </a:r>
          <a:br>
            <a:rPr lang="en-US" sz="1800" dirty="0"/>
          </a:br>
          <a:r>
            <a:rPr lang="en-US" sz="1800" dirty="0"/>
            <a:t>For classification: chi2, </a:t>
          </a:r>
          <a:r>
            <a:rPr lang="en-US" sz="1800" b="1" dirty="0" err="1"/>
            <a:t>f_classif</a:t>
          </a:r>
          <a:r>
            <a:rPr lang="en-US" sz="1800" dirty="0"/>
            <a:t>, </a:t>
          </a:r>
          <a:r>
            <a:rPr lang="en-US" sz="1800" dirty="0" err="1"/>
            <a:t>mutual_info_classif</a:t>
          </a:r>
          <a:endParaRPr lang="en-US" sz="1800" dirty="0"/>
        </a:p>
      </dgm:t>
    </dgm:pt>
    <dgm:pt modelId="{79D020F6-0F0D-4B6A-8BBC-11335A2C0066}" type="parTrans" cxnId="{BBFC6901-8102-4A37-B1AC-09F04317691A}">
      <dgm:prSet/>
      <dgm:spPr/>
      <dgm:t>
        <a:bodyPr/>
        <a:lstStyle/>
        <a:p>
          <a:endParaRPr lang="en-US"/>
        </a:p>
      </dgm:t>
    </dgm:pt>
    <dgm:pt modelId="{65B56FE1-2DB3-43CF-9DC0-AF71B372A214}" type="sibTrans" cxnId="{BBFC6901-8102-4A37-B1AC-09F04317691A}">
      <dgm:prSet/>
      <dgm:spPr/>
      <dgm:t>
        <a:bodyPr/>
        <a:lstStyle/>
        <a:p>
          <a:endParaRPr lang="en-US"/>
        </a:p>
      </dgm:t>
    </dgm:pt>
    <dgm:pt modelId="{81AE0EF0-52E9-4F68-8BA1-10B947518E4C}" type="pres">
      <dgm:prSet presAssocID="{54FFF10C-7334-4CF3-980E-5651B71F1ADD}" presName="vert0" presStyleCnt="0">
        <dgm:presLayoutVars>
          <dgm:dir/>
          <dgm:animOne val="branch"/>
          <dgm:animLvl val="lvl"/>
        </dgm:presLayoutVars>
      </dgm:prSet>
      <dgm:spPr/>
    </dgm:pt>
    <dgm:pt modelId="{81DCEA12-F3B3-41F1-93EC-7F7BEB54198F}" type="pres">
      <dgm:prSet presAssocID="{9AE50C77-DE12-4288-A5A3-C262FB2BD585}" presName="thickLine" presStyleLbl="alignNode1" presStyleIdx="0" presStyleCnt="2"/>
      <dgm:spPr/>
    </dgm:pt>
    <dgm:pt modelId="{64539DA7-62E4-419E-BA60-4C989AF94E3C}" type="pres">
      <dgm:prSet presAssocID="{9AE50C77-DE12-4288-A5A3-C262FB2BD585}" presName="horz1" presStyleCnt="0"/>
      <dgm:spPr/>
    </dgm:pt>
    <dgm:pt modelId="{2A834D99-3F28-4C0D-9DB1-52A40920A465}" type="pres">
      <dgm:prSet presAssocID="{9AE50C77-DE12-4288-A5A3-C262FB2BD585}" presName="tx1" presStyleLbl="revTx" presStyleIdx="0" presStyleCnt="2"/>
      <dgm:spPr/>
    </dgm:pt>
    <dgm:pt modelId="{04F04920-C799-4F07-A98C-A0D6C982C359}" type="pres">
      <dgm:prSet presAssocID="{9AE50C77-DE12-4288-A5A3-C262FB2BD585}" presName="vert1" presStyleCnt="0"/>
      <dgm:spPr/>
    </dgm:pt>
    <dgm:pt modelId="{0212445D-EBED-46C1-A326-B005553C18AD}" type="pres">
      <dgm:prSet presAssocID="{41E8DDCB-DC3C-40EB-AEE2-96CC7577DDD2}" presName="thickLine" presStyleLbl="alignNode1" presStyleIdx="1" presStyleCnt="2"/>
      <dgm:spPr/>
    </dgm:pt>
    <dgm:pt modelId="{78C2CB9C-1C5E-4F67-B003-54B21C42A450}" type="pres">
      <dgm:prSet presAssocID="{41E8DDCB-DC3C-40EB-AEE2-96CC7577DDD2}" presName="horz1" presStyleCnt="0"/>
      <dgm:spPr/>
    </dgm:pt>
    <dgm:pt modelId="{F51E01F1-923B-4776-BA68-52FB43DCD92A}" type="pres">
      <dgm:prSet presAssocID="{41E8DDCB-DC3C-40EB-AEE2-96CC7577DDD2}" presName="tx1" presStyleLbl="revTx" presStyleIdx="1" presStyleCnt="2"/>
      <dgm:spPr/>
    </dgm:pt>
    <dgm:pt modelId="{4626EE78-F159-46E3-BDB9-B99188F7D31F}" type="pres">
      <dgm:prSet presAssocID="{41E8DDCB-DC3C-40EB-AEE2-96CC7577DDD2}" presName="vert1" presStyleCnt="0"/>
      <dgm:spPr/>
    </dgm:pt>
  </dgm:ptLst>
  <dgm:cxnLst>
    <dgm:cxn modelId="{BBFC6901-8102-4A37-B1AC-09F04317691A}" srcId="{54FFF10C-7334-4CF3-980E-5651B71F1ADD}" destId="{41E8DDCB-DC3C-40EB-AEE2-96CC7577DDD2}" srcOrd="1" destOrd="0" parTransId="{79D020F6-0F0D-4B6A-8BBC-11335A2C0066}" sibTransId="{65B56FE1-2DB3-43CF-9DC0-AF71B372A214}"/>
    <dgm:cxn modelId="{547CE63B-462D-4E18-B3B3-B75873CA0493}" srcId="{54FFF10C-7334-4CF3-980E-5651B71F1ADD}" destId="{9AE50C77-DE12-4288-A5A3-C262FB2BD585}" srcOrd="0" destOrd="0" parTransId="{58AF6C5F-3E70-40C2-AE3C-9F26542B5DD7}" sibTransId="{C4F49694-9AB5-4576-9DA5-9858E160EC30}"/>
    <dgm:cxn modelId="{7B404077-9E3F-4D61-89EF-63064F4C9768}" type="presOf" srcId="{54FFF10C-7334-4CF3-980E-5651B71F1ADD}" destId="{81AE0EF0-52E9-4F68-8BA1-10B947518E4C}" srcOrd="0" destOrd="0" presId="urn:microsoft.com/office/officeart/2008/layout/LinedList"/>
    <dgm:cxn modelId="{BCB2B59A-A09F-4849-AA7E-09293C097EC7}" type="presOf" srcId="{9AE50C77-DE12-4288-A5A3-C262FB2BD585}" destId="{2A834D99-3F28-4C0D-9DB1-52A40920A465}" srcOrd="0" destOrd="0" presId="urn:microsoft.com/office/officeart/2008/layout/LinedList"/>
    <dgm:cxn modelId="{653548AA-CE50-4E7E-99D1-2D32A5B4FD2C}" type="presOf" srcId="{41E8DDCB-DC3C-40EB-AEE2-96CC7577DDD2}" destId="{F51E01F1-923B-4776-BA68-52FB43DCD92A}" srcOrd="0" destOrd="0" presId="urn:microsoft.com/office/officeart/2008/layout/LinedList"/>
    <dgm:cxn modelId="{449BA1CA-36A2-46D1-90E8-8268777E624A}" type="presParOf" srcId="{81AE0EF0-52E9-4F68-8BA1-10B947518E4C}" destId="{81DCEA12-F3B3-41F1-93EC-7F7BEB54198F}" srcOrd="0" destOrd="0" presId="urn:microsoft.com/office/officeart/2008/layout/LinedList"/>
    <dgm:cxn modelId="{2C503633-27A2-4A56-84C6-8C3E49DA80CD}" type="presParOf" srcId="{81AE0EF0-52E9-4F68-8BA1-10B947518E4C}" destId="{64539DA7-62E4-419E-BA60-4C989AF94E3C}" srcOrd="1" destOrd="0" presId="urn:microsoft.com/office/officeart/2008/layout/LinedList"/>
    <dgm:cxn modelId="{B481EB11-B364-44DD-AF4C-37CE8F19DC13}" type="presParOf" srcId="{64539DA7-62E4-419E-BA60-4C989AF94E3C}" destId="{2A834D99-3F28-4C0D-9DB1-52A40920A465}" srcOrd="0" destOrd="0" presId="urn:microsoft.com/office/officeart/2008/layout/LinedList"/>
    <dgm:cxn modelId="{65CDCE8C-F480-4038-8AD4-FFC76B590E6A}" type="presParOf" srcId="{64539DA7-62E4-419E-BA60-4C989AF94E3C}" destId="{04F04920-C799-4F07-A98C-A0D6C982C359}" srcOrd="1" destOrd="0" presId="urn:microsoft.com/office/officeart/2008/layout/LinedList"/>
    <dgm:cxn modelId="{79E5AA1A-0306-4F67-B1F2-70424F684478}" type="presParOf" srcId="{81AE0EF0-52E9-4F68-8BA1-10B947518E4C}" destId="{0212445D-EBED-46C1-A326-B005553C18AD}" srcOrd="2" destOrd="0" presId="urn:microsoft.com/office/officeart/2008/layout/LinedList"/>
    <dgm:cxn modelId="{10206255-A4F3-414A-A2E5-DB1A8D19869F}" type="presParOf" srcId="{81AE0EF0-52E9-4F68-8BA1-10B947518E4C}" destId="{78C2CB9C-1C5E-4F67-B003-54B21C42A450}" srcOrd="3" destOrd="0" presId="urn:microsoft.com/office/officeart/2008/layout/LinedList"/>
    <dgm:cxn modelId="{E098EB33-095D-44C2-8A94-BAF74876DE7D}" type="presParOf" srcId="{78C2CB9C-1C5E-4F67-B003-54B21C42A450}" destId="{F51E01F1-923B-4776-BA68-52FB43DCD92A}" srcOrd="0" destOrd="0" presId="urn:microsoft.com/office/officeart/2008/layout/LinedList"/>
    <dgm:cxn modelId="{C793D771-1828-4E7A-897D-F6A953C3EF53}" type="presParOf" srcId="{78C2CB9C-1C5E-4F67-B003-54B21C42A450}" destId="{4626EE78-F159-46E3-BDB9-B99188F7D3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8440D5-9830-431A-85AB-9C957B87E97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27086E-6590-4556-8F45-C92548FF3056}">
      <dgm:prSet/>
      <dgm:spPr/>
      <dgm:t>
        <a:bodyPr/>
        <a:lstStyle/>
        <a:p>
          <a:r>
            <a:rPr lang="en-US" b="1"/>
            <a:t>U</a:t>
          </a:r>
          <a:r>
            <a:rPr lang="en-US" b="1" i="0"/>
            <a:t>nivariate</a:t>
          </a:r>
          <a:r>
            <a:rPr lang="en-US" b="0" i="0"/>
            <a:t> outlier – a data point that consists of an extreme value on </a:t>
          </a:r>
          <a:r>
            <a:rPr lang="en-US" b="1" i="0"/>
            <a:t>one</a:t>
          </a:r>
          <a:r>
            <a:rPr lang="en-US" b="0" i="0"/>
            <a:t> variable</a:t>
          </a:r>
          <a:endParaRPr lang="en-US"/>
        </a:p>
      </dgm:t>
    </dgm:pt>
    <dgm:pt modelId="{5CFE2CC2-9003-4595-BB2F-DA4FE12014EB}" type="parTrans" cxnId="{599723C7-4DBF-4600-90AB-988AA7CE03BC}">
      <dgm:prSet/>
      <dgm:spPr/>
      <dgm:t>
        <a:bodyPr/>
        <a:lstStyle/>
        <a:p>
          <a:endParaRPr lang="en-US"/>
        </a:p>
      </dgm:t>
    </dgm:pt>
    <dgm:pt modelId="{29353B14-F749-4892-8AC3-13F362BD9F30}" type="sibTrans" cxnId="{599723C7-4DBF-4600-90AB-988AA7CE03BC}">
      <dgm:prSet/>
      <dgm:spPr/>
      <dgm:t>
        <a:bodyPr/>
        <a:lstStyle/>
        <a:p>
          <a:endParaRPr lang="en-US"/>
        </a:p>
      </dgm:t>
    </dgm:pt>
    <dgm:pt modelId="{5D44A0EF-083B-43B1-867C-D2BB23764A3B}">
      <dgm:prSet/>
      <dgm:spPr/>
      <dgm:t>
        <a:bodyPr/>
        <a:lstStyle/>
        <a:p>
          <a:r>
            <a:rPr lang="en-US"/>
            <a:t>M</a:t>
          </a:r>
          <a:r>
            <a:rPr lang="en-US" b="0" i="0"/>
            <a:t>ethods:</a:t>
          </a:r>
          <a:endParaRPr lang="en-US"/>
        </a:p>
      </dgm:t>
    </dgm:pt>
    <dgm:pt modelId="{2657B728-9B96-4FA7-A8B4-BDA6364B75CF}" type="parTrans" cxnId="{852EAC99-B2BB-45C2-A3D4-720AA0B6521E}">
      <dgm:prSet/>
      <dgm:spPr/>
      <dgm:t>
        <a:bodyPr/>
        <a:lstStyle/>
        <a:p>
          <a:endParaRPr lang="en-US"/>
        </a:p>
      </dgm:t>
    </dgm:pt>
    <dgm:pt modelId="{E6991A80-D562-4890-A1B2-B352B588B961}" type="sibTrans" cxnId="{852EAC99-B2BB-45C2-A3D4-720AA0B6521E}">
      <dgm:prSet/>
      <dgm:spPr/>
      <dgm:t>
        <a:bodyPr/>
        <a:lstStyle/>
        <a:p>
          <a:endParaRPr lang="en-US"/>
        </a:p>
      </dgm:t>
    </dgm:pt>
    <dgm:pt modelId="{ED901B5B-10B0-42CD-ABD6-ACE03B182A9F}">
      <dgm:prSet/>
      <dgm:spPr/>
      <dgm:t>
        <a:bodyPr/>
        <a:lstStyle/>
        <a:p>
          <a:r>
            <a:rPr lang="en-US"/>
            <a:t>Z-score</a:t>
          </a:r>
        </a:p>
      </dgm:t>
    </dgm:pt>
    <dgm:pt modelId="{F8231354-315A-4E1B-8A17-AE8618424085}" type="parTrans" cxnId="{C320D816-8EC0-4553-BEB9-4FE1D4C8026D}">
      <dgm:prSet/>
      <dgm:spPr/>
      <dgm:t>
        <a:bodyPr/>
        <a:lstStyle/>
        <a:p>
          <a:endParaRPr lang="en-US"/>
        </a:p>
      </dgm:t>
    </dgm:pt>
    <dgm:pt modelId="{26931033-4E15-43CC-ABA1-1A9039DA6B7A}" type="sibTrans" cxnId="{C320D816-8EC0-4553-BEB9-4FE1D4C8026D}">
      <dgm:prSet/>
      <dgm:spPr/>
      <dgm:t>
        <a:bodyPr/>
        <a:lstStyle/>
        <a:p>
          <a:endParaRPr lang="en-US"/>
        </a:p>
      </dgm:t>
    </dgm:pt>
    <dgm:pt modelId="{60790077-A472-4C31-A192-4DFB0DBCBE33}">
      <dgm:prSet/>
      <dgm:spPr/>
      <dgm:t>
        <a:bodyPr/>
        <a:lstStyle/>
        <a:p>
          <a:r>
            <a:rPr lang="en-US" b="0" i="0"/>
            <a:t>Interquartile </a:t>
          </a:r>
          <a:r>
            <a:rPr lang="en-US"/>
            <a:t>range (</a:t>
          </a:r>
          <a:r>
            <a:rPr lang="en-US" b="0" i="0"/>
            <a:t>IQR)</a:t>
          </a:r>
          <a:endParaRPr lang="en-US"/>
        </a:p>
      </dgm:t>
    </dgm:pt>
    <dgm:pt modelId="{7C66D461-BF7A-4D20-AF67-BECA15E2ECB1}" type="parTrans" cxnId="{FAE9FFA0-6346-492C-BAE7-5C1CF2D029FF}">
      <dgm:prSet/>
      <dgm:spPr/>
      <dgm:t>
        <a:bodyPr/>
        <a:lstStyle/>
        <a:p>
          <a:endParaRPr lang="en-US"/>
        </a:p>
      </dgm:t>
    </dgm:pt>
    <dgm:pt modelId="{987B292D-3722-4B15-AAA5-AB0930A3111F}" type="sibTrans" cxnId="{FAE9FFA0-6346-492C-BAE7-5C1CF2D029FF}">
      <dgm:prSet/>
      <dgm:spPr/>
      <dgm:t>
        <a:bodyPr/>
        <a:lstStyle/>
        <a:p>
          <a:endParaRPr lang="en-US"/>
        </a:p>
      </dgm:t>
    </dgm:pt>
    <dgm:pt modelId="{E376129C-95AE-4A00-8A40-39DB1B5E084D}">
      <dgm:prSet/>
      <dgm:spPr/>
      <dgm:t>
        <a:bodyPr/>
        <a:lstStyle/>
        <a:p>
          <a:r>
            <a:rPr lang="en-US" b="1"/>
            <a:t>M</a:t>
          </a:r>
          <a:r>
            <a:rPr lang="en-US" b="1" i="0"/>
            <a:t>ultivariate</a:t>
          </a:r>
          <a:r>
            <a:rPr lang="en-US" b="0" i="0"/>
            <a:t> outlier - a data point that consists of an extreme value on </a:t>
          </a:r>
          <a:r>
            <a:rPr lang="en-US" b="1" i="0"/>
            <a:t>more than one</a:t>
          </a:r>
          <a:r>
            <a:rPr lang="en-US" b="0" i="0"/>
            <a:t> variable</a:t>
          </a:r>
          <a:endParaRPr lang="en-US"/>
        </a:p>
      </dgm:t>
    </dgm:pt>
    <dgm:pt modelId="{0FC52AD9-A8FA-4EC4-BE1D-FE9D1D3EE087}" type="parTrans" cxnId="{0AA5304D-064B-4D54-A7B8-49E67E11577C}">
      <dgm:prSet/>
      <dgm:spPr/>
      <dgm:t>
        <a:bodyPr/>
        <a:lstStyle/>
        <a:p>
          <a:endParaRPr lang="en-US"/>
        </a:p>
      </dgm:t>
    </dgm:pt>
    <dgm:pt modelId="{392A13AD-4E6B-4DD0-AD70-A6920A5950E5}" type="sibTrans" cxnId="{0AA5304D-064B-4D54-A7B8-49E67E11577C}">
      <dgm:prSet/>
      <dgm:spPr/>
      <dgm:t>
        <a:bodyPr/>
        <a:lstStyle/>
        <a:p>
          <a:endParaRPr lang="en-US"/>
        </a:p>
      </dgm:t>
    </dgm:pt>
    <dgm:pt modelId="{E665918C-FF08-4CFB-8B4D-235D694D19EF}">
      <dgm:prSet/>
      <dgm:spPr/>
      <dgm:t>
        <a:bodyPr/>
        <a:lstStyle/>
        <a:p>
          <a:r>
            <a:rPr lang="en-US"/>
            <a:t>Methods: </a:t>
          </a:r>
        </a:p>
      </dgm:t>
    </dgm:pt>
    <dgm:pt modelId="{31234E00-53CA-4B7F-A2F3-B896BD382496}" type="parTrans" cxnId="{A9E6F079-C056-4343-A2FD-8543E067E060}">
      <dgm:prSet/>
      <dgm:spPr/>
      <dgm:t>
        <a:bodyPr/>
        <a:lstStyle/>
        <a:p>
          <a:endParaRPr lang="en-US"/>
        </a:p>
      </dgm:t>
    </dgm:pt>
    <dgm:pt modelId="{CB457ADE-9004-4884-9180-CBE8B826457E}" type="sibTrans" cxnId="{A9E6F079-C056-4343-A2FD-8543E067E060}">
      <dgm:prSet/>
      <dgm:spPr/>
      <dgm:t>
        <a:bodyPr/>
        <a:lstStyle/>
        <a:p>
          <a:endParaRPr lang="en-US"/>
        </a:p>
      </dgm:t>
    </dgm:pt>
    <dgm:pt modelId="{8439E6D6-DA8F-48F9-86E3-C97A22B3E88C}">
      <dgm:prSet/>
      <dgm:spPr/>
      <dgm:t>
        <a:bodyPr/>
        <a:lstStyle/>
        <a:p>
          <a:r>
            <a:rPr lang="en-US"/>
            <a:t>Local outliers factor(LOF)</a:t>
          </a:r>
        </a:p>
      </dgm:t>
    </dgm:pt>
    <dgm:pt modelId="{5BB0FCD3-DE15-4FDD-9FEA-FECE34151789}" type="parTrans" cxnId="{483540D0-8C6A-4BC7-AAE6-3ADBACB02A57}">
      <dgm:prSet/>
      <dgm:spPr/>
      <dgm:t>
        <a:bodyPr/>
        <a:lstStyle/>
        <a:p>
          <a:endParaRPr lang="en-US"/>
        </a:p>
      </dgm:t>
    </dgm:pt>
    <dgm:pt modelId="{AA88951D-C962-45D5-B155-E5A03A971D86}" type="sibTrans" cxnId="{483540D0-8C6A-4BC7-AAE6-3ADBACB02A57}">
      <dgm:prSet/>
      <dgm:spPr/>
      <dgm:t>
        <a:bodyPr/>
        <a:lstStyle/>
        <a:p>
          <a:endParaRPr lang="en-US"/>
        </a:p>
      </dgm:t>
    </dgm:pt>
    <dgm:pt modelId="{BDEA9D89-20D7-4986-A4DD-86727925DDD9}">
      <dgm:prSet/>
      <dgm:spPr/>
      <dgm:t>
        <a:bodyPr/>
        <a:lstStyle/>
        <a:p>
          <a:r>
            <a:rPr lang="en-US"/>
            <a:t>Angle based outliers detection(ABOD)</a:t>
          </a:r>
        </a:p>
      </dgm:t>
    </dgm:pt>
    <dgm:pt modelId="{7B67CE2C-044B-436B-9520-FB4E897899F7}" type="parTrans" cxnId="{25B108C4-4FEA-485D-A0B5-40DE6135AA27}">
      <dgm:prSet/>
      <dgm:spPr/>
      <dgm:t>
        <a:bodyPr/>
        <a:lstStyle/>
        <a:p>
          <a:endParaRPr lang="en-US"/>
        </a:p>
      </dgm:t>
    </dgm:pt>
    <dgm:pt modelId="{BDF3A8A5-C05E-4658-9FA1-898135A48878}" type="sibTrans" cxnId="{25B108C4-4FEA-485D-A0B5-40DE6135AA27}">
      <dgm:prSet/>
      <dgm:spPr/>
      <dgm:t>
        <a:bodyPr/>
        <a:lstStyle/>
        <a:p>
          <a:endParaRPr lang="en-US"/>
        </a:p>
      </dgm:t>
    </dgm:pt>
    <dgm:pt modelId="{0C5BBC10-2E8A-41AB-94D2-244F8CF2C5CB}" type="pres">
      <dgm:prSet presAssocID="{FF8440D5-9830-431A-85AB-9C957B87E978}" presName="linear" presStyleCnt="0">
        <dgm:presLayoutVars>
          <dgm:animLvl val="lvl"/>
          <dgm:resizeHandles val="exact"/>
        </dgm:presLayoutVars>
      </dgm:prSet>
      <dgm:spPr/>
    </dgm:pt>
    <dgm:pt modelId="{5F9FE1D4-C8B6-4B38-ABC9-91D110C11EE2}" type="pres">
      <dgm:prSet presAssocID="{9D27086E-6590-4556-8F45-C92548FF305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1DF8B2-E95A-476D-B03F-0D1CC59E99F4}" type="pres">
      <dgm:prSet presAssocID="{9D27086E-6590-4556-8F45-C92548FF3056}" presName="childText" presStyleLbl="revTx" presStyleIdx="0" presStyleCnt="2">
        <dgm:presLayoutVars>
          <dgm:bulletEnabled val="1"/>
        </dgm:presLayoutVars>
      </dgm:prSet>
      <dgm:spPr/>
    </dgm:pt>
    <dgm:pt modelId="{6E3F1F45-55FB-4AF0-B2F0-E9F91EF7600E}" type="pres">
      <dgm:prSet presAssocID="{E376129C-95AE-4A00-8A40-39DB1B5E084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9E5941-DEC0-498D-A0A9-47F9EC74EC08}" type="pres">
      <dgm:prSet presAssocID="{E376129C-95AE-4A00-8A40-39DB1B5E084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995A90A-F112-4B6E-8F35-6E09248E558D}" type="presOf" srcId="{E376129C-95AE-4A00-8A40-39DB1B5E084D}" destId="{6E3F1F45-55FB-4AF0-B2F0-E9F91EF7600E}" srcOrd="0" destOrd="0" presId="urn:microsoft.com/office/officeart/2005/8/layout/vList2"/>
    <dgm:cxn modelId="{C320D816-8EC0-4553-BEB9-4FE1D4C8026D}" srcId="{5D44A0EF-083B-43B1-867C-D2BB23764A3B}" destId="{ED901B5B-10B0-42CD-ABD6-ACE03B182A9F}" srcOrd="0" destOrd="0" parTransId="{F8231354-315A-4E1B-8A17-AE8618424085}" sibTransId="{26931033-4E15-43CC-ABA1-1A9039DA6B7A}"/>
    <dgm:cxn modelId="{201F9034-C0C1-4207-8465-0C1BD9932DA1}" type="presOf" srcId="{60790077-A472-4C31-A192-4DFB0DBCBE33}" destId="{411DF8B2-E95A-476D-B03F-0D1CC59E99F4}" srcOrd="0" destOrd="2" presId="urn:microsoft.com/office/officeart/2005/8/layout/vList2"/>
    <dgm:cxn modelId="{D396FC3E-5CCB-4911-BA1A-1B977ACB214C}" type="presOf" srcId="{8439E6D6-DA8F-48F9-86E3-C97A22B3E88C}" destId="{809E5941-DEC0-498D-A0A9-47F9EC74EC08}" srcOrd="0" destOrd="1" presId="urn:microsoft.com/office/officeart/2005/8/layout/vList2"/>
    <dgm:cxn modelId="{0AA5304D-064B-4D54-A7B8-49E67E11577C}" srcId="{FF8440D5-9830-431A-85AB-9C957B87E978}" destId="{E376129C-95AE-4A00-8A40-39DB1B5E084D}" srcOrd="1" destOrd="0" parTransId="{0FC52AD9-A8FA-4EC4-BE1D-FE9D1D3EE087}" sibTransId="{392A13AD-4E6B-4DD0-AD70-A6920A5950E5}"/>
    <dgm:cxn modelId="{A9E6F079-C056-4343-A2FD-8543E067E060}" srcId="{E376129C-95AE-4A00-8A40-39DB1B5E084D}" destId="{E665918C-FF08-4CFB-8B4D-235D694D19EF}" srcOrd="0" destOrd="0" parTransId="{31234E00-53CA-4B7F-A2F3-B896BD382496}" sibTransId="{CB457ADE-9004-4884-9180-CBE8B826457E}"/>
    <dgm:cxn modelId="{A2319C7C-4B09-4141-8C56-0A2690A684A4}" type="presOf" srcId="{BDEA9D89-20D7-4986-A4DD-86727925DDD9}" destId="{809E5941-DEC0-498D-A0A9-47F9EC74EC08}" srcOrd="0" destOrd="2" presId="urn:microsoft.com/office/officeart/2005/8/layout/vList2"/>
    <dgm:cxn modelId="{92378281-1373-4EC6-B2F3-236491E0A98E}" type="presOf" srcId="{E665918C-FF08-4CFB-8B4D-235D694D19EF}" destId="{809E5941-DEC0-498D-A0A9-47F9EC74EC08}" srcOrd="0" destOrd="0" presId="urn:microsoft.com/office/officeart/2005/8/layout/vList2"/>
    <dgm:cxn modelId="{E0446D88-96BA-46A8-A3B2-BA3345911303}" type="presOf" srcId="{5D44A0EF-083B-43B1-867C-D2BB23764A3B}" destId="{411DF8B2-E95A-476D-B03F-0D1CC59E99F4}" srcOrd="0" destOrd="0" presId="urn:microsoft.com/office/officeart/2005/8/layout/vList2"/>
    <dgm:cxn modelId="{852EAC99-B2BB-45C2-A3D4-720AA0B6521E}" srcId="{9D27086E-6590-4556-8F45-C92548FF3056}" destId="{5D44A0EF-083B-43B1-867C-D2BB23764A3B}" srcOrd="0" destOrd="0" parTransId="{2657B728-9B96-4FA7-A8B4-BDA6364B75CF}" sibTransId="{E6991A80-D562-4890-A1B2-B352B588B961}"/>
    <dgm:cxn modelId="{D7637EA0-BC72-4F15-B3AB-E2128A2F4F38}" type="presOf" srcId="{FF8440D5-9830-431A-85AB-9C957B87E978}" destId="{0C5BBC10-2E8A-41AB-94D2-244F8CF2C5CB}" srcOrd="0" destOrd="0" presId="urn:microsoft.com/office/officeart/2005/8/layout/vList2"/>
    <dgm:cxn modelId="{9967DDA0-75BC-4C96-9B4D-A3460FECF82E}" type="presOf" srcId="{9D27086E-6590-4556-8F45-C92548FF3056}" destId="{5F9FE1D4-C8B6-4B38-ABC9-91D110C11EE2}" srcOrd="0" destOrd="0" presId="urn:microsoft.com/office/officeart/2005/8/layout/vList2"/>
    <dgm:cxn modelId="{FAE9FFA0-6346-492C-BAE7-5C1CF2D029FF}" srcId="{5D44A0EF-083B-43B1-867C-D2BB23764A3B}" destId="{60790077-A472-4C31-A192-4DFB0DBCBE33}" srcOrd="1" destOrd="0" parTransId="{7C66D461-BF7A-4D20-AF67-BECA15E2ECB1}" sibTransId="{987B292D-3722-4B15-AAA5-AB0930A3111F}"/>
    <dgm:cxn modelId="{25B108C4-4FEA-485D-A0B5-40DE6135AA27}" srcId="{E665918C-FF08-4CFB-8B4D-235D694D19EF}" destId="{BDEA9D89-20D7-4986-A4DD-86727925DDD9}" srcOrd="1" destOrd="0" parTransId="{7B67CE2C-044B-436B-9520-FB4E897899F7}" sibTransId="{BDF3A8A5-C05E-4658-9FA1-898135A48878}"/>
    <dgm:cxn modelId="{599723C7-4DBF-4600-90AB-988AA7CE03BC}" srcId="{FF8440D5-9830-431A-85AB-9C957B87E978}" destId="{9D27086E-6590-4556-8F45-C92548FF3056}" srcOrd="0" destOrd="0" parTransId="{5CFE2CC2-9003-4595-BB2F-DA4FE12014EB}" sibTransId="{29353B14-F749-4892-8AC3-13F362BD9F30}"/>
    <dgm:cxn modelId="{9EE85EC8-6067-415B-8D3B-A244C2DC1701}" type="presOf" srcId="{ED901B5B-10B0-42CD-ABD6-ACE03B182A9F}" destId="{411DF8B2-E95A-476D-B03F-0D1CC59E99F4}" srcOrd="0" destOrd="1" presId="urn:microsoft.com/office/officeart/2005/8/layout/vList2"/>
    <dgm:cxn modelId="{483540D0-8C6A-4BC7-AAE6-3ADBACB02A57}" srcId="{E665918C-FF08-4CFB-8B4D-235D694D19EF}" destId="{8439E6D6-DA8F-48F9-86E3-C97A22B3E88C}" srcOrd="0" destOrd="0" parTransId="{5BB0FCD3-DE15-4FDD-9FEA-FECE34151789}" sibTransId="{AA88951D-C962-45D5-B155-E5A03A971D86}"/>
    <dgm:cxn modelId="{1205BB0B-5707-4360-B711-C3CEEF9B9417}" type="presParOf" srcId="{0C5BBC10-2E8A-41AB-94D2-244F8CF2C5CB}" destId="{5F9FE1D4-C8B6-4B38-ABC9-91D110C11EE2}" srcOrd="0" destOrd="0" presId="urn:microsoft.com/office/officeart/2005/8/layout/vList2"/>
    <dgm:cxn modelId="{99FBEDFA-D4E2-417B-951F-43AD22DB50B7}" type="presParOf" srcId="{0C5BBC10-2E8A-41AB-94D2-244F8CF2C5CB}" destId="{411DF8B2-E95A-476D-B03F-0D1CC59E99F4}" srcOrd="1" destOrd="0" presId="urn:microsoft.com/office/officeart/2005/8/layout/vList2"/>
    <dgm:cxn modelId="{6578F0C0-EAB4-4FD2-8B41-3D0DD6A8D411}" type="presParOf" srcId="{0C5BBC10-2E8A-41AB-94D2-244F8CF2C5CB}" destId="{6E3F1F45-55FB-4AF0-B2F0-E9F91EF7600E}" srcOrd="2" destOrd="0" presId="urn:microsoft.com/office/officeart/2005/8/layout/vList2"/>
    <dgm:cxn modelId="{4C430ED3-0519-498C-AF93-8A7AF7FEB896}" type="presParOf" srcId="{0C5BBC10-2E8A-41AB-94D2-244F8CF2C5CB}" destId="{809E5941-DEC0-498D-A0A9-47F9EC74EC0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25510-E680-41CA-84D6-4200E4CEEDC9}">
      <dsp:nvSpPr>
        <dsp:cNvPr id="0" name=""/>
        <dsp:cNvSpPr/>
      </dsp:nvSpPr>
      <dsp:spPr>
        <a:xfrm>
          <a:off x="0" y="1404922"/>
          <a:ext cx="6377769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7D949F-3E7B-4034-8304-A2E3CFD87129}">
      <dsp:nvSpPr>
        <dsp:cNvPr id="0" name=""/>
        <dsp:cNvSpPr/>
      </dsp:nvSpPr>
      <dsp:spPr>
        <a:xfrm>
          <a:off x="318888" y="844042"/>
          <a:ext cx="4464438" cy="11217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8745" tIns="0" rIns="168745" bIns="0" numCol="1" spcCol="1270" anchor="ctr" anchorCtr="0">
          <a:noAutofit/>
        </a:bodyPr>
        <a:lstStyle/>
        <a:p>
          <a:pPr marL="0" lvl="0" indent="0" algn="l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E2E MLOps platform</a:t>
          </a:r>
        </a:p>
      </dsp:txBody>
      <dsp:txXfrm>
        <a:off x="373648" y="898802"/>
        <a:ext cx="4354918" cy="1012240"/>
      </dsp:txXfrm>
    </dsp:sp>
    <dsp:sp modelId="{2850C65A-E7C3-4318-9DEF-AA9BBA995DAF}">
      <dsp:nvSpPr>
        <dsp:cNvPr id="0" name=""/>
        <dsp:cNvSpPr/>
      </dsp:nvSpPr>
      <dsp:spPr>
        <a:xfrm>
          <a:off x="0" y="3128603"/>
          <a:ext cx="6377769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DE75BE-2C10-42B5-BDAE-35A057F6803B}">
      <dsp:nvSpPr>
        <dsp:cNvPr id="0" name=""/>
        <dsp:cNvSpPr/>
      </dsp:nvSpPr>
      <dsp:spPr>
        <a:xfrm>
          <a:off x="318888" y="2567723"/>
          <a:ext cx="4464438" cy="11217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8745" tIns="0" rIns="168745" bIns="0" numCol="1" spcCol="1270" anchor="ctr" anchorCtr="0">
          <a:noAutofit/>
        </a:bodyPr>
        <a:lstStyle/>
        <a:p>
          <a:pPr marL="0" lvl="0" indent="0" algn="l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MLRun API</a:t>
          </a:r>
        </a:p>
      </dsp:txBody>
      <dsp:txXfrm>
        <a:off x="373648" y="2622483"/>
        <a:ext cx="4354918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6067F-9F76-42DA-B83F-9351344E6554}">
      <dsp:nvSpPr>
        <dsp:cNvPr id="0" name=""/>
        <dsp:cNvSpPr/>
      </dsp:nvSpPr>
      <dsp:spPr>
        <a:xfrm>
          <a:off x="0" y="201222"/>
          <a:ext cx="6666833" cy="15590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Feature Selection</a:t>
          </a:r>
        </a:p>
      </dsp:txBody>
      <dsp:txXfrm>
        <a:off x="76105" y="277327"/>
        <a:ext cx="6514623" cy="1406815"/>
      </dsp:txXfrm>
    </dsp:sp>
    <dsp:sp modelId="{0FBF0F58-4061-45F4-B06E-547467497CFF}">
      <dsp:nvSpPr>
        <dsp:cNvPr id="0" name=""/>
        <dsp:cNvSpPr/>
      </dsp:nvSpPr>
      <dsp:spPr>
        <a:xfrm>
          <a:off x="0" y="1947447"/>
          <a:ext cx="6666833" cy="1559025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Outliers Removal</a:t>
          </a:r>
        </a:p>
      </dsp:txBody>
      <dsp:txXfrm>
        <a:off x="76105" y="2023552"/>
        <a:ext cx="6514623" cy="1406815"/>
      </dsp:txXfrm>
    </dsp:sp>
    <dsp:sp modelId="{CF419F1A-FC6A-4F7E-BED1-A30BF4BA48B0}">
      <dsp:nvSpPr>
        <dsp:cNvPr id="0" name=""/>
        <dsp:cNvSpPr/>
      </dsp:nvSpPr>
      <dsp:spPr>
        <a:xfrm>
          <a:off x="0" y="3693672"/>
          <a:ext cx="6666833" cy="155902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Bias Mitigation</a:t>
          </a:r>
        </a:p>
      </dsp:txBody>
      <dsp:txXfrm>
        <a:off x="76105" y="3769777"/>
        <a:ext cx="6514623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CEA12-F3B3-41F1-93EC-7F7BEB54198F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834D99-3F28-4C0D-9DB1-52A40920A465}">
      <dsp:nvSpPr>
        <dsp:cNvPr id="0" name=""/>
        <dsp:cNvSpPr/>
      </dsp:nvSpPr>
      <dsp:spPr>
        <a:xfrm>
          <a:off x="0" y="0"/>
          <a:ext cx="6666833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u="sng" kern="1200" dirty="0"/>
            <a:t>SelectKBest</a:t>
          </a:r>
          <a:endParaRPr lang="en-US" sz="2000" u="sng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removes all but the k highest scoring features</a:t>
          </a:r>
          <a:endParaRPr lang="en-US" sz="1800" kern="1200" dirty="0"/>
        </a:p>
      </dsp:txBody>
      <dsp:txXfrm>
        <a:off x="0" y="0"/>
        <a:ext cx="6666833" cy="2726960"/>
      </dsp:txXfrm>
    </dsp:sp>
    <dsp:sp modelId="{0212445D-EBED-46C1-A326-B005553C18AD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1E01F1-923B-4776-BA68-52FB43DCD92A}">
      <dsp:nvSpPr>
        <dsp:cNvPr id="0" name=""/>
        <dsp:cNvSpPr/>
      </dsp:nvSpPr>
      <dsp:spPr>
        <a:xfrm>
          <a:off x="0" y="2726960"/>
          <a:ext cx="6666833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u="sng" kern="1200" dirty="0"/>
            <a:t>RVs vs mutual information</a:t>
          </a:r>
          <a:br>
            <a:rPr lang="he-IL" sz="1800" kern="1200" dirty="0"/>
          </a:br>
          <a:r>
            <a:rPr lang="he-IL" sz="1800" kern="1200" dirty="0"/>
            <a:t>For regression:</a:t>
          </a:r>
          <a:r>
            <a:rPr lang="en-US" sz="1800" b="1" kern="1200" dirty="0"/>
            <a:t> </a:t>
          </a:r>
          <a:r>
            <a:rPr lang="en-US" sz="1800" b="1" kern="1200" dirty="0" err="1"/>
            <a:t>r_regression</a:t>
          </a:r>
          <a:r>
            <a:rPr lang="en-US" sz="1800" b="1" kern="1200" dirty="0"/>
            <a:t>, </a:t>
          </a:r>
          <a:r>
            <a:rPr lang="en-US" sz="1800" b="1" kern="1200" dirty="0" err="1"/>
            <a:t>f_regression</a:t>
          </a:r>
          <a:r>
            <a:rPr lang="en-US" sz="1800" b="1" kern="1200" dirty="0"/>
            <a:t>, </a:t>
          </a:r>
          <a:r>
            <a:rPr lang="en-US" sz="1800" b="1" kern="1200" dirty="0" err="1"/>
            <a:t>mutual_info_regression</a:t>
          </a:r>
          <a:br>
            <a:rPr lang="en-US" sz="1800" kern="1200" dirty="0"/>
          </a:br>
          <a:r>
            <a:rPr lang="en-US" sz="1800" kern="1200" dirty="0"/>
            <a:t>For classification: chi2, </a:t>
          </a:r>
          <a:r>
            <a:rPr lang="en-US" sz="1800" b="1" kern="1200" dirty="0" err="1"/>
            <a:t>f_classif</a:t>
          </a:r>
          <a:r>
            <a:rPr lang="en-US" sz="1800" kern="1200" dirty="0"/>
            <a:t>, </a:t>
          </a:r>
          <a:r>
            <a:rPr lang="en-US" sz="1800" kern="1200" dirty="0" err="1"/>
            <a:t>mutual_info_classif</a:t>
          </a:r>
          <a:endParaRPr lang="en-US" sz="1800" kern="1200" dirty="0"/>
        </a:p>
      </dsp:txBody>
      <dsp:txXfrm>
        <a:off x="0" y="2726960"/>
        <a:ext cx="6666833" cy="2726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FE1D4-C8B6-4B38-ABC9-91D110C11EE2}">
      <dsp:nvSpPr>
        <dsp:cNvPr id="0" name=""/>
        <dsp:cNvSpPr/>
      </dsp:nvSpPr>
      <dsp:spPr>
        <a:xfrm>
          <a:off x="0" y="57020"/>
          <a:ext cx="6666833" cy="1539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U</a:t>
          </a:r>
          <a:r>
            <a:rPr lang="en-US" sz="2800" b="1" i="0" kern="1200"/>
            <a:t>nivariate</a:t>
          </a:r>
          <a:r>
            <a:rPr lang="en-US" sz="2800" b="0" i="0" kern="1200"/>
            <a:t> outlier – a data point that consists of an extreme value on </a:t>
          </a:r>
          <a:r>
            <a:rPr lang="en-US" sz="2800" b="1" i="0" kern="1200"/>
            <a:t>one</a:t>
          </a:r>
          <a:r>
            <a:rPr lang="en-US" sz="2800" b="0" i="0" kern="1200"/>
            <a:t> variable</a:t>
          </a:r>
          <a:endParaRPr lang="en-US" sz="2800" kern="1200"/>
        </a:p>
      </dsp:txBody>
      <dsp:txXfrm>
        <a:off x="75163" y="132183"/>
        <a:ext cx="6516507" cy="1389393"/>
      </dsp:txXfrm>
    </dsp:sp>
    <dsp:sp modelId="{411DF8B2-E95A-476D-B03F-0D1CC59E99F4}">
      <dsp:nvSpPr>
        <dsp:cNvPr id="0" name=""/>
        <dsp:cNvSpPr/>
      </dsp:nvSpPr>
      <dsp:spPr>
        <a:xfrm>
          <a:off x="0" y="1596740"/>
          <a:ext cx="6666833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M</a:t>
          </a:r>
          <a:r>
            <a:rPr lang="en-US" sz="2200" b="0" i="0" kern="1200"/>
            <a:t>ethods: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Z-score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Interquartile </a:t>
          </a:r>
          <a:r>
            <a:rPr lang="en-US" sz="2200" kern="1200"/>
            <a:t>range (</a:t>
          </a:r>
          <a:r>
            <a:rPr lang="en-US" sz="2200" b="0" i="0" kern="1200"/>
            <a:t>IQR)</a:t>
          </a:r>
          <a:endParaRPr lang="en-US" sz="2200" kern="1200"/>
        </a:p>
      </dsp:txBody>
      <dsp:txXfrm>
        <a:off x="0" y="1596740"/>
        <a:ext cx="6666833" cy="1130220"/>
      </dsp:txXfrm>
    </dsp:sp>
    <dsp:sp modelId="{6E3F1F45-55FB-4AF0-B2F0-E9F91EF7600E}">
      <dsp:nvSpPr>
        <dsp:cNvPr id="0" name=""/>
        <dsp:cNvSpPr/>
      </dsp:nvSpPr>
      <dsp:spPr>
        <a:xfrm>
          <a:off x="0" y="2726960"/>
          <a:ext cx="6666833" cy="153971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</a:t>
          </a:r>
          <a:r>
            <a:rPr lang="en-US" sz="2800" b="1" i="0" kern="1200"/>
            <a:t>ultivariate</a:t>
          </a:r>
          <a:r>
            <a:rPr lang="en-US" sz="2800" b="0" i="0" kern="1200"/>
            <a:t> outlier - a data point that consists of an extreme value on </a:t>
          </a:r>
          <a:r>
            <a:rPr lang="en-US" sz="2800" b="1" i="0" kern="1200"/>
            <a:t>more than one</a:t>
          </a:r>
          <a:r>
            <a:rPr lang="en-US" sz="2800" b="0" i="0" kern="1200"/>
            <a:t> variable</a:t>
          </a:r>
          <a:endParaRPr lang="en-US" sz="2800" kern="1200"/>
        </a:p>
      </dsp:txBody>
      <dsp:txXfrm>
        <a:off x="75163" y="2802123"/>
        <a:ext cx="6516507" cy="1389393"/>
      </dsp:txXfrm>
    </dsp:sp>
    <dsp:sp modelId="{809E5941-DEC0-498D-A0A9-47F9EC74EC08}">
      <dsp:nvSpPr>
        <dsp:cNvPr id="0" name=""/>
        <dsp:cNvSpPr/>
      </dsp:nvSpPr>
      <dsp:spPr>
        <a:xfrm>
          <a:off x="0" y="4266680"/>
          <a:ext cx="6666833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Methods: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Local outliers factor(LOF)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Angle based outliers detection(ABOD)</a:t>
          </a:r>
        </a:p>
      </dsp:txBody>
      <dsp:txXfrm>
        <a:off x="0" y="4266680"/>
        <a:ext cx="6666833" cy="113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72C2D-7A2E-444C-B12E-B38A3063A4F5}" type="datetimeFigureOut">
              <a:rPr lang="en-IL" smtClean="0"/>
              <a:t>01/16/2023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D1A88-E4BF-4F58-B43B-75AB88D45C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416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D7AD-A680-3485-7A11-4928CA9DC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3E162-6926-886A-4E44-479FFFEBA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4959-970B-1457-3A69-A00EE776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7BA2-C5A2-4C7A-B07B-126CDC7B526B}" type="datetimeFigureOut">
              <a:rPr lang="en-IL" smtClean="0"/>
              <a:t>01/16/2023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963EA-A5A4-321E-A3AA-1D386713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C8CFE-1CE4-102B-29D9-D24E18E7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429-369C-4C2B-B077-BAAC5FBDF5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580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895F-11BB-ACD6-23C1-7FAA8EAE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ECB32-D450-8178-68F9-C5E9D3E54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8D2E-46DA-B4CC-4CC7-A5391DA0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7BA2-C5A2-4C7A-B07B-126CDC7B526B}" type="datetimeFigureOut">
              <a:rPr lang="en-IL" smtClean="0"/>
              <a:t>01/16/2023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9054-E1CB-1323-B301-69277AA4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5CBDF-CFEA-92FC-C2B4-8D363467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429-369C-4C2B-B077-BAAC5FBDF5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814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F8B38-EE2A-FC77-64B1-0F229D49C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15628-58AD-E0F7-28D8-B9C4C7D3B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1351-C3DE-2A4E-422A-1F7C500A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7BA2-C5A2-4C7A-B07B-126CDC7B526B}" type="datetimeFigureOut">
              <a:rPr lang="en-IL" smtClean="0"/>
              <a:t>01/16/2023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0F12-E170-1AC1-6753-F292621B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E945-65B2-82B5-C4CC-A746811B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429-369C-4C2B-B077-BAAC5FBDF5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052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FF9E-3E8F-E854-7185-D7D87825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747C-ACBC-9E7A-F79F-9AA229DC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B8DC0-19EA-C9D2-5C04-19A478C1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7BA2-C5A2-4C7A-B07B-126CDC7B526B}" type="datetimeFigureOut">
              <a:rPr lang="en-IL" smtClean="0"/>
              <a:t>01/16/2023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324-DFAA-D23B-7EBC-00F30790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287C9-08D7-BD4A-BA23-1A7DADDC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429-369C-4C2B-B077-BAAC5FBDF5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235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252E-27D8-79DF-47C9-C73BBEFC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D7DEC-2D51-BB7C-9480-2A92F47A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D995B-068F-9944-C6C7-FBB6D429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7BA2-C5A2-4C7A-B07B-126CDC7B526B}" type="datetimeFigureOut">
              <a:rPr lang="en-IL" smtClean="0"/>
              <a:t>01/16/2023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2A6AD-19BF-55F3-0A25-6A845CBE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9E218-D4E4-798D-4115-4D6A8845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429-369C-4C2B-B077-BAAC5FBDF5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08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CA6D-A2BE-9022-C568-A70384D7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2BCBF-0A8A-8D3A-3DAB-E206525F3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BE823-E289-9309-6D6C-E987ED272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6B079-A9CA-C8E5-A235-8B2DE5BD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7BA2-C5A2-4C7A-B07B-126CDC7B526B}" type="datetimeFigureOut">
              <a:rPr lang="en-IL" smtClean="0"/>
              <a:t>01/16/2023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786CB-7E1E-F745-289B-CDCD0524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2F433-46C3-843B-2A88-E0272CA4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429-369C-4C2B-B077-BAAC5FBDF5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216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D54E-41E9-3DD2-1D38-2B51D111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9DF89-AA61-04D7-B852-E1AC5377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BC0DA-0598-A40A-1AEE-4943536AB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E97FA-FF2B-FD0D-A12B-A5724CEE3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35D41-BA7B-A768-CE28-7995A245E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36EF7-2B1D-9A93-1EF4-A3606596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7BA2-C5A2-4C7A-B07B-126CDC7B526B}" type="datetimeFigureOut">
              <a:rPr lang="en-IL" smtClean="0"/>
              <a:t>01/16/2023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DF23D-BF12-7DCA-8129-C75BB9CA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331CE-5864-2457-C0FE-92AD0D36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429-369C-4C2B-B077-BAAC5FBDF5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456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DEDA-27CA-A5B5-92DE-DFDB8316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72642-9591-B961-7E42-101F3F5F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7BA2-C5A2-4C7A-B07B-126CDC7B526B}" type="datetimeFigureOut">
              <a:rPr lang="en-IL" smtClean="0"/>
              <a:t>01/16/2023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6021D-C849-7544-5B74-E39766F0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E0036-887D-7607-28DA-1A1A2B3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429-369C-4C2B-B077-BAAC5FBDF5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035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F772E-1107-4CFE-B4A4-24A86DB7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7BA2-C5A2-4C7A-B07B-126CDC7B526B}" type="datetimeFigureOut">
              <a:rPr lang="en-IL" smtClean="0"/>
              <a:t>01/16/2023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FCD61-5502-D937-6120-635EF58A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D364F-0BAD-06E9-125C-32F0105F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429-369C-4C2B-B077-BAAC5FBDF5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482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B512-DC28-8149-D8D4-336F4C2C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4946-1FAC-F8C8-BB99-794437E4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F18F4-4FD3-C51E-1A38-CD8ECA2C4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C8996-EFBF-D116-1748-67BC1413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7BA2-C5A2-4C7A-B07B-126CDC7B526B}" type="datetimeFigureOut">
              <a:rPr lang="en-IL" smtClean="0"/>
              <a:t>01/16/2023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27AF7-4BFB-3FAC-EA1F-8B7CBE7B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C6327-ACA2-E479-CE26-D9EC357E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429-369C-4C2B-B077-BAAC5FBDF5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201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A985-B408-0A8D-85BA-9CC903AA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998F9-CFFA-5A49-EFFF-53F26FEBC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036E-425F-31B2-CC9C-2C95F146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5795F-0A11-94B5-E72E-708E580C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7BA2-C5A2-4C7A-B07B-126CDC7B526B}" type="datetimeFigureOut">
              <a:rPr lang="en-IL" smtClean="0"/>
              <a:t>01/16/2023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E1AFE-CB6B-2D1C-7E8C-99614080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8D6AD-2DF7-FA0F-C60C-6C2193B3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B429-369C-4C2B-B077-BAAC5FBDF5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273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2F6B9-503D-E357-303E-2DE3E1D4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F573F-8251-C228-D20E-D84E01FB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93BD-6C45-FD5C-0D98-2CBFA8F39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7BA2-C5A2-4C7A-B07B-126CDC7B526B}" type="datetimeFigureOut">
              <a:rPr lang="en-IL" smtClean="0"/>
              <a:t>01/16/2023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80A1-DD22-9AF8-5BC2-6FFEA4C5F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42F1-2B24-B39F-6B50-C6F1AA39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9B429-369C-4C2B-B077-BAAC5FBDF57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119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9B0A-B191-3642-7BAB-37BBED1F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>
            <a:normAutofit/>
          </a:bodyPr>
          <a:lstStyle/>
          <a:p>
            <a:r>
              <a:rPr lang="en-US" dirty="0" err="1"/>
              <a:t>MLOps</a:t>
            </a:r>
            <a:r>
              <a:rPr lang="en-US" dirty="0"/>
              <a:t> Project</a:t>
            </a:r>
            <a:endParaRPr lang="en-IL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1B9F1527-4557-F2DE-754D-7FAEA3D11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8" r="1" b="889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1" name="Picture 10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2339A596-38AB-EC65-5BD1-238A31CE32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4" b="6705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5" name="Picture 4" descr="Teams&#10;&#10;Description automatically generated with low confidence">
            <a:extLst>
              <a:ext uri="{FF2B5EF4-FFF2-40B4-BE49-F238E27FC236}">
                <a16:creationId xmlns:a16="http://schemas.microsoft.com/office/drawing/2014/main" id="{4391CA56-3E34-0BA6-4063-1E542A9133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646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FE63-7487-4A41-19F7-086EB082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871982"/>
            <a:ext cx="4668256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Daniel – Data Scientist</a:t>
            </a:r>
          </a:p>
          <a:p>
            <a:r>
              <a:rPr lang="en-US" sz="1800" dirty="0"/>
              <a:t>Yossi – Data Engineer</a:t>
            </a:r>
          </a:p>
          <a:p>
            <a:r>
              <a:rPr lang="en-US" sz="1800" dirty="0"/>
              <a:t>Jonathan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05686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98135EBA-B3A3-4F88-BCB1-D0C8E63F4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551406E-05CC-4445-9609-3E253925D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6C343-2F9C-D655-39CB-FBB14187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892040"/>
            <a:ext cx="3767328" cy="132588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Boston Model’s Results – Cont.</a:t>
            </a:r>
            <a:endParaRPr lang="en-IL" sz="2800" dirty="0">
              <a:solidFill>
                <a:schemeClr val="bg1"/>
              </a:solidFill>
            </a:endParaRPr>
          </a:p>
        </p:txBody>
      </p:sp>
      <p:pic>
        <p:nvPicPr>
          <p:cNvPr id="4" name="תמונה 6">
            <a:extLst>
              <a:ext uri="{FF2B5EF4-FFF2-40B4-BE49-F238E27FC236}">
                <a16:creationId xmlns:a16="http://schemas.microsoft.com/office/drawing/2014/main" id="{2D5ABF39-38DD-9AD1-E958-2C8FABD25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" r="4" b="4"/>
          <a:stretch/>
        </p:blipFill>
        <p:spPr>
          <a:xfrm>
            <a:off x="439050" y="1388499"/>
            <a:ext cx="2569464" cy="1723337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9683CF-0DA1-46CF-ACAC-D8EE1B15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7177" y="1347782"/>
            <a:ext cx="0" cy="18288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2AE770B-9BD5-45F7-9DD4-D3FFD62FE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349484"/>
            <a:ext cx="0" cy="18288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תמונה 5">
            <a:extLst>
              <a:ext uri="{FF2B5EF4-FFF2-40B4-BE49-F238E27FC236}">
                <a16:creationId xmlns:a16="http://schemas.microsoft.com/office/drawing/2014/main" id="{1B016A06-AE2D-78FE-A2CC-DCC452570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129" y="1392609"/>
            <a:ext cx="2569464" cy="1715117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4A55763-CE5D-4A9B-A9F7-982C80007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13824" y="1349484"/>
            <a:ext cx="0" cy="18288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תמונה 7">
            <a:extLst>
              <a:ext uri="{FF2B5EF4-FFF2-40B4-BE49-F238E27FC236}">
                <a16:creationId xmlns:a16="http://schemas.microsoft.com/office/drawing/2014/main" id="{7EA37778-D585-23A7-04C1-5FF4021B9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486" y="1392609"/>
            <a:ext cx="2569464" cy="1715117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4DDBE7-307B-40B1-B6B5-5B376C16D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DA40-657C-0ACA-CBB2-7AED902BF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896" y="4828032"/>
            <a:ext cx="6675120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>
              <a:solidFill>
                <a:schemeClr val="bg1"/>
              </a:solidFill>
            </a:endParaRPr>
          </a:p>
          <a:p>
            <a:endParaRPr lang="en-IL" sz="1700">
              <a:solidFill>
                <a:schemeClr val="bg1"/>
              </a:solidFill>
            </a:endParaRPr>
          </a:p>
        </p:txBody>
      </p:sp>
      <p:pic>
        <p:nvPicPr>
          <p:cNvPr id="18" name="תמונה 8">
            <a:extLst>
              <a:ext uri="{FF2B5EF4-FFF2-40B4-BE49-F238E27FC236}">
                <a16:creationId xmlns:a16="http://schemas.microsoft.com/office/drawing/2014/main" id="{9F47E82C-A1CB-E5FF-739C-307EE7E2F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980" y="4187099"/>
            <a:ext cx="6864504" cy="2642833"/>
          </a:xfrm>
          <a:prstGeom prst="rect">
            <a:avLst/>
          </a:prstGeom>
        </p:spPr>
      </p:pic>
      <p:pic>
        <p:nvPicPr>
          <p:cNvPr id="7" name="תמונה 4">
            <a:extLst>
              <a:ext uri="{FF2B5EF4-FFF2-40B4-BE49-F238E27FC236}">
                <a16:creationId xmlns:a16="http://schemas.microsoft.com/office/drawing/2014/main" id="{6ADB541D-2ED7-3E3D-1085-B1F12C130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4129" y="1347782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7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135EBA-B3A3-4F88-BCB1-D0C8E63F4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51406E-05CC-4445-9609-3E253925D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B30C9-FEB8-AD69-C011-FA2AF64F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892040"/>
            <a:ext cx="3767328" cy="132588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French Motors’ Model – Cont. Results – Cont.</a:t>
            </a:r>
            <a:endParaRPr lang="en-IL" sz="2800">
              <a:solidFill>
                <a:schemeClr val="bg1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C239814-7650-ED63-22EE-477F3A0D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0" y="1392609"/>
            <a:ext cx="2569464" cy="17151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9683CF-0DA1-46CF-ACAC-D8EE1B15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7177" y="1347782"/>
            <a:ext cx="0" cy="18288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תמונה 4">
            <a:extLst>
              <a:ext uri="{FF2B5EF4-FFF2-40B4-BE49-F238E27FC236}">
                <a16:creationId xmlns:a16="http://schemas.microsoft.com/office/drawing/2014/main" id="{359FBE3E-15EB-C02A-9C9C-4C711A06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39" y="1392609"/>
            <a:ext cx="2570032" cy="17154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E770B-9BD5-45F7-9DD4-D3FFD62FE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349484"/>
            <a:ext cx="0" cy="18288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A55763-CE5D-4A9B-A9F7-982C80007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13824" y="1349484"/>
            <a:ext cx="0" cy="18288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תמונה 8">
            <a:extLst>
              <a:ext uri="{FF2B5EF4-FFF2-40B4-BE49-F238E27FC236}">
                <a16:creationId xmlns:a16="http://schemas.microsoft.com/office/drawing/2014/main" id="{11CB1A84-6E7B-E297-C5B8-96CD8BAD9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486" y="1392609"/>
            <a:ext cx="2569464" cy="171511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4DDBE7-307B-40B1-B6B5-5B376C16D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תמונה 9">
            <a:extLst>
              <a:ext uri="{FF2B5EF4-FFF2-40B4-BE49-F238E27FC236}">
                <a16:creationId xmlns:a16="http://schemas.microsoft.com/office/drawing/2014/main" id="{3F374CDD-C0EA-84BF-3231-D867C1356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908" y="4150849"/>
            <a:ext cx="7000801" cy="2707151"/>
          </a:xfrm>
          <a:prstGeom prst="rect">
            <a:avLst/>
          </a:prstGeom>
        </p:spPr>
      </p:pic>
      <p:pic>
        <p:nvPicPr>
          <p:cNvPr id="3" name="תמונה 7">
            <a:extLst>
              <a:ext uri="{FF2B5EF4-FFF2-40B4-BE49-F238E27FC236}">
                <a16:creationId xmlns:a16="http://schemas.microsoft.com/office/drawing/2014/main" id="{0434DCFE-0585-6F4D-AC46-4E64B5042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963" y="1347782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4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2BA35217-336F-43E9-9BBC-2C2199AA8A06}"/>
              </a:ext>
            </a:extLst>
          </p:cNvPr>
          <p:cNvSpPr txBox="1">
            <a:spLocks/>
          </p:cNvSpPr>
          <p:nvPr/>
        </p:nvSpPr>
        <p:spPr>
          <a:xfrm>
            <a:off x="841248" y="818457"/>
            <a:ext cx="3322317" cy="2975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Outliers’ detection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9B03833-2474-4340-97FE-38B1B25AE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474" y="3429000"/>
            <a:ext cx="3733090" cy="22112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algn="l">
              <a:spcBef>
                <a:spcPts val="1000"/>
              </a:spcBef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Outliers - data points significantly different from most of the other data points in a dataset.</a:t>
            </a:r>
          </a:p>
          <a:p>
            <a:pPr marL="0" lvl="1" algn="l">
              <a:spcBef>
                <a:spcPts val="1000"/>
              </a:spcBef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Detecting observations that may be considered anomalous given the sample distribution.</a:t>
            </a:r>
            <a:endParaRPr lang="en-US" sz="14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algn="l">
              <a:spcBef>
                <a:spcPts val="1000"/>
              </a:spcBef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inlier - </a:t>
            </a: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observation belonging to the distribution.</a:t>
            </a:r>
          </a:p>
          <a:p>
            <a:pPr marL="0" lvl="1" algn="l">
              <a:spcBef>
                <a:spcPts val="1000"/>
              </a:spcBef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 - </a:t>
            </a: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outlying point.</a:t>
            </a:r>
          </a:p>
          <a:p>
            <a:pPr marL="0" lvl="1" algn="l">
              <a:spcBef>
                <a:spcPts val="1000"/>
              </a:spcBef>
            </a:pPr>
            <a:endParaRPr lang="en-US" sz="11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algn="l">
              <a:spcBef>
                <a:spcPts val="1000"/>
              </a:spcBef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algn="l">
              <a:spcBef>
                <a:spcPts val="1000"/>
              </a:spcBef>
            </a:pP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1" algn="l">
              <a:spcBef>
                <a:spcPts val="1000"/>
              </a:spcBef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algn="l">
              <a:spcBef>
                <a:spcPts val="1000"/>
              </a:spcBef>
            </a:pP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תמונה 5">
            <a:extLst>
              <a:ext uri="{FF2B5EF4-FFF2-40B4-BE49-F238E27FC236}">
                <a16:creationId xmlns:a16="http://schemas.microsoft.com/office/drawing/2014/main" id="{580247C9-4767-412B-BD54-0E62FC7C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78" y="991157"/>
            <a:ext cx="6436548" cy="487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13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540DB2-874C-4B10-A483-101E3A7D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Outliers’ detection</a:t>
            </a:r>
            <a:br>
              <a:rPr lang="en-US" sz="4000">
                <a:solidFill>
                  <a:srgbClr val="FFFFFF"/>
                </a:solidFill>
              </a:rPr>
            </a:br>
            <a:endParaRPr lang="he-IL" sz="400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9FC26D-6A5B-4788-A068-B6241CED2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rtl="0"/>
            <a:r>
              <a:rPr lang="en-US" sz="2000" dirty="0">
                <a:latin typeface="droid sans"/>
              </a:rPr>
              <a:t>M</a:t>
            </a:r>
            <a:r>
              <a:rPr lang="en-US" sz="2000" b="0" i="0" dirty="0">
                <a:effectLst/>
                <a:latin typeface="droid sans"/>
              </a:rPr>
              <a:t>ain causes for outliers:</a:t>
            </a:r>
          </a:p>
          <a:p>
            <a:pPr lvl="1" rtl="0"/>
            <a:r>
              <a:rPr lang="en-US" sz="2000" dirty="0">
                <a:latin typeface="droid sans"/>
              </a:rPr>
              <a:t>D</a:t>
            </a:r>
            <a:r>
              <a:rPr lang="en-US" sz="2000" b="0" i="0" dirty="0">
                <a:effectLst/>
                <a:latin typeface="droid sans"/>
              </a:rPr>
              <a:t>ata entry or measurement errors</a:t>
            </a:r>
          </a:p>
          <a:p>
            <a:pPr lvl="1" rtl="0"/>
            <a:r>
              <a:rPr lang="en-US" sz="2000" dirty="0">
                <a:latin typeface="droid sans"/>
              </a:rPr>
              <a:t>S</a:t>
            </a:r>
            <a:r>
              <a:rPr lang="en-US" sz="2000" b="0" i="0" dirty="0">
                <a:effectLst/>
                <a:latin typeface="droid sans"/>
              </a:rPr>
              <a:t>ampling problems and unusual conditions</a:t>
            </a:r>
          </a:p>
          <a:p>
            <a:pPr lvl="1" rtl="0"/>
            <a:r>
              <a:rPr lang="en-US" sz="2000" dirty="0">
                <a:latin typeface="droid sans"/>
              </a:rPr>
              <a:t>N</a:t>
            </a:r>
            <a:r>
              <a:rPr lang="en-US" sz="2000" b="0" i="0" dirty="0">
                <a:effectLst/>
                <a:latin typeface="droid sans"/>
              </a:rPr>
              <a:t>atural variation</a:t>
            </a:r>
            <a:endParaRPr lang="en-US" sz="2000" dirty="0">
              <a:latin typeface="droid sans"/>
            </a:endParaRPr>
          </a:p>
          <a:p>
            <a:pPr marL="457200" lvl="1" indent="0" rtl="0">
              <a:buNone/>
            </a:pPr>
            <a:endParaRPr lang="he-IL" sz="2000" dirty="0"/>
          </a:p>
          <a:p>
            <a:pPr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0874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60E9D1AB-5B03-49B8-9C5F-B011A201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Outliers’ detection</a:t>
            </a:r>
            <a:br>
              <a:rPr lang="en-US" sz="4000"/>
            </a:br>
            <a:endParaRPr lang="he-IL" sz="40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FA2DF2-F0C6-43CB-8BFC-9385A435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 rtl="0"/>
            <a:r>
              <a:rPr lang="en-US" sz="1400" dirty="0"/>
              <a:t>Why should we remove them?</a:t>
            </a:r>
            <a:endParaRPr lang="en-US" sz="1400" dirty="0">
              <a:latin typeface="open sans" panose="020B0606030504020204" pitchFamily="34" charset="0"/>
            </a:endParaRPr>
          </a:p>
          <a:p>
            <a:pPr lvl="1" rtl="0"/>
            <a:r>
              <a:rPr lang="en-US" sz="1400" dirty="0">
                <a:latin typeface="open sans" panose="020B0606030504020204" pitchFamily="34" charset="0"/>
              </a:rPr>
              <a:t>Causing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problems when building</a:t>
            </a:r>
          </a:p>
          <a:p>
            <a:pPr marL="457200" lvl="1" indent="0" rtl="0">
              <a:buNone/>
            </a:pPr>
            <a:r>
              <a:rPr lang="en-US" sz="1400" dirty="0">
                <a:latin typeface="open sans" panose="020B0606030504020204" pitchFamily="34" charset="0"/>
              </a:rPr>
              <a:t>    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a predictive model.</a:t>
            </a:r>
          </a:p>
          <a:p>
            <a:pPr lvl="1" rtl="0"/>
            <a:r>
              <a:rPr lang="en-US" sz="1400" dirty="0">
                <a:latin typeface="open sans" panose="020B0606030504020204" pitchFamily="34" charset="0"/>
              </a:rPr>
              <a:t>Causing 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to achieve poorer results.</a:t>
            </a:r>
          </a:p>
          <a:p>
            <a:pPr lvl="1" rtl="0"/>
            <a:endParaRPr lang="en-US" sz="1400" dirty="0">
              <a:latin typeface="open sans" panose="020B0606030504020204" pitchFamily="34" charset="0"/>
            </a:endParaRPr>
          </a:p>
          <a:p>
            <a:pPr rtl="0"/>
            <a:r>
              <a:rPr lang="en-US" sz="1400" dirty="0" err="1"/>
              <a:t>Approches</a:t>
            </a:r>
            <a:r>
              <a:rPr lang="en-US" sz="1400" dirty="0"/>
              <a:t> in ML tasks</a:t>
            </a:r>
            <a:r>
              <a:rPr lang="en-US" sz="1400" dirty="0">
                <a:latin typeface="open sans" panose="020B0606030504020204" pitchFamily="34" charset="0"/>
              </a:rPr>
              <a:t>:</a:t>
            </a:r>
          </a:p>
          <a:p>
            <a:pPr lvl="1" rtl="0"/>
            <a:r>
              <a:rPr lang="en-US" sz="1400" dirty="0">
                <a:latin typeface="-apple-system"/>
              </a:rPr>
              <a:t>S</a:t>
            </a:r>
            <a:r>
              <a:rPr lang="en-US" sz="1400" b="0" i="0" dirty="0">
                <a:effectLst/>
                <a:latin typeface="-apple-system"/>
              </a:rPr>
              <a:t>upervised</a:t>
            </a:r>
          </a:p>
          <a:p>
            <a:pPr lvl="1" rtl="0"/>
            <a:r>
              <a:rPr lang="en-US" sz="1400" b="0" i="0" dirty="0">
                <a:effectLst/>
                <a:latin typeface="-apple-system"/>
              </a:rPr>
              <a:t>Semi-supervised</a:t>
            </a:r>
          </a:p>
          <a:p>
            <a:pPr lvl="1" rtl="0"/>
            <a:r>
              <a:rPr lang="en-US" sz="1400" dirty="0">
                <a:latin typeface="-apple-system"/>
              </a:rPr>
              <a:t>Unsupervised</a:t>
            </a:r>
          </a:p>
          <a:p>
            <a:pPr lvl="2" rtl="0"/>
            <a:r>
              <a:rPr lang="en-US" sz="1400" b="0" i="0" dirty="0">
                <a:effectLst/>
                <a:latin typeface="-apple-system"/>
              </a:rPr>
              <a:t>Training data (</a:t>
            </a:r>
            <a:r>
              <a:rPr lang="en-US" sz="1400" b="1" i="0" dirty="0">
                <a:effectLst/>
                <a:latin typeface="-apple-system"/>
              </a:rPr>
              <a:t>unlabeled</a:t>
            </a:r>
            <a:r>
              <a:rPr lang="en-US" sz="1400" b="0" i="0" dirty="0">
                <a:effectLst/>
                <a:latin typeface="-apple-system"/>
              </a:rPr>
              <a:t>).</a:t>
            </a:r>
          </a:p>
          <a:p>
            <a:pPr lvl="2" rtl="0"/>
            <a:r>
              <a:rPr lang="en-US" sz="1400" dirty="0">
                <a:latin typeface="-apple-system"/>
              </a:rPr>
              <a:t>I</a:t>
            </a:r>
            <a:r>
              <a:rPr lang="en-US" sz="1400" b="0" i="0" dirty="0">
                <a:effectLst/>
                <a:latin typeface="-apple-system"/>
              </a:rPr>
              <a:t>dentifies outliers during the </a:t>
            </a:r>
            <a:r>
              <a:rPr lang="en-US" sz="1400" b="1" i="0" dirty="0">
                <a:effectLst/>
                <a:latin typeface="-apple-system"/>
              </a:rPr>
              <a:t>fitting</a:t>
            </a:r>
            <a:r>
              <a:rPr lang="en-US" sz="1400" b="0" i="0" dirty="0">
                <a:effectLst/>
                <a:latin typeface="-apple-system"/>
              </a:rPr>
              <a:t> process.</a:t>
            </a:r>
          </a:p>
          <a:p>
            <a:pPr lvl="2" rtl="0"/>
            <a:r>
              <a:rPr lang="en-US" sz="1400" b="0" i="0" dirty="0">
                <a:effectLst/>
                <a:latin typeface="-apple-system"/>
              </a:rPr>
              <a:t>Any new observations that do not belong to high-density regions are considered outliers.</a:t>
            </a:r>
          </a:p>
          <a:p>
            <a:pPr lvl="1" rtl="0"/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pPr rtl="0"/>
            <a:endParaRPr lang="he-IL" sz="1400" dirty="0"/>
          </a:p>
          <a:p>
            <a:endParaRPr lang="he-IL" sz="1400" dirty="0"/>
          </a:p>
        </p:txBody>
      </p:sp>
      <p:pic>
        <p:nvPicPr>
          <p:cNvPr id="5" name="תמונה 4" descr="Chart, scatter chart&#10;&#10;Description automatically generated">
            <a:extLst>
              <a:ext uri="{FF2B5EF4-FFF2-40B4-BE49-F238E27FC236}">
                <a16:creationId xmlns:a16="http://schemas.microsoft.com/office/drawing/2014/main" id="{2AC76F42-DFB5-4403-A2A6-8BB036F6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14" y="1634049"/>
            <a:ext cx="6847552" cy="3078962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1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608F951A-E1F8-48A4-BFBA-8761DD81D949}"/>
              </a:ext>
            </a:extLst>
          </p:cNvPr>
          <p:cNvSpPr txBox="1">
            <a:spLocks/>
          </p:cNvSpPr>
          <p:nvPr/>
        </p:nvSpPr>
        <p:spPr>
          <a:xfrm>
            <a:off x="838200" y="3905833"/>
            <a:ext cx="4215063" cy="239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Outliers’ detection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45E6F8-3EF6-4A58-983D-89D0CB0F4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0" i="0">
                <a:effectLst/>
              </a:rPr>
              <a:t>Outliers' detection is a preprocessing technique, as well as </a:t>
            </a:r>
          </a:p>
          <a:p>
            <a:pPr lvl="1"/>
            <a:r>
              <a:rPr lang="en-US" sz="1700" b="0" i="0">
                <a:effectLst/>
              </a:rPr>
              <a:t>missing values detection</a:t>
            </a:r>
          </a:p>
          <a:p>
            <a:pPr lvl="1"/>
            <a:r>
              <a:rPr lang="en-US" sz="1700" b="0" i="0">
                <a:effectLst/>
              </a:rPr>
              <a:t>Normalization</a:t>
            </a:r>
          </a:p>
          <a:p>
            <a:pPr lvl="1"/>
            <a:r>
              <a:rPr lang="en-US" sz="1700" b="0" i="0">
                <a:effectLst/>
              </a:rPr>
              <a:t>Standardization</a:t>
            </a:r>
          </a:p>
          <a:p>
            <a:pPr lvl="1"/>
            <a:r>
              <a:rPr lang="en-US" sz="1700" b="0" i="0">
                <a:effectLst/>
              </a:rPr>
              <a:t>data formatting</a:t>
            </a:r>
          </a:p>
          <a:p>
            <a:pPr lvl="1"/>
            <a:r>
              <a:rPr lang="en-US" sz="1700" b="0" i="0">
                <a:effectLst/>
              </a:rPr>
              <a:t>data binning</a:t>
            </a:r>
          </a:p>
          <a:p>
            <a:pPr lvl="1"/>
            <a:r>
              <a:rPr lang="en-US" sz="1700" b="0" i="0">
                <a:effectLst/>
              </a:rPr>
              <a:t>dropping duplicates</a:t>
            </a:r>
          </a:p>
          <a:p>
            <a:pPr lvl="1"/>
            <a:endParaRPr lang="en-US" sz="1700" b="0" i="0">
              <a:effectLst/>
            </a:endParaRPr>
          </a:p>
          <a:p>
            <a:endParaRPr lang="en-US" sz="170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7E19315-C630-4551-B785-697E3AEF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56" y="657163"/>
            <a:ext cx="6758334" cy="18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77AA8FC1-5C81-4364-BBA4-8045FC5B748E}"/>
              </a:ext>
            </a:extLst>
          </p:cNvPr>
          <p:cNvSpPr txBox="1">
            <a:spLocks/>
          </p:cNvSpPr>
          <p:nvPr/>
        </p:nvSpPr>
        <p:spPr>
          <a:xfrm>
            <a:off x="1136397" y="502020"/>
            <a:ext cx="5323715" cy="1642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Outliers’ detection</a:t>
            </a:r>
            <a:b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3B092C-7368-4027-9310-A20C9E34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How can we do it? </a:t>
            </a:r>
          </a:p>
          <a:p>
            <a:pPr lvl="1"/>
            <a:r>
              <a:rPr lang="en-US" sz="2000" dirty="0"/>
              <a:t>Using visualization.</a:t>
            </a:r>
          </a:p>
          <a:p>
            <a:pPr lvl="1"/>
            <a:r>
              <a:rPr lang="en-US" sz="2000" dirty="0"/>
              <a:t>Test the model on the training data.</a:t>
            </a:r>
          </a:p>
          <a:p>
            <a:pPr lvl="1"/>
            <a:r>
              <a:rPr lang="en-US" sz="2000" b="0" i="0" dirty="0">
                <a:effectLst/>
              </a:rPr>
              <a:t>Remove each data point detected as an outlier by more than X outlier’s detection algorithms.</a:t>
            </a:r>
          </a:p>
          <a:p>
            <a:endParaRPr lang="en-US" sz="2000" dirty="0"/>
          </a:p>
          <a:p>
            <a:endParaRPr lang="en-US" sz="2000" i="0" dirty="0">
              <a:effectLst/>
            </a:endParaRPr>
          </a:p>
          <a:p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9C20AEA-0829-4DCC-8F13-CC6CA6EE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255" y="893134"/>
            <a:ext cx="2985954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4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508A0861-D879-44A1-81CD-09A4F70CC894}"/>
              </a:ext>
            </a:extLst>
          </p:cNvPr>
          <p:cNvSpPr txBox="1">
            <a:spLocks/>
          </p:cNvSpPr>
          <p:nvPr/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Outliers’ detection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מציין מיקום תוכן 2">
            <a:extLst>
              <a:ext uri="{FF2B5EF4-FFF2-40B4-BE49-F238E27FC236}">
                <a16:creationId xmlns:a16="http://schemas.microsoft.com/office/drawing/2014/main" id="{A5236CF5-4990-095D-7FDF-E4CEF11B3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11753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28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080ADDF-D3B7-4D5E-AF93-24EF3613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639" y="561203"/>
            <a:ext cx="9932691" cy="1165996"/>
          </a:xfrm>
        </p:spPr>
        <p:txBody>
          <a:bodyPr anchor="b">
            <a:normAutofit/>
          </a:bodyPr>
          <a:lstStyle/>
          <a:p>
            <a:r>
              <a:rPr lang="en-US" sz="4800" b="0" i="0">
                <a:solidFill>
                  <a:srgbClr val="FFFFFF"/>
                </a:solidFill>
                <a:effectLst/>
                <a:latin typeface="-apple-system"/>
              </a:rPr>
              <a:t>Z-score</a:t>
            </a:r>
            <a:endParaRPr lang="he-IL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9B03833-2474-4340-97FE-38B1B25AE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570" y="5791201"/>
            <a:ext cx="9932690" cy="508000"/>
          </a:xfrm>
        </p:spPr>
        <p:txBody>
          <a:bodyPr anchor="t">
            <a:normAutofit/>
          </a:bodyPr>
          <a:lstStyle/>
          <a:p>
            <a:pPr marL="800100" lvl="1" indent="-342900" rtl="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  <a:latin typeface="-apple-system"/>
              </a:rPr>
              <a:t>O</a:t>
            </a:r>
            <a:r>
              <a:rPr lang="en-US" sz="1900" b="0" i="0">
                <a:solidFill>
                  <a:srgbClr val="FFFFFF"/>
                </a:solidFill>
                <a:effectLst/>
                <a:latin typeface="-apple-system"/>
              </a:rPr>
              <a:t>utliers are datapoint that is more than X times STDs from the mean (commonly 3 or 4).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AFE1548-C161-4B60-ADC4-A5986CEAF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21" y="2133758"/>
            <a:ext cx="4019493" cy="323569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92878C5-4ED2-43FA-9C83-868234553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724" y="2451342"/>
            <a:ext cx="4486215" cy="260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9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080ADDF-D3B7-4D5E-AF93-24EF3613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825" y="457201"/>
            <a:ext cx="2844800" cy="358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0" i="0">
                <a:solidFill>
                  <a:srgbClr val="FFFFFF"/>
                </a:solidFill>
                <a:effectLst/>
              </a:rPr>
              <a:t>Interquartile range(IQR)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9B03833-2474-4340-97FE-38B1B25AE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9245" y="669363"/>
            <a:ext cx="3290579" cy="55342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The IQR is a measure of the dispersion of a dataset.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Quartiles are values that divide a dataset into four equal parts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1600" b="0" i="0" dirty="0">
              <a:effectLst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Arrange the values in numerical order and calculate: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1600" b="0" i="0" dirty="0">
              <a:effectLst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 Q1 = (n+1) * (1/4)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        Q2(Median = (n+1) * (1/2) 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        Q3 = (n+1) * (3/4)</a:t>
            </a:r>
          </a:p>
          <a:p>
            <a:pPr marL="228600" lvl="1" algn="l"/>
            <a:endParaRPr lang="en-US" sz="1600" dirty="0"/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(Where n is the number of values in the dataset.)	</a:t>
            </a:r>
          </a:p>
          <a:p>
            <a:pPr marL="228600" lvl="1" algn="l"/>
            <a:endParaRPr lang="en-US" sz="1600" dirty="0"/>
          </a:p>
          <a:p>
            <a:pPr algn="l"/>
            <a:br>
              <a:rPr lang="en-US" sz="1600" dirty="0"/>
            </a:br>
            <a:endParaRPr lang="en-US" sz="1600" b="0" i="0" dirty="0">
              <a:effectLst/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735CABD-A5E7-4EB2-9BD6-BA094D38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859" y="1381757"/>
            <a:ext cx="2823586" cy="141885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24FDF35E-769D-4965-B2BA-F46B106D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480" y="3589863"/>
            <a:ext cx="2114343" cy="239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5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8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Rectangle 223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A9B491D-1E34-245C-3357-90EF1DBFA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3" b="1766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444F5-0B63-69A3-B019-44FF4E7D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Iguazio</a:t>
            </a:r>
          </a:p>
        </p:txBody>
      </p:sp>
      <p:sp>
        <p:nvSpPr>
          <p:cNvPr id="240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7" name="Content Placeholder 2">
            <a:extLst>
              <a:ext uri="{FF2B5EF4-FFF2-40B4-BE49-F238E27FC236}">
                <a16:creationId xmlns:a16="http://schemas.microsoft.com/office/drawing/2014/main" id="{1982107D-08CD-E04B-AD2E-0E48DC7A8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94849"/>
              </p:ext>
            </p:extLst>
          </p:nvPr>
        </p:nvGraphicFramePr>
        <p:xfrm>
          <a:off x="4976031" y="963877"/>
          <a:ext cx="6377769" cy="493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37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4B4ED2F-5A6B-417D-9033-605DA9D9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rtl="0"/>
            <a:r>
              <a:rPr lang="en-US" sz="4000">
                <a:solidFill>
                  <a:srgbClr val="FFFFFF"/>
                </a:solidFill>
              </a:rPr>
              <a:t>Multivariate Outliers</a:t>
            </a:r>
            <a:endParaRPr lang="he-IL" sz="400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2BE049-9988-4BEE-AFD6-581BAB443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rtl="0"/>
            <a:r>
              <a:rPr lang="en-US" sz="2000" dirty="0"/>
              <a:t>Python Outlier Detection (</a:t>
            </a:r>
            <a:r>
              <a:rPr lang="en-US" sz="2000" dirty="0" err="1"/>
              <a:t>PyOD</a:t>
            </a:r>
            <a:r>
              <a:rPr lang="en-US" sz="2000" dirty="0"/>
              <a:t>), </a:t>
            </a:r>
          </a:p>
          <a:p>
            <a:pPr lvl="1" rtl="0"/>
            <a:r>
              <a:rPr lang="en-US" sz="2000" b="0" i="0" dirty="0">
                <a:effectLst/>
                <a:latin typeface="-apple-system"/>
              </a:rPr>
              <a:t>Python toolkit for detecting outliers in multivariate data.</a:t>
            </a:r>
          </a:p>
          <a:p>
            <a:pPr lvl="1" rtl="0"/>
            <a:r>
              <a:rPr lang="en-US" sz="2000" b="0" i="0" dirty="0">
                <a:effectLst/>
                <a:latin typeface="-apple-system"/>
              </a:rPr>
              <a:t>Contains more than 40 outlier detection algorithms</a:t>
            </a:r>
            <a:r>
              <a:rPr lang="en-US" sz="2000" dirty="0">
                <a:latin typeface="-apple-system"/>
              </a:rPr>
              <a:t>.</a:t>
            </a:r>
            <a:endParaRPr lang="en-US" sz="2000" b="0" i="0" dirty="0">
              <a:effectLst/>
              <a:latin typeface="-apple-system"/>
            </a:endParaRPr>
          </a:p>
          <a:p>
            <a:pPr rtl="0"/>
            <a:endParaRPr lang="en-US" sz="20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0352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B38EEB1-75BA-44EC-9497-D372C9E5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pPr rtl="0"/>
            <a:r>
              <a:rPr lang="en-US" sz="4800">
                <a:solidFill>
                  <a:schemeClr val="bg1"/>
                </a:solidFill>
              </a:rPr>
              <a:t>Local Outlier Factor </a:t>
            </a:r>
            <a:endParaRPr lang="he-IL" sz="48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E7E3AE-706A-4095-9A03-BA746506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pPr rtl="0"/>
            <a:r>
              <a:rPr lang="en-US" sz="2000" dirty="0">
                <a:solidFill>
                  <a:schemeClr val="bg1"/>
                </a:solidFill>
                <a:latin typeface="source-serif-pro"/>
              </a:rPr>
              <a:t>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ource-serif-pro"/>
              </a:rPr>
              <a:t>xamines the neighbors of a point.</a:t>
            </a:r>
          </a:p>
          <a:p>
            <a:pPr rtl="0"/>
            <a:r>
              <a:rPr lang="en-US" sz="2000" dirty="0">
                <a:solidFill>
                  <a:schemeClr val="bg1"/>
                </a:solidFill>
                <a:latin typeface="source-serif-pro"/>
              </a:rPr>
              <a:t>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ource-serif-pro"/>
              </a:rPr>
              <a:t>ompares its density to the density of its neighbors(default 20).</a:t>
            </a:r>
          </a:p>
          <a:p>
            <a:pPr rtl="0"/>
            <a:r>
              <a:rPr lang="en-US" sz="2000" b="0" i="0" dirty="0">
                <a:solidFill>
                  <a:schemeClr val="bg1"/>
                </a:solidFill>
                <a:effectLst/>
                <a:latin typeface="source-serif-pro"/>
              </a:rPr>
              <a:t>Outlier is a point where its density is much smaller than its neighbors.</a:t>
            </a:r>
          </a:p>
          <a:p>
            <a:pPr rtl="0"/>
            <a:r>
              <a:rPr lang="en-US" sz="2000" b="0" i="0" dirty="0">
                <a:solidFill>
                  <a:schemeClr val="bg1"/>
                </a:solidFill>
                <a:effectLst/>
                <a:latin typeface="source-serif-pro"/>
              </a:rPr>
              <a:t>Use distance metric for the calculation</a:t>
            </a:r>
            <a:endParaRPr lang="he-IL" sz="2000" dirty="0">
              <a:solidFill>
                <a:schemeClr val="bg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84FA13C-DC4E-4411-B925-91DACC70D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664" y="1538608"/>
            <a:ext cx="4815704" cy="37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53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03D8D18-F596-4CF2-ADCA-33B5F8A5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pPr rtl="0"/>
            <a:r>
              <a:rPr lang="en-US" sz="2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br>
              <a:rPr lang="en-US" sz="2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2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Angle-based Outlier Detection (ABOD)</a:t>
            </a:r>
            <a:b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28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67461A-7705-4A84-9BFD-621F0F1F4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4" y="1903874"/>
            <a:ext cx="5723963" cy="4452106"/>
          </a:xfrm>
        </p:spPr>
        <p:txBody>
          <a:bodyPr anchor="t">
            <a:normAutofit/>
          </a:bodyPr>
          <a:lstStyle/>
          <a:p>
            <a:pPr rtl="0"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ased on the angle formed by each three data points in multi-variate feature space.</a:t>
            </a:r>
          </a:p>
          <a:p>
            <a:pPr rtl="0"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variance in the angular enclosure’s magnitude differs for outliers and the average points.</a:t>
            </a:r>
          </a:p>
          <a:p>
            <a:pPr lvl="1" rtl="0"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nlier – high variance </a:t>
            </a:r>
          </a:p>
          <a:p>
            <a:pPr lvl="1" rtl="0"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Outlier – smaller variance </a:t>
            </a:r>
          </a:p>
          <a:p>
            <a:pPr rtl="0"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Hence such a measure helps us to cluster normal and outlier points differently.</a:t>
            </a:r>
          </a:p>
          <a:p>
            <a:pPr rtl="0"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orks well in high-dimensional space, unlike other distance-based measures that suffer from the “Curse of dimensionality.”</a:t>
            </a:r>
          </a:p>
          <a:p>
            <a:pPr rtl="0"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 distance between any two points in the high-dimension space is almost similar. </a:t>
            </a:r>
          </a:p>
          <a:p>
            <a:pPr rtl="0"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* the original algorithm calculates the angles between each datapoint to each pair, but it costs O(N^3).</a:t>
            </a:r>
            <a:endParaRPr lang="he-IL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13F3337-E266-4918-8621-39A10B0C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730743"/>
            <a:ext cx="4170530" cy="142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3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C318896-B6AB-49C2-8C08-2A01EC50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pPr rtl="0"/>
            <a:r>
              <a:rPr lang="en-US" sz="4000"/>
              <a:t>Experiment</a:t>
            </a:r>
            <a:endParaRPr lang="he-IL" sz="40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D4B98C9-94AA-485E-8CA2-72BEC7C9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 rtl="0">
              <a:buNone/>
            </a:pPr>
            <a:r>
              <a:rPr lang="en-US" sz="2000" dirty="0"/>
              <a:t>1. Perform outliers' detection on the training data by each method.</a:t>
            </a:r>
          </a:p>
          <a:p>
            <a:pPr lvl="1" rtl="0"/>
            <a:r>
              <a:rPr lang="en-US" sz="2000" dirty="0"/>
              <a:t>Each method returns the suspicious outliers.</a:t>
            </a:r>
          </a:p>
          <a:p>
            <a:pPr marL="0" indent="0" rtl="0">
              <a:buNone/>
            </a:pPr>
            <a:r>
              <a:rPr lang="en-US" sz="2000" dirty="0"/>
              <a:t>2. Remove each data point detected as an outlier by more than three.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9DE9B42F-7ACF-8341-52DD-0B8990039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8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69C985CD-FF12-4903-8152-CD1DA9D17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2170" y="995816"/>
            <a:ext cx="1640885" cy="2559050"/>
          </a:xfr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F36D11FE-BB07-45A6-922E-E0238DA22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02" y="1039359"/>
            <a:ext cx="1484313" cy="25590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B0566F9-66F1-4124-B577-B3FDBC2CC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039" y="995816"/>
            <a:ext cx="1535113" cy="255905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14D3EA57-373F-4E48-BF6F-4BA2C5848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835" y="1039359"/>
            <a:ext cx="1163679" cy="251550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1936C7F-E6AB-46AD-A498-33CEB474D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9285" y="3593193"/>
            <a:ext cx="1640886" cy="2443163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CFD90A2E-D48D-442B-8678-ADE9ADCB6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351" y="3489444"/>
            <a:ext cx="1640885" cy="265066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FE776AC-5A69-47C7-B816-85D48FA7E2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8057" y="3598409"/>
            <a:ext cx="1248175" cy="2399620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7FDF99CF-5AE9-4C2E-B5C0-68276D260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9339" y="3480594"/>
            <a:ext cx="1520674" cy="255905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3A19855-CF7C-4E6D-B337-3551337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 rtl="0"/>
            <a:r>
              <a:rPr lang="en-US" sz="2600">
                <a:solidFill>
                  <a:srgbClr val="FFFFFF"/>
                </a:solidFill>
              </a:rPr>
              <a:t>Results for Boston’ dataset</a:t>
            </a:r>
            <a:endParaRPr lang="he-IL" sz="2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801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3F4ADCAC-D789-1D0A-EE5E-2F263F286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34717"/>
              </p:ext>
            </p:extLst>
          </p:nvPr>
        </p:nvGraphicFramePr>
        <p:xfrm>
          <a:off x="642940" y="2393950"/>
          <a:ext cx="5414961" cy="2066921"/>
        </p:xfrm>
        <a:graphic>
          <a:graphicData uri="http://schemas.openxmlformats.org/drawingml/2006/table">
            <a:tbl>
              <a:tblPr rtl="1" firstRow="1" bandRow="1">
                <a:tableStyleId>{8EC20E35-A176-4012-BC5E-935CFFF8708E}</a:tableStyleId>
              </a:tblPr>
              <a:tblGrid>
                <a:gridCol w="1595398">
                  <a:extLst>
                    <a:ext uri="{9D8B030D-6E8A-4147-A177-3AD203B41FA5}">
                      <a16:colId xmlns:a16="http://schemas.microsoft.com/office/drawing/2014/main" val="2239314818"/>
                    </a:ext>
                  </a:extLst>
                </a:gridCol>
                <a:gridCol w="1077560">
                  <a:extLst>
                    <a:ext uri="{9D8B030D-6E8A-4147-A177-3AD203B41FA5}">
                      <a16:colId xmlns:a16="http://schemas.microsoft.com/office/drawing/2014/main" val="3490844504"/>
                    </a:ext>
                  </a:extLst>
                </a:gridCol>
                <a:gridCol w="1191101">
                  <a:extLst>
                    <a:ext uri="{9D8B030D-6E8A-4147-A177-3AD203B41FA5}">
                      <a16:colId xmlns:a16="http://schemas.microsoft.com/office/drawing/2014/main" val="784857478"/>
                    </a:ext>
                  </a:extLst>
                </a:gridCol>
                <a:gridCol w="1550902">
                  <a:extLst>
                    <a:ext uri="{9D8B030D-6E8A-4147-A177-3AD203B41FA5}">
                      <a16:colId xmlns:a16="http://schemas.microsoft.com/office/drawing/2014/main" val="1643593019"/>
                    </a:ext>
                  </a:extLst>
                </a:gridCol>
              </a:tblGrid>
              <a:tr h="612661">
                <a:tc>
                  <a:txBody>
                    <a:bodyPr/>
                    <a:lstStyle/>
                    <a:p>
                      <a:pPr rtl="1"/>
                      <a:r>
                        <a:rPr lang="en-US" sz="1600"/>
                        <a:t>Improvement</a:t>
                      </a:r>
                      <a:endParaRPr lang="he-IL" sz="160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Outliers Removal</a:t>
                      </a:r>
                      <a:endParaRPr lang="he-IL" sz="1600" dirty="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/>
                        <a:t>Baseline</a:t>
                      </a:r>
                      <a:endParaRPr lang="he-IL" sz="1600" err="1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/>
                        <a:t>S</a:t>
                      </a:r>
                      <a:r>
                        <a:rPr lang="he-IL" sz="1600"/>
                        <a:t>core\</a:t>
                      </a:r>
                      <a:r>
                        <a:rPr lang="en-US" sz="1600"/>
                        <a:t>M</a:t>
                      </a:r>
                      <a:r>
                        <a:rPr lang="he-IL" sz="1600"/>
                        <a:t>odel</a:t>
                      </a:r>
                    </a:p>
                  </a:txBody>
                  <a:tcPr marL="81013" marR="81013" marT="40506" marB="40506"/>
                </a:tc>
                <a:extLst>
                  <a:ext uri="{0D108BD9-81ED-4DB2-BD59-A6C34878D82A}">
                    <a16:rowId xmlns:a16="http://schemas.microsoft.com/office/drawing/2014/main" val="46826747"/>
                  </a:ext>
                </a:extLst>
              </a:tr>
              <a:tr h="363565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1600" b="0" u="none" strike="noStrike" noProof="0">
                          <a:solidFill>
                            <a:srgbClr val="00B050"/>
                          </a:solidFill>
                        </a:rPr>
                        <a:t>3.4%</a:t>
                      </a:r>
                      <a:endParaRPr lang="he-IL" sz="1600">
                        <a:solidFill>
                          <a:srgbClr val="00B050"/>
                        </a:solidFill>
                      </a:endParaRPr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1600" b="0" u="none" strike="noStrike" noProof="0"/>
                        <a:t>12.777</a:t>
                      </a:r>
                      <a:endParaRPr lang="he-IL" sz="160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600" b="0" u="none" strike="noStrike" noProof="0"/>
                        <a:t>13.233</a:t>
                      </a:r>
                      <a:endParaRPr lang="he-IL" sz="160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/>
                        <a:t>MSE</a:t>
                      </a:r>
                    </a:p>
                  </a:txBody>
                  <a:tcPr marL="81013" marR="81013" marT="40506" marB="40506"/>
                </a:tc>
                <a:extLst>
                  <a:ext uri="{0D108BD9-81ED-4DB2-BD59-A6C34878D82A}">
                    <a16:rowId xmlns:a16="http://schemas.microsoft.com/office/drawing/2014/main" val="3363399589"/>
                  </a:ext>
                </a:extLst>
              </a:tr>
              <a:tr h="363565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1.7%</a:t>
                      </a:r>
                      <a:endParaRPr lang="he-IL" sz="1600">
                        <a:solidFill>
                          <a:srgbClr val="00B050"/>
                        </a:solidFill>
                      </a:endParaRPr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1600" b="0" u="none" strike="noStrike" noProof="0"/>
                        <a:t>3.574</a:t>
                      </a:r>
                      <a:endParaRPr lang="he-IL" sz="160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600" b="0" u="none" strike="noStrike" noProof="0"/>
                        <a:t>3.637</a:t>
                      </a:r>
                      <a:endParaRPr lang="he-IL" sz="160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/>
                        <a:t>RMSE</a:t>
                      </a:r>
                    </a:p>
                  </a:txBody>
                  <a:tcPr marL="81013" marR="81013" marT="40506" marB="40506"/>
                </a:tc>
                <a:extLst>
                  <a:ext uri="{0D108BD9-81ED-4DB2-BD59-A6C34878D82A}">
                    <a16:rowId xmlns:a16="http://schemas.microsoft.com/office/drawing/2014/main" val="2764556465"/>
                  </a:ext>
                </a:extLst>
              </a:tr>
              <a:tr h="363565"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0.15%</a:t>
                      </a:r>
                      <a:endParaRPr lang="he-IL" sz="1600">
                        <a:solidFill>
                          <a:srgbClr val="00B050"/>
                        </a:solidFill>
                      </a:endParaRPr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1600" b="0" u="none" strike="noStrike" noProof="0"/>
                        <a:t>2.638</a:t>
                      </a:r>
                      <a:endParaRPr lang="he-IL" sz="1600" dirty="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600" b="0" u="none" strike="noStrike" noProof="0"/>
                        <a:t>2.642</a:t>
                      </a:r>
                      <a:endParaRPr lang="he-IL" sz="160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/>
                        <a:t>MAE</a:t>
                      </a:r>
                    </a:p>
                  </a:txBody>
                  <a:tcPr marL="81013" marR="81013" marT="40506" marB="40506"/>
                </a:tc>
                <a:extLst>
                  <a:ext uri="{0D108BD9-81ED-4DB2-BD59-A6C34878D82A}">
                    <a16:rowId xmlns:a16="http://schemas.microsoft.com/office/drawing/2014/main" val="3192382460"/>
                  </a:ext>
                </a:extLst>
              </a:tr>
              <a:tr h="363565"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0.4%</a:t>
                      </a:r>
                      <a:endParaRPr lang="he-IL" sz="1600">
                        <a:solidFill>
                          <a:srgbClr val="00B050"/>
                        </a:solidFill>
                      </a:endParaRPr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1600" b="0" u="none" strike="noStrike" noProof="0"/>
                        <a:t>0.877</a:t>
                      </a:r>
                      <a:endParaRPr lang="he-IL" sz="160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600" b="0" u="none" strike="noStrike" noProof="0"/>
                        <a:t>0.873</a:t>
                      </a:r>
                      <a:endParaRPr lang="he-IL" sz="160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R^2</a:t>
                      </a:r>
                      <a:endParaRPr lang="he-IL" sz="1600" dirty="0"/>
                    </a:p>
                  </a:txBody>
                  <a:tcPr marL="81013" marR="81013" marT="40506" marB="40506"/>
                </a:tc>
                <a:extLst>
                  <a:ext uri="{0D108BD9-81ED-4DB2-BD59-A6C34878D82A}">
                    <a16:rowId xmlns:a16="http://schemas.microsoft.com/office/drawing/2014/main" val="3453302505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A8DBF890-3809-A4C7-6D4A-65DA83F95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51557"/>
              </p:ext>
            </p:extLst>
          </p:nvPr>
        </p:nvGraphicFramePr>
        <p:xfrm>
          <a:off x="6132515" y="2393950"/>
          <a:ext cx="5414961" cy="2066921"/>
        </p:xfrm>
        <a:graphic>
          <a:graphicData uri="http://schemas.openxmlformats.org/drawingml/2006/table">
            <a:tbl>
              <a:tblPr rtl="1" firstRow="1" bandRow="1">
                <a:tableStyleId>{8EC20E35-A176-4012-BC5E-935CFFF8708E}</a:tableStyleId>
              </a:tblPr>
              <a:tblGrid>
                <a:gridCol w="1595398">
                  <a:extLst>
                    <a:ext uri="{9D8B030D-6E8A-4147-A177-3AD203B41FA5}">
                      <a16:colId xmlns:a16="http://schemas.microsoft.com/office/drawing/2014/main" val="2239314818"/>
                    </a:ext>
                  </a:extLst>
                </a:gridCol>
                <a:gridCol w="1077560">
                  <a:extLst>
                    <a:ext uri="{9D8B030D-6E8A-4147-A177-3AD203B41FA5}">
                      <a16:colId xmlns:a16="http://schemas.microsoft.com/office/drawing/2014/main" val="3490844504"/>
                    </a:ext>
                  </a:extLst>
                </a:gridCol>
                <a:gridCol w="1191101">
                  <a:extLst>
                    <a:ext uri="{9D8B030D-6E8A-4147-A177-3AD203B41FA5}">
                      <a16:colId xmlns:a16="http://schemas.microsoft.com/office/drawing/2014/main" val="784857478"/>
                    </a:ext>
                  </a:extLst>
                </a:gridCol>
                <a:gridCol w="1550902">
                  <a:extLst>
                    <a:ext uri="{9D8B030D-6E8A-4147-A177-3AD203B41FA5}">
                      <a16:colId xmlns:a16="http://schemas.microsoft.com/office/drawing/2014/main" val="1643593019"/>
                    </a:ext>
                  </a:extLst>
                </a:gridCol>
              </a:tblGrid>
              <a:tr h="612661">
                <a:tc>
                  <a:txBody>
                    <a:bodyPr/>
                    <a:lstStyle/>
                    <a:p>
                      <a:pPr rtl="1"/>
                      <a:r>
                        <a:rPr lang="en-US" sz="1600"/>
                        <a:t>Improvement</a:t>
                      </a:r>
                      <a:endParaRPr lang="he-IL" sz="1600" err="1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Outliers Removal</a:t>
                      </a:r>
                      <a:endParaRPr lang="he-IL" sz="1600" dirty="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Baseline</a:t>
                      </a:r>
                      <a:endParaRPr lang="he-IL" sz="1600" dirty="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/>
                        <a:t>S</a:t>
                      </a:r>
                      <a:r>
                        <a:rPr lang="he-IL" sz="1600"/>
                        <a:t>core\</a:t>
                      </a:r>
                      <a:r>
                        <a:rPr lang="en-US" sz="1600"/>
                        <a:t>M</a:t>
                      </a:r>
                      <a:r>
                        <a:rPr lang="he-IL" sz="1600"/>
                        <a:t>odel</a:t>
                      </a:r>
                    </a:p>
                  </a:txBody>
                  <a:tcPr marL="81013" marR="81013" marT="40506" marB="40506"/>
                </a:tc>
                <a:extLst>
                  <a:ext uri="{0D108BD9-81ED-4DB2-BD59-A6C34878D82A}">
                    <a16:rowId xmlns:a16="http://schemas.microsoft.com/office/drawing/2014/main" val="46826747"/>
                  </a:ext>
                </a:extLst>
              </a:tr>
              <a:tr h="363565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1600" b="0" u="none" strike="noStrike" noProof="0">
                          <a:solidFill>
                            <a:srgbClr val="00B050"/>
                          </a:solidFill>
                        </a:rPr>
                        <a:t>1.7%</a:t>
                      </a:r>
                      <a:endParaRPr lang="he-IL" sz="1600">
                        <a:solidFill>
                          <a:srgbClr val="00B050"/>
                        </a:solidFill>
                      </a:endParaRPr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1600" b="0" u="none" strike="noStrike" noProof="0"/>
                        <a:t>0.055</a:t>
                      </a:r>
                      <a:endParaRPr lang="he-IL" sz="160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600" b="0" u="none" strike="noStrike" noProof="0"/>
                        <a:t>0.056</a:t>
                      </a:r>
                      <a:endParaRPr lang="he-IL" sz="160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/>
                        <a:t>MSE</a:t>
                      </a:r>
                    </a:p>
                  </a:txBody>
                  <a:tcPr marL="81013" marR="81013" marT="40506" marB="40506"/>
                </a:tc>
                <a:extLst>
                  <a:ext uri="{0D108BD9-81ED-4DB2-BD59-A6C34878D82A}">
                    <a16:rowId xmlns:a16="http://schemas.microsoft.com/office/drawing/2014/main" val="3363399589"/>
                  </a:ext>
                </a:extLst>
              </a:tr>
              <a:tr h="363565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1.2%</a:t>
                      </a:r>
                      <a:endParaRPr lang="he-IL" sz="1600">
                        <a:solidFill>
                          <a:srgbClr val="00B050"/>
                        </a:solidFill>
                      </a:endParaRPr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1600"/>
                        <a:t>0.233</a:t>
                      </a:r>
                      <a:endParaRPr lang="he-IL" sz="160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600" b="0" u="none" strike="noStrike" noProof="0"/>
                        <a:t>0.236</a:t>
                      </a:r>
                      <a:endParaRPr lang="he-IL" sz="160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/>
                        <a:t>RMSE</a:t>
                      </a:r>
                    </a:p>
                  </a:txBody>
                  <a:tcPr marL="81013" marR="81013" marT="40506" marB="40506"/>
                </a:tc>
                <a:extLst>
                  <a:ext uri="{0D108BD9-81ED-4DB2-BD59-A6C34878D82A}">
                    <a16:rowId xmlns:a16="http://schemas.microsoft.com/office/drawing/2014/main" val="2764556465"/>
                  </a:ext>
                </a:extLst>
              </a:tr>
              <a:tr h="363565"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5.1%</a:t>
                      </a:r>
                      <a:endParaRPr lang="he-IL" sz="1600">
                        <a:solidFill>
                          <a:srgbClr val="00B050"/>
                        </a:solidFill>
                      </a:endParaRPr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1600" b="0" u="none" strike="noStrike" noProof="0"/>
                        <a:t>0.092</a:t>
                      </a:r>
                      <a:endParaRPr lang="he-IL" sz="160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600" b="0" u="none" strike="noStrike" noProof="0"/>
                        <a:t>0.097</a:t>
                      </a:r>
                      <a:endParaRPr lang="he-IL" sz="160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/>
                        <a:t>MAE</a:t>
                      </a:r>
                    </a:p>
                  </a:txBody>
                  <a:tcPr marL="81013" marR="81013" marT="40506" marB="40506"/>
                </a:tc>
                <a:extLst>
                  <a:ext uri="{0D108BD9-81ED-4DB2-BD59-A6C34878D82A}">
                    <a16:rowId xmlns:a16="http://schemas.microsoft.com/office/drawing/2014/main" val="3192382460"/>
                  </a:ext>
                </a:extLst>
              </a:tr>
              <a:tr h="363565"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600">
                        <a:solidFill>
                          <a:schemeClr val="tx1"/>
                        </a:solidFill>
                      </a:endParaRPr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1600" b="0" u="none" strike="noStrike" noProof="0"/>
                        <a:t>0.042</a:t>
                      </a:r>
                      <a:endParaRPr lang="he-IL" sz="160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600" b="0" u="none" strike="noStrike" noProof="0"/>
                        <a:t>0.042</a:t>
                      </a:r>
                      <a:endParaRPr lang="he-IL" sz="1600"/>
                    </a:p>
                  </a:txBody>
                  <a:tcPr marL="81013" marR="81013" marT="40506" marB="40506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R^2</a:t>
                      </a:r>
                      <a:endParaRPr lang="he-IL" sz="1600" dirty="0"/>
                    </a:p>
                  </a:txBody>
                  <a:tcPr marL="81013" marR="81013" marT="40506" marB="40506"/>
                </a:tc>
                <a:extLst>
                  <a:ext uri="{0D108BD9-81ED-4DB2-BD59-A6C34878D82A}">
                    <a16:rowId xmlns:a16="http://schemas.microsoft.com/office/drawing/2014/main" val="34533025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EDB93D-D15C-A6DA-171A-1EF1C9C56819}"/>
              </a:ext>
            </a:extLst>
          </p:cNvPr>
          <p:cNvSpPr txBox="1"/>
          <p:nvPr/>
        </p:nvSpPr>
        <p:spPr>
          <a:xfrm>
            <a:off x="2569029" y="751114"/>
            <a:ext cx="6901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Boston Dataset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French Motors Dataset Results</a:t>
            </a:r>
            <a:endParaRPr lang="en-IL" sz="24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07642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D1020-0FC5-2B6F-B66F-26DCED47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DALEX Module</a:t>
            </a:r>
            <a:endParaRPr lang="en-IL" sz="48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DE9755E-023D-ABBD-3BFB-410253E00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29" y="765594"/>
            <a:ext cx="2759107" cy="29697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B2E3-BB05-5034-5457-9B7A4670C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 lnSpcReduction="10000"/>
          </a:bodyPr>
          <a:lstStyle/>
          <a:p>
            <a:r>
              <a:rPr 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 comes from a world of biased decision, so is the data</a:t>
            </a:r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package for data analysis and exploration</a:t>
            </a:r>
          </a:p>
          <a:p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uses a </a:t>
            </a:r>
            <a:r>
              <a:rPr 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“fairness” check for a given model and a dataset</a:t>
            </a:r>
          </a:p>
          <a:p>
            <a:r>
              <a:rPr 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Fair model is a model which is not biased towards any of the dataset’s features</a:t>
            </a:r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83CFDA7-E4E8-3B14-A730-10085884F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60" y="4417046"/>
            <a:ext cx="5359447" cy="7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95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DE2B69E0-F857-9232-07A2-A05648B41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35" r="-2" b="610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39528-C979-7D47-364D-BDB3D99B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The Process</a:t>
            </a:r>
            <a:endParaRPr lang="en-IL" sz="3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19CC-6279-6774-712F-352831830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000" dirty="0"/>
              <a:t>For each feature of the dataset:</a:t>
            </a:r>
          </a:p>
          <a:p>
            <a:pPr lvl="1"/>
            <a:r>
              <a:rPr lang="en-US" sz="2000" dirty="0"/>
              <a:t>Split the feature according to it’s median- to majority and minority subclasses</a:t>
            </a:r>
          </a:p>
          <a:p>
            <a:pPr lvl="1"/>
            <a:r>
              <a:rPr lang="en-US" sz="2000" dirty="0"/>
              <a:t>Giving the Dalex class the new split dataset, to check for bias</a:t>
            </a:r>
          </a:p>
          <a:p>
            <a:pPr lvl="1"/>
            <a:r>
              <a:rPr lang="en-US" sz="2000" dirty="0"/>
              <a:t>If a bias occurred, there are 2 methods:</a:t>
            </a:r>
          </a:p>
          <a:p>
            <a:pPr lvl="2"/>
            <a:r>
              <a:rPr lang="en-US" dirty="0"/>
              <a:t>Reweight</a:t>
            </a:r>
          </a:p>
          <a:p>
            <a:pPr lvl="2"/>
            <a:r>
              <a:rPr lang="en-US" dirty="0"/>
              <a:t>Resample</a:t>
            </a:r>
          </a:p>
          <a:p>
            <a:pPr lvl="2"/>
            <a:endParaRPr lang="en-US" dirty="0"/>
          </a:p>
          <a:p>
            <a:pPr lvl="2"/>
            <a:endParaRPr lang="en-IL" dirty="0"/>
          </a:p>
        </p:txBody>
      </p:sp>
      <p:pic>
        <p:nvPicPr>
          <p:cNvPr id="6" name="Content Placeholder 3" descr="A picture containing letter&#10;&#10;Description automatically generated">
            <a:extLst>
              <a:ext uri="{FF2B5EF4-FFF2-40B4-BE49-F238E27FC236}">
                <a16:creationId xmlns:a16="http://schemas.microsoft.com/office/drawing/2014/main" id="{7B6F3923-B8B7-311D-356E-58E5E1DE2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1" y="4370873"/>
            <a:ext cx="6970570" cy="14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21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4A39437-434E-7258-5B8D-0A029B5AD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4818342"/>
          </a:xfrm>
        </p:spPr>
        <p:txBody>
          <a:bodyPr anchor="ctr">
            <a:normAutofit/>
          </a:bodyPr>
          <a:lstStyle/>
          <a:p>
            <a:endParaRPr lang="en-US" sz="1100" b="1" kern="1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b="1" kern="100" dirty="0">
                <a:latin typeface="Calibri" panose="020F0502020204030204" pitchFamily="34" charset="0"/>
                <a:cs typeface="Arial" panose="020B0604020202020204" pitchFamily="34" charset="0"/>
              </a:rPr>
              <a:t>Reweight - Reweighting is a method for adjusting the weights of training samples to mitigate bias in a model. It does this by assuming that the majority group is independent of the target values and calculating new weights based on the expected probability of an event occurring.</a:t>
            </a:r>
          </a:p>
          <a:p>
            <a:r>
              <a:rPr lang="en-US" sz="1400" b="1" kern="100" dirty="0">
                <a:latin typeface="Calibri" panose="020F0502020204030204" pitchFamily="34" charset="0"/>
                <a:cs typeface="Arial" panose="020B0604020202020204" pitchFamily="34" charset="0"/>
              </a:rPr>
              <a:t>Resample - Resampling is a method for mitigating bias in a model by selecting specific indices for the training pipeline. It can either under or oversample from a given group, assuming that the majority or minority group is independent of the target values.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both methods we assume that the observations are independent with the y values, the reweighting method calculates the proportion between the expected probability to the empirical results and uses it as new weights, where the resample uses the proportion to oversample or </a:t>
            </a:r>
            <a:r>
              <a:rPr lang="en-US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undersample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based on the case.  </a:t>
            </a:r>
            <a:endParaRPr lang="en-IL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1599920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5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F876890-ECEA-3395-FE1C-203FDBC50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763" y="621166"/>
            <a:ext cx="5822950" cy="3244850"/>
          </a:xfrm>
          <a:prstGeom prst="rect">
            <a:avLst/>
          </a:prstGeom>
        </p:spPr>
      </p:pic>
      <p:pic>
        <p:nvPicPr>
          <p:cNvPr id="21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2D17813-DE3A-9492-62C9-E5BB147CC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763" y="3957638"/>
            <a:ext cx="5822950" cy="2259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A7F3A0-EBE8-0A91-A5DC-CC3880A7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Boston’s Results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5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7970D-C142-8EC7-77A2-958A6734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Our solution</a:t>
            </a:r>
            <a:endParaRPr lang="en-IL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66EC7B-3314-C69D-0CDC-502CA1601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58431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121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221547-D356-FC9E-3BBC-07A94001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173" y="630936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Boston Results - Dalex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585B37A8-FD7A-2D59-4620-D5BABACF8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14021"/>
              </p:ext>
            </p:extLst>
          </p:nvPr>
        </p:nvGraphicFramePr>
        <p:xfrm>
          <a:off x="1085135" y="940970"/>
          <a:ext cx="10086344" cy="4191000"/>
        </p:xfrm>
        <a:graphic>
          <a:graphicData uri="http://schemas.openxmlformats.org/drawingml/2006/table">
            <a:tbl>
              <a:tblPr rtl="1" firstRow="1" bandRow="1">
                <a:tableStyleId>{8EC20E35-A176-4012-BC5E-935CFFF8708E}</a:tableStyleId>
              </a:tblPr>
              <a:tblGrid>
                <a:gridCol w="3022177">
                  <a:extLst>
                    <a:ext uri="{9D8B030D-6E8A-4147-A177-3AD203B41FA5}">
                      <a16:colId xmlns:a16="http://schemas.microsoft.com/office/drawing/2014/main" val="2239314818"/>
                    </a:ext>
                  </a:extLst>
                </a:gridCol>
                <a:gridCol w="1951144">
                  <a:extLst>
                    <a:ext uri="{9D8B030D-6E8A-4147-A177-3AD203B41FA5}">
                      <a16:colId xmlns:a16="http://schemas.microsoft.com/office/drawing/2014/main" val="3490844504"/>
                    </a:ext>
                  </a:extLst>
                </a:gridCol>
                <a:gridCol w="2183977">
                  <a:extLst>
                    <a:ext uri="{9D8B030D-6E8A-4147-A177-3AD203B41FA5}">
                      <a16:colId xmlns:a16="http://schemas.microsoft.com/office/drawing/2014/main" val="784857478"/>
                    </a:ext>
                  </a:extLst>
                </a:gridCol>
                <a:gridCol w="2929046">
                  <a:extLst>
                    <a:ext uri="{9D8B030D-6E8A-4147-A177-3AD203B41FA5}">
                      <a16:colId xmlns:a16="http://schemas.microsoft.com/office/drawing/2014/main" val="1643593019"/>
                    </a:ext>
                  </a:extLst>
                </a:gridCol>
              </a:tblGrid>
              <a:tr h="1240536">
                <a:tc>
                  <a:txBody>
                    <a:bodyPr/>
                    <a:lstStyle/>
                    <a:p>
                      <a:pPr rtl="1"/>
                      <a:r>
                        <a:rPr lang="en-US" sz="3300"/>
                        <a:t>Improvement</a:t>
                      </a:r>
                      <a:endParaRPr lang="he-IL" sz="3300" err="1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300"/>
                        <a:t>DALEX model</a:t>
                      </a:r>
                      <a:endParaRPr lang="he-IL" sz="3300" err="1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300"/>
                        <a:t>Baseline</a:t>
                      </a:r>
                      <a:endParaRPr lang="he-IL" sz="3300" err="1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300" dirty="0"/>
                        <a:t>S</a:t>
                      </a:r>
                      <a:r>
                        <a:rPr lang="he-IL" sz="3300" dirty="0"/>
                        <a:t>core\</a:t>
                      </a:r>
                      <a:r>
                        <a:rPr lang="en-US" sz="3300" dirty="0"/>
                        <a:t>M</a:t>
                      </a:r>
                      <a:r>
                        <a:rPr lang="he-IL" sz="3300" dirty="0"/>
                        <a:t>odel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682674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3300" b="0" u="none" strike="noStrike" noProof="0">
                          <a:solidFill>
                            <a:srgbClr val="00B050"/>
                          </a:solidFill>
                        </a:rPr>
                        <a:t>7.4%</a:t>
                      </a:r>
                      <a:endParaRPr lang="he-IL" sz="3300">
                        <a:solidFill>
                          <a:srgbClr val="00B050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3300" b="0" u="none" strike="noStrike" noProof="0"/>
                        <a:t>12.25</a:t>
                      </a:r>
                      <a:endParaRPr lang="he-I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3300" b="0" u="none" strike="noStrike" noProof="0" dirty="0"/>
                        <a:t>13.233</a:t>
                      </a:r>
                      <a:endParaRPr lang="he-IL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3300" dirty="0"/>
                        <a:t>MSE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36339958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3300">
                          <a:solidFill>
                            <a:srgbClr val="00B050"/>
                          </a:solidFill>
                        </a:rPr>
                        <a:t>3.7%</a:t>
                      </a:r>
                      <a:endParaRPr lang="he-IL" sz="3300">
                        <a:solidFill>
                          <a:srgbClr val="00B050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3300" b="0" u="none" strike="noStrike" noProof="0"/>
                        <a:t>3.5</a:t>
                      </a:r>
                      <a:endParaRPr lang="he-I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3300" b="0" u="none" strike="noStrike" noProof="0"/>
                        <a:t>3.637</a:t>
                      </a:r>
                      <a:endParaRPr lang="he-I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3300"/>
                        <a:t>RMSE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764556465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rtl="1"/>
                      <a:r>
                        <a:rPr lang="en-US" sz="3300">
                          <a:solidFill>
                            <a:srgbClr val="00B050"/>
                          </a:solidFill>
                        </a:rPr>
                        <a:t>1.5%</a:t>
                      </a:r>
                      <a:endParaRPr lang="he-IL" sz="3300">
                        <a:solidFill>
                          <a:srgbClr val="00B050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3300" b="0" u="none" strike="noStrike" noProof="0"/>
                        <a:t>2.6</a:t>
                      </a:r>
                      <a:endParaRPr lang="he-I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3300" b="0" u="none" strike="noStrike" noProof="0"/>
                        <a:t>2.642</a:t>
                      </a:r>
                      <a:endParaRPr lang="he-I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3300"/>
                        <a:t>MAE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19238246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rtl="1"/>
                      <a:r>
                        <a:rPr lang="en-US" sz="3300">
                          <a:solidFill>
                            <a:srgbClr val="00B050"/>
                          </a:solidFill>
                        </a:rPr>
                        <a:t>1.13%</a:t>
                      </a:r>
                      <a:endParaRPr lang="he-IL" sz="3300">
                        <a:solidFill>
                          <a:srgbClr val="00B050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3300" b="0" u="none" strike="noStrike" noProof="0"/>
                        <a:t>0.882</a:t>
                      </a:r>
                      <a:endParaRPr lang="he-I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3300" b="0" u="none" strike="noStrike" noProof="0"/>
                        <a:t>0.873</a:t>
                      </a:r>
                      <a:endParaRPr lang="he-I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300" dirty="0"/>
                        <a:t>R^2</a:t>
                      </a:r>
                      <a:endParaRPr lang="he-IL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5330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92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5B3A54-E945-4AE9-B7A5-E86D308F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173" y="630936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French Motor’s Dataset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2BEC783F-C3C8-2F11-803B-AF05FB6AD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02955"/>
              </p:ext>
            </p:extLst>
          </p:nvPr>
        </p:nvGraphicFramePr>
        <p:xfrm>
          <a:off x="1085135" y="940970"/>
          <a:ext cx="10086344" cy="4191000"/>
        </p:xfrm>
        <a:graphic>
          <a:graphicData uri="http://schemas.openxmlformats.org/drawingml/2006/table">
            <a:tbl>
              <a:tblPr rtl="1" firstRow="1" bandRow="1">
                <a:tableStyleId>{8EC20E35-A176-4012-BC5E-935CFFF8708E}</a:tableStyleId>
              </a:tblPr>
              <a:tblGrid>
                <a:gridCol w="3022177">
                  <a:extLst>
                    <a:ext uri="{9D8B030D-6E8A-4147-A177-3AD203B41FA5}">
                      <a16:colId xmlns:a16="http://schemas.microsoft.com/office/drawing/2014/main" val="2239314818"/>
                    </a:ext>
                  </a:extLst>
                </a:gridCol>
                <a:gridCol w="1951144">
                  <a:extLst>
                    <a:ext uri="{9D8B030D-6E8A-4147-A177-3AD203B41FA5}">
                      <a16:colId xmlns:a16="http://schemas.microsoft.com/office/drawing/2014/main" val="3490844504"/>
                    </a:ext>
                  </a:extLst>
                </a:gridCol>
                <a:gridCol w="2183977">
                  <a:extLst>
                    <a:ext uri="{9D8B030D-6E8A-4147-A177-3AD203B41FA5}">
                      <a16:colId xmlns:a16="http://schemas.microsoft.com/office/drawing/2014/main" val="784857478"/>
                    </a:ext>
                  </a:extLst>
                </a:gridCol>
                <a:gridCol w="2929046">
                  <a:extLst>
                    <a:ext uri="{9D8B030D-6E8A-4147-A177-3AD203B41FA5}">
                      <a16:colId xmlns:a16="http://schemas.microsoft.com/office/drawing/2014/main" val="1643593019"/>
                    </a:ext>
                  </a:extLst>
                </a:gridCol>
              </a:tblGrid>
              <a:tr h="1240536">
                <a:tc>
                  <a:txBody>
                    <a:bodyPr/>
                    <a:lstStyle/>
                    <a:p>
                      <a:pPr rtl="1"/>
                      <a:r>
                        <a:rPr lang="en-US" sz="3300"/>
                        <a:t>Improvement</a:t>
                      </a:r>
                      <a:endParaRPr lang="he-IL" sz="3300" err="1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300"/>
                        <a:t>DALEX model</a:t>
                      </a:r>
                      <a:endParaRPr lang="he-IL" sz="3300" err="1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300"/>
                        <a:t>Baseline</a:t>
                      </a:r>
                      <a:endParaRPr lang="he-IL" sz="3300" err="1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300"/>
                        <a:t>S</a:t>
                      </a:r>
                      <a:r>
                        <a:rPr lang="he-IL" sz="3300"/>
                        <a:t>core\</a:t>
                      </a:r>
                      <a:r>
                        <a:rPr lang="en-US" sz="3300"/>
                        <a:t>M</a:t>
                      </a:r>
                      <a:r>
                        <a:rPr lang="he-IL" sz="3300"/>
                        <a:t>odel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682674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3300" b="0" u="none" strike="noStrike" noProof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3300">
                        <a:solidFill>
                          <a:schemeClr val="tx1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3300" b="0" u="none" strike="noStrike" noProof="0"/>
                        <a:t>0.056</a:t>
                      </a:r>
                      <a:endParaRPr lang="he-I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3300" b="0" u="none" strike="noStrike" noProof="0"/>
                        <a:t>0.056</a:t>
                      </a:r>
                      <a:endParaRPr lang="he-I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3300"/>
                        <a:t>MSE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36339958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3300">
                          <a:solidFill>
                            <a:srgbClr val="00B050"/>
                          </a:solidFill>
                        </a:rPr>
                        <a:t>0.8%</a:t>
                      </a:r>
                      <a:endParaRPr lang="he-IL" sz="3300">
                        <a:solidFill>
                          <a:srgbClr val="00B050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3300"/>
                        <a:t>0.234</a:t>
                      </a:r>
                      <a:endParaRPr lang="he-I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3300" b="0" u="none" strike="noStrike" noProof="0"/>
                        <a:t>0.236</a:t>
                      </a:r>
                      <a:endParaRPr lang="he-I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3300"/>
                        <a:t>RMSE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764556465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rtl="1"/>
                      <a:r>
                        <a:rPr lang="en-US" sz="33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3300">
                        <a:solidFill>
                          <a:schemeClr val="tx1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3300" b="0" u="none" strike="noStrike" noProof="0"/>
                        <a:t>0.097</a:t>
                      </a:r>
                      <a:endParaRPr lang="he-I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3300" b="0" u="none" strike="noStrike" noProof="0"/>
                        <a:t>0.097</a:t>
                      </a:r>
                      <a:endParaRPr lang="he-I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3300"/>
                        <a:t>MAE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19238246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rtl="1"/>
                      <a:r>
                        <a:rPr lang="en-US" sz="3300">
                          <a:solidFill>
                            <a:srgbClr val="FF0000"/>
                          </a:solidFill>
                        </a:rPr>
                        <a:t>7%</a:t>
                      </a:r>
                      <a:endParaRPr lang="he-IL" sz="3300">
                        <a:solidFill>
                          <a:srgbClr val="FF0000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3300" b="0" u="none" strike="noStrike" noProof="0"/>
                        <a:t>0.039</a:t>
                      </a:r>
                      <a:endParaRPr lang="he-I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3300" b="0" u="none" strike="noStrike" noProof="0"/>
                        <a:t>0.042</a:t>
                      </a:r>
                      <a:endParaRPr lang="he-IL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300" dirty="0"/>
                        <a:t>R^2</a:t>
                      </a:r>
                      <a:endParaRPr lang="he-IL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5330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32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A5A02-7811-3763-A54B-AB628614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dirty="0">
                <a:solidFill>
                  <a:schemeClr val="bg1"/>
                </a:solidFill>
              </a:rPr>
              <a:t>Final Boston’s Results</a:t>
            </a:r>
            <a:br>
              <a:rPr lang="en-IL" sz="2800" dirty="0"/>
            </a:b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טבלה 4">
            <a:extLst>
              <a:ext uri="{FF2B5EF4-FFF2-40B4-BE49-F238E27FC236}">
                <a16:creationId xmlns:a16="http://schemas.microsoft.com/office/drawing/2014/main" id="{D1B43408-A3D8-50F8-4D58-6DD8EC098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14630"/>
              </p:ext>
            </p:extLst>
          </p:nvPr>
        </p:nvGraphicFramePr>
        <p:xfrm>
          <a:off x="4038598" y="1444065"/>
          <a:ext cx="7188201" cy="2829615"/>
        </p:xfrm>
        <a:graphic>
          <a:graphicData uri="http://schemas.openxmlformats.org/drawingml/2006/table">
            <a:tbl>
              <a:tblPr rtl="1"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656836">
                  <a:extLst>
                    <a:ext uri="{9D8B030D-6E8A-4147-A177-3AD203B41FA5}">
                      <a16:colId xmlns:a16="http://schemas.microsoft.com/office/drawing/2014/main" val="2239314818"/>
                    </a:ext>
                  </a:extLst>
                </a:gridCol>
                <a:gridCol w="1822478">
                  <a:extLst>
                    <a:ext uri="{9D8B030D-6E8A-4147-A177-3AD203B41FA5}">
                      <a16:colId xmlns:a16="http://schemas.microsoft.com/office/drawing/2014/main" val="3490844504"/>
                    </a:ext>
                  </a:extLst>
                </a:gridCol>
                <a:gridCol w="1600791">
                  <a:extLst>
                    <a:ext uri="{9D8B030D-6E8A-4147-A177-3AD203B41FA5}">
                      <a16:colId xmlns:a16="http://schemas.microsoft.com/office/drawing/2014/main" val="784857478"/>
                    </a:ext>
                  </a:extLst>
                </a:gridCol>
                <a:gridCol w="2108096">
                  <a:extLst>
                    <a:ext uri="{9D8B030D-6E8A-4147-A177-3AD203B41FA5}">
                      <a16:colId xmlns:a16="http://schemas.microsoft.com/office/drawing/2014/main" val="1643593019"/>
                    </a:ext>
                  </a:extLst>
                </a:gridCol>
              </a:tblGrid>
              <a:tr h="645631">
                <a:tc>
                  <a:txBody>
                    <a:bodyPr/>
                    <a:lstStyle/>
                    <a:p>
                      <a:pPr rtl="1"/>
                      <a:r>
                        <a:rPr lang="he-IL" sz="1600" b="1" cap="all" spc="60" err="1">
                          <a:solidFill>
                            <a:schemeClr val="tx1"/>
                          </a:solidFill>
                        </a:rPr>
                        <a:t>improved</a:t>
                      </a:r>
                    </a:p>
                  </a:txBody>
                  <a:tcPr marL="179342" marR="179342" marT="179342" marB="1793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1" cap="all" spc="60">
                          <a:solidFill>
                            <a:schemeClr val="tx1"/>
                          </a:solidFill>
                        </a:rPr>
                        <a:t>Our Model</a:t>
                      </a:r>
                      <a:endParaRPr lang="he-IL" sz="1600" b="1" cap="all" spc="60" err="1">
                        <a:solidFill>
                          <a:schemeClr val="tx1"/>
                        </a:solidFill>
                      </a:endParaRPr>
                    </a:p>
                  </a:txBody>
                  <a:tcPr marL="179342" marR="179342" marT="179342" marB="1793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1" cap="all" spc="60" err="1">
                          <a:solidFill>
                            <a:schemeClr val="tx1"/>
                          </a:solidFill>
                        </a:rPr>
                        <a:t>baseline</a:t>
                      </a:r>
                    </a:p>
                  </a:txBody>
                  <a:tcPr marL="179342" marR="179342" marT="179342" marB="1793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1" cap="all" spc="60" dirty="0">
                          <a:solidFill>
                            <a:schemeClr val="tx1"/>
                          </a:solidFill>
                        </a:rPr>
                        <a:t>score\model</a:t>
                      </a:r>
                    </a:p>
                  </a:txBody>
                  <a:tcPr marL="179342" marR="179342" marT="179342" marB="1793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6747"/>
                  </a:ext>
                </a:extLst>
              </a:tr>
              <a:tr h="545996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2100" b="0" i="0" u="none" strike="noStrike" cap="none" spc="0" noProof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0.5%</a:t>
                      </a:r>
                      <a:endParaRPr lang="he-IL" sz="2100" cap="none" spc="0" dirty="0">
                        <a:solidFill>
                          <a:srgbClr val="FF0000"/>
                        </a:solidFill>
                      </a:endParaRPr>
                    </a:p>
                  </a:txBody>
                  <a:tcPr marL="119561" marR="119561" marT="59781" marB="119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2100" b="0" i="0" u="none" strike="noStrike" cap="none" spc="0" noProof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13.301</a:t>
                      </a:r>
                      <a:endParaRPr lang="he-IL" sz="2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561" marR="119561" marT="59781" marB="119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2100" b="0" i="0" u="none" strike="noStrike" cap="none" spc="0" noProof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13.233</a:t>
                      </a:r>
                      <a:endParaRPr lang="he-IL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9561" marR="119561" marT="59781" marB="119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100" cap="none" spc="0">
                          <a:solidFill>
                            <a:schemeClr val="tx1"/>
                          </a:solidFill>
                        </a:rPr>
                        <a:t>MSE</a:t>
                      </a:r>
                    </a:p>
                  </a:txBody>
                  <a:tcPr marL="119561" marR="119561" marT="59781" marB="119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399589"/>
                  </a:ext>
                </a:extLst>
              </a:tr>
              <a:tr h="545996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2100" b="0" i="0" u="none" strike="noStrike" cap="none" spc="0" noProof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0.2%</a:t>
                      </a:r>
                      <a:endParaRPr lang="he-IL" sz="2100" cap="none" spc="0" dirty="0">
                        <a:solidFill>
                          <a:srgbClr val="FF0000"/>
                        </a:solidFill>
                      </a:endParaRPr>
                    </a:p>
                  </a:txBody>
                  <a:tcPr marL="119561" marR="119561" marT="59781" marB="119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2100" b="0" i="0" u="none" strike="noStrike" cap="none" spc="0" noProof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3.647</a:t>
                      </a:r>
                      <a:endParaRPr lang="he-IL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9561" marR="119561" marT="59781" marB="119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2100" b="0" i="0" u="none" strike="noStrike" cap="none" spc="0" noProof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3.637</a:t>
                      </a:r>
                      <a:endParaRPr lang="he-IL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9561" marR="119561" marT="59781" marB="119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100" cap="none" spc="0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</a:txBody>
                  <a:tcPr marL="119561" marR="119561" marT="59781" marB="119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556465"/>
                  </a:ext>
                </a:extLst>
              </a:tr>
              <a:tr h="545996">
                <a:tc>
                  <a:txBody>
                    <a:bodyPr/>
                    <a:lstStyle/>
                    <a:p>
                      <a:pPr rtl="1"/>
                      <a:r>
                        <a:rPr lang="en-US" sz="2100" cap="none" spc="0" dirty="0">
                          <a:solidFill>
                            <a:srgbClr val="FF0000"/>
                          </a:solidFill>
                        </a:rPr>
                        <a:t>1.9%</a:t>
                      </a:r>
                      <a:endParaRPr lang="he-IL" sz="2100" cap="none" spc="0" dirty="0">
                        <a:solidFill>
                          <a:srgbClr val="FF0000"/>
                        </a:solidFill>
                      </a:endParaRPr>
                    </a:p>
                  </a:txBody>
                  <a:tcPr marL="119561" marR="119561" marT="59781" marB="119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2100" b="0" i="0" u="none" strike="noStrike" cap="none" spc="0" noProof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2.693</a:t>
                      </a:r>
                      <a:endParaRPr lang="he-IL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9561" marR="119561" marT="59781" marB="119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2100" b="0" i="0" u="none" strike="noStrike" cap="none" spc="0" noProof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2.642</a:t>
                      </a:r>
                      <a:endParaRPr lang="he-IL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9561" marR="119561" marT="59781" marB="119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100" cap="none" spc="0">
                          <a:solidFill>
                            <a:schemeClr val="tx1"/>
                          </a:solidFill>
                        </a:rPr>
                        <a:t>MAE</a:t>
                      </a:r>
                    </a:p>
                  </a:txBody>
                  <a:tcPr marL="119561" marR="119561" marT="59781" marB="119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82460"/>
                  </a:ext>
                </a:extLst>
              </a:tr>
              <a:tr h="545996">
                <a:tc>
                  <a:txBody>
                    <a:bodyPr/>
                    <a:lstStyle/>
                    <a:p>
                      <a:pPr rtl="1"/>
                      <a:r>
                        <a:rPr lang="en-US" sz="2100" cap="none" spc="0" dirty="0">
                          <a:solidFill>
                            <a:srgbClr val="FF0000"/>
                          </a:solidFill>
                        </a:rPr>
                        <a:t>0.1%</a:t>
                      </a:r>
                      <a:endParaRPr lang="he-IL" sz="2100" cap="none" spc="0" dirty="0">
                        <a:solidFill>
                          <a:srgbClr val="FF0000"/>
                        </a:solidFill>
                      </a:endParaRPr>
                    </a:p>
                  </a:txBody>
                  <a:tcPr marL="119561" marR="119561" marT="59781" marB="119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2100" b="0" i="0" u="none" strike="noStrike" cap="none" spc="0" noProof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0.872</a:t>
                      </a:r>
                      <a:endParaRPr lang="he-IL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9561" marR="119561" marT="59781" marB="119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2100" b="0" i="0" u="none" strike="noStrike" cap="none" spc="0" noProof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0.873</a:t>
                      </a:r>
                      <a:endParaRPr lang="he-IL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9561" marR="119561" marT="59781" marB="119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R^2</a:t>
                      </a:r>
                      <a:endParaRPr lang="he-IL" sz="2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561" marR="119561" marT="59781" marB="119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0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16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A5A02-7811-3763-A54B-AB628614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400" dirty="0">
                <a:solidFill>
                  <a:schemeClr val="bg1"/>
                </a:solidFill>
              </a:rPr>
              <a:t>Final French Motors’ Results</a:t>
            </a:r>
            <a:br>
              <a:rPr lang="en-US" sz="1100" dirty="0">
                <a:solidFill>
                  <a:schemeClr val="bg1"/>
                </a:solidFill>
              </a:rPr>
            </a:b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טבלה 4">
            <a:extLst>
              <a:ext uri="{FF2B5EF4-FFF2-40B4-BE49-F238E27FC236}">
                <a16:creationId xmlns:a16="http://schemas.microsoft.com/office/drawing/2014/main" id="{6025129B-EEDC-8266-9175-87D9CB303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917048"/>
              </p:ext>
            </p:extLst>
          </p:nvPr>
        </p:nvGraphicFramePr>
        <p:xfrm>
          <a:off x="4038599" y="1482846"/>
          <a:ext cx="7188200" cy="2752054"/>
        </p:xfrm>
        <a:graphic>
          <a:graphicData uri="http://schemas.openxmlformats.org/drawingml/2006/table">
            <a:tbl>
              <a:tblPr rtl="1"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699988">
                  <a:extLst>
                    <a:ext uri="{9D8B030D-6E8A-4147-A177-3AD203B41FA5}">
                      <a16:colId xmlns:a16="http://schemas.microsoft.com/office/drawing/2014/main" val="2239314818"/>
                    </a:ext>
                  </a:extLst>
                </a:gridCol>
                <a:gridCol w="1830909">
                  <a:extLst>
                    <a:ext uri="{9D8B030D-6E8A-4147-A177-3AD203B41FA5}">
                      <a16:colId xmlns:a16="http://schemas.microsoft.com/office/drawing/2014/main" val="3490844504"/>
                    </a:ext>
                  </a:extLst>
                </a:gridCol>
                <a:gridCol w="1555523">
                  <a:extLst>
                    <a:ext uri="{9D8B030D-6E8A-4147-A177-3AD203B41FA5}">
                      <a16:colId xmlns:a16="http://schemas.microsoft.com/office/drawing/2014/main" val="784857478"/>
                    </a:ext>
                  </a:extLst>
                </a:gridCol>
                <a:gridCol w="2101780">
                  <a:extLst>
                    <a:ext uri="{9D8B030D-6E8A-4147-A177-3AD203B41FA5}">
                      <a16:colId xmlns:a16="http://schemas.microsoft.com/office/drawing/2014/main" val="1643593019"/>
                    </a:ext>
                  </a:extLst>
                </a:gridCol>
              </a:tblGrid>
              <a:tr h="619754">
                <a:tc>
                  <a:txBody>
                    <a:bodyPr/>
                    <a:lstStyle/>
                    <a:p>
                      <a:pPr rtl="1"/>
                      <a:r>
                        <a:rPr lang="en-US" sz="2300" b="1" cap="none" spc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he-IL" sz="2300" b="1" cap="none" spc="0" dirty="0">
                          <a:solidFill>
                            <a:schemeClr val="tx1"/>
                          </a:solidFill>
                        </a:rPr>
                        <a:t>mproved</a:t>
                      </a:r>
                    </a:p>
                  </a:txBody>
                  <a:tcPr marL="91013" marR="130018" marT="26004" marB="19502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300" b="1" cap="none" spc="0">
                          <a:solidFill>
                            <a:schemeClr val="tx1"/>
                          </a:solidFill>
                        </a:rPr>
                        <a:t>Our Model</a:t>
                      </a:r>
                      <a:endParaRPr lang="he-IL" sz="2300" b="1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91013" marR="130018" marT="26004" marB="19502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300" b="1" cap="none" spc="0" err="1">
                          <a:solidFill>
                            <a:schemeClr val="tx1"/>
                          </a:solidFill>
                        </a:rPr>
                        <a:t>baseline</a:t>
                      </a:r>
                    </a:p>
                  </a:txBody>
                  <a:tcPr marL="91013" marR="130018" marT="26004" marB="19502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300" b="1" cap="none" spc="0" err="1">
                          <a:solidFill>
                            <a:schemeClr val="tx1"/>
                          </a:solidFill>
                        </a:rPr>
                        <a:t>score</a:t>
                      </a:r>
                      <a:r>
                        <a:rPr lang="he-IL" sz="2300" b="1" cap="none" spc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he-IL" sz="2300" b="1" cap="none" spc="0" err="1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91013" marR="130018" marT="26004" marB="19502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26747"/>
                  </a:ext>
                </a:extLst>
              </a:tr>
              <a:tr h="533075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700" b="0" i="0" u="none" strike="noStrike" cap="none" spc="0" noProof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91013" marR="130018" marT="26004" marB="195027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700" b="0" i="0" u="none" strike="noStrike" cap="none" spc="0" noProof="0">
                          <a:solidFill>
                            <a:schemeClr val="tx1"/>
                          </a:solidFill>
                        </a:rPr>
                        <a:t>0.056</a:t>
                      </a:r>
                      <a:endParaRPr lang="he-IL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013" marR="130018" marT="26004" marB="1950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700" b="0" i="0" u="none" strike="noStrike" cap="none" spc="0" noProof="0">
                          <a:solidFill>
                            <a:schemeClr val="tx1"/>
                          </a:solidFill>
                        </a:rPr>
                        <a:t>0.056</a:t>
                      </a:r>
                      <a:endParaRPr lang="he-IL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013" marR="130018" marT="26004" marB="1950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700" cap="none" spc="0">
                          <a:solidFill>
                            <a:schemeClr val="tx1"/>
                          </a:solidFill>
                        </a:rPr>
                        <a:t>MSE</a:t>
                      </a:r>
                    </a:p>
                  </a:txBody>
                  <a:tcPr marL="91013" marR="130018" marT="26004" marB="1950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399589"/>
                  </a:ext>
                </a:extLst>
              </a:tr>
              <a:tr h="533075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0.4%</a:t>
                      </a:r>
                      <a:endParaRPr lang="he-IL" sz="1700" cap="none" spc="0" dirty="0">
                        <a:solidFill>
                          <a:srgbClr val="FF0000"/>
                        </a:solidFill>
                      </a:endParaRPr>
                    </a:p>
                  </a:txBody>
                  <a:tcPr marL="91013" marR="130018" marT="26004" marB="195027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700" b="0" i="0" u="none" strike="noStrike" cap="none" spc="0" noProof="0">
                          <a:solidFill>
                            <a:schemeClr val="tx1"/>
                          </a:solidFill>
                        </a:rPr>
                        <a:t>0.237</a:t>
                      </a:r>
                      <a:endParaRPr lang="he-IL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013" marR="130018" marT="26004" marB="1950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700" b="0" i="0" u="none" strike="noStrike" cap="none" spc="0" noProof="0">
                          <a:solidFill>
                            <a:schemeClr val="tx1"/>
                          </a:solidFill>
                        </a:rPr>
                        <a:t>0.236</a:t>
                      </a:r>
                      <a:endParaRPr lang="he-IL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013" marR="130018" marT="26004" marB="1950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700" cap="none" spc="0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</a:txBody>
                  <a:tcPr marL="91013" marR="130018" marT="26004" marB="1950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556465"/>
                  </a:ext>
                </a:extLst>
              </a:tr>
              <a:tr h="533075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013" marR="130018" marT="26004" marB="195027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700" b="0" i="0" u="none" strike="noStrike" cap="none" spc="0" noProof="0">
                          <a:solidFill>
                            <a:schemeClr val="tx1"/>
                          </a:solidFill>
                        </a:rPr>
                        <a:t>0.097</a:t>
                      </a:r>
                      <a:endParaRPr lang="he-IL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013" marR="130018" marT="26004" marB="1950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700" b="0" i="0" u="none" strike="noStrike" cap="none" spc="0" noProof="0">
                          <a:solidFill>
                            <a:schemeClr val="tx1"/>
                          </a:solidFill>
                        </a:rPr>
                        <a:t>0.097</a:t>
                      </a:r>
                      <a:endParaRPr lang="he-IL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013" marR="130018" marT="26004" marB="1950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700" cap="none" spc="0">
                          <a:solidFill>
                            <a:schemeClr val="tx1"/>
                          </a:solidFill>
                        </a:rPr>
                        <a:t>MAE</a:t>
                      </a:r>
                    </a:p>
                  </a:txBody>
                  <a:tcPr marL="91013" marR="130018" marT="26004" marB="1950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82460"/>
                  </a:ext>
                </a:extLst>
              </a:tr>
              <a:tr h="533075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en-US" sz="1700" cap="none" spc="0" dirty="0">
                          <a:solidFill>
                            <a:srgbClr val="FF0000"/>
                          </a:solidFill>
                        </a:rPr>
                        <a:t>7%</a:t>
                      </a:r>
                      <a:endParaRPr lang="he-IL" sz="1700" cap="none" spc="0" dirty="0">
                        <a:solidFill>
                          <a:srgbClr val="FF0000"/>
                        </a:solidFill>
                      </a:endParaRPr>
                    </a:p>
                  </a:txBody>
                  <a:tcPr marL="91013" marR="130018" marT="26004" marB="195027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700" b="0" i="0" u="none" strike="noStrike" cap="none" spc="0" noProof="0">
                          <a:solidFill>
                            <a:schemeClr val="tx1"/>
                          </a:solidFill>
                        </a:rPr>
                        <a:t>0.039</a:t>
                      </a:r>
                      <a:endParaRPr lang="he-IL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013" marR="130018" marT="26004" marB="1950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700" b="0" i="0" u="none" strike="noStrike" cap="none" spc="0" noProof="0">
                          <a:solidFill>
                            <a:schemeClr val="tx1"/>
                          </a:solidFill>
                        </a:rPr>
                        <a:t>0.042</a:t>
                      </a:r>
                      <a:endParaRPr lang="he-IL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1013" marR="130018" marT="26004" marB="1950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R^2</a:t>
                      </a:r>
                      <a:endParaRPr lang="he-IL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1013" marR="130018" marT="26004" marB="1950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0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51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96DD1-08F5-FB8D-887C-9430ED1E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</a:t>
            </a:r>
            <a:endParaRPr lang="en-IL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E0B84-863C-F96C-B0D7-A10259FA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Worse results? A future work of the following will probably cause better results: </a:t>
            </a:r>
          </a:p>
          <a:p>
            <a:pPr lvl="1"/>
            <a:r>
              <a:rPr lang="en-US" dirty="0"/>
              <a:t>Different Datasets for pipeline with higher dimensions / more features – Both datasets are preprocessed and clean, we may get better results on dirty and massive datasets</a:t>
            </a:r>
          </a:p>
          <a:p>
            <a:pPr lvl="1"/>
            <a:r>
              <a:rPr lang="en-US" dirty="0"/>
              <a:t>Different random seeds – Some solution are based on randomness, and might cause better or worse results</a:t>
            </a:r>
          </a:p>
          <a:p>
            <a:pPr lvl="1"/>
            <a:r>
              <a:rPr lang="en-US" dirty="0"/>
              <a:t>Different combinations of our solutions – Trying different order of solutions </a:t>
            </a:r>
          </a:p>
          <a:p>
            <a:pPr lvl="1"/>
            <a:r>
              <a:rPr lang="en-US" dirty="0"/>
              <a:t>Hyperparameters tuning in Dalex, outliers removal and feature selection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74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D3639-F4A7-A124-FC9B-9AF8C87B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Datasets</a:t>
            </a:r>
            <a:endParaRPr lang="en-IL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9289-C466-0E81-515F-E3BD6DF74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/>
              <a:t>Boston Dataset</a:t>
            </a:r>
          </a:p>
          <a:p>
            <a:pPr lvl="1"/>
            <a:r>
              <a:rPr lang="en-US" sz="1700"/>
              <a:t>The Boston dataframe has 506 rows and 14 columns</a:t>
            </a:r>
          </a:p>
          <a:p>
            <a:pPr lvl="1"/>
            <a:endParaRPr lang="en-US" sz="1700"/>
          </a:p>
          <a:p>
            <a:pPr lvl="1"/>
            <a:endParaRPr lang="en-US" sz="1700"/>
          </a:p>
          <a:p>
            <a:r>
              <a:rPr lang="en-US" sz="1700"/>
              <a:t>French Motor Dataset</a:t>
            </a:r>
          </a:p>
          <a:p>
            <a:pPr lvl="1"/>
            <a:r>
              <a:rPr lang="en-US" sz="1700"/>
              <a:t>Risk features and claim numbers were collected for 677,991 motor third-part liability policies (observed on a year)</a:t>
            </a:r>
          </a:p>
          <a:p>
            <a:pPr lvl="1"/>
            <a:endParaRPr lang="en-US" sz="1700"/>
          </a:p>
          <a:p>
            <a:endParaRPr lang="en-US" sz="1700"/>
          </a:p>
          <a:p>
            <a:pPr lvl="1"/>
            <a:endParaRPr lang="en-IL" sz="1700"/>
          </a:p>
          <a:p>
            <a:pPr lvl="1"/>
            <a:endParaRPr lang="en-US" sz="170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7CE4524-2BFD-D958-1B29-08EBAA1A7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03070"/>
            <a:ext cx="7513536" cy="37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0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1E476-1076-8959-E2AC-C003B3AC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Feature Selection – 1.13</a:t>
            </a:r>
            <a:endParaRPr lang="en-I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FFDC8-DE88-835C-5E8D-BC99B7AA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he-IL" sz="2000" dirty="0"/>
              <a:t>We used sklearn.feature_selection on sample sets</a:t>
            </a:r>
            <a:endParaRPr lang="en-US" sz="2000" dirty="0"/>
          </a:p>
          <a:p>
            <a:pPr lvl="1"/>
            <a:r>
              <a:rPr lang="en-US" sz="2000" dirty="0"/>
              <a:t>1.13.1</a:t>
            </a:r>
            <a:r>
              <a:rPr lang="he-IL" sz="2000" dirty="0"/>
              <a:t> Removing features with low variance</a:t>
            </a:r>
            <a:endParaRPr lang="en-US" sz="2000" dirty="0"/>
          </a:p>
          <a:p>
            <a:pPr lvl="1"/>
            <a:r>
              <a:rPr lang="en-US" sz="2000" b="1" dirty="0"/>
              <a:t>1.13.2 </a:t>
            </a:r>
            <a:r>
              <a:rPr lang="he-IL" sz="2000" b="1" dirty="0"/>
              <a:t>Univariate feature selection</a:t>
            </a:r>
            <a:endParaRPr lang="en-US" sz="2000" b="1" dirty="0"/>
          </a:p>
          <a:p>
            <a:pPr lvl="1"/>
            <a:r>
              <a:rPr lang="en-US" sz="2000" dirty="0"/>
              <a:t>1.13.3 </a:t>
            </a:r>
            <a:r>
              <a:rPr lang="he-IL" sz="2000" dirty="0"/>
              <a:t>Recursive feature elimination</a:t>
            </a:r>
            <a:endParaRPr lang="en-US" sz="2000" dirty="0"/>
          </a:p>
          <a:p>
            <a:pPr lvl="1"/>
            <a:r>
              <a:rPr lang="en-US" sz="2000" dirty="0"/>
              <a:t>1.13.4 </a:t>
            </a:r>
            <a:r>
              <a:rPr lang="he-IL" sz="2000" dirty="0"/>
              <a:t>Feature selection using SelectFromModel</a:t>
            </a:r>
            <a:endParaRPr lang="en-US" sz="2000" dirty="0"/>
          </a:p>
          <a:p>
            <a:pPr lvl="1"/>
            <a:r>
              <a:rPr lang="en-US" sz="2000" dirty="0"/>
              <a:t>1.13.5 </a:t>
            </a:r>
            <a:r>
              <a:rPr lang="he-IL" sz="2000" dirty="0"/>
              <a:t>Sequential Feature Selection</a:t>
            </a:r>
            <a:endParaRPr lang="en-US" sz="2000" dirty="0"/>
          </a:p>
          <a:p>
            <a:pPr lvl="1"/>
            <a:r>
              <a:rPr lang="en-US" sz="2000" dirty="0"/>
              <a:t>1.13.6 </a:t>
            </a:r>
            <a:r>
              <a:rPr lang="he-IL" sz="2000" dirty="0"/>
              <a:t>Feature selection as part of a pipeline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24128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EE54D-4A8D-5C2D-8CD9-C3E03945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 b="1" dirty="0">
                <a:solidFill>
                  <a:srgbClr val="FFFFFF"/>
                </a:solidFill>
              </a:rPr>
              <a:t>1.13.2 </a:t>
            </a:r>
            <a:r>
              <a:rPr lang="he-IL" sz="3400" b="1" dirty="0">
                <a:solidFill>
                  <a:srgbClr val="FFFFFF"/>
                </a:solidFill>
              </a:rPr>
              <a:t>Univariate feature selection</a:t>
            </a:r>
            <a:br>
              <a:rPr lang="en-US" sz="3400" b="1" dirty="0">
                <a:solidFill>
                  <a:srgbClr val="FFFFFF"/>
                </a:solidFill>
              </a:rPr>
            </a:br>
            <a:endParaRPr lang="en-IL" sz="34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B76CD5-EC9A-F03C-8F3E-818F599AC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168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7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AFA05-682E-8DC0-B8AF-F57BFA90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Feature Selection 1.13.2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6620-0C65-7EE1-1EC6-6ED78387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R_regression</a:t>
            </a:r>
            <a:endParaRPr lang="en-US" sz="2400" dirty="0"/>
          </a:p>
          <a:p>
            <a:pPr marL="914400" lvl="1"/>
            <a:r>
              <a:rPr lang="en-US" sz="2000" dirty="0"/>
              <a:t>Compute Pearson’s r for each features and the target. </a:t>
            </a:r>
          </a:p>
          <a:p>
            <a:pPr marL="914400" lvl="1"/>
            <a:r>
              <a:rPr lang="en-US" sz="2000" dirty="0"/>
              <a:t>Pearson - covariance of the two variables divided by the product of their standard deviations. </a:t>
            </a:r>
          </a:p>
          <a:p>
            <a:pPr marL="914400" lvl="1"/>
            <a:r>
              <a:rPr lang="en-US" sz="2000" dirty="0"/>
              <a:t>The cross correlation between each regressor and the target is computed as:</a:t>
            </a:r>
          </a:p>
          <a:p>
            <a:pPr marL="914400" lvl="1"/>
            <a:endParaRPr lang="en-US" sz="1700" dirty="0"/>
          </a:p>
          <a:p>
            <a:pPr marL="914400" lvl="1"/>
            <a:endParaRPr lang="en-US" sz="1700" dirty="0"/>
          </a:p>
          <a:p>
            <a:pPr marL="228600" lvl="1" indent="0">
              <a:buNone/>
            </a:pPr>
            <a:endParaRPr lang="en-US" sz="17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1CBB8E-4B50-2129-8E09-48EA7317DDD2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F_regression</a:t>
            </a:r>
            <a:endParaRPr lang="en-US" sz="24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Univariate linear regression tests returning F-statistic and p-values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cross correlation between each regressor and the target is computed using </a:t>
            </a:r>
            <a:r>
              <a:rPr lang="en-US" sz="2000" dirty="0" err="1"/>
              <a:t>r_regression</a:t>
            </a:r>
            <a:r>
              <a:rPr lang="en-US" sz="2000" dirty="0"/>
              <a:t>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is converted to an F score and then to a p-value.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E800B43C-45DC-AC7F-CA00-B24D354CC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67" y="5445511"/>
            <a:ext cx="3283119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4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AFA05-682E-8DC0-B8AF-F57BFA90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Feature Selection 1.13.2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6620-0C65-7EE1-1EC6-6ED78387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2364854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r>
              <a:rPr lang="he-IL" sz="3400" dirty="0"/>
              <a:t>Mutual info regression</a:t>
            </a:r>
            <a:endParaRPr lang="en-US" sz="3400" dirty="0"/>
          </a:p>
          <a:p>
            <a:pPr lvl="1"/>
            <a:r>
              <a:rPr lang="he-IL" sz="3200" dirty="0">
                <a:ea typeface="+mn-lt"/>
                <a:cs typeface="+mn-lt"/>
              </a:rPr>
              <a:t>Estimate mutual information for a continuous target variable</a:t>
            </a:r>
            <a:r>
              <a:rPr lang="en-US" sz="3200" dirty="0">
                <a:ea typeface="+mn-lt"/>
                <a:cs typeface="+mn-lt"/>
              </a:rPr>
              <a:t>. </a:t>
            </a:r>
          </a:p>
          <a:p>
            <a:pPr marL="457200" lvl="1" indent="0">
              <a:buNone/>
            </a:pPr>
            <a:r>
              <a:rPr lang="he-IL" sz="3200" dirty="0">
                <a:ea typeface="+mn-lt"/>
                <a:cs typeface="+mn-lt"/>
              </a:rPr>
              <a:t>measures the dependency between the variables</a:t>
            </a:r>
            <a:endParaRPr lang="en-US" sz="32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br>
              <a:rPr lang="he-IL" sz="2000" dirty="0">
                <a:ea typeface="+mn-lt"/>
                <a:cs typeface="+mn-lt"/>
              </a:rPr>
            </a:br>
            <a:br>
              <a:rPr lang="he-IL" sz="2000" dirty="0">
                <a:ea typeface="+mn-lt"/>
                <a:cs typeface="+mn-lt"/>
              </a:rPr>
            </a:br>
            <a:endParaRPr lang="en-US" sz="1700" dirty="0"/>
          </a:p>
          <a:p>
            <a:pPr marL="228600" lvl="1" indent="0">
              <a:buNone/>
            </a:pPr>
            <a:endParaRPr lang="en-US" sz="17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1CBB8E-4B50-2129-8E09-48EA7317DDD2}"/>
              </a:ext>
            </a:extLst>
          </p:cNvPr>
          <p:cNvSpPr txBox="1"/>
          <p:nvPr/>
        </p:nvSpPr>
        <p:spPr>
          <a:xfrm>
            <a:off x="8451604" y="1412489"/>
            <a:ext cx="3197701" cy="162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7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 err="1"/>
              <a:t>F_regression</a:t>
            </a:r>
            <a:endParaRPr lang="en-US" sz="21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ea typeface="+mn-lt"/>
                <a:cs typeface="+mn-lt"/>
              </a:rPr>
              <a:t>Compute the ANOVA F-value for the provided sample.</a:t>
            </a:r>
            <a:endParaRPr lang="he-IL" sz="2000" dirty="0">
              <a:cs typeface="Arial"/>
            </a:endParaRPr>
          </a:p>
          <a:p>
            <a:pPr marL="57150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321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A5A02-7811-3763-A54B-AB628614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Results</a:t>
            </a:r>
            <a:br>
              <a:rPr lang="en-US" sz="4800">
                <a:solidFill>
                  <a:schemeClr val="bg1"/>
                </a:solidFill>
              </a:rPr>
            </a:br>
            <a:endParaRPr lang="en-IL" sz="480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ED0AD08-132E-919F-09B3-E5DBE6CE1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79" y="963387"/>
            <a:ext cx="4849488" cy="1818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30917-3774-1B9A-13C5-5D4201FCD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Boston Dataset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French Motors</a:t>
            </a:r>
          </a:p>
          <a:p>
            <a:pPr marL="0" indent="0">
              <a:buNone/>
            </a:pPr>
            <a:endParaRPr lang="en-IL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1AF21C7-F51D-6A91-6F68-82DB0A5D3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79" y="3946620"/>
            <a:ext cx="4837061" cy="17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6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</TotalTime>
  <Words>1428</Words>
  <Application>Microsoft Office PowerPoint</Application>
  <PresentationFormat>מסך רחב</PresentationFormat>
  <Paragraphs>298</Paragraphs>
  <Slides>34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34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droid sans</vt:lpstr>
      <vt:lpstr>open sans</vt:lpstr>
      <vt:lpstr>source-serif-pro</vt:lpstr>
      <vt:lpstr>Tw Cen MT</vt:lpstr>
      <vt:lpstr>Office Theme</vt:lpstr>
      <vt:lpstr>MLOps Project</vt:lpstr>
      <vt:lpstr>Iguazio</vt:lpstr>
      <vt:lpstr>Our solution</vt:lpstr>
      <vt:lpstr>Datasets</vt:lpstr>
      <vt:lpstr>Feature Selection – 1.13</vt:lpstr>
      <vt:lpstr>1.13.2 Univariate feature selection </vt:lpstr>
      <vt:lpstr>Univariate Feature Selection 1.13.2</vt:lpstr>
      <vt:lpstr>Univariate Feature Selection 1.13.2</vt:lpstr>
      <vt:lpstr>Results </vt:lpstr>
      <vt:lpstr>Boston Model’s Results – Cont.</vt:lpstr>
      <vt:lpstr>French Motors’ Model – Cont. Results – Cont.</vt:lpstr>
      <vt:lpstr>מצגת של PowerPoint‏</vt:lpstr>
      <vt:lpstr>Outliers’ detection </vt:lpstr>
      <vt:lpstr>Outliers’ detection </vt:lpstr>
      <vt:lpstr>מצגת של PowerPoint‏</vt:lpstr>
      <vt:lpstr>מצגת של PowerPoint‏</vt:lpstr>
      <vt:lpstr>מצגת של PowerPoint‏</vt:lpstr>
      <vt:lpstr>Z-score</vt:lpstr>
      <vt:lpstr>Interquartile range(IQR)</vt:lpstr>
      <vt:lpstr>Multivariate Outliers</vt:lpstr>
      <vt:lpstr>Local Outlier Factor </vt:lpstr>
      <vt:lpstr>  Angle-based Outlier Detection (ABOD) </vt:lpstr>
      <vt:lpstr>Experiment</vt:lpstr>
      <vt:lpstr>Results for Boston’ dataset</vt:lpstr>
      <vt:lpstr>מצגת של PowerPoint‏</vt:lpstr>
      <vt:lpstr>DALEX Module</vt:lpstr>
      <vt:lpstr>The Process</vt:lpstr>
      <vt:lpstr>מצגת של PowerPoint‏</vt:lpstr>
      <vt:lpstr>Boston’s Results  </vt:lpstr>
      <vt:lpstr>Boston Results - Dalex</vt:lpstr>
      <vt:lpstr>French Motor’s Dataset</vt:lpstr>
      <vt:lpstr>Results Final Boston’s Results </vt:lpstr>
      <vt:lpstr>Results Final French Motors’ Results 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Dalex </dc:title>
  <dc:creator>Jonathan Erell</dc:creator>
  <cp:lastModifiedBy>Yossi Gavriel</cp:lastModifiedBy>
  <cp:revision>27</cp:revision>
  <dcterms:created xsi:type="dcterms:W3CDTF">2023-01-12T12:24:44Z</dcterms:created>
  <dcterms:modified xsi:type="dcterms:W3CDTF">2023-01-16T14:39:37Z</dcterms:modified>
</cp:coreProperties>
</file>