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3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F755-469B-4228-AE99-ED58342630B4}" type="datetimeFigureOut">
              <a:rPr lang="es-ES" smtClean="0"/>
              <a:t>22/09/2023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01159-682E-4F9B-AAE6-3542E08641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5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9AB71-4A9F-6EE4-9184-50EFA662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782BA-98CB-A9C2-B945-DC7BA1669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103DF-E923-E51A-B5F4-488B7B9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2D804-E474-9896-B440-4F2741CF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40F8A-085C-8197-07BF-D892F448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74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D86AD-4A48-EE1B-2720-64C27D23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4B309D-FAAC-4F8A-A300-90D9D731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154B2-BFE5-BAAF-E9AC-DD21BD99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6F1EA-2916-422E-2632-C74F8325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C5E8C-69A8-1907-5AD3-A5624C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53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FDE1DB-89C1-2DF2-6BDA-41F2223F7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B63EC9-E751-682C-856B-787AFAC3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6C4E3-8CCE-E189-2820-24F084C3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4B646-A40F-A329-A45B-FDC0E539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F238C6-C678-6BFC-92D9-2D717B60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69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57B2D-D3B0-9D8A-DC92-24E630AE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3D9F8-A274-2688-A2AA-403A7CEC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63BCB-EC9F-230C-75B2-45FA9CD8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C5DAC-A1FE-3B0F-872E-0E2A32ED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04DEA-8140-928C-8D37-6C5314B2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39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391CD-E342-1EC2-320F-B0086CAB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9B0DB6-CAFD-0132-0014-30F3F41E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63D90-CCBF-FCDF-F5D6-6DBB6E46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36546-DEBB-983A-28E5-4E29664A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D7174-F494-A3DE-CD7F-3F45FC4F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3F971-C546-DFCB-90AC-02040174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62202-B7A6-613D-F3AD-710E48336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FD4C4-89F5-3DA2-5627-EA2F5EAD6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E38ADA-8F7B-ACAB-1928-79FF903F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95C803-5479-4148-2438-2D167374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E522F9-BC21-F1A3-14C0-A693B579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26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306FA-C80D-01B9-E687-809E2C58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DD378B-1760-B4FD-04A0-7443E9A13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EAADCE-EADF-00DD-16EF-F2E140F26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D01AD7-2ABA-187B-2679-50740433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A1DF5E-2D72-74B3-0144-1C13EF26D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BE235C-FA7B-7C98-0236-39441320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0982EF-D3A6-4F79-D01A-4D2481CF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7E10AF-03B7-FDC1-E547-B7D91DB4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B145-B3C7-0471-697C-40E6ABDF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7564DD-A2C9-C61A-C88C-D1FEC587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F810F3-BBC4-5D10-7EF7-F7000B21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75E910-6FD5-E28E-0670-4814286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5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1D20EE-58A4-D7FE-BD07-060D0E23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DE27D5-7C80-0BEF-167D-7E9C72CF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97D560-8651-657B-2435-CBE8A632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57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F35D1-3269-7FFB-1CD8-0796B65F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BC3E1-90B4-4FED-1D50-F541E68A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1F2E3-82A9-193C-C1FD-7D1D1437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13ED22-04FA-8EC9-5845-62F4461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BB7E1B-7A6B-D0E8-DD2C-5BB83D4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450D7B-AEB4-91FC-A3F5-ECC7BA0E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15992-00A6-6C28-E950-2867FD96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CA768E-40CD-59DA-2E5A-9A26B8B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C490B0-EB38-50FE-66F6-99DB7FB3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976631-F6CE-F5BA-38C1-9F0ABF8C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21/09/2023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EEBA24-5BB1-F843-4EE8-713FCBA2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Daniel Saborido Torres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E6EB07-C60F-2671-F6C7-B698AD82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9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A88DC3-F44F-E769-BE36-E317CDF2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9615EF-A50F-915A-E6DF-AFCFA03E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7663E-A57D-C367-864F-7E5DE2DC1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67773-C77B-B46C-6297-23A2367A3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5BA56-C1EA-1D4C-9048-30AF6F0F2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0DDE-8EFB-402B-AA82-BBA1E22872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49272-9A9B-DDEF-28C0-092944C3A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  <a:latin typeface="Aptos" panose="020B0004020202020204" pitchFamily="34" charset="0"/>
              </a:rPr>
              <a:t>Explorando los Fundamentos del Desarrollo Web en Entornos de Cliente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5BA78-B813-C15E-9BD4-198D174D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356350"/>
            <a:ext cx="2743200" cy="365125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AE8B7-46B3-1878-6973-E98026D0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501650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Daniel Saborido Torres</a:t>
            </a:r>
          </a:p>
        </p:txBody>
      </p:sp>
    </p:spTree>
    <p:extLst>
      <p:ext uri="{BB962C8B-B14F-4D97-AF65-F5344CB8AC3E}">
        <p14:creationId xmlns:p14="http://schemas.microsoft.com/office/powerpoint/2010/main" val="173557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rgbClr val="F8F8F2"/>
                </a:solidFill>
                <a:effectLst/>
                <a:latin typeface="Century" panose="02040604050505020304" pitchFamily="18" charset="0"/>
              </a:rPr>
              <a:t>Herramientas de Programación en Entorno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2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Modelos de Programación en Entornos Cliente/Servidor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Modelos de Programación en Entornos Cliente/Servidor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3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Modelos de Programación en Entornos Cliente/Servidor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8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Mecanismos de Ejecución de Código en un Navegador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9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Integración de JavaScript en HTML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DB75BD57-0762-9187-6A92-FCDB06BAC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305949"/>
              </p:ext>
            </p:extLst>
          </p:nvPr>
        </p:nvGraphicFramePr>
        <p:xfrm>
          <a:off x="838200" y="1181820"/>
          <a:ext cx="10515597" cy="517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78006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014011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85609756"/>
                    </a:ext>
                  </a:extLst>
                </a:gridCol>
              </a:tblGrid>
              <a:tr h="5174530">
                <a:tc>
                  <a:txBody>
                    <a:bodyPr/>
                    <a:lstStyle/>
                    <a:p>
                      <a:r>
                        <a:rPr lang="es-ES" sz="1000" b="1" dirty="0"/>
                        <a:t>- Inclusión en línea:  </a:t>
                      </a:r>
                    </a:p>
                    <a:p>
                      <a:r>
                        <a:rPr lang="es-ES" sz="900" b="0" dirty="0"/>
                        <a:t>Puedes insertar el código directamente en cualquier parte del documento utilizando el elemento &lt;script&gt; de HTML. Un ejemplo de esta forma sería:</a:t>
                      </a:r>
                    </a:p>
                    <a:p>
                      <a:endParaRPr lang="es-ES" sz="900" b="0" dirty="0"/>
                    </a:p>
                    <a:p>
                      <a:r>
                        <a:rPr lang="es-ES" sz="900" b="0" dirty="0"/>
                        <a:t>&lt;!DOCTYPE html&gt;</a:t>
                      </a:r>
                    </a:p>
                    <a:p>
                      <a:r>
                        <a:rPr lang="es-ES" sz="900" b="0" dirty="0"/>
                        <a:t>&lt;html lang="en"&gt;</a:t>
                      </a:r>
                    </a:p>
                    <a:p>
                      <a:r>
                        <a:rPr lang="es-ES" sz="900" b="0" dirty="0"/>
                        <a:t>&lt;head&gt;</a:t>
                      </a:r>
                    </a:p>
                    <a:p>
                      <a:r>
                        <a:rPr lang="es-ES" sz="900" b="0" dirty="0"/>
                        <a:t>    &lt;meta charset="UTF-8"&gt;</a:t>
                      </a:r>
                    </a:p>
                    <a:p>
                      <a:r>
                        <a:rPr lang="es-ES" sz="900" b="0" dirty="0"/>
                        <a:t>    &lt;meta name="viewport" content="width=device-width, initial-scale=1.0"&gt;</a:t>
                      </a:r>
                    </a:p>
                    <a:p>
                      <a:r>
                        <a:rPr lang="es-ES" sz="900" b="0" dirty="0"/>
                        <a:t>    &lt;title&gt;Document&lt;/title&gt;</a:t>
                      </a:r>
                    </a:p>
                    <a:p>
                      <a:r>
                        <a:rPr lang="es-ES" sz="900" b="0" dirty="0"/>
                        <a:t>&lt;/head&gt;</a:t>
                      </a:r>
                    </a:p>
                    <a:p>
                      <a:r>
                        <a:rPr lang="es-ES" sz="900" b="0" dirty="0"/>
                        <a:t>&lt;body&gt;</a:t>
                      </a:r>
                    </a:p>
                    <a:p>
                      <a:r>
                        <a:rPr lang="es-ES" sz="900" b="0" dirty="0"/>
                        <a:t>    &lt;p&gt;El resultado de la suma es: &lt;span id="resultado"&gt;&lt;/span&gt;&lt;/p&gt;</a:t>
                      </a:r>
                    </a:p>
                    <a:p>
                      <a:r>
                        <a:rPr lang="es-ES" sz="900" b="0" dirty="0"/>
                        <a:t>    &lt;script&gt;</a:t>
                      </a:r>
                    </a:p>
                    <a:p>
                      <a:r>
                        <a:rPr lang="es-ES" sz="900" b="0" dirty="0"/>
                        <a:t>      var num1 = 10;</a:t>
                      </a:r>
                    </a:p>
                    <a:p>
                      <a:r>
                        <a:rPr lang="es-ES" sz="900" b="0" dirty="0"/>
                        <a:t>      var num2 = 20;</a:t>
                      </a:r>
                    </a:p>
                    <a:p>
                      <a:r>
                        <a:rPr lang="es-ES" sz="900" b="0" dirty="0"/>
                        <a:t>      document.getElementById("resultado").innerHTML = num1 + num2;</a:t>
                      </a:r>
                    </a:p>
                    <a:p>
                      <a:r>
                        <a:rPr lang="es-ES" sz="900" b="0" dirty="0"/>
                        <a:t>    &lt;/script&gt;</a:t>
                      </a:r>
                    </a:p>
                    <a:p>
                      <a:r>
                        <a:rPr lang="es-ES" sz="900" b="0" dirty="0"/>
                        <a:t>&lt;/body&gt;</a:t>
                      </a:r>
                    </a:p>
                    <a:p>
                      <a:r>
                        <a:rPr lang="es-ES" sz="900" b="0" dirty="0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- Inclusión en la sección &lt;head&gt;:  </a:t>
                      </a:r>
                    </a:p>
                    <a:p>
                      <a:r>
                        <a:rPr lang="es-ES" sz="900" b="0" dirty="0"/>
                        <a:t>También puedes agregar scripts en la sección &lt;head&gt; del documento HTML. Sin embargo, si deseas manipular el DOM desde allí, debes esperar a que el documento se cargue completamente utilizando el evento DOMContentLoaded. Un ejemplo de esta forma sería:</a:t>
                      </a:r>
                    </a:p>
                    <a:p>
                      <a:endParaRPr lang="es-ES" sz="900" b="0" dirty="0"/>
                    </a:p>
                    <a:p>
                      <a:r>
                        <a:rPr lang="es-ES" sz="900" b="0" dirty="0"/>
                        <a:t>&lt;!DOCTYPE html&gt;</a:t>
                      </a:r>
                    </a:p>
                    <a:p>
                      <a:r>
                        <a:rPr lang="es-ES" sz="900" b="0" dirty="0"/>
                        <a:t>&lt;html lang="en"&gt;</a:t>
                      </a:r>
                    </a:p>
                    <a:p>
                      <a:r>
                        <a:rPr lang="es-ES" sz="900" b="0" dirty="0"/>
                        <a:t>&lt;head&gt;</a:t>
                      </a:r>
                    </a:p>
                    <a:p>
                      <a:r>
                        <a:rPr lang="es-ES" sz="900" b="0" dirty="0"/>
                        <a:t>    &lt;meta charset="UTF-8"&gt;</a:t>
                      </a:r>
                    </a:p>
                    <a:p>
                      <a:r>
                        <a:rPr lang="es-ES" sz="900" b="0" dirty="0"/>
                        <a:t>    &lt;meta name="viewport" content="width=device-width, initial-scale=1.0"&gt;</a:t>
                      </a:r>
                    </a:p>
                    <a:p>
                      <a:r>
                        <a:rPr lang="es-ES" sz="900" b="0" dirty="0"/>
                        <a:t>    &lt;title&gt;Document&lt;/title&gt;</a:t>
                      </a:r>
                    </a:p>
                    <a:p>
                      <a:r>
                        <a:rPr lang="es-ES" sz="900" b="0" dirty="0"/>
                        <a:t>    &lt;script&gt;</a:t>
                      </a:r>
                    </a:p>
                    <a:p>
                      <a:r>
                        <a:rPr lang="es-ES" sz="900" b="0" dirty="0"/>
                        <a:t>      var num1 = 10;</a:t>
                      </a:r>
                    </a:p>
                    <a:p>
                      <a:r>
                        <a:rPr lang="es-ES" sz="900" b="0" dirty="0"/>
                        <a:t>      var num2 = 25;</a:t>
                      </a:r>
                    </a:p>
                    <a:p>
                      <a:r>
                        <a:rPr lang="es-ES" sz="900" b="0" dirty="0"/>
                        <a:t>      document.addEventListener('DOMContentLoaded', function(){</a:t>
                      </a:r>
                    </a:p>
                    <a:p>
                      <a:r>
                        <a:rPr lang="es-ES" sz="900" b="0" dirty="0"/>
                        <a:t>        document.getElementById("resultado").innerHTML = num1 + num2;</a:t>
                      </a:r>
                    </a:p>
                    <a:p>
                      <a:r>
                        <a:rPr lang="es-ES" sz="900" b="0" dirty="0"/>
                        <a:t>      });</a:t>
                      </a:r>
                    </a:p>
                    <a:p>
                      <a:r>
                        <a:rPr lang="es-ES" sz="900" b="0" dirty="0"/>
                        <a:t>    &lt;/script&gt;</a:t>
                      </a:r>
                    </a:p>
                    <a:p>
                      <a:r>
                        <a:rPr lang="es-ES" sz="900" b="0" dirty="0"/>
                        <a:t>&lt;/head&gt;</a:t>
                      </a:r>
                    </a:p>
                    <a:p>
                      <a:r>
                        <a:rPr lang="es-ES" sz="900" b="0" dirty="0"/>
                        <a:t>&lt;body&gt;</a:t>
                      </a:r>
                    </a:p>
                    <a:p>
                      <a:r>
                        <a:rPr lang="es-ES" sz="900" b="0" dirty="0"/>
                        <a:t>    &lt;p&gt;El resultado de la suma es: &lt;span id="resultado"&gt;&lt;/span&gt;&lt;/p&gt;</a:t>
                      </a:r>
                    </a:p>
                    <a:p>
                      <a:r>
                        <a:rPr lang="es-ES" sz="900" b="0" dirty="0"/>
                        <a:t>&lt;/body&gt;</a:t>
                      </a:r>
                    </a:p>
                    <a:p>
                      <a:r>
                        <a:rPr lang="es-ES" sz="900" b="0" dirty="0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- Archivos externos:  </a:t>
                      </a:r>
                    </a:p>
                    <a:p>
                      <a:r>
                        <a:rPr lang="es-ES" sz="900" b="0" dirty="0"/>
                        <a:t>A medida que tu código JavaScript crece, es conveniente escribirlo en archivos externos al documento HTML y referenciarlos mediante el atributo src del elemento &lt;script&gt;. Un ejemplo de esta forma sería:</a:t>
                      </a:r>
                    </a:p>
                    <a:p>
                      <a:endParaRPr lang="es-ES" sz="900" b="0" dirty="0"/>
                    </a:p>
                    <a:p>
                      <a:r>
                        <a:rPr lang="es-ES" sz="900" b="0" dirty="0"/>
                        <a:t>&lt;!DOCTYPE html&gt;</a:t>
                      </a:r>
                    </a:p>
                    <a:p>
                      <a:r>
                        <a:rPr lang="es-ES" sz="900" b="0" dirty="0"/>
                        <a:t>&lt;html lang="en"&gt;</a:t>
                      </a:r>
                    </a:p>
                    <a:p>
                      <a:r>
                        <a:rPr lang="es-ES" sz="900" b="0" dirty="0"/>
                        <a:t>&lt;head&gt;</a:t>
                      </a:r>
                    </a:p>
                    <a:p>
                      <a:r>
                        <a:rPr lang="es-ES" sz="900" b="0" dirty="0"/>
                        <a:t>    &lt;meta charset="UTF-8"&gt;</a:t>
                      </a:r>
                    </a:p>
                    <a:p>
                      <a:r>
                        <a:rPr lang="es-ES" sz="900" b="0" dirty="0"/>
                        <a:t>    &lt;meta name="viewport" content="width=device-width, initial-scale=1.0"&gt;</a:t>
                      </a:r>
                    </a:p>
                    <a:p>
                      <a:r>
                        <a:rPr lang="es-ES" sz="900" b="0" dirty="0"/>
                        <a:t>    &lt;title&gt;Document&lt;/title&gt;</a:t>
                      </a:r>
                    </a:p>
                    <a:p>
                      <a:r>
                        <a:rPr lang="es-ES" sz="900" b="0" dirty="0"/>
                        <a:t>    &lt;script src="./suma.js"&gt;&lt;/script&gt;</a:t>
                      </a:r>
                    </a:p>
                    <a:p>
                      <a:r>
                        <a:rPr lang="es-ES" sz="900" b="0" dirty="0"/>
                        <a:t>&lt;/head&gt;</a:t>
                      </a:r>
                    </a:p>
                    <a:p>
                      <a:r>
                        <a:rPr lang="es-ES" sz="900" b="0" dirty="0"/>
                        <a:t>&lt;body&gt;</a:t>
                      </a:r>
                    </a:p>
                    <a:p>
                      <a:r>
                        <a:rPr lang="es-ES" sz="900" b="0" dirty="0"/>
                        <a:t>    &lt;p&gt;El resultado de la suma es: &lt;span id="resultado"&gt;&lt;/span&gt;&lt;/p&gt;</a:t>
                      </a:r>
                    </a:p>
                    <a:p>
                      <a:r>
                        <a:rPr lang="es-ES" sz="900" b="0" dirty="0"/>
                        <a:t>&lt;/body&gt;</a:t>
                      </a:r>
                    </a:p>
                    <a:p>
                      <a:r>
                        <a:rPr lang="es-ES" sz="900" b="0" dirty="0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21751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9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Lenguajes de Programación en Entorno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1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Características de los Lenguajes de Script. 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9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Lenguaje Script vs Lenguaje Programación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C6B34E9D-8234-A72E-0800-D8CA62B0D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259590"/>
              </p:ext>
            </p:extLst>
          </p:nvPr>
        </p:nvGraphicFramePr>
        <p:xfrm>
          <a:off x="838200" y="1328468"/>
          <a:ext cx="10515600" cy="478075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923938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12986445"/>
                    </a:ext>
                  </a:extLst>
                </a:gridCol>
              </a:tblGrid>
              <a:tr h="483079">
                <a:tc>
                  <a:txBody>
                    <a:bodyPr/>
                    <a:lstStyle/>
                    <a:p>
                      <a:pPr algn="ctr"/>
                      <a:r>
                        <a:rPr lang="es-ES" sz="2400" b="1" u="sng" dirty="0"/>
                        <a:t>Scripting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u="sng" dirty="0"/>
                        <a:t>Programación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91780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Son principalmente </a:t>
                      </a:r>
                      <a:r>
                        <a:rPr lang="es-ES" b="1" dirty="0"/>
                        <a:t>interpretados</a:t>
                      </a:r>
                      <a:r>
                        <a:rPr lang="es-ES" dirty="0"/>
                        <a:t>, lo que significa que el código se ejecuta línea por línea por un intérprete en tiempo de ejecución.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Se tienen que </a:t>
                      </a:r>
                      <a:r>
                        <a:rPr lang="es-ES" b="1" dirty="0"/>
                        <a:t>compilar</a:t>
                      </a:r>
                      <a:r>
                        <a:rPr lang="es-ES" dirty="0"/>
                        <a:t> antes de realizar la ejecución, lo que implica que se traducen completamente a código máquina o bytecode antes de su ejecución.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29323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Están ligados a una plataforma o entorno de ejecución </a:t>
                      </a:r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específico.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Son independientes de la plataforma y pueden ejecutarse en </a:t>
                      </a:r>
                      <a:r>
                        <a:rPr lang="es-ES" b="1" dirty="0"/>
                        <a:t>múltiples sistemas operativos.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574997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El código lo interpreta línea por línea y disponen de una menor optimización, dando como resultado una mayor </a:t>
                      </a:r>
                      <a:r>
                        <a:rPr lang="es-ES" b="1" dirty="0"/>
                        <a:t>lentitud al codificar</a:t>
                      </a:r>
                      <a:r>
                        <a:rPr lang="es-E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Compilan el código dando mayor optimización seguido de una mayor </a:t>
                      </a:r>
                      <a:r>
                        <a:rPr lang="es-ES" b="1" dirty="0"/>
                        <a:t>velocidad de codificación</a:t>
                      </a:r>
                      <a:r>
                        <a:rPr lang="es-E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821017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Son más adecuados para tareas de </a:t>
                      </a:r>
                      <a:r>
                        <a:rPr lang="es-ES" b="1" dirty="0"/>
                        <a:t>automatización</a:t>
                      </a:r>
                      <a:r>
                        <a:rPr lang="es-ES" dirty="0"/>
                        <a:t> requiriendo menos código para lograr ciertos objetivos.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Requiere de introducir </a:t>
                      </a:r>
                      <a:r>
                        <a:rPr lang="es-ES" b="1" dirty="0"/>
                        <a:t>código manual</a:t>
                      </a:r>
                      <a:r>
                        <a:rPr lang="es-ES" dirty="0"/>
                        <a:t> ofreciendo mayor flexibilidad y control sobre la lógica del programa.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26617"/>
                  </a:ext>
                </a:extLst>
              </a:tr>
              <a:tr h="8008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Donde se suelen utilizar son en aplicaciones web y móviles por el hecho de depender de </a:t>
                      </a:r>
                      <a:r>
                        <a:rPr lang="es-ES" b="1" dirty="0"/>
                        <a:t>entornos de ejecución específicos.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Son utilizados para crear </a:t>
                      </a:r>
                      <a:r>
                        <a:rPr lang="es-ES" b="1" dirty="0"/>
                        <a:t>aplicaciones autónomas</a:t>
                      </a:r>
                      <a:r>
                        <a:rPr lang="es-ES" b="0" dirty="0"/>
                        <a:t> ya sean de escritorio, móviles o sistemas embebidos.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34959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3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entury" panose="02040604050505020304" pitchFamily="18" charset="0"/>
              </a:rPr>
              <a:t>Tecnologías y Lenguajes Asociados. Integración del Código con las Etiquetas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1C01-9D43-CE1E-49DD-E0E4536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50F-546C-315F-DDC3-6FC6AD7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entury" panose="02040604050505020304" pitchFamily="18" charset="0"/>
              </a:rPr>
              <a:t>Codigo de ejemplo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00C2CB8-0796-6F2C-DECA-7790DA51E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19937"/>
              </p:ext>
            </p:extLst>
          </p:nvPr>
        </p:nvGraphicFramePr>
        <p:xfrm>
          <a:off x="838200" y="1083752"/>
          <a:ext cx="10515597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89203054"/>
                    </a:ext>
                  </a:extLst>
                </a:gridCol>
                <a:gridCol w="2833778">
                  <a:extLst>
                    <a:ext uri="{9D8B030D-6E8A-4147-A177-3AD203B41FA5}">
                      <a16:colId xmlns:a16="http://schemas.microsoft.com/office/drawing/2014/main" val="3963734593"/>
                    </a:ext>
                  </a:extLst>
                </a:gridCol>
                <a:gridCol w="4176620">
                  <a:extLst>
                    <a:ext uri="{9D8B030D-6E8A-4147-A177-3AD203B41FA5}">
                      <a16:colId xmlns:a16="http://schemas.microsoft.com/office/drawing/2014/main" val="3663821939"/>
                    </a:ext>
                  </a:extLst>
                </a:gridCol>
              </a:tblGrid>
              <a:tr h="4342263">
                <a:tc>
                  <a:txBody>
                    <a:bodyPr/>
                    <a:lstStyle/>
                    <a:p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- HTML: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&lt;!DOCTYPE html&gt;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&lt;html lang="en"&gt;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&lt;head&gt;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&lt;meta charset="UTF-8"&gt;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&lt;meta http-equiv="X-UA-Compatible" content="IE=edge"&gt;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&lt;meta name="viewport" content="width=device-width, initial-scale=1.0"&gt;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&lt;title&gt;Tablas&lt;/title&gt;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&lt;link href='index.css' rel='stylesheet' type='text/css'&gt;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&lt;/head&gt;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&lt;header&gt;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&lt;h1&gt;Daniel Saborido Torres&lt;/h1&gt;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&lt;/header&gt;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&lt;body&gt;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&lt;div class="seleccion"&gt;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    &lt;h1&gt;Tablas de multiplicar&lt;/h1&gt;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    &lt;label for="num"&gt;Ingresa un número:&lt;/label&gt;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	        &lt;input type="text" id="num"&gt;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&lt;div class="botones"&gt;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    &lt;div class="boton" id="BorrarR" onclick="reseteo();"&gt;Reseteo&lt;/div&gt;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    &lt;div class="boton" id="Resultado" onclick="multriplicacion();"&gt;Resultado&lt;/div&gt;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&lt;br&gt;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&lt;div class="tabla" id="tabla"&gt;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    &lt;/div&gt;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    &lt;/body&gt;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&lt;script src="index.js"&gt;&lt;/script&gt;</a:t>
                      </a:r>
                    </a:p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</a:rPr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- CSS:</a:t>
                      </a:r>
                    </a:p>
                    <a:p>
                      <a:r>
                        <a:rPr lang="es-ES" sz="900" b="0" dirty="0"/>
                        <a:t>body {</a:t>
                      </a:r>
                    </a:p>
                    <a:p>
                      <a:r>
                        <a:rPr lang="es-ES" sz="900" b="0" dirty="0"/>
                        <a:t>    color: rgb(0, 0, 0);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  <a:p>
                      <a:r>
                        <a:rPr lang="es-ES" sz="900" b="0" dirty="0"/>
                        <a:t>.tabla{</a:t>
                      </a:r>
                    </a:p>
                    <a:p>
                      <a:r>
                        <a:rPr lang="es-ES" sz="900" b="0" dirty="0"/>
                        <a:t>    display: grid;</a:t>
                      </a:r>
                    </a:p>
                    <a:p>
                      <a:r>
                        <a:rPr lang="es-ES" sz="900" b="0" dirty="0"/>
                        <a:t>    grid-template-columns: auto auto auto auto auto;</a:t>
                      </a:r>
                    </a:p>
                    <a:p>
                      <a:r>
                        <a:rPr lang="es-ES" sz="900" b="0" dirty="0"/>
                        <a:t>    margin: auto;</a:t>
                      </a:r>
                    </a:p>
                    <a:p>
                      <a:r>
                        <a:rPr lang="es-ES" sz="900" b="0" dirty="0"/>
                        <a:t>    margin-top: 5%;</a:t>
                      </a:r>
                    </a:p>
                    <a:p>
                      <a:r>
                        <a:rPr lang="es-ES" sz="900" b="0" dirty="0"/>
                        <a:t>    width: 35%;</a:t>
                      </a:r>
                    </a:p>
                    <a:p>
                      <a:r>
                        <a:rPr lang="es-ES" sz="900" b="0" dirty="0"/>
                        <a:t>    border-collapse: collapse;</a:t>
                      </a:r>
                    </a:p>
                    <a:p>
                      <a:r>
                        <a:rPr lang="es-ES" sz="900" b="0" dirty="0"/>
                        <a:t>    padding: 5px;</a:t>
                      </a:r>
                    </a:p>
                    <a:p>
                      <a:r>
                        <a:rPr lang="es-ES" sz="900" b="0" dirty="0"/>
                        <a:t>    font-size: 25px;</a:t>
                      </a:r>
                    </a:p>
                    <a:p>
                      <a:r>
                        <a:rPr lang="es-ES" sz="900" b="0" dirty="0"/>
                        <a:t>    text-align: center;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  <a:p>
                      <a:r>
                        <a:rPr lang="es-ES" sz="900" b="0" dirty="0"/>
                        <a:t>.botones, .seleccion {</a:t>
                      </a:r>
                    </a:p>
                    <a:p>
                      <a:r>
                        <a:rPr lang="es-ES" sz="900" b="0" dirty="0"/>
                        <a:t>    margin: auto;</a:t>
                      </a:r>
                    </a:p>
                    <a:p>
                      <a:r>
                        <a:rPr lang="es-ES" sz="900" b="0" dirty="0"/>
                        <a:t>    width: 35%;</a:t>
                      </a:r>
                    </a:p>
                    <a:p>
                      <a:r>
                        <a:rPr lang="es-ES" sz="900" b="0" dirty="0"/>
                        <a:t>    text-align: center;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  <a:p>
                      <a:r>
                        <a:rPr lang="es-ES" sz="900" b="0" dirty="0"/>
                        <a:t>.boton {</a:t>
                      </a:r>
                    </a:p>
                    <a:p>
                      <a:r>
                        <a:rPr lang="es-ES" sz="900" b="0" dirty="0"/>
                        <a:t>    display: inline-block;</a:t>
                      </a:r>
                    </a:p>
                    <a:p>
                      <a:r>
                        <a:rPr lang="es-ES" sz="900" b="0" dirty="0"/>
                        <a:t>    border: 1px solid black;</a:t>
                      </a:r>
                    </a:p>
                    <a:p>
                      <a:r>
                        <a:rPr lang="es-ES" sz="900" b="0" dirty="0"/>
                        <a:t>    border-radius: 10px;</a:t>
                      </a:r>
                    </a:p>
                    <a:p>
                      <a:r>
                        <a:rPr lang="es-ES" sz="900" b="0" dirty="0"/>
                        <a:t>    font-size: 30px;</a:t>
                      </a:r>
                    </a:p>
                    <a:p>
                      <a:r>
                        <a:rPr lang="es-ES" sz="900" b="0" dirty="0"/>
                        <a:t>    text-align: center;</a:t>
                      </a:r>
                    </a:p>
                    <a:p>
                      <a:r>
                        <a:rPr lang="es-ES" sz="900" b="0" dirty="0"/>
                        <a:t>    margin-top: 10px;</a:t>
                      </a:r>
                    </a:p>
                    <a:p>
                      <a:r>
                        <a:rPr lang="es-ES" sz="900" b="0" dirty="0"/>
                        <a:t>    margin-left: 10px;</a:t>
                      </a:r>
                    </a:p>
                    <a:p>
                      <a:r>
                        <a:rPr lang="es-ES" sz="900" b="0" dirty="0"/>
                        <a:t>    width: 30%;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- JavaScript:</a:t>
                      </a:r>
                    </a:p>
                    <a:p>
                      <a:r>
                        <a:rPr lang="es-ES" sz="900" b="0" dirty="0"/>
                        <a:t>function multriplicacion(){</a:t>
                      </a:r>
                    </a:p>
                    <a:p>
                      <a:r>
                        <a:rPr lang="es-ES" sz="900" b="0" dirty="0"/>
                        <a:t>    var num = document.getElementById("num").value;</a:t>
                      </a:r>
                    </a:p>
                    <a:p>
                      <a:r>
                        <a:rPr lang="es-ES" sz="900" b="0" dirty="0"/>
                        <a:t>    if (isNaN(num)) {alert("[ERROR] El valor introduciodo es un String.")}</a:t>
                      </a:r>
                    </a:p>
                    <a:p>
                      <a:r>
                        <a:rPr lang="es-ES" sz="900" b="0" dirty="0"/>
                        <a:t>    else if (Number.isInteger(parseInt(num))) {</a:t>
                      </a:r>
                    </a:p>
                    <a:p>
                      <a:r>
                        <a:rPr lang="es-ES" sz="900" b="0" dirty="0"/>
                        <a:t>        if (num.length &gt; 15) {</a:t>
                      </a:r>
                    </a:p>
                    <a:p>
                      <a:r>
                        <a:rPr lang="es-ES" sz="900" b="0" dirty="0"/>
                        <a:t>            alert("[ERROR] El numero es demasiado largo (max 15 caracteres).");</a:t>
                      </a:r>
                    </a:p>
                    <a:p>
                      <a:r>
                        <a:rPr lang="es-ES" sz="900" b="0" dirty="0"/>
                        <a:t>            document.getElementById("num").value = "";</a:t>
                      </a:r>
                    </a:p>
                    <a:p>
                      <a:r>
                        <a:rPr lang="es-ES" sz="900" b="0" dirty="0"/>
                        <a:t>        }</a:t>
                      </a:r>
                    </a:p>
                    <a:p>
                      <a:r>
                        <a:rPr lang="es-ES" sz="900" b="0" dirty="0"/>
                        <a:t>        else{</a:t>
                      </a:r>
                    </a:p>
                    <a:p>
                      <a:r>
                        <a:rPr lang="es-ES" sz="900" b="0" dirty="0"/>
                        <a:t>            var tabla = document.getElementById("tabla");</a:t>
                      </a:r>
                    </a:p>
                    <a:p>
                      <a:r>
                        <a:rPr lang="es-ES" sz="900" b="0" dirty="0"/>
                        <a:t>            tabla.innerHTML = "";</a:t>
                      </a:r>
                    </a:p>
                    <a:p>
                      <a:r>
                        <a:rPr lang="es-ES" sz="900" b="0" dirty="0"/>
                        <a:t>            for (var i = 0; i &lt;= 10; i++) {</a:t>
                      </a:r>
                    </a:p>
                    <a:p>
                      <a:r>
                        <a:rPr lang="es-ES" sz="900" b="0" dirty="0"/>
                        <a:t>                var div1 = document.createElement("div");</a:t>
                      </a:r>
                    </a:p>
                    <a:p>
                      <a:r>
                        <a:rPr lang="es-ES" sz="900" b="0" dirty="0"/>
                        <a:t>                div1.innerHTML = i;</a:t>
                      </a:r>
                    </a:p>
                    <a:p>
                      <a:r>
                        <a:rPr lang="es-ES" sz="900" b="0" dirty="0"/>
                        <a:t>                tabla.appendChild(div1);</a:t>
                      </a:r>
                    </a:p>
                    <a:p>
                      <a:r>
                        <a:rPr lang="es-ES" sz="900" b="0" dirty="0"/>
                        <a:t>                var div2 = document.createElement("div");</a:t>
                      </a:r>
                    </a:p>
                    <a:p>
                      <a:r>
                        <a:rPr lang="es-ES" sz="900" b="0" dirty="0"/>
                        <a:t>                div2.innerHTML = " x ";</a:t>
                      </a:r>
                    </a:p>
                    <a:p>
                      <a:r>
                        <a:rPr lang="es-ES" sz="900" b="0" dirty="0"/>
                        <a:t>                tabla.appendChild(div2);</a:t>
                      </a:r>
                    </a:p>
                    <a:p>
                      <a:r>
                        <a:rPr lang="es-ES" sz="900" b="0" dirty="0"/>
                        <a:t>                var div3 = document.createElement("div");</a:t>
                      </a:r>
                    </a:p>
                    <a:p>
                      <a:r>
                        <a:rPr lang="es-ES" sz="900" b="0" dirty="0"/>
                        <a:t>                div3.innerHTML = num;</a:t>
                      </a:r>
                    </a:p>
                    <a:p>
                      <a:r>
                        <a:rPr lang="es-ES" sz="900" b="0" dirty="0"/>
                        <a:t>                tabla.appendChild(div3);</a:t>
                      </a:r>
                    </a:p>
                    <a:p>
                      <a:r>
                        <a:rPr lang="es-ES" sz="900" b="0" dirty="0"/>
                        <a:t>                var div4 = document.createElement("div");</a:t>
                      </a:r>
                    </a:p>
                    <a:p>
                      <a:r>
                        <a:rPr lang="es-ES" sz="900" b="0" dirty="0"/>
                        <a:t>                div4.innerHTML = " = ";</a:t>
                      </a:r>
                    </a:p>
                    <a:p>
                      <a:r>
                        <a:rPr lang="es-ES" sz="900" b="0" dirty="0"/>
                        <a:t>                tabla.appendChild(div4);</a:t>
                      </a:r>
                    </a:p>
                    <a:p>
                      <a:r>
                        <a:rPr lang="es-ES" sz="900" b="0" dirty="0"/>
                        <a:t>                var div5 = document.createElement("div");</a:t>
                      </a:r>
                    </a:p>
                    <a:p>
                      <a:r>
                        <a:rPr lang="es-ES" sz="900" b="0" dirty="0"/>
                        <a:t>                div5.innerHTML = (num*i);</a:t>
                      </a:r>
                    </a:p>
                    <a:p>
                      <a:r>
                        <a:rPr lang="es-ES" sz="900" b="0" dirty="0"/>
                        <a:t>                tabla.appendChild(div5);</a:t>
                      </a:r>
                    </a:p>
                    <a:p>
                      <a:r>
                        <a:rPr lang="es-ES" sz="900" b="0" dirty="0"/>
                        <a:t>            }</a:t>
                      </a:r>
                    </a:p>
                    <a:p>
                      <a:r>
                        <a:rPr lang="es-ES" sz="900" b="0" dirty="0"/>
                        <a:t>        }</a:t>
                      </a:r>
                    </a:p>
                    <a:p>
                      <a:r>
                        <a:rPr lang="es-ES" sz="900" b="0" dirty="0"/>
                        <a:t>    }</a:t>
                      </a:r>
                    </a:p>
                    <a:p>
                      <a:r>
                        <a:rPr lang="es-ES" sz="900" b="0" dirty="0"/>
                        <a:t>    else {alert("[ERROR] No se introdujo ningún valor.")}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  <a:p>
                      <a:r>
                        <a:rPr lang="es-ES" sz="900" b="0" dirty="0"/>
                        <a:t>function reseteo(){</a:t>
                      </a:r>
                    </a:p>
                    <a:p>
                      <a:r>
                        <a:rPr lang="es-ES" sz="900" b="0" dirty="0"/>
                        <a:t>    var tabla = document.getElementById("tabla");</a:t>
                      </a:r>
                    </a:p>
                    <a:p>
                      <a:r>
                        <a:rPr lang="es-ES" sz="900" b="0" dirty="0"/>
                        <a:t>    tabla.innerHTML = "";</a:t>
                      </a:r>
                    </a:p>
                    <a:p>
                      <a:r>
                        <a:rPr lang="es-ES" sz="900" b="0" dirty="0"/>
                        <a:t>    document.getElementById("num").value = "";</a:t>
                      </a:r>
                    </a:p>
                    <a:p>
                      <a:r>
                        <a:rPr lang="es-ES" sz="900" b="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690762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0F5B9-D7A4-36EC-A220-F5EDFA4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21/09/2023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F40A-9CE7-A3FC-AA04-78D5C062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Daniel Saborido Torres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846CF-DEDE-15DE-819A-C4F9342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441" y="6356350"/>
            <a:ext cx="2743200" cy="365125"/>
          </a:xfrm>
        </p:spPr>
        <p:txBody>
          <a:bodyPr/>
          <a:lstStyle/>
          <a:p>
            <a:fld id="{7D510DDE-8EFB-402B-AA82-BBA1E228722B}" type="slidenum">
              <a:rPr lang="es-ES" smtClean="0">
                <a:solidFill>
                  <a:schemeClr val="bg1"/>
                </a:solidFill>
              </a:rPr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64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1448</Words>
  <Application>Microsoft Office PowerPoint</Application>
  <PresentationFormat>Panorámica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Century</vt:lpstr>
      <vt:lpstr>Tema de Office</vt:lpstr>
      <vt:lpstr>Explorando los Fundamentos del Desarrollo Web en Entornos de Cliente</vt:lpstr>
      <vt:lpstr>Modelos de Programación en Entornos Cliente/Servidor</vt:lpstr>
      <vt:lpstr>Mecanismos de Ejecución de Código en un Navegador Web</vt:lpstr>
      <vt:lpstr>Integración de JavaScript en HTML</vt:lpstr>
      <vt:lpstr>Lenguajes de Programación en Entorno Cliente</vt:lpstr>
      <vt:lpstr>Características de los Lenguajes de Script. Ventajas y Desventajas</vt:lpstr>
      <vt:lpstr>Lenguaje Script vs Lenguaje Programación</vt:lpstr>
      <vt:lpstr>Tecnologías y Lenguajes Asociados. Integración del Código con las Etiquetas HTML</vt:lpstr>
      <vt:lpstr>Codigo de ejemplo</vt:lpstr>
      <vt:lpstr>Herramientas de Programación en Entorno Cliente</vt:lpstr>
      <vt:lpstr>Modelos de Programación en Entornos Cliente/Servidor</vt:lpstr>
      <vt:lpstr>Modelos de Programación en Entornos Cliente/Servidor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Saborido Torres</dc:creator>
  <cp:lastModifiedBy>Daniel Saborido Torres</cp:lastModifiedBy>
  <cp:revision>4</cp:revision>
  <dcterms:created xsi:type="dcterms:W3CDTF">2023-09-22T14:54:13Z</dcterms:created>
  <dcterms:modified xsi:type="dcterms:W3CDTF">2023-09-22T16:01:42Z</dcterms:modified>
</cp:coreProperties>
</file>