
<file path=[Content_Types].xml><?xml version="1.0" encoding="utf-8"?>
<Types xmlns="http://schemas.openxmlformats.org/package/2006/content-types">
  <Default Extension="jpeg" ContentType="image/jpeg"/>
  <Default Extension="jpg"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5.jpg" ContentType="image/jpeg"/>
  <Override PartName="/ppt/media/image6.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4" r:id="rId5"/>
    <p:sldId id="259" r:id="rId6"/>
    <p:sldId id="260" r:id="rId7"/>
    <p:sldId id="265" r:id="rId8"/>
    <p:sldId id="261" r:id="rId9"/>
    <p:sldId id="263" r:id="rId10"/>
    <p:sldId id="262" r:id="rId11"/>
    <p:sldId id="266" r:id="rId12"/>
    <p:sldId id="267"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4F755-469B-4228-AE99-ED58342630B4}" type="datetimeFigureOut">
              <a:rPr lang="es-ES" smtClean="0"/>
              <a:t>22/09/2023</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01159-682E-4F9B-AAE6-3542E0864195}" type="slidenum">
              <a:rPr lang="es-ES" smtClean="0"/>
              <a:t>‹Nº›</a:t>
            </a:fld>
            <a:endParaRPr lang="es-ES" dirty="0"/>
          </a:p>
        </p:txBody>
      </p:sp>
    </p:spTree>
    <p:extLst>
      <p:ext uri="{BB962C8B-B14F-4D97-AF65-F5344CB8AC3E}">
        <p14:creationId xmlns:p14="http://schemas.microsoft.com/office/powerpoint/2010/main" val="3469514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19AB71-4A9F-6EE4-9184-50EFA662C8C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3F782BA-98CB-A9C2-B945-DC7BA1669A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920103DF-E923-E51A-B5F4-488B7B9CD819}"/>
              </a:ext>
            </a:extLst>
          </p:cNvPr>
          <p:cNvSpPr>
            <a:spLocks noGrp="1"/>
          </p:cNvSpPr>
          <p:nvPr>
            <p:ph type="dt" sz="half" idx="10"/>
          </p:nvPr>
        </p:nvSpPr>
        <p:spPr/>
        <p:txBody>
          <a:bodyPr/>
          <a:lstStyle/>
          <a:p>
            <a:r>
              <a:rPr lang="es-ES" dirty="0"/>
              <a:t>21/09/2023</a:t>
            </a:r>
          </a:p>
        </p:txBody>
      </p:sp>
      <p:sp>
        <p:nvSpPr>
          <p:cNvPr id="5" name="Marcador de pie de página 4">
            <a:extLst>
              <a:ext uri="{FF2B5EF4-FFF2-40B4-BE49-F238E27FC236}">
                <a16:creationId xmlns:a16="http://schemas.microsoft.com/office/drawing/2014/main" id="{7A62D804-E474-9896-B440-4F2741CF9A9B}"/>
              </a:ext>
            </a:extLst>
          </p:cNvPr>
          <p:cNvSpPr>
            <a:spLocks noGrp="1"/>
          </p:cNvSpPr>
          <p:nvPr>
            <p:ph type="ftr" sz="quarter" idx="11"/>
          </p:nvPr>
        </p:nvSpPr>
        <p:spPr/>
        <p:txBody>
          <a:bodyPr/>
          <a:lstStyle/>
          <a:p>
            <a:r>
              <a:rPr lang="es-ES" dirty="0"/>
              <a:t>Daniel Saborido Torres</a:t>
            </a:r>
          </a:p>
        </p:txBody>
      </p:sp>
      <p:sp>
        <p:nvSpPr>
          <p:cNvPr id="6" name="Marcador de número de diapositiva 5">
            <a:extLst>
              <a:ext uri="{FF2B5EF4-FFF2-40B4-BE49-F238E27FC236}">
                <a16:creationId xmlns:a16="http://schemas.microsoft.com/office/drawing/2014/main" id="{61A40F8A-085C-8197-07BF-D892F44810E8}"/>
              </a:ext>
            </a:extLst>
          </p:cNvPr>
          <p:cNvSpPr>
            <a:spLocks noGrp="1"/>
          </p:cNvSpPr>
          <p:nvPr>
            <p:ph type="sldNum" sz="quarter" idx="12"/>
          </p:nvPr>
        </p:nvSpPr>
        <p:spPr/>
        <p:txBody>
          <a:bodyPr/>
          <a:lstStyle/>
          <a:p>
            <a:fld id="{7D510DDE-8EFB-402B-AA82-BBA1E228722B}" type="slidenum">
              <a:rPr lang="es-ES" smtClean="0"/>
              <a:t>‹Nº›</a:t>
            </a:fld>
            <a:endParaRPr lang="es-ES" dirty="0"/>
          </a:p>
        </p:txBody>
      </p:sp>
    </p:spTree>
    <p:extLst>
      <p:ext uri="{BB962C8B-B14F-4D97-AF65-F5344CB8AC3E}">
        <p14:creationId xmlns:p14="http://schemas.microsoft.com/office/powerpoint/2010/main" val="1990743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3D86AD-4A48-EE1B-2720-64C27D23CF7E}"/>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44B309D-FAAC-4F8A-A300-90D9D73183D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72154B2-BFE5-BAAF-E9AC-DD21BD99684D}"/>
              </a:ext>
            </a:extLst>
          </p:cNvPr>
          <p:cNvSpPr>
            <a:spLocks noGrp="1"/>
          </p:cNvSpPr>
          <p:nvPr>
            <p:ph type="dt" sz="half" idx="10"/>
          </p:nvPr>
        </p:nvSpPr>
        <p:spPr/>
        <p:txBody>
          <a:bodyPr/>
          <a:lstStyle/>
          <a:p>
            <a:r>
              <a:rPr lang="es-ES" dirty="0"/>
              <a:t>21/09/2023</a:t>
            </a:r>
          </a:p>
        </p:txBody>
      </p:sp>
      <p:sp>
        <p:nvSpPr>
          <p:cNvPr id="5" name="Marcador de pie de página 4">
            <a:extLst>
              <a:ext uri="{FF2B5EF4-FFF2-40B4-BE49-F238E27FC236}">
                <a16:creationId xmlns:a16="http://schemas.microsoft.com/office/drawing/2014/main" id="{F3D6F1EA-2916-422E-2632-C74F8325B086}"/>
              </a:ext>
            </a:extLst>
          </p:cNvPr>
          <p:cNvSpPr>
            <a:spLocks noGrp="1"/>
          </p:cNvSpPr>
          <p:nvPr>
            <p:ph type="ftr" sz="quarter" idx="11"/>
          </p:nvPr>
        </p:nvSpPr>
        <p:spPr/>
        <p:txBody>
          <a:bodyPr/>
          <a:lstStyle/>
          <a:p>
            <a:r>
              <a:rPr lang="es-ES" dirty="0"/>
              <a:t>Daniel Saborido Torres</a:t>
            </a:r>
          </a:p>
        </p:txBody>
      </p:sp>
      <p:sp>
        <p:nvSpPr>
          <p:cNvPr id="6" name="Marcador de número de diapositiva 5">
            <a:extLst>
              <a:ext uri="{FF2B5EF4-FFF2-40B4-BE49-F238E27FC236}">
                <a16:creationId xmlns:a16="http://schemas.microsoft.com/office/drawing/2014/main" id="{D61C5E8C-69A8-1907-5AD3-A5624C58B730}"/>
              </a:ext>
            </a:extLst>
          </p:cNvPr>
          <p:cNvSpPr>
            <a:spLocks noGrp="1"/>
          </p:cNvSpPr>
          <p:nvPr>
            <p:ph type="sldNum" sz="quarter" idx="12"/>
          </p:nvPr>
        </p:nvSpPr>
        <p:spPr/>
        <p:txBody>
          <a:bodyPr/>
          <a:lstStyle/>
          <a:p>
            <a:fld id="{7D510DDE-8EFB-402B-AA82-BBA1E228722B}" type="slidenum">
              <a:rPr lang="es-ES" smtClean="0"/>
              <a:t>‹Nº›</a:t>
            </a:fld>
            <a:endParaRPr lang="es-ES" dirty="0"/>
          </a:p>
        </p:txBody>
      </p:sp>
    </p:spTree>
    <p:extLst>
      <p:ext uri="{BB962C8B-B14F-4D97-AF65-F5344CB8AC3E}">
        <p14:creationId xmlns:p14="http://schemas.microsoft.com/office/powerpoint/2010/main" val="2343533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CFDE1DB-89C1-2DF2-6BDA-41F2223F797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2B63EC9-E751-682C-856B-787AFAC38E3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8A6C4E3-8CCE-E189-2820-24F084C3710A}"/>
              </a:ext>
            </a:extLst>
          </p:cNvPr>
          <p:cNvSpPr>
            <a:spLocks noGrp="1"/>
          </p:cNvSpPr>
          <p:nvPr>
            <p:ph type="dt" sz="half" idx="10"/>
          </p:nvPr>
        </p:nvSpPr>
        <p:spPr/>
        <p:txBody>
          <a:bodyPr/>
          <a:lstStyle/>
          <a:p>
            <a:r>
              <a:rPr lang="es-ES" dirty="0"/>
              <a:t>21/09/2023</a:t>
            </a:r>
          </a:p>
        </p:txBody>
      </p:sp>
      <p:sp>
        <p:nvSpPr>
          <p:cNvPr id="5" name="Marcador de pie de página 4">
            <a:extLst>
              <a:ext uri="{FF2B5EF4-FFF2-40B4-BE49-F238E27FC236}">
                <a16:creationId xmlns:a16="http://schemas.microsoft.com/office/drawing/2014/main" id="{D7D4B646-A40F-A329-A45B-FDC0E5393B97}"/>
              </a:ext>
            </a:extLst>
          </p:cNvPr>
          <p:cNvSpPr>
            <a:spLocks noGrp="1"/>
          </p:cNvSpPr>
          <p:nvPr>
            <p:ph type="ftr" sz="quarter" idx="11"/>
          </p:nvPr>
        </p:nvSpPr>
        <p:spPr/>
        <p:txBody>
          <a:bodyPr/>
          <a:lstStyle/>
          <a:p>
            <a:r>
              <a:rPr lang="es-ES" dirty="0"/>
              <a:t>Daniel Saborido Torres</a:t>
            </a:r>
          </a:p>
        </p:txBody>
      </p:sp>
      <p:sp>
        <p:nvSpPr>
          <p:cNvPr id="6" name="Marcador de número de diapositiva 5">
            <a:extLst>
              <a:ext uri="{FF2B5EF4-FFF2-40B4-BE49-F238E27FC236}">
                <a16:creationId xmlns:a16="http://schemas.microsoft.com/office/drawing/2014/main" id="{CFF238C6-C678-6BFC-92D9-2D717B60DA68}"/>
              </a:ext>
            </a:extLst>
          </p:cNvPr>
          <p:cNvSpPr>
            <a:spLocks noGrp="1"/>
          </p:cNvSpPr>
          <p:nvPr>
            <p:ph type="sldNum" sz="quarter" idx="12"/>
          </p:nvPr>
        </p:nvSpPr>
        <p:spPr/>
        <p:txBody>
          <a:bodyPr/>
          <a:lstStyle/>
          <a:p>
            <a:fld id="{7D510DDE-8EFB-402B-AA82-BBA1E228722B}" type="slidenum">
              <a:rPr lang="es-ES" smtClean="0"/>
              <a:t>‹Nº›</a:t>
            </a:fld>
            <a:endParaRPr lang="es-ES" dirty="0"/>
          </a:p>
        </p:txBody>
      </p:sp>
    </p:spTree>
    <p:extLst>
      <p:ext uri="{BB962C8B-B14F-4D97-AF65-F5344CB8AC3E}">
        <p14:creationId xmlns:p14="http://schemas.microsoft.com/office/powerpoint/2010/main" val="98869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A57B2D-D3B0-9D8A-DC92-24E630AED40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803D9F8-A274-2688-A2AA-403A7CECB74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B263BCB-EC9F-230C-75B2-45FA9CD8C7D4}"/>
              </a:ext>
            </a:extLst>
          </p:cNvPr>
          <p:cNvSpPr>
            <a:spLocks noGrp="1"/>
          </p:cNvSpPr>
          <p:nvPr>
            <p:ph type="dt" sz="half" idx="10"/>
          </p:nvPr>
        </p:nvSpPr>
        <p:spPr/>
        <p:txBody>
          <a:bodyPr/>
          <a:lstStyle/>
          <a:p>
            <a:r>
              <a:rPr lang="es-ES" dirty="0"/>
              <a:t>21/09/2023</a:t>
            </a:r>
          </a:p>
        </p:txBody>
      </p:sp>
      <p:sp>
        <p:nvSpPr>
          <p:cNvPr id="5" name="Marcador de pie de página 4">
            <a:extLst>
              <a:ext uri="{FF2B5EF4-FFF2-40B4-BE49-F238E27FC236}">
                <a16:creationId xmlns:a16="http://schemas.microsoft.com/office/drawing/2014/main" id="{5CAC5DAC-A1FE-3B0F-872E-0E2A32ED70B3}"/>
              </a:ext>
            </a:extLst>
          </p:cNvPr>
          <p:cNvSpPr>
            <a:spLocks noGrp="1"/>
          </p:cNvSpPr>
          <p:nvPr>
            <p:ph type="ftr" sz="quarter" idx="11"/>
          </p:nvPr>
        </p:nvSpPr>
        <p:spPr/>
        <p:txBody>
          <a:bodyPr/>
          <a:lstStyle/>
          <a:p>
            <a:r>
              <a:rPr lang="es-ES" dirty="0"/>
              <a:t>Daniel Saborido Torres</a:t>
            </a:r>
          </a:p>
        </p:txBody>
      </p:sp>
      <p:sp>
        <p:nvSpPr>
          <p:cNvPr id="6" name="Marcador de número de diapositiva 5">
            <a:extLst>
              <a:ext uri="{FF2B5EF4-FFF2-40B4-BE49-F238E27FC236}">
                <a16:creationId xmlns:a16="http://schemas.microsoft.com/office/drawing/2014/main" id="{1D604DEA-8140-928C-8D37-6C5314B23555}"/>
              </a:ext>
            </a:extLst>
          </p:cNvPr>
          <p:cNvSpPr>
            <a:spLocks noGrp="1"/>
          </p:cNvSpPr>
          <p:nvPr>
            <p:ph type="sldNum" sz="quarter" idx="12"/>
          </p:nvPr>
        </p:nvSpPr>
        <p:spPr/>
        <p:txBody>
          <a:bodyPr/>
          <a:lstStyle/>
          <a:p>
            <a:fld id="{7D510DDE-8EFB-402B-AA82-BBA1E228722B}" type="slidenum">
              <a:rPr lang="es-ES" smtClean="0"/>
              <a:t>‹Nº›</a:t>
            </a:fld>
            <a:endParaRPr lang="es-ES" dirty="0"/>
          </a:p>
        </p:txBody>
      </p:sp>
    </p:spTree>
    <p:extLst>
      <p:ext uri="{BB962C8B-B14F-4D97-AF65-F5344CB8AC3E}">
        <p14:creationId xmlns:p14="http://schemas.microsoft.com/office/powerpoint/2010/main" val="519397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1391CD-E342-1EC2-320F-B0086CAB685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B29B0DB6-CAFD-0132-0014-30F3F41E96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1A63D90-CCBF-FCDF-F5D6-6DBB6E46D05A}"/>
              </a:ext>
            </a:extLst>
          </p:cNvPr>
          <p:cNvSpPr>
            <a:spLocks noGrp="1"/>
          </p:cNvSpPr>
          <p:nvPr>
            <p:ph type="dt" sz="half" idx="10"/>
          </p:nvPr>
        </p:nvSpPr>
        <p:spPr/>
        <p:txBody>
          <a:bodyPr/>
          <a:lstStyle/>
          <a:p>
            <a:r>
              <a:rPr lang="es-ES" dirty="0"/>
              <a:t>21/09/2023</a:t>
            </a:r>
          </a:p>
        </p:txBody>
      </p:sp>
      <p:sp>
        <p:nvSpPr>
          <p:cNvPr id="5" name="Marcador de pie de página 4">
            <a:extLst>
              <a:ext uri="{FF2B5EF4-FFF2-40B4-BE49-F238E27FC236}">
                <a16:creationId xmlns:a16="http://schemas.microsoft.com/office/drawing/2014/main" id="{03036546-DEBB-983A-28E5-4E29664A0E20}"/>
              </a:ext>
            </a:extLst>
          </p:cNvPr>
          <p:cNvSpPr>
            <a:spLocks noGrp="1"/>
          </p:cNvSpPr>
          <p:nvPr>
            <p:ph type="ftr" sz="quarter" idx="11"/>
          </p:nvPr>
        </p:nvSpPr>
        <p:spPr/>
        <p:txBody>
          <a:bodyPr/>
          <a:lstStyle/>
          <a:p>
            <a:r>
              <a:rPr lang="es-ES" dirty="0"/>
              <a:t>Daniel Saborido Torres</a:t>
            </a:r>
          </a:p>
        </p:txBody>
      </p:sp>
      <p:sp>
        <p:nvSpPr>
          <p:cNvPr id="6" name="Marcador de número de diapositiva 5">
            <a:extLst>
              <a:ext uri="{FF2B5EF4-FFF2-40B4-BE49-F238E27FC236}">
                <a16:creationId xmlns:a16="http://schemas.microsoft.com/office/drawing/2014/main" id="{375D7174-F494-A3DE-CD7F-3F45FC4F67EE}"/>
              </a:ext>
            </a:extLst>
          </p:cNvPr>
          <p:cNvSpPr>
            <a:spLocks noGrp="1"/>
          </p:cNvSpPr>
          <p:nvPr>
            <p:ph type="sldNum" sz="quarter" idx="12"/>
          </p:nvPr>
        </p:nvSpPr>
        <p:spPr/>
        <p:txBody>
          <a:bodyPr/>
          <a:lstStyle/>
          <a:p>
            <a:fld id="{7D510DDE-8EFB-402B-AA82-BBA1E228722B}" type="slidenum">
              <a:rPr lang="es-ES" smtClean="0"/>
              <a:t>‹Nº›</a:t>
            </a:fld>
            <a:endParaRPr lang="es-ES" dirty="0"/>
          </a:p>
        </p:txBody>
      </p:sp>
    </p:spTree>
    <p:extLst>
      <p:ext uri="{BB962C8B-B14F-4D97-AF65-F5344CB8AC3E}">
        <p14:creationId xmlns:p14="http://schemas.microsoft.com/office/powerpoint/2010/main" val="4255397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53F971-C546-DFCB-90AC-02040174343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5762202-B7A6-613D-F3AD-710E48336EB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B8AFD4C4-89F5-3DA2-5627-EA2F5EAD683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80E38ADA-8F7B-ACAB-1928-79FF903FE51E}"/>
              </a:ext>
            </a:extLst>
          </p:cNvPr>
          <p:cNvSpPr>
            <a:spLocks noGrp="1"/>
          </p:cNvSpPr>
          <p:nvPr>
            <p:ph type="dt" sz="half" idx="10"/>
          </p:nvPr>
        </p:nvSpPr>
        <p:spPr/>
        <p:txBody>
          <a:bodyPr/>
          <a:lstStyle/>
          <a:p>
            <a:r>
              <a:rPr lang="es-ES" dirty="0"/>
              <a:t>21/09/2023</a:t>
            </a:r>
          </a:p>
        </p:txBody>
      </p:sp>
      <p:sp>
        <p:nvSpPr>
          <p:cNvPr id="6" name="Marcador de pie de página 5">
            <a:extLst>
              <a:ext uri="{FF2B5EF4-FFF2-40B4-BE49-F238E27FC236}">
                <a16:creationId xmlns:a16="http://schemas.microsoft.com/office/drawing/2014/main" id="{2295C803-5479-4148-2438-2D16737477AB}"/>
              </a:ext>
            </a:extLst>
          </p:cNvPr>
          <p:cNvSpPr>
            <a:spLocks noGrp="1"/>
          </p:cNvSpPr>
          <p:nvPr>
            <p:ph type="ftr" sz="quarter" idx="11"/>
          </p:nvPr>
        </p:nvSpPr>
        <p:spPr/>
        <p:txBody>
          <a:bodyPr/>
          <a:lstStyle/>
          <a:p>
            <a:r>
              <a:rPr lang="es-ES" dirty="0"/>
              <a:t>Daniel Saborido Torres</a:t>
            </a:r>
          </a:p>
        </p:txBody>
      </p:sp>
      <p:sp>
        <p:nvSpPr>
          <p:cNvPr id="7" name="Marcador de número de diapositiva 6">
            <a:extLst>
              <a:ext uri="{FF2B5EF4-FFF2-40B4-BE49-F238E27FC236}">
                <a16:creationId xmlns:a16="http://schemas.microsoft.com/office/drawing/2014/main" id="{5BE522F9-BC21-F1A3-14C0-A693B579FC0D}"/>
              </a:ext>
            </a:extLst>
          </p:cNvPr>
          <p:cNvSpPr>
            <a:spLocks noGrp="1"/>
          </p:cNvSpPr>
          <p:nvPr>
            <p:ph type="sldNum" sz="quarter" idx="12"/>
          </p:nvPr>
        </p:nvSpPr>
        <p:spPr/>
        <p:txBody>
          <a:bodyPr/>
          <a:lstStyle/>
          <a:p>
            <a:fld id="{7D510DDE-8EFB-402B-AA82-BBA1E228722B}" type="slidenum">
              <a:rPr lang="es-ES" smtClean="0"/>
              <a:t>‹Nº›</a:t>
            </a:fld>
            <a:endParaRPr lang="es-ES" dirty="0"/>
          </a:p>
        </p:txBody>
      </p:sp>
    </p:spTree>
    <p:extLst>
      <p:ext uri="{BB962C8B-B14F-4D97-AF65-F5344CB8AC3E}">
        <p14:creationId xmlns:p14="http://schemas.microsoft.com/office/powerpoint/2010/main" val="941262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A306FA-C80D-01B9-E687-809E2C58A91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8DD378B-1760-B4FD-04A0-7443E9A131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CEAADCE-EADF-00DD-16EF-F2E140F2633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64D01AD7-2ABA-187B-2679-5074043360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4A1DF5E-2D72-74B3-0144-1C13EF26DD9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ACBE235C-FA7B-7C98-0236-394413207078}"/>
              </a:ext>
            </a:extLst>
          </p:cNvPr>
          <p:cNvSpPr>
            <a:spLocks noGrp="1"/>
          </p:cNvSpPr>
          <p:nvPr>
            <p:ph type="dt" sz="half" idx="10"/>
          </p:nvPr>
        </p:nvSpPr>
        <p:spPr/>
        <p:txBody>
          <a:bodyPr/>
          <a:lstStyle/>
          <a:p>
            <a:r>
              <a:rPr lang="es-ES" dirty="0"/>
              <a:t>21/09/2023</a:t>
            </a:r>
          </a:p>
        </p:txBody>
      </p:sp>
      <p:sp>
        <p:nvSpPr>
          <p:cNvPr id="8" name="Marcador de pie de página 7">
            <a:extLst>
              <a:ext uri="{FF2B5EF4-FFF2-40B4-BE49-F238E27FC236}">
                <a16:creationId xmlns:a16="http://schemas.microsoft.com/office/drawing/2014/main" id="{420982EF-D3A6-4F79-D01A-4D2481CF4AEB}"/>
              </a:ext>
            </a:extLst>
          </p:cNvPr>
          <p:cNvSpPr>
            <a:spLocks noGrp="1"/>
          </p:cNvSpPr>
          <p:nvPr>
            <p:ph type="ftr" sz="quarter" idx="11"/>
          </p:nvPr>
        </p:nvSpPr>
        <p:spPr/>
        <p:txBody>
          <a:bodyPr/>
          <a:lstStyle/>
          <a:p>
            <a:r>
              <a:rPr lang="es-ES" dirty="0"/>
              <a:t>Daniel Saborido Torres</a:t>
            </a:r>
          </a:p>
        </p:txBody>
      </p:sp>
      <p:sp>
        <p:nvSpPr>
          <p:cNvPr id="9" name="Marcador de número de diapositiva 8">
            <a:extLst>
              <a:ext uri="{FF2B5EF4-FFF2-40B4-BE49-F238E27FC236}">
                <a16:creationId xmlns:a16="http://schemas.microsoft.com/office/drawing/2014/main" id="{257E10AF-03B7-FDC1-E547-B7D91DB4A5F6}"/>
              </a:ext>
            </a:extLst>
          </p:cNvPr>
          <p:cNvSpPr>
            <a:spLocks noGrp="1"/>
          </p:cNvSpPr>
          <p:nvPr>
            <p:ph type="sldNum" sz="quarter" idx="12"/>
          </p:nvPr>
        </p:nvSpPr>
        <p:spPr/>
        <p:txBody>
          <a:bodyPr/>
          <a:lstStyle/>
          <a:p>
            <a:fld id="{7D510DDE-8EFB-402B-AA82-BBA1E228722B}" type="slidenum">
              <a:rPr lang="es-ES" smtClean="0"/>
              <a:t>‹Nº›</a:t>
            </a:fld>
            <a:endParaRPr lang="es-ES" dirty="0"/>
          </a:p>
        </p:txBody>
      </p:sp>
    </p:spTree>
    <p:extLst>
      <p:ext uri="{BB962C8B-B14F-4D97-AF65-F5344CB8AC3E}">
        <p14:creationId xmlns:p14="http://schemas.microsoft.com/office/powerpoint/2010/main" val="3368617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2AB145-B3C7-0471-697C-40E6ABDFA2D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47564DD-A2C9-C61A-C88C-D1FEC58755B4}"/>
              </a:ext>
            </a:extLst>
          </p:cNvPr>
          <p:cNvSpPr>
            <a:spLocks noGrp="1"/>
          </p:cNvSpPr>
          <p:nvPr>
            <p:ph type="dt" sz="half" idx="10"/>
          </p:nvPr>
        </p:nvSpPr>
        <p:spPr/>
        <p:txBody>
          <a:bodyPr/>
          <a:lstStyle/>
          <a:p>
            <a:r>
              <a:rPr lang="es-ES" dirty="0"/>
              <a:t>21/09/2023</a:t>
            </a:r>
          </a:p>
        </p:txBody>
      </p:sp>
      <p:sp>
        <p:nvSpPr>
          <p:cNvPr id="4" name="Marcador de pie de página 3">
            <a:extLst>
              <a:ext uri="{FF2B5EF4-FFF2-40B4-BE49-F238E27FC236}">
                <a16:creationId xmlns:a16="http://schemas.microsoft.com/office/drawing/2014/main" id="{C3F810F3-BBC4-5D10-7EF7-F7000B217F5E}"/>
              </a:ext>
            </a:extLst>
          </p:cNvPr>
          <p:cNvSpPr>
            <a:spLocks noGrp="1"/>
          </p:cNvSpPr>
          <p:nvPr>
            <p:ph type="ftr" sz="quarter" idx="11"/>
          </p:nvPr>
        </p:nvSpPr>
        <p:spPr/>
        <p:txBody>
          <a:bodyPr/>
          <a:lstStyle/>
          <a:p>
            <a:r>
              <a:rPr lang="es-ES" dirty="0"/>
              <a:t>Daniel Saborido Torres</a:t>
            </a:r>
          </a:p>
        </p:txBody>
      </p:sp>
      <p:sp>
        <p:nvSpPr>
          <p:cNvPr id="5" name="Marcador de número de diapositiva 4">
            <a:extLst>
              <a:ext uri="{FF2B5EF4-FFF2-40B4-BE49-F238E27FC236}">
                <a16:creationId xmlns:a16="http://schemas.microsoft.com/office/drawing/2014/main" id="{B975E910-6FD5-E28E-0670-4814286961F1}"/>
              </a:ext>
            </a:extLst>
          </p:cNvPr>
          <p:cNvSpPr>
            <a:spLocks noGrp="1"/>
          </p:cNvSpPr>
          <p:nvPr>
            <p:ph type="sldNum" sz="quarter" idx="12"/>
          </p:nvPr>
        </p:nvSpPr>
        <p:spPr/>
        <p:txBody>
          <a:bodyPr/>
          <a:lstStyle/>
          <a:p>
            <a:fld id="{7D510DDE-8EFB-402B-AA82-BBA1E228722B}" type="slidenum">
              <a:rPr lang="es-ES" smtClean="0"/>
              <a:t>‹Nº›</a:t>
            </a:fld>
            <a:endParaRPr lang="es-ES" dirty="0"/>
          </a:p>
        </p:txBody>
      </p:sp>
    </p:spTree>
    <p:extLst>
      <p:ext uri="{BB962C8B-B14F-4D97-AF65-F5344CB8AC3E}">
        <p14:creationId xmlns:p14="http://schemas.microsoft.com/office/powerpoint/2010/main" val="607157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11D20EE-58A4-D7FE-BD07-060D0E23BEFF}"/>
              </a:ext>
            </a:extLst>
          </p:cNvPr>
          <p:cNvSpPr>
            <a:spLocks noGrp="1"/>
          </p:cNvSpPr>
          <p:nvPr>
            <p:ph type="dt" sz="half" idx="10"/>
          </p:nvPr>
        </p:nvSpPr>
        <p:spPr/>
        <p:txBody>
          <a:bodyPr/>
          <a:lstStyle/>
          <a:p>
            <a:r>
              <a:rPr lang="es-ES" dirty="0"/>
              <a:t>21/09/2023</a:t>
            </a:r>
          </a:p>
        </p:txBody>
      </p:sp>
      <p:sp>
        <p:nvSpPr>
          <p:cNvPr id="3" name="Marcador de pie de página 2">
            <a:extLst>
              <a:ext uri="{FF2B5EF4-FFF2-40B4-BE49-F238E27FC236}">
                <a16:creationId xmlns:a16="http://schemas.microsoft.com/office/drawing/2014/main" id="{FADE27D5-7C80-0BEF-167D-7E9C72CFCD0A}"/>
              </a:ext>
            </a:extLst>
          </p:cNvPr>
          <p:cNvSpPr>
            <a:spLocks noGrp="1"/>
          </p:cNvSpPr>
          <p:nvPr>
            <p:ph type="ftr" sz="quarter" idx="11"/>
          </p:nvPr>
        </p:nvSpPr>
        <p:spPr/>
        <p:txBody>
          <a:bodyPr/>
          <a:lstStyle/>
          <a:p>
            <a:r>
              <a:rPr lang="es-ES" dirty="0"/>
              <a:t>Daniel Saborido Torres</a:t>
            </a:r>
          </a:p>
        </p:txBody>
      </p:sp>
      <p:sp>
        <p:nvSpPr>
          <p:cNvPr id="4" name="Marcador de número de diapositiva 3">
            <a:extLst>
              <a:ext uri="{FF2B5EF4-FFF2-40B4-BE49-F238E27FC236}">
                <a16:creationId xmlns:a16="http://schemas.microsoft.com/office/drawing/2014/main" id="{BF97D560-8651-657B-2435-CBE8A632805C}"/>
              </a:ext>
            </a:extLst>
          </p:cNvPr>
          <p:cNvSpPr>
            <a:spLocks noGrp="1"/>
          </p:cNvSpPr>
          <p:nvPr>
            <p:ph type="sldNum" sz="quarter" idx="12"/>
          </p:nvPr>
        </p:nvSpPr>
        <p:spPr/>
        <p:txBody>
          <a:bodyPr/>
          <a:lstStyle/>
          <a:p>
            <a:fld id="{7D510DDE-8EFB-402B-AA82-BBA1E228722B}" type="slidenum">
              <a:rPr lang="es-ES" smtClean="0"/>
              <a:t>‹Nº›</a:t>
            </a:fld>
            <a:endParaRPr lang="es-ES" dirty="0"/>
          </a:p>
        </p:txBody>
      </p:sp>
    </p:spTree>
    <p:extLst>
      <p:ext uri="{BB962C8B-B14F-4D97-AF65-F5344CB8AC3E}">
        <p14:creationId xmlns:p14="http://schemas.microsoft.com/office/powerpoint/2010/main" val="1078577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7F35D1-3269-7FFB-1CD8-0796B65F4BD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6FBC3E1-90B4-4FED-1D50-F541E68A3E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1711F2E3-82A9-193C-C1FD-7D1D143724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213ED22-04FA-8EC9-5845-62F446153EB4}"/>
              </a:ext>
            </a:extLst>
          </p:cNvPr>
          <p:cNvSpPr>
            <a:spLocks noGrp="1"/>
          </p:cNvSpPr>
          <p:nvPr>
            <p:ph type="dt" sz="half" idx="10"/>
          </p:nvPr>
        </p:nvSpPr>
        <p:spPr/>
        <p:txBody>
          <a:bodyPr/>
          <a:lstStyle/>
          <a:p>
            <a:r>
              <a:rPr lang="es-ES" dirty="0"/>
              <a:t>21/09/2023</a:t>
            </a:r>
          </a:p>
        </p:txBody>
      </p:sp>
      <p:sp>
        <p:nvSpPr>
          <p:cNvPr id="6" name="Marcador de pie de página 5">
            <a:extLst>
              <a:ext uri="{FF2B5EF4-FFF2-40B4-BE49-F238E27FC236}">
                <a16:creationId xmlns:a16="http://schemas.microsoft.com/office/drawing/2014/main" id="{5DBB7E1B-7A6B-D0E8-DD2C-5BB83D461208}"/>
              </a:ext>
            </a:extLst>
          </p:cNvPr>
          <p:cNvSpPr>
            <a:spLocks noGrp="1"/>
          </p:cNvSpPr>
          <p:nvPr>
            <p:ph type="ftr" sz="quarter" idx="11"/>
          </p:nvPr>
        </p:nvSpPr>
        <p:spPr/>
        <p:txBody>
          <a:bodyPr/>
          <a:lstStyle/>
          <a:p>
            <a:r>
              <a:rPr lang="es-ES" dirty="0"/>
              <a:t>Daniel Saborido Torres</a:t>
            </a:r>
          </a:p>
        </p:txBody>
      </p:sp>
      <p:sp>
        <p:nvSpPr>
          <p:cNvPr id="7" name="Marcador de número de diapositiva 6">
            <a:extLst>
              <a:ext uri="{FF2B5EF4-FFF2-40B4-BE49-F238E27FC236}">
                <a16:creationId xmlns:a16="http://schemas.microsoft.com/office/drawing/2014/main" id="{80450D7B-AEB4-91FC-A3F5-ECC7BA0E4A0D}"/>
              </a:ext>
            </a:extLst>
          </p:cNvPr>
          <p:cNvSpPr>
            <a:spLocks noGrp="1"/>
          </p:cNvSpPr>
          <p:nvPr>
            <p:ph type="sldNum" sz="quarter" idx="12"/>
          </p:nvPr>
        </p:nvSpPr>
        <p:spPr/>
        <p:txBody>
          <a:bodyPr/>
          <a:lstStyle/>
          <a:p>
            <a:fld id="{7D510DDE-8EFB-402B-AA82-BBA1E228722B}" type="slidenum">
              <a:rPr lang="es-ES" smtClean="0"/>
              <a:t>‹Nº›</a:t>
            </a:fld>
            <a:endParaRPr lang="es-ES" dirty="0"/>
          </a:p>
        </p:txBody>
      </p:sp>
    </p:spTree>
    <p:extLst>
      <p:ext uri="{BB962C8B-B14F-4D97-AF65-F5344CB8AC3E}">
        <p14:creationId xmlns:p14="http://schemas.microsoft.com/office/powerpoint/2010/main" val="285623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115992-00A6-6C28-E950-2867FD9612C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72CA768E-40CD-59DA-2E5A-9A26B8B82E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a:extLst>
              <a:ext uri="{FF2B5EF4-FFF2-40B4-BE49-F238E27FC236}">
                <a16:creationId xmlns:a16="http://schemas.microsoft.com/office/drawing/2014/main" id="{6FC490B0-EB38-50FE-66F6-99DB7FB3E5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8976631-F6CE-F5BA-38C1-9F0ABF8C9D6F}"/>
              </a:ext>
            </a:extLst>
          </p:cNvPr>
          <p:cNvSpPr>
            <a:spLocks noGrp="1"/>
          </p:cNvSpPr>
          <p:nvPr>
            <p:ph type="dt" sz="half" idx="10"/>
          </p:nvPr>
        </p:nvSpPr>
        <p:spPr/>
        <p:txBody>
          <a:bodyPr/>
          <a:lstStyle/>
          <a:p>
            <a:r>
              <a:rPr lang="es-ES" dirty="0"/>
              <a:t>21/09/2023</a:t>
            </a:r>
          </a:p>
        </p:txBody>
      </p:sp>
      <p:sp>
        <p:nvSpPr>
          <p:cNvPr id="6" name="Marcador de pie de página 5">
            <a:extLst>
              <a:ext uri="{FF2B5EF4-FFF2-40B4-BE49-F238E27FC236}">
                <a16:creationId xmlns:a16="http://schemas.microsoft.com/office/drawing/2014/main" id="{3EEEBA24-5BB1-F843-4EE8-713FCBA2696E}"/>
              </a:ext>
            </a:extLst>
          </p:cNvPr>
          <p:cNvSpPr>
            <a:spLocks noGrp="1"/>
          </p:cNvSpPr>
          <p:nvPr>
            <p:ph type="ftr" sz="quarter" idx="11"/>
          </p:nvPr>
        </p:nvSpPr>
        <p:spPr/>
        <p:txBody>
          <a:bodyPr/>
          <a:lstStyle/>
          <a:p>
            <a:r>
              <a:rPr lang="es-ES" dirty="0"/>
              <a:t>Daniel Saborido Torres</a:t>
            </a:r>
          </a:p>
        </p:txBody>
      </p:sp>
      <p:sp>
        <p:nvSpPr>
          <p:cNvPr id="7" name="Marcador de número de diapositiva 6">
            <a:extLst>
              <a:ext uri="{FF2B5EF4-FFF2-40B4-BE49-F238E27FC236}">
                <a16:creationId xmlns:a16="http://schemas.microsoft.com/office/drawing/2014/main" id="{75E6EB07-C60F-2671-F6C7-B698AD8235D0}"/>
              </a:ext>
            </a:extLst>
          </p:cNvPr>
          <p:cNvSpPr>
            <a:spLocks noGrp="1"/>
          </p:cNvSpPr>
          <p:nvPr>
            <p:ph type="sldNum" sz="quarter" idx="12"/>
          </p:nvPr>
        </p:nvSpPr>
        <p:spPr/>
        <p:txBody>
          <a:bodyPr/>
          <a:lstStyle/>
          <a:p>
            <a:fld id="{7D510DDE-8EFB-402B-AA82-BBA1E228722B}" type="slidenum">
              <a:rPr lang="es-ES" smtClean="0"/>
              <a:t>‹Nº›</a:t>
            </a:fld>
            <a:endParaRPr lang="es-ES" dirty="0"/>
          </a:p>
        </p:txBody>
      </p:sp>
    </p:spTree>
    <p:extLst>
      <p:ext uri="{BB962C8B-B14F-4D97-AF65-F5344CB8AC3E}">
        <p14:creationId xmlns:p14="http://schemas.microsoft.com/office/powerpoint/2010/main" val="192990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1A88DC3-F44F-E769-BE36-E317CDF268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09615EF-A50F-915A-E6DF-AFCFA03ED5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997663E-A57D-C367-864F-7E5DE2DC14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s-ES" dirty="0"/>
              <a:t>21/09/2023</a:t>
            </a:r>
          </a:p>
        </p:txBody>
      </p:sp>
      <p:sp>
        <p:nvSpPr>
          <p:cNvPr id="5" name="Marcador de pie de página 4">
            <a:extLst>
              <a:ext uri="{FF2B5EF4-FFF2-40B4-BE49-F238E27FC236}">
                <a16:creationId xmlns:a16="http://schemas.microsoft.com/office/drawing/2014/main" id="{41867773-C77B-B46C-6297-23A2367A31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dirty="0"/>
              <a:t>Daniel Saborido Torres</a:t>
            </a:r>
          </a:p>
        </p:txBody>
      </p:sp>
      <p:sp>
        <p:nvSpPr>
          <p:cNvPr id="6" name="Marcador de número de diapositiva 5">
            <a:extLst>
              <a:ext uri="{FF2B5EF4-FFF2-40B4-BE49-F238E27FC236}">
                <a16:creationId xmlns:a16="http://schemas.microsoft.com/office/drawing/2014/main" id="{A185BA56-C1EA-1D4C-9048-30AF6F0F22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510DDE-8EFB-402B-AA82-BBA1E228722B}" type="slidenum">
              <a:rPr lang="es-ES" smtClean="0"/>
              <a:t>‹Nº›</a:t>
            </a:fld>
            <a:endParaRPr lang="es-ES" dirty="0"/>
          </a:p>
        </p:txBody>
      </p:sp>
    </p:spTree>
    <p:extLst>
      <p:ext uri="{BB962C8B-B14F-4D97-AF65-F5344CB8AC3E}">
        <p14:creationId xmlns:p14="http://schemas.microsoft.com/office/powerpoint/2010/main" val="34060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log.mozilla.org/addons/2017/05/26/view-source-links-removed/"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damiandeluca.com.ar/que-es-react-native" TargetMode="External"/><Relationship Id="rId3" Type="http://schemas.openxmlformats.org/officeDocument/2006/relationships/image" Target="../media/image5.jp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behind-the-scenes.net/getting-started-with-sass/" TargetMode="External"/><Relationship Id="rId5" Type="http://schemas.openxmlformats.org/officeDocument/2006/relationships/image" Target="../media/image6.jpg"/><Relationship Id="rId4" Type="http://schemas.openxmlformats.org/officeDocument/2006/relationships/hyperlink" Target="https://damiandeluca.com.ar/porque-es-importante-aprender-typescript"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749272-9A9B-DDEF-28C0-092944C3ADCE}"/>
              </a:ext>
            </a:extLst>
          </p:cNvPr>
          <p:cNvSpPr>
            <a:spLocks noGrp="1"/>
          </p:cNvSpPr>
          <p:nvPr>
            <p:ph type="ctrTitle"/>
          </p:nvPr>
        </p:nvSpPr>
        <p:spPr>
          <a:xfrm>
            <a:off x="1524000" y="2235200"/>
            <a:ext cx="9144000" cy="2387600"/>
          </a:xfrm>
        </p:spPr>
        <p:txBody>
          <a:bodyPr>
            <a:normAutofit fontScale="90000"/>
          </a:bodyPr>
          <a:lstStyle/>
          <a:p>
            <a:r>
              <a:rPr lang="es-ES" b="1" dirty="0">
                <a:solidFill>
                  <a:schemeClr val="bg1"/>
                </a:solidFill>
                <a:latin typeface="Aptos" panose="020B0004020202020204" pitchFamily="34" charset="0"/>
              </a:rPr>
              <a:t>Explorando los Fundamentos del Desarrollo Web en Entornos de Cliente</a:t>
            </a:r>
          </a:p>
        </p:txBody>
      </p:sp>
      <p:sp>
        <p:nvSpPr>
          <p:cNvPr id="4" name="Marcador de fecha 3">
            <a:extLst>
              <a:ext uri="{FF2B5EF4-FFF2-40B4-BE49-F238E27FC236}">
                <a16:creationId xmlns:a16="http://schemas.microsoft.com/office/drawing/2014/main" id="{2A45BA78-B813-C15E-9BD4-198D174DE8E9}"/>
              </a:ext>
            </a:extLst>
          </p:cNvPr>
          <p:cNvSpPr>
            <a:spLocks noGrp="1"/>
          </p:cNvSpPr>
          <p:nvPr>
            <p:ph type="dt" sz="half" idx="10"/>
          </p:nvPr>
        </p:nvSpPr>
        <p:spPr>
          <a:xfrm>
            <a:off x="1066800" y="6356350"/>
            <a:ext cx="2743200" cy="365125"/>
          </a:xfrm>
        </p:spPr>
        <p:txBody>
          <a:bodyPr/>
          <a:lstStyle/>
          <a:p>
            <a:r>
              <a:rPr lang="es-ES" b="1" dirty="0">
                <a:solidFill>
                  <a:schemeClr val="bg1"/>
                </a:solidFill>
              </a:rPr>
              <a:t>21/09/2023</a:t>
            </a:r>
          </a:p>
        </p:txBody>
      </p:sp>
      <p:sp>
        <p:nvSpPr>
          <p:cNvPr id="5" name="Marcador de pie de página 4">
            <a:extLst>
              <a:ext uri="{FF2B5EF4-FFF2-40B4-BE49-F238E27FC236}">
                <a16:creationId xmlns:a16="http://schemas.microsoft.com/office/drawing/2014/main" id="{2F7AE8B7-46B3-1878-6973-E98026D0CC4E}"/>
              </a:ext>
            </a:extLst>
          </p:cNvPr>
          <p:cNvSpPr>
            <a:spLocks noGrp="1"/>
          </p:cNvSpPr>
          <p:nvPr>
            <p:ph type="ftr" sz="quarter" idx="11"/>
          </p:nvPr>
        </p:nvSpPr>
        <p:spPr>
          <a:xfrm>
            <a:off x="4038600" y="6356351"/>
            <a:ext cx="4114800" cy="501650"/>
          </a:xfrm>
        </p:spPr>
        <p:txBody>
          <a:bodyPr/>
          <a:lstStyle/>
          <a:p>
            <a:r>
              <a:rPr lang="es-ES" b="1" dirty="0">
                <a:solidFill>
                  <a:schemeClr val="bg1"/>
                </a:solidFill>
              </a:rPr>
              <a:t>Daniel Saborido Torres</a:t>
            </a:r>
          </a:p>
        </p:txBody>
      </p:sp>
    </p:spTree>
    <p:extLst>
      <p:ext uri="{BB962C8B-B14F-4D97-AF65-F5344CB8AC3E}">
        <p14:creationId xmlns:p14="http://schemas.microsoft.com/office/powerpoint/2010/main" val="1735579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5850F-546C-315F-DDC3-6FC6AD786ECF}"/>
              </a:ext>
            </a:extLst>
          </p:cNvPr>
          <p:cNvSpPr>
            <a:spLocks noGrp="1"/>
          </p:cNvSpPr>
          <p:nvPr>
            <p:ph type="title"/>
          </p:nvPr>
        </p:nvSpPr>
        <p:spPr/>
        <p:txBody>
          <a:bodyPr>
            <a:normAutofit/>
          </a:bodyPr>
          <a:lstStyle/>
          <a:p>
            <a:r>
              <a:rPr lang="es-ES" sz="4000" dirty="0">
                <a:solidFill>
                  <a:srgbClr val="F8F8F2"/>
                </a:solidFill>
                <a:effectLst/>
                <a:latin typeface="Century" panose="02040604050505020304" pitchFamily="18" charset="0"/>
              </a:rPr>
              <a:t>Herramientas de Programación en Entorno Cliente</a:t>
            </a:r>
          </a:p>
        </p:txBody>
      </p:sp>
      <p:sp>
        <p:nvSpPr>
          <p:cNvPr id="3" name="Marcador de contenido 2">
            <a:extLst>
              <a:ext uri="{FF2B5EF4-FFF2-40B4-BE49-F238E27FC236}">
                <a16:creationId xmlns:a16="http://schemas.microsoft.com/office/drawing/2014/main" id="{F3CE1C01-9D43-CE1E-49DD-E0E4536D9009}"/>
              </a:ext>
            </a:extLst>
          </p:cNvPr>
          <p:cNvSpPr>
            <a:spLocks noGrp="1"/>
          </p:cNvSpPr>
          <p:nvPr>
            <p:ph idx="1"/>
          </p:nvPr>
        </p:nvSpPr>
        <p:spPr/>
        <p:txBody>
          <a:bodyPr/>
          <a:lstStyle/>
          <a:p>
            <a:endParaRPr lang="es-ES" dirty="0"/>
          </a:p>
        </p:txBody>
      </p:sp>
      <p:sp>
        <p:nvSpPr>
          <p:cNvPr id="4" name="Marcador de fecha 3">
            <a:extLst>
              <a:ext uri="{FF2B5EF4-FFF2-40B4-BE49-F238E27FC236}">
                <a16:creationId xmlns:a16="http://schemas.microsoft.com/office/drawing/2014/main" id="{2A70F5B9-D7A4-36EC-A220-F5EDFA40111D}"/>
              </a:ext>
            </a:extLst>
          </p:cNvPr>
          <p:cNvSpPr>
            <a:spLocks noGrp="1"/>
          </p:cNvSpPr>
          <p:nvPr>
            <p:ph type="dt" sz="half" idx="10"/>
          </p:nvPr>
        </p:nvSpPr>
        <p:spPr/>
        <p:txBody>
          <a:bodyPr/>
          <a:lstStyle/>
          <a:p>
            <a:r>
              <a:rPr lang="es-ES" dirty="0">
                <a:solidFill>
                  <a:schemeClr val="bg1"/>
                </a:solidFill>
              </a:rPr>
              <a:t>21/09/2023</a:t>
            </a:r>
          </a:p>
        </p:txBody>
      </p:sp>
      <p:sp>
        <p:nvSpPr>
          <p:cNvPr id="5" name="Marcador de pie de página 4">
            <a:extLst>
              <a:ext uri="{FF2B5EF4-FFF2-40B4-BE49-F238E27FC236}">
                <a16:creationId xmlns:a16="http://schemas.microsoft.com/office/drawing/2014/main" id="{F947F40A-9CE7-A3FC-AA04-78D5C062F0D2}"/>
              </a:ext>
            </a:extLst>
          </p:cNvPr>
          <p:cNvSpPr>
            <a:spLocks noGrp="1"/>
          </p:cNvSpPr>
          <p:nvPr>
            <p:ph type="ftr" sz="quarter" idx="11"/>
          </p:nvPr>
        </p:nvSpPr>
        <p:spPr/>
        <p:txBody>
          <a:bodyPr/>
          <a:lstStyle/>
          <a:p>
            <a:r>
              <a:rPr lang="es-ES" dirty="0">
                <a:solidFill>
                  <a:schemeClr val="bg1"/>
                </a:solidFill>
              </a:rPr>
              <a:t>Daniel Saborido Torres</a:t>
            </a:r>
          </a:p>
        </p:txBody>
      </p:sp>
      <p:sp>
        <p:nvSpPr>
          <p:cNvPr id="6" name="Marcador de número de diapositiva 5">
            <a:extLst>
              <a:ext uri="{FF2B5EF4-FFF2-40B4-BE49-F238E27FC236}">
                <a16:creationId xmlns:a16="http://schemas.microsoft.com/office/drawing/2014/main" id="{E73846CF-DEDE-15DE-819A-C4F934231F2A}"/>
              </a:ext>
            </a:extLst>
          </p:cNvPr>
          <p:cNvSpPr>
            <a:spLocks noGrp="1"/>
          </p:cNvSpPr>
          <p:nvPr>
            <p:ph type="sldNum" sz="quarter" idx="12"/>
          </p:nvPr>
        </p:nvSpPr>
        <p:spPr>
          <a:xfrm>
            <a:off x="8695441" y="6356350"/>
            <a:ext cx="2743200" cy="365125"/>
          </a:xfrm>
        </p:spPr>
        <p:txBody>
          <a:bodyPr/>
          <a:lstStyle/>
          <a:p>
            <a:fld id="{7D510DDE-8EFB-402B-AA82-BBA1E228722B}" type="slidenum">
              <a:rPr lang="es-ES" smtClean="0">
                <a:solidFill>
                  <a:schemeClr val="bg1"/>
                </a:solidFill>
              </a:rPr>
              <a:t>10</a:t>
            </a:fld>
            <a:endParaRPr lang="es-ES" dirty="0">
              <a:solidFill>
                <a:schemeClr val="bg1"/>
              </a:solidFill>
            </a:endParaRPr>
          </a:p>
        </p:txBody>
      </p:sp>
    </p:spTree>
    <p:extLst>
      <p:ext uri="{BB962C8B-B14F-4D97-AF65-F5344CB8AC3E}">
        <p14:creationId xmlns:p14="http://schemas.microsoft.com/office/powerpoint/2010/main" val="3405022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5850F-546C-315F-DDC3-6FC6AD786ECF}"/>
              </a:ext>
            </a:extLst>
          </p:cNvPr>
          <p:cNvSpPr>
            <a:spLocks noGrp="1"/>
          </p:cNvSpPr>
          <p:nvPr>
            <p:ph type="title"/>
          </p:nvPr>
        </p:nvSpPr>
        <p:spPr/>
        <p:txBody>
          <a:bodyPr>
            <a:normAutofit/>
          </a:bodyPr>
          <a:lstStyle/>
          <a:p>
            <a:r>
              <a:rPr lang="es-ES" sz="4000" dirty="0">
                <a:solidFill>
                  <a:schemeClr val="bg1"/>
                </a:solidFill>
                <a:latin typeface="Century" panose="02040604050505020304" pitchFamily="18" charset="0"/>
              </a:rPr>
              <a:t>Modelos de Programación en Entornos Cliente/Servidor</a:t>
            </a:r>
          </a:p>
        </p:txBody>
      </p:sp>
      <p:sp>
        <p:nvSpPr>
          <p:cNvPr id="3" name="Marcador de contenido 2">
            <a:extLst>
              <a:ext uri="{FF2B5EF4-FFF2-40B4-BE49-F238E27FC236}">
                <a16:creationId xmlns:a16="http://schemas.microsoft.com/office/drawing/2014/main" id="{F3CE1C01-9D43-CE1E-49DD-E0E4536D9009}"/>
              </a:ext>
            </a:extLst>
          </p:cNvPr>
          <p:cNvSpPr>
            <a:spLocks noGrp="1"/>
          </p:cNvSpPr>
          <p:nvPr>
            <p:ph idx="1"/>
          </p:nvPr>
        </p:nvSpPr>
        <p:spPr/>
        <p:txBody>
          <a:bodyPr/>
          <a:lstStyle/>
          <a:p>
            <a:endParaRPr lang="es-ES" dirty="0"/>
          </a:p>
        </p:txBody>
      </p:sp>
      <p:sp>
        <p:nvSpPr>
          <p:cNvPr id="4" name="Marcador de fecha 3">
            <a:extLst>
              <a:ext uri="{FF2B5EF4-FFF2-40B4-BE49-F238E27FC236}">
                <a16:creationId xmlns:a16="http://schemas.microsoft.com/office/drawing/2014/main" id="{2A70F5B9-D7A4-36EC-A220-F5EDFA40111D}"/>
              </a:ext>
            </a:extLst>
          </p:cNvPr>
          <p:cNvSpPr>
            <a:spLocks noGrp="1"/>
          </p:cNvSpPr>
          <p:nvPr>
            <p:ph type="dt" sz="half" idx="10"/>
          </p:nvPr>
        </p:nvSpPr>
        <p:spPr/>
        <p:txBody>
          <a:bodyPr/>
          <a:lstStyle/>
          <a:p>
            <a:r>
              <a:rPr lang="es-ES" dirty="0">
                <a:solidFill>
                  <a:schemeClr val="bg1"/>
                </a:solidFill>
              </a:rPr>
              <a:t>21/09/2023</a:t>
            </a:r>
          </a:p>
        </p:txBody>
      </p:sp>
      <p:sp>
        <p:nvSpPr>
          <p:cNvPr id="5" name="Marcador de pie de página 4">
            <a:extLst>
              <a:ext uri="{FF2B5EF4-FFF2-40B4-BE49-F238E27FC236}">
                <a16:creationId xmlns:a16="http://schemas.microsoft.com/office/drawing/2014/main" id="{F947F40A-9CE7-A3FC-AA04-78D5C062F0D2}"/>
              </a:ext>
            </a:extLst>
          </p:cNvPr>
          <p:cNvSpPr>
            <a:spLocks noGrp="1"/>
          </p:cNvSpPr>
          <p:nvPr>
            <p:ph type="ftr" sz="quarter" idx="11"/>
          </p:nvPr>
        </p:nvSpPr>
        <p:spPr/>
        <p:txBody>
          <a:bodyPr/>
          <a:lstStyle/>
          <a:p>
            <a:r>
              <a:rPr lang="es-ES" dirty="0">
                <a:solidFill>
                  <a:schemeClr val="bg1"/>
                </a:solidFill>
              </a:rPr>
              <a:t>Daniel Saborido Torres</a:t>
            </a:r>
          </a:p>
        </p:txBody>
      </p:sp>
      <p:sp>
        <p:nvSpPr>
          <p:cNvPr id="6" name="Marcador de número de diapositiva 5">
            <a:extLst>
              <a:ext uri="{FF2B5EF4-FFF2-40B4-BE49-F238E27FC236}">
                <a16:creationId xmlns:a16="http://schemas.microsoft.com/office/drawing/2014/main" id="{E73846CF-DEDE-15DE-819A-C4F934231F2A}"/>
              </a:ext>
            </a:extLst>
          </p:cNvPr>
          <p:cNvSpPr>
            <a:spLocks noGrp="1"/>
          </p:cNvSpPr>
          <p:nvPr>
            <p:ph type="sldNum" sz="quarter" idx="12"/>
          </p:nvPr>
        </p:nvSpPr>
        <p:spPr>
          <a:xfrm>
            <a:off x="8695441" y="6356350"/>
            <a:ext cx="2743200" cy="365125"/>
          </a:xfrm>
        </p:spPr>
        <p:txBody>
          <a:bodyPr/>
          <a:lstStyle/>
          <a:p>
            <a:fld id="{7D510DDE-8EFB-402B-AA82-BBA1E228722B}" type="slidenum">
              <a:rPr lang="es-ES" smtClean="0">
                <a:solidFill>
                  <a:schemeClr val="bg1"/>
                </a:solidFill>
              </a:rPr>
              <a:t>11</a:t>
            </a:fld>
            <a:endParaRPr lang="es-ES" dirty="0">
              <a:solidFill>
                <a:schemeClr val="bg1"/>
              </a:solidFill>
            </a:endParaRPr>
          </a:p>
        </p:txBody>
      </p:sp>
    </p:spTree>
    <p:extLst>
      <p:ext uri="{BB962C8B-B14F-4D97-AF65-F5344CB8AC3E}">
        <p14:creationId xmlns:p14="http://schemas.microsoft.com/office/powerpoint/2010/main" val="182420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5850F-546C-315F-DDC3-6FC6AD786ECF}"/>
              </a:ext>
            </a:extLst>
          </p:cNvPr>
          <p:cNvSpPr>
            <a:spLocks noGrp="1"/>
          </p:cNvSpPr>
          <p:nvPr>
            <p:ph type="title"/>
          </p:nvPr>
        </p:nvSpPr>
        <p:spPr/>
        <p:txBody>
          <a:bodyPr>
            <a:normAutofit/>
          </a:bodyPr>
          <a:lstStyle/>
          <a:p>
            <a:r>
              <a:rPr lang="es-ES" sz="4000" dirty="0">
                <a:solidFill>
                  <a:schemeClr val="bg1"/>
                </a:solidFill>
                <a:latin typeface="Century" panose="02040604050505020304" pitchFamily="18" charset="0"/>
              </a:rPr>
              <a:t>Modelos de Programación en Entornos Cliente/Servidor</a:t>
            </a:r>
          </a:p>
        </p:txBody>
      </p:sp>
      <p:sp>
        <p:nvSpPr>
          <p:cNvPr id="3" name="Marcador de contenido 2">
            <a:extLst>
              <a:ext uri="{FF2B5EF4-FFF2-40B4-BE49-F238E27FC236}">
                <a16:creationId xmlns:a16="http://schemas.microsoft.com/office/drawing/2014/main" id="{F3CE1C01-9D43-CE1E-49DD-E0E4536D9009}"/>
              </a:ext>
            </a:extLst>
          </p:cNvPr>
          <p:cNvSpPr>
            <a:spLocks noGrp="1"/>
          </p:cNvSpPr>
          <p:nvPr>
            <p:ph idx="1"/>
          </p:nvPr>
        </p:nvSpPr>
        <p:spPr/>
        <p:txBody>
          <a:bodyPr/>
          <a:lstStyle/>
          <a:p>
            <a:endParaRPr lang="es-ES" dirty="0"/>
          </a:p>
        </p:txBody>
      </p:sp>
      <p:sp>
        <p:nvSpPr>
          <p:cNvPr id="4" name="Marcador de fecha 3">
            <a:extLst>
              <a:ext uri="{FF2B5EF4-FFF2-40B4-BE49-F238E27FC236}">
                <a16:creationId xmlns:a16="http://schemas.microsoft.com/office/drawing/2014/main" id="{2A70F5B9-D7A4-36EC-A220-F5EDFA40111D}"/>
              </a:ext>
            </a:extLst>
          </p:cNvPr>
          <p:cNvSpPr>
            <a:spLocks noGrp="1"/>
          </p:cNvSpPr>
          <p:nvPr>
            <p:ph type="dt" sz="half" idx="10"/>
          </p:nvPr>
        </p:nvSpPr>
        <p:spPr/>
        <p:txBody>
          <a:bodyPr/>
          <a:lstStyle/>
          <a:p>
            <a:r>
              <a:rPr lang="es-ES" dirty="0">
                <a:solidFill>
                  <a:schemeClr val="bg1"/>
                </a:solidFill>
              </a:rPr>
              <a:t>21/09/2023</a:t>
            </a:r>
          </a:p>
        </p:txBody>
      </p:sp>
      <p:sp>
        <p:nvSpPr>
          <p:cNvPr id="5" name="Marcador de pie de página 4">
            <a:extLst>
              <a:ext uri="{FF2B5EF4-FFF2-40B4-BE49-F238E27FC236}">
                <a16:creationId xmlns:a16="http://schemas.microsoft.com/office/drawing/2014/main" id="{F947F40A-9CE7-A3FC-AA04-78D5C062F0D2}"/>
              </a:ext>
            </a:extLst>
          </p:cNvPr>
          <p:cNvSpPr>
            <a:spLocks noGrp="1"/>
          </p:cNvSpPr>
          <p:nvPr>
            <p:ph type="ftr" sz="quarter" idx="11"/>
          </p:nvPr>
        </p:nvSpPr>
        <p:spPr/>
        <p:txBody>
          <a:bodyPr/>
          <a:lstStyle/>
          <a:p>
            <a:r>
              <a:rPr lang="es-ES" dirty="0">
                <a:solidFill>
                  <a:schemeClr val="bg1"/>
                </a:solidFill>
              </a:rPr>
              <a:t>Daniel Saborido Torres</a:t>
            </a:r>
          </a:p>
        </p:txBody>
      </p:sp>
      <p:sp>
        <p:nvSpPr>
          <p:cNvPr id="6" name="Marcador de número de diapositiva 5">
            <a:extLst>
              <a:ext uri="{FF2B5EF4-FFF2-40B4-BE49-F238E27FC236}">
                <a16:creationId xmlns:a16="http://schemas.microsoft.com/office/drawing/2014/main" id="{E73846CF-DEDE-15DE-819A-C4F934231F2A}"/>
              </a:ext>
            </a:extLst>
          </p:cNvPr>
          <p:cNvSpPr>
            <a:spLocks noGrp="1"/>
          </p:cNvSpPr>
          <p:nvPr>
            <p:ph type="sldNum" sz="quarter" idx="12"/>
          </p:nvPr>
        </p:nvSpPr>
        <p:spPr>
          <a:xfrm>
            <a:off x="8695441" y="6356350"/>
            <a:ext cx="2743200" cy="365125"/>
          </a:xfrm>
        </p:spPr>
        <p:txBody>
          <a:bodyPr/>
          <a:lstStyle/>
          <a:p>
            <a:fld id="{7D510DDE-8EFB-402B-AA82-BBA1E228722B}" type="slidenum">
              <a:rPr lang="es-ES" smtClean="0">
                <a:solidFill>
                  <a:schemeClr val="bg1"/>
                </a:solidFill>
              </a:rPr>
              <a:t>12</a:t>
            </a:fld>
            <a:endParaRPr lang="es-ES" dirty="0">
              <a:solidFill>
                <a:schemeClr val="bg1"/>
              </a:solidFill>
            </a:endParaRPr>
          </a:p>
        </p:txBody>
      </p:sp>
    </p:spTree>
    <p:extLst>
      <p:ext uri="{BB962C8B-B14F-4D97-AF65-F5344CB8AC3E}">
        <p14:creationId xmlns:p14="http://schemas.microsoft.com/office/powerpoint/2010/main" val="1051637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5850F-546C-315F-DDC3-6FC6AD786ECF}"/>
              </a:ext>
            </a:extLst>
          </p:cNvPr>
          <p:cNvSpPr>
            <a:spLocks noGrp="1"/>
          </p:cNvSpPr>
          <p:nvPr>
            <p:ph type="title"/>
          </p:nvPr>
        </p:nvSpPr>
        <p:spPr/>
        <p:txBody>
          <a:bodyPr>
            <a:normAutofit/>
          </a:bodyPr>
          <a:lstStyle/>
          <a:p>
            <a:r>
              <a:rPr lang="es-ES" sz="4000" dirty="0">
                <a:solidFill>
                  <a:schemeClr val="bg1"/>
                </a:solidFill>
                <a:latin typeface="Century" panose="02040604050505020304" pitchFamily="18" charset="0"/>
              </a:rPr>
              <a:t>Modelos de Programación en Entornos Cliente/Servidor</a:t>
            </a:r>
          </a:p>
        </p:txBody>
      </p:sp>
      <p:sp>
        <p:nvSpPr>
          <p:cNvPr id="3" name="Marcador de contenido 2">
            <a:extLst>
              <a:ext uri="{FF2B5EF4-FFF2-40B4-BE49-F238E27FC236}">
                <a16:creationId xmlns:a16="http://schemas.microsoft.com/office/drawing/2014/main" id="{F3CE1C01-9D43-CE1E-49DD-E0E4536D9009}"/>
              </a:ext>
            </a:extLst>
          </p:cNvPr>
          <p:cNvSpPr>
            <a:spLocks noGrp="1"/>
          </p:cNvSpPr>
          <p:nvPr>
            <p:ph idx="1"/>
          </p:nvPr>
        </p:nvSpPr>
        <p:spPr/>
        <p:txBody>
          <a:bodyPr/>
          <a:lstStyle/>
          <a:p>
            <a:endParaRPr lang="es-ES" dirty="0"/>
          </a:p>
        </p:txBody>
      </p:sp>
      <p:sp>
        <p:nvSpPr>
          <p:cNvPr id="4" name="Marcador de fecha 3">
            <a:extLst>
              <a:ext uri="{FF2B5EF4-FFF2-40B4-BE49-F238E27FC236}">
                <a16:creationId xmlns:a16="http://schemas.microsoft.com/office/drawing/2014/main" id="{2A70F5B9-D7A4-36EC-A220-F5EDFA40111D}"/>
              </a:ext>
            </a:extLst>
          </p:cNvPr>
          <p:cNvSpPr>
            <a:spLocks noGrp="1"/>
          </p:cNvSpPr>
          <p:nvPr>
            <p:ph type="dt" sz="half" idx="10"/>
          </p:nvPr>
        </p:nvSpPr>
        <p:spPr/>
        <p:txBody>
          <a:bodyPr/>
          <a:lstStyle/>
          <a:p>
            <a:r>
              <a:rPr lang="es-ES" dirty="0">
                <a:solidFill>
                  <a:schemeClr val="bg1"/>
                </a:solidFill>
              </a:rPr>
              <a:t>21/09/2023</a:t>
            </a:r>
          </a:p>
        </p:txBody>
      </p:sp>
      <p:sp>
        <p:nvSpPr>
          <p:cNvPr id="5" name="Marcador de pie de página 4">
            <a:extLst>
              <a:ext uri="{FF2B5EF4-FFF2-40B4-BE49-F238E27FC236}">
                <a16:creationId xmlns:a16="http://schemas.microsoft.com/office/drawing/2014/main" id="{F947F40A-9CE7-A3FC-AA04-78D5C062F0D2}"/>
              </a:ext>
            </a:extLst>
          </p:cNvPr>
          <p:cNvSpPr>
            <a:spLocks noGrp="1"/>
          </p:cNvSpPr>
          <p:nvPr>
            <p:ph type="ftr" sz="quarter" idx="11"/>
          </p:nvPr>
        </p:nvSpPr>
        <p:spPr/>
        <p:txBody>
          <a:bodyPr/>
          <a:lstStyle/>
          <a:p>
            <a:r>
              <a:rPr lang="es-ES" dirty="0">
                <a:solidFill>
                  <a:schemeClr val="bg1"/>
                </a:solidFill>
              </a:rPr>
              <a:t>Daniel Saborido Torres</a:t>
            </a:r>
          </a:p>
        </p:txBody>
      </p:sp>
      <p:sp>
        <p:nvSpPr>
          <p:cNvPr id="6" name="Marcador de número de diapositiva 5">
            <a:extLst>
              <a:ext uri="{FF2B5EF4-FFF2-40B4-BE49-F238E27FC236}">
                <a16:creationId xmlns:a16="http://schemas.microsoft.com/office/drawing/2014/main" id="{E73846CF-DEDE-15DE-819A-C4F934231F2A}"/>
              </a:ext>
            </a:extLst>
          </p:cNvPr>
          <p:cNvSpPr>
            <a:spLocks noGrp="1"/>
          </p:cNvSpPr>
          <p:nvPr>
            <p:ph type="sldNum" sz="quarter" idx="12"/>
          </p:nvPr>
        </p:nvSpPr>
        <p:spPr>
          <a:xfrm>
            <a:off x="8695441" y="6356350"/>
            <a:ext cx="2743200" cy="365125"/>
          </a:xfrm>
        </p:spPr>
        <p:txBody>
          <a:bodyPr/>
          <a:lstStyle/>
          <a:p>
            <a:fld id="{7D510DDE-8EFB-402B-AA82-BBA1E228722B}" type="slidenum">
              <a:rPr lang="es-ES" smtClean="0">
                <a:solidFill>
                  <a:schemeClr val="bg1"/>
                </a:solidFill>
              </a:rPr>
              <a:t>2</a:t>
            </a:fld>
            <a:endParaRPr lang="es-ES" dirty="0">
              <a:solidFill>
                <a:schemeClr val="bg1"/>
              </a:solidFill>
            </a:endParaRPr>
          </a:p>
        </p:txBody>
      </p:sp>
    </p:spTree>
    <p:extLst>
      <p:ext uri="{BB962C8B-B14F-4D97-AF65-F5344CB8AC3E}">
        <p14:creationId xmlns:p14="http://schemas.microsoft.com/office/powerpoint/2010/main" val="2306088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5850F-546C-315F-DDC3-6FC6AD786ECF}"/>
              </a:ext>
            </a:extLst>
          </p:cNvPr>
          <p:cNvSpPr>
            <a:spLocks noGrp="1"/>
          </p:cNvSpPr>
          <p:nvPr>
            <p:ph type="title"/>
          </p:nvPr>
        </p:nvSpPr>
        <p:spPr/>
        <p:txBody>
          <a:bodyPr>
            <a:normAutofit/>
          </a:bodyPr>
          <a:lstStyle/>
          <a:p>
            <a:r>
              <a:rPr lang="es-ES" sz="4000" dirty="0">
                <a:solidFill>
                  <a:schemeClr val="bg1"/>
                </a:solidFill>
                <a:latin typeface="Century" panose="02040604050505020304" pitchFamily="18" charset="0"/>
              </a:rPr>
              <a:t>Mecanismos de Ejecución de Código en un Navegador Web</a:t>
            </a:r>
          </a:p>
        </p:txBody>
      </p:sp>
      <p:sp>
        <p:nvSpPr>
          <p:cNvPr id="3" name="Marcador de contenido 2">
            <a:extLst>
              <a:ext uri="{FF2B5EF4-FFF2-40B4-BE49-F238E27FC236}">
                <a16:creationId xmlns:a16="http://schemas.microsoft.com/office/drawing/2014/main" id="{F3CE1C01-9D43-CE1E-49DD-E0E4536D9009}"/>
              </a:ext>
            </a:extLst>
          </p:cNvPr>
          <p:cNvSpPr>
            <a:spLocks noGrp="1"/>
          </p:cNvSpPr>
          <p:nvPr>
            <p:ph idx="1"/>
          </p:nvPr>
        </p:nvSpPr>
        <p:spPr/>
        <p:txBody>
          <a:bodyPr anchor="ctr">
            <a:normAutofit/>
          </a:bodyPr>
          <a:lstStyle/>
          <a:p>
            <a:pPr marL="0" indent="0" algn="just">
              <a:buNone/>
            </a:pPr>
            <a:r>
              <a:rPr lang="es-ES" sz="1400" dirty="0">
                <a:solidFill>
                  <a:schemeClr val="bg1"/>
                </a:solidFill>
              </a:rPr>
              <a:t>	            Históricamente, JavaScript tenía problemas de compatibilidad entre navegadores, ya que diferentes navegadores como 	 	            Internet Explorer y Netscape implementaban scripts en formato de lenguaje diferentes y a pesar de que JavaScript y JScript 	            eran compatibles en cierta medida, a menudo surgían problemas de implementación conflictiva, lo que causaba 	 	            dificultades a los desarrolladores. </a:t>
            </a:r>
          </a:p>
          <a:p>
            <a:pPr marL="0" indent="0" algn="just">
              <a:buNone/>
            </a:pPr>
            <a:r>
              <a:rPr lang="es-ES" sz="1400" dirty="0">
                <a:solidFill>
                  <a:schemeClr val="bg1"/>
                </a:solidFill>
              </a:rPr>
              <a:t>	            Afortunadamente, la compatibilidad entre navegadores ha mejorado significativamente con el tiempo, y los navegadores 	            modernos ahora admiten mejor las características estándar de JavaScript. Esto ha reducido la necesidad de utilizar código 	            específico para resolver problemas de compatibilidad, aunque aún existen navegadores antiguos que requieren consideración en este aspecto haciendo que en la actualidad los errores mas comunes sean pocos entre estos están:</a:t>
            </a:r>
          </a:p>
          <a:p>
            <a:pPr algn="just"/>
            <a:r>
              <a:rPr lang="es-ES" sz="1400" dirty="0">
                <a:solidFill>
                  <a:schemeClr val="bg1"/>
                </a:solidFill>
              </a:rPr>
              <a:t>Cuando el código de detección del navegador es de mala calidad, el código de detección de características y el uso del prefijo del proveedor impiden que los navegadores ejecuten código que de otro modo podrían usar bien.</a:t>
            </a:r>
          </a:p>
          <a:p>
            <a:pPr algn="just"/>
            <a:r>
              <a:rPr lang="es-ES" sz="1400" dirty="0">
                <a:solidFill>
                  <a:schemeClr val="bg1"/>
                </a:solidFill>
              </a:rPr>
              <a:t>Cuando los desarrolladores hacen uso de nuevas características de JavaScript en su código, como API web modernas, y encontrar que tales características no funcionan en navegadores más antiguos.</a:t>
            </a:r>
          </a:p>
          <a:p>
            <a:pPr marL="0" indent="0" algn="just">
              <a:buNone/>
            </a:pPr>
            <a:r>
              <a:rPr lang="es-ES" sz="1400" dirty="0">
                <a:solidFill>
                  <a:schemeClr val="bg1"/>
                </a:solidFill>
              </a:rPr>
              <a:t>Algunas formas de solucionar estos errores son:</a:t>
            </a:r>
          </a:p>
          <a:p>
            <a:pPr algn="just"/>
            <a:r>
              <a:rPr lang="es-ES" sz="1400" dirty="0">
                <a:solidFill>
                  <a:schemeClr val="bg1"/>
                </a:solidFill>
              </a:rPr>
              <a:t>Asegurarse de que las operaciones asincrónicas han devuelto un valor en específico antes de intentar utilizar dichos valores.</a:t>
            </a:r>
          </a:p>
          <a:p>
            <a:pPr algn="just"/>
            <a:r>
              <a:rPr lang="es-ES" sz="1400" dirty="0">
                <a:solidFill>
                  <a:schemeClr val="bg1"/>
                </a:solidFill>
              </a:rPr>
              <a:t>Revisar el codigo cada vez que se modifique en caso de que surja algún imprevisto de compatibilidad, ya que pueden surgir un error de sintaxis (aquellos que son por escribir mal un comando) que son fáciles de solucionar o un error lógico siendo este mas complicado de solucionar ya que no suele ser indicado en la consola de comando y no se trata de directamente fallar el programa sino de darte un resultado erróneo.</a:t>
            </a:r>
          </a:p>
        </p:txBody>
      </p:sp>
      <p:sp>
        <p:nvSpPr>
          <p:cNvPr id="4" name="Marcador de fecha 3">
            <a:extLst>
              <a:ext uri="{FF2B5EF4-FFF2-40B4-BE49-F238E27FC236}">
                <a16:creationId xmlns:a16="http://schemas.microsoft.com/office/drawing/2014/main" id="{2A70F5B9-D7A4-36EC-A220-F5EDFA40111D}"/>
              </a:ext>
            </a:extLst>
          </p:cNvPr>
          <p:cNvSpPr>
            <a:spLocks noGrp="1"/>
          </p:cNvSpPr>
          <p:nvPr>
            <p:ph type="dt" sz="half" idx="10"/>
          </p:nvPr>
        </p:nvSpPr>
        <p:spPr/>
        <p:txBody>
          <a:bodyPr/>
          <a:lstStyle/>
          <a:p>
            <a:r>
              <a:rPr lang="es-ES" dirty="0">
                <a:solidFill>
                  <a:schemeClr val="bg1"/>
                </a:solidFill>
              </a:rPr>
              <a:t>21/09/2023</a:t>
            </a:r>
          </a:p>
        </p:txBody>
      </p:sp>
      <p:sp>
        <p:nvSpPr>
          <p:cNvPr id="5" name="Marcador de pie de página 4">
            <a:extLst>
              <a:ext uri="{FF2B5EF4-FFF2-40B4-BE49-F238E27FC236}">
                <a16:creationId xmlns:a16="http://schemas.microsoft.com/office/drawing/2014/main" id="{F947F40A-9CE7-A3FC-AA04-78D5C062F0D2}"/>
              </a:ext>
            </a:extLst>
          </p:cNvPr>
          <p:cNvSpPr>
            <a:spLocks noGrp="1"/>
          </p:cNvSpPr>
          <p:nvPr>
            <p:ph type="ftr" sz="quarter" idx="11"/>
          </p:nvPr>
        </p:nvSpPr>
        <p:spPr/>
        <p:txBody>
          <a:bodyPr/>
          <a:lstStyle/>
          <a:p>
            <a:r>
              <a:rPr lang="es-ES" dirty="0">
                <a:solidFill>
                  <a:schemeClr val="bg1"/>
                </a:solidFill>
              </a:rPr>
              <a:t>Daniel Saborido Torres</a:t>
            </a:r>
          </a:p>
        </p:txBody>
      </p:sp>
      <p:pic>
        <p:nvPicPr>
          <p:cNvPr id="8" name="Imagen 7">
            <a:extLst>
              <a:ext uri="{FF2B5EF4-FFF2-40B4-BE49-F238E27FC236}">
                <a16:creationId xmlns:a16="http://schemas.microsoft.com/office/drawing/2014/main" id="{61F90C33-BD3F-0528-0E44-53FA9223499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80840" y="1870075"/>
            <a:ext cx="1486918" cy="1486918"/>
          </a:xfrm>
          <a:prstGeom prst="rect">
            <a:avLst/>
          </a:prstGeom>
        </p:spPr>
      </p:pic>
      <p:sp>
        <p:nvSpPr>
          <p:cNvPr id="6" name="Marcador de número de diapositiva 5">
            <a:extLst>
              <a:ext uri="{FF2B5EF4-FFF2-40B4-BE49-F238E27FC236}">
                <a16:creationId xmlns:a16="http://schemas.microsoft.com/office/drawing/2014/main" id="{E73846CF-DEDE-15DE-819A-C4F934231F2A}"/>
              </a:ext>
            </a:extLst>
          </p:cNvPr>
          <p:cNvSpPr>
            <a:spLocks noGrp="1"/>
          </p:cNvSpPr>
          <p:nvPr>
            <p:ph type="sldNum" sz="quarter" idx="12"/>
          </p:nvPr>
        </p:nvSpPr>
        <p:spPr>
          <a:xfrm>
            <a:off x="8695441" y="6356350"/>
            <a:ext cx="2743200" cy="365125"/>
          </a:xfrm>
        </p:spPr>
        <p:txBody>
          <a:bodyPr/>
          <a:lstStyle/>
          <a:p>
            <a:fld id="{7D510DDE-8EFB-402B-AA82-BBA1E228722B}" type="slidenum">
              <a:rPr lang="es-ES" smtClean="0">
                <a:solidFill>
                  <a:schemeClr val="bg1"/>
                </a:solidFill>
              </a:rPr>
              <a:t>3</a:t>
            </a:fld>
            <a:endParaRPr lang="es-ES" dirty="0">
              <a:solidFill>
                <a:schemeClr val="bg1"/>
              </a:solidFill>
            </a:endParaRPr>
          </a:p>
        </p:txBody>
      </p:sp>
    </p:spTree>
    <p:extLst>
      <p:ext uri="{BB962C8B-B14F-4D97-AF65-F5344CB8AC3E}">
        <p14:creationId xmlns:p14="http://schemas.microsoft.com/office/powerpoint/2010/main" val="1407399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5850F-546C-315F-DDC3-6FC6AD786ECF}"/>
              </a:ext>
            </a:extLst>
          </p:cNvPr>
          <p:cNvSpPr>
            <a:spLocks noGrp="1"/>
          </p:cNvSpPr>
          <p:nvPr>
            <p:ph type="title"/>
          </p:nvPr>
        </p:nvSpPr>
        <p:spPr>
          <a:xfrm>
            <a:off x="838200" y="136525"/>
            <a:ext cx="10515600" cy="1325563"/>
          </a:xfrm>
        </p:spPr>
        <p:txBody>
          <a:bodyPr>
            <a:normAutofit/>
          </a:bodyPr>
          <a:lstStyle/>
          <a:p>
            <a:r>
              <a:rPr lang="es-ES" sz="4000" dirty="0">
                <a:solidFill>
                  <a:schemeClr val="bg1"/>
                </a:solidFill>
                <a:latin typeface="Century" panose="02040604050505020304" pitchFamily="18" charset="0"/>
              </a:rPr>
              <a:t>Integración de JavaScript en HTML</a:t>
            </a:r>
          </a:p>
        </p:txBody>
      </p:sp>
      <p:graphicFrame>
        <p:nvGraphicFramePr>
          <p:cNvPr id="7" name="Tabla 7">
            <a:extLst>
              <a:ext uri="{FF2B5EF4-FFF2-40B4-BE49-F238E27FC236}">
                <a16:creationId xmlns:a16="http://schemas.microsoft.com/office/drawing/2014/main" id="{DB75BD57-0762-9187-6A92-FCDB06BAC66E}"/>
              </a:ext>
            </a:extLst>
          </p:cNvPr>
          <p:cNvGraphicFramePr>
            <a:graphicFrameLocks noGrp="1"/>
          </p:cNvGraphicFramePr>
          <p:nvPr>
            <p:ph idx="1"/>
            <p:extLst>
              <p:ext uri="{D42A27DB-BD31-4B8C-83A1-F6EECF244321}">
                <p14:modId xmlns:p14="http://schemas.microsoft.com/office/powerpoint/2010/main" val="2432967975"/>
              </p:ext>
            </p:extLst>
          </p:nvPr>
        </p:nvGraphicFramePr>
        <p:xfrm>
          <a:off x="838200" y="1181820"/>
          <a:ext cx="10515597" cy="517453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078006507"/>
                    </a:ext>
                  </a:extLst>
                </a:gridCol>
                <a:gridCol w="3505199">
                  <a:extLst>
                    <a:ext uri="{9D8B030D-6E8A-4147-A177-3AD203B41FA5}">
                      <a16:colId xmlns:a16="http://schemas.microsoft.com/office/drawing/2014/main" val="3401401183"/>
                    </a:ext>
                  </a:extLst>
                </a:gridCol>
                <a:gridCol w="3505199">
                  <a:extLst>
                    <a:ext uri="{9D8B030D-6E8A-4147-A177-3AD203B41FA5}">
                      <a16:colId xmlns:a16="http://schemas.microsoft.com/office/drawing/2014/main" val="2685609756"/>
                    </a:ext>
                  </a:extLst>
                </a:gridCol>
              </a:tblGrid>
              <a:tr h="5174530">
                <a:tc>
                  <a:txBody>
                    <a:bodyPr/>
                    <a:lstStyle/>
                    <a:p>
                      <a:r>
                        <a:rPr lang="es-ES" sz="1000" b="1" dirty="0"/>
                        <a:t>- Inclusión en línea:  </a:t>
                      </a:r>
                    </a:p>
                    <a:p>
                      <a:pPr algn="just"/>
                      <a:r>
                        <a:rPr lang="es-ES" sz="900" b="0" dirty="0"/>
                        <a:t>Puedes insertar el código directamente en cualquier parte del documento utilizando el elemento &lt;script&gt; de HTML. Un ejemplo de esta forma sería:</a:t>
                      </a:r>
                    </a:p>
                    <a:p>
                      <a:endParaRPr lang="es-ES" sz="900" b="0" dirty="0"/>
                    </a:p>
                    <a:p>
                      <a:r>
                        <a:rPr lang="es-ES" sz="900" b="0" dirty="0"/>
                        <a:t>&lt;!DOCTYPE html&gt;</a:t>
                      </a:r>
                    </a:p>
                    <a:p>
                      <a:r>
                        <a:rPr lang="es-ES" sz="900" b="0" dirty="0"/>
                        <a:t>&lt;html lang="en"&gt;</a:t>
                      </a:r>
                    </a:p>
                    <a:p>
                      <a:r>
                        <a:rPr lang="es-ES" sz="900" b="0" dirty="0"/>
                        <a:t>&lt;head&gt;</a:t>
                      </a:r>
                    </a:p>
                    <a:p>
                      <a:r>
                        <a:rPr lang="es-ES" sz="900" b="0" dirty="0"/>
                        <a:t>    &lt;meta charset="UTF-8"&gt;</a:t>
                      </a:r>
                    </a:p>
                    <a:p>
                      <a:r>
                        <a:rPr lang="es-ES" sz="900" b="0" dirty="0"/>
                        <a:t>    &lt;meta name="viewport" content="width=device-width, initial-scale=1.0"&gt;</a:t>
                      </a:r>
                    </a:p>
                    <a:p>
                      <a:r>
                        <a:rPr lang="es-ES" sz="900" b="0" dirty="0"/>
                        <a:t>    &lt;title&gt;Document&lt;/title&gt;</a:t>
                      </a:r>
                    </a:p>
                    <a:p>
                      <a:r>
                        <a:rPr lang="es-ES" sz="900" b="0" dirty="0"/>
                        <a:t>&lt;/head&gt;</a:t>
                      </a:r>
                    </a:p>
                    <a:p>
                      <a:r>
                        <a:rPr lang="es-ES" sz="900" b="0" dirty="0"/>
                        <a:t>&lt;body&gt;</a:t>
                      </a:r>
                    </a:p>
                    <a:p>
                      <a:r>
                        <a:rPr lang="es-ES" sz="900" b="0" dirty="0"/>
                        <a:t>    &lt;p&gt;El resultado de la suma es: &lt;span id="resultado"&gt;&lt;/span&gt;&lt;/p&gt;</a:t>
                      </a:r>
                    </a:p>
                    <a:p>
                      <a:r>
                        <a:rPr lang="es-ES" sz="900" b="0" dirty="0"/>
                        <a:t>    &lt;script&gt;</a:t>
                      </a:r>
                    </a:p>
                    <a:p>
                      <a:r>
                        <a:rPr lang="es-ES" sz="900" b="0" dirty="0"/>
                        <a:t>      var num1 = 10;</a:t>
                      </a:r>
                    </a:p>
                    <a:p>
                      <a:r>
                        <a:rPr lang="es-ES" sz="900" b="0" dirty="0"/>
                        <a:t>      var num2 = 20;</a:t>
                      </a:r>
                    </a:p>
                    <a:p>
                      <a:r>
                        <a:rPr lang="es-ES" sz="900" b="0" dirty="0"/>
                        <a:t>      document.getElementById("resultado").innerHTML = num1 + num2;</a:t>
                      </a:r>
                    </a:p>
                    <a:p>
                      <a:r>
                        <a:rPr lang="es-ES" sz="900" b="0" dirty="0"/>
                        <a:t>    &lt;/script&gt;</a:t>
                      </a:r>
                    </a:p>
                    <a:p>
                      <a:r>
                        <a:rPr lang="es-ES" sz="900" b="0" dirty="0"/>
                        <a:t>&lt;/body&gt;</a:t>
                      </a:r>
                    </a:p>
                    <a:p>
                      <a:r>
                        <a:rPr lang="es-ES" sz="900" b="0" dirty="0"/>
                        <a:t>&lt;/html&gt;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s-ES" sz="1000" b="1" dirty="0"/>
                        <a:t>- Inclusión en la sección &lt;head&gt;:  </a:t>
                      </a:r>
                    </a:p>
                    <a:p>
                      <a:pPr algn="just"/>
                      <a:r>
                        <a:rPr lang="es-ES" sz="900" b="0" dirty="0"/>
                        <a:t>También puedes agregar scripts en la sección &lt;head&gt; del documento HTML. Sin embargo, si deseas manipular el DOM desde allí, debes esperar a que el documento se cargue completamente utilizando el evento DOMContentLoaded. Un ejemplo de esta forma sería:</a:t>
                      </a:r>
                    </a:p>
                    <a:p>
                      <a:endParaRPr lang="es-ES" sz="900" b="0" dirty="0"/>
                    </a:p>
                    <a:p>
                      <a:r>
                        <a:rPr lang="es-ES" sz="900" b="0" dirty="0"/>
                        <a:t>&lt;!DOCTYPE html&gt;</a:t>
                      </a:r>
                    </a:p>
                    <a:p>
                      <a:r>
                        <a:rPr lang="es-ES" sz="900" b="0" dirty="0"/>
                        <a:t>&lt;html lang="en"&gt;</a:t>
                      </a:r>
                    </a:p>
                    <a:p>
                      <a:r>
                        <a:rPr lang="es-ES" sz="900" b="0" dirty="0"/>
                        <a:t>&lt;head&gt;</a:t>
                      </a:r>
                    </a:p>
                    <a:p>
                      <a:r>
                        <a:rPr lang="es-ES" sz="900" b="0" dirty="0"/>
                        <a:t>    &lt;meta charset="UTF-8"&gt;</a:t>
                      </a:r>
                    </a:p>
                    <a:p>
                      <a:r>
                        <a:rPr lang="es-ES" sz="900" b="0" dirty="0"/>
                        <a:t>    &lt;meta name="viewport" content="width=device-width, initial-scale=1.0"&gt;</a:t>
                      </a:r>
                    </a:p>
                    <a:p>
                      <a:r>
                        <a:rPr lang="es-ES" sz="900" b="0" dirty="0"/>
                        <a:t>    &lt;title&gt;Document&lt;/title&gt;</a:t>
                      </a:r>
                    </a:p>
                    <a:p>
                      <a:r>
                        <a:rPr lang="es-ES" sz="900" b="0" dirty="0"/>
                        <a:t>    &lt;script&gt;</a:t>
                      </a:r>
                    </a:p>
                    <a:p>
                      <a:r>
                        <a:rPr lang="es-ES" sz="900" b="0" dirty="0"/>
                        <a:t>      var num1 = 10;</a:t>
                      </a:r>
                    </a:p>
                    <a:p>
                      <a:r>
                        <a:rPr lang="es-ES" sz="900" b="0" dirty="0"/>
                        <a:t>      var num2 = 25;</a:t>
                      </a:r>
                    </a:p>
                    <a:p>
                      <a:r>
                        <a:rPr lang="es-ES" sz="900" b="0" dirty="0"/>
                        <a:t>      document.addEventListener('DOMContentLoaded', function(){</a:t>
                      </a:r>
                    </a:p>
                    <a:p>
                      <a:r>
                        <a:rPr lang="es-ES" sz="900" b="0" dirty="0"/>
                        <a:t>        document.getElementById("resultado").innerHTML = num1 + num2;</a:t>
                      </a:r>
                    </a:p>
                    <a:p>
                      <a:r>
                        <a:rPr lang="es-ES" sz="900" b="0" dirty="0"/>
                        <a:t>      });</a:t>
                      </a:r>
                    </a:p>
                    <a:p>
                      <a:r>
                        <a:rPr lang="es-ES" sz="900" b="0" dirty="0"/>
                        <a:t>    &lt;/script&gt;</a:t>
                      </a:r>
                    </a:p>
                    <a:p>
                      <a:r>
                        <a:rPr lang="es-ES" sz="900" b="0" dirty="0"/>
                        <a:t>&lt;/head&gt;</a:t>
                      </a:r>
                    </a:p>
                    <a:p>
                      <a:r>
                        <a:rPr lang="es-ES" sz="900" b="0" dirty="0"/>
                        <a:t>&lt;body&gt;</a:t>
                      </a:r>
                    </a:p>
                    <a:p>
                      <a:r>
                        <a:rPr lang="es-ES" sz="900" b="0" dirty="0"/>
                        <a:t>    &lt;p&gt;El resultado de la suma es: &lt;span id="resultado"&gt;&lt;/span&gt;&lt;/p&gt;</a:t>
                      </a:r>
                    </a:p>
                    <a:p>
                      <a:r>
                        <a:rPr lang="es-ES" sz="900" b="0" dirty="0"/>
                        <a:t>&lt;/body&gt;</a:t>
                      </a:r>
                    </a:p>
                    <a:p>
                      <a:r>
                        <a:rPr lang="es-ES" sz="900" b="0" dirty="0"/>
                        <a:t>&lt;/html&gt;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s-ES" sz="1000" b="1" dirty="0"/>
                        <a:t>- Archivos externos:  </a:t>
                      </a:r>
                    </a:p>
                    <a:p>
                      <a:pPr algn="just"/>
                      <a:r>
                        <a:rPr lang="es-ES" sz="900" b="0" dirty="0"/>
                        <a:t>A medida que tu código JavaScript crece, es conveniente escribirlo en archivos externos al documento HTML y referenciarlos mediante el atributo src del elemento &lt;script&gt;. Un ejemplo de esta forma sería:</a:t>
                      </a:r>
                    </a:p>
                    <a:p>
                      <a:endParaRPr lang="es-ES" sz="900" b="0" dirty="0"/>
                    </a:p>
                    <a:p>
                      <a:r>
                        <a:rPr lang="es-ES" sz="900" b="0" dirty="0"/>
                        <a:t>&lt;!DOCTYPE html&gt;</a:t>
                      </a:r>
                    </a:p>
                    <a:p>
                      <a:r>
                        <a:rPr lang="es-ES" sz="900" b="0" dirty="0"/>
                        <a:t>&lt;html lang="en"&gt;</a:t>
                      </a:r>
                    </a:p>
                    <a:p>
                      <a:r>
                        <a:rPr lang="es-ES" sz="900" b="0" dirty="0"/>
                        <a:t>&lt;head&gt;</a:t>
                      </a:r>
                    </a:p>
                    <a:p>
                      <a:r>
                        <a:rPr lang="es-ES" sz="900" b="0" dirty="0"/>
                        <a:t>    &lt;meta charset="UTF-8"&gt;</a:t>
                      </a:r>
                    </a:p>
                    <a:p>
                      <a:r>
                        <a:rPr lang="es-ES" sz="900" b="0" dirty="0"/>
                        <a:t>    &lt;meta name="viewport" content="width=device-width, initial-scale=1.0"&gt;</a:t>
                      </a:r>
                    </a:p>
                    <a:p>
                      <a:r>
                        <a:rPr lang="es-ES" sz="900" b="0" dirty="0"/>
                        <a:t>    &lt;title&gt;Document&lt;/title&gt;</a:t>
                      </a:r>
                    </a:p>
                    <a:p>
                      <a:r>
                        <a:rPr lang="es-ES" sz="900" b="0" dirty="0"/>
                        <a:t>    &lt;script src="./suma.js"&gt;&lt;/script&gt;</a:t>
                      </a:r>
                    </a:p>
                    <a:p>
                      <a:r>
                        <a:rPr lang="es-ES" sz="900" b="0" dirty="0"/>
                        <a:t>&lt;/head&gt;</a:t>
                      </a:r>
                    </a:p>
                    <a:p>
                      <a:r>
                        <a:rPr lang="es-ES" sz="900" b="0" dirty="0"/>
                        <a:t>&lt;body&gt;</a:t>
                      </a:r>
                    </a:p>
                    <a:p>
                      <a:r>
                        <a:rPr lang="es-ES" sz="900" b="0" dirty="0"/>
                        <a:t>    &lt;p&gt;El resultado de la suma es: &lt;span id="resultado"&gt;&lt;/span&gt;&lt;/p&gt;</a:t>
                      </a:r>
                    </a:p>
                    <a:p>
                      <a:r>
                        <a:rPr lang="es-ES" sz="900" b="0" dirty="0"/>
                        <a:t>&lt;/body&gt;</a:t>
                      </a:r>
                    </a:p>
                    <a:p>
                      <a:r>
                        <a:rPr lang="es-ES" sz="900" b="0" dirty="0"/>
                        <a:t>&lt;/html&gt;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26821751"/>
                  </a:ext>
                </a:extLst>
              </a:tr>
            </a:tbl>
          </a:graphicData>
        </a:graphic>
      </p:graphicFrame>
      <p:sp>
        <p:nvSpPr>
          <p:cNvPr id="4" name="Marcador de fecha 3">
            <a:extLst>
              <a:ext uri="{FF2B5EF4-FFF2-40B4-BE49-F238E27FC236}">
                <a16:creationId xmlns:a16="http://schemas.microsoft.com/office/drawing/2014/main" id="{2A70F5B9-D7A4-36EC-A220-F5EDFA40111D}"/>
              </a:ext>
            </a:extLst>
          </p:cNvPr>
          <p:cNvSpPr>
            <a:spLocks noGrp="1"/>
          </p:cNvSpPr>
          <p:nvPr>
            <p:ph type="dt" sz="half" idx="10"/>
          </p:nvPr>
        </p:nvSpPr>
        <p:spPr/>
        <p:txBody>
          <a:bodyPr/>
          <a:lstStyle/>
          <a:p>
            <a:r>
              <a:rPr lang="es-ES" dirty="0">
                <a:solidFill>
                  <a:schemeClr val="bg1"/>
                </a:solidFill>
              </a:rPr>
              <a:t>21/09/2023</a:t>
            </a:r>
          </a:p>
        </p:txBody>
      </p:sp>
      <p:sp>
        <p:nvSpPr>
          <p:cNvPr id="5" name="Marcador de pie de página 4">
            <a:extLst>
              <a:ext uri="{FF2B5EF4-FFF2-40B4-BE49-F238E27FC236}">
                <a16:creationId xmlns:a16="http://schemas.microsoft.com/office/drawing/2014/main" id="{F947F40A-9CE7-A3FC-AA04-78D5C062F0D2}"/>
              </a:ext>
            </a:extLst>
          </p:cNvPr>
          <p:cNvSpPr>
            <a:spLocks noGrp="1"/>
          </p:cNvSpPr>
          <p:nvPr>
            <p:ph type="ftr" sz="quarter" idx="11"/>
          </p:nvPr>
        </p:nvSpPr>
        <p:spPr/>
        <p:txBody>
          <a:bodyPr/>
          <a:lstStyle/>
          <a:p>
            <a:r>
              <a:rPr lang="es-ES" dirty="0">
                <a:solidFill>
                  <a:schemeClr val="bg1"/>
                </a:solidFill>
              </a:rPr>
              <a:t>Daniel Saborido Torres</a:t>
            </a:r>
          </a:p>
        </p:txBody>
      </p:sp>
      <p:sp>
        <p:nvSpPr>
          <p:cNvPr id="6" name="Marcador de número de diapositiva 5">
            <a:extLst>
              <a:ext uri="{FF2B5EF4-FFF2-40B4-BE49-F238E27FC236}">
                <a16:creationId xmlns:a16="http://schemas.microsoft.com/office/drawing/2014/main" id="{E73846CF-DEDE-15DE-819A-C4F934231F2A}"/>
              </a:ext>
            </a:extLst>
          </p:cNvPr>
          <p:cNvSpPr>
            <a:spLocks noGrp="1"/>
          </p:cNvSpPr>
          <p:nvPr>
            <p:ph type="sldNum" sz="quarter" idx="12"/>
          </p:nvPr>
        </p:nvSpPr>
        <p:spPr>
          <a:xfrm>
            <a:off x="8695441" y="6356350"/>
            <a:ext cx="2743200" cy="365125"/>
          </a:xfrm>
        </p:spPr>
        <p:txBody>
          <a:bodyPr/>
          <a:lstStyle/>
          <a:p>
            <a:fld id="{7D510DDE-8EFB-402B-AA82-BBA1E228722B}" type="slidenum">
              <a:rPr lang="es-ES" smtClean="0">
                <a:solidFill>
                  <a:schemeClr val="bg1"/>
                </a:solidFill>
              </a:rPr>
              <a:t>4</a:t>
            </a:fld>
            <a:endParaRPr lang="es-ES" dirty="0">
              <a:solidFill>
                <a:schemeClr val="bg1"/>
              </a:solidFill>
            </a:endParaRPr>
          </a:p>
        </p:txBody>
      </p:sp>
    </p:spTree>
    <p:extLst>
      <p:ext uri="{BB962C8B-B14F-4D97-AF65-F5344CB8AC3E}">
        <p14:creationId xmlns:p14="http://schemas.microsoft.com/office/powerpoint/2010/main" val="3945593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5850F-546C-315F-DDC3-6FC6AD786ECF}"/>
              </a:ext>
            </a:extLst>
          </p:cNvPr>
          <p:cNvSpPr>
            <a:spLocks noGrp="1"/>
          </p:cNvSpPr>
          <p:nvPr>
            <p:ph type="title"/>
          </p:nvPr>
        </p:nvSpPr>
        <p:spPr/>
        <p:txBody>
          <a:bodyPr>
            <a:normAutofit/>
          </a:bodyPr>
          <a:lstStyle/>
          <a:p>
            <a:r>
              <a:rPr lang="es-ES" sz="4000" dirty="0">
                <a:solidFill>
                  <a:schemeClr val="bg1"/>
                </a:solidFill>
                <a:latin typeface="Century" panose="02040604050505020304" pitchFamily="18" charset="0"/>
              </a:rPr>
              <a:t>Lenguajes de Programación en Entorno Cliente</a:t>
            </a:r>
          </a:p>
        </p:txBody>
      </p:sp>
      <p:sp>
        <p:nvSpPr>
          <p:cNvPr id="4" name="Marcador de fecha 3">
            <a:extLst>
              <a:ext uri="{FF2B5EF4-FFF2-40B4-BE49-F238E27FC236}">
                <a16:creationId xmlns:a16="http://schemas.microsoft.com/office/drawing/2014/main" id="{2A70F5B9-D7A4-36EC-A220-F5EDFA40111D}"/>
              </a:ext>
            </a:extLst>
          </p:cNvPr>
          <p:cNvSpPr>
            <a:spLocks noGrp="1"/>
          </p:cNvSpPr>
          <p:nvPr>
            <p:ph type="dt" sz="half" idx="10"/>
          </p:nvPr>
        </p:nvSpPr>
        <p:spPr/>
        <p:txBody>
          <a:bodyPr/>
          <a:lstStyle/>
          <a:p>
            <a:r>
              <a:rPr lang="es-ES" dirty="0">
                <a:solidFill>
                  <a:schemeClr val="bg1"/>
                </a:solidFill>
              </a:rPr>
              <a:t>21/09/2023</a:t>
            </a:r>
          </a:p>
        </p:txBody>
      </p:sp>
      <p:sp>
        <p:nvSpPr>
          <p:cNvPr id="5" name="Marcador de pie de página 4">
            <a:extLst>
              <a:ext uri="{FF2B5EF4-FFF2-40B4-BE49-F238E27FC236}">
                <a16:creationId xmlns:a16="http://schemas.microsoft.com/office/drawing/2014/main" id="{F947F40A-9CE7-A3FC-AA04-78D5C062F0D2}"/>
              </a:ext>
            </a:extLst>
          </p:cNvPr>
          <p:cNvSpPr>
            <a:spLocks noGrp="1"/>
          </p:cNvSpPr>
          <p:nvPr>
            <p:ph type="ftr" sz="quarter" idx="11"/>
          </p:nvPr>
        </p:nvSpPr>
        <p:spPr/>
        <p:txBody>
          <a:bodyPr/>
          <a:lstStyle/>
          <a:p>
            <a:r>
              <a:rPr lang="es-ES" dirty="0">
                <a:solidFill>
                  <a:schemeClr val="bg1"/>
                </a:solidFill>
              </a:rPr>
              <a:t>Daniel Saborido Torres</a:t>
            </a:r>
          </a:p>
        </p:txBody>
      </p:sp>
      <p:sp>
        <p:nvSpPr>
          <p:cNvPr id="6" name="Marcador de número de diapositiva 5">
            <a:extLst>
              <a:ext uri="{FF2B5EF4-FFF2-40B4-BE49-F238E27FC236}">
                <a16:creationId xmlns:a16="http://schemas.microsoft.com/office/drawing/2014/main" id="{E73846CF-DEDE-15DE-819A-C4F934231F2A}"/>
              </a:ext>
            </a:extLst>
          </p:cNvPr>
          <p:cNvSpPr>
            <a:spLocks noGrp="1"/>
          </p:cNvSpPr>
          <p:nvPr>
            <p:ph type="sldNum" sz="quarter" idx="12"/>
          </p:nvPr>
        </p:nvSpPr>
        <p:spPr>
          <a:xfrm>
            <a:off x="8695441" y="6356350"/>
            <a:ext cx="2743200" cy="365125"/>
          </a:xfrm>
        </p:spPr>
        <p:txBody>
          <a:bodyPr/>
          <a:lstStyle/>
          <a:p>
            <a:fld id="{7D510DDE-8EFB-402B-AA82-BBA1E228722B}" type="slidenum">
              <a:rPr lang="es-ES" smtClean="0">
                <a:solidFill>
                  <a:schemeClr val="bg1"/>
                </a:solidFill>
              </a:rPr>
              <a:t>5</a:t>
            </a:fld>
            <a:endParaRPr lang="es-ES" dirty="0">
              <a:solidFill>
                <a:schemeClr val="bg1"/>
              </a:solidFill>
            </a:endParaRPr>
          </a:p>
        </p:txBody>
      </p:sp>
      <p:sp>
        <p:nvSpPr>
          <p:cNvPr id="7" name="CuadroTexto 6">
            <a:extLst>
              <a:ext uri="{FF2B5EF4-FFF2-40B4-BE49-F238E27FC236}">
                <a16:creationId xmlns:a16="http://schemas.microsoft.com/office/drawing/2014/main" id="{81317642-7127-DEE0-8C3E-2813D790A746}"/>
              </a:ext>
            </a:extLst>
          </p:cNvPr>
          <p:cNvSpPr txBox="1"/>
          <p:nvPr/>
        </p:nvSpPr>
        <p:spPr>
          <a:xfrm>
            <a:off x="1785664" y="1561287"/>
            <a:ext cx="9568129" cy="1107996"/>
          </a:xfrm>
          <a:prstGeom prst="rect">
            <a:avLst/>
          </a:prstGeom>
          <a:noFill/>
        </p:spPr>
        <p:txBody>
          <a:bodyPr wrap="square" rtlCol="0">
            <a:spAutoFit/>
          </a:bodyPr>
          <a:lstStyle/>
          <a:p>
            <a:pPr algn="just"/>
            <a:r>
              <a:rPr lang="es-ES" b="1" dirty="0">
                <a:solidFill>
                  <a:schemeClr val="bg1"/>
                </a:solidFill>
              </a:rPr>
              <a:t>JavaScript:</a:t>
            </a:r>
            <a:r>
              <a:rPr lang="es-ES" dirty="0">
                <a:solidFill>
                  <a:schemeClr val="bg1"/>
                </a:solidFill>
              </a:rPr>
              <a:t> </a:t>
            </a:r>
            <a:r>
              <a:rPr lang="es-ES" sz="1600" dirty="0">
                <a:solidFill>
                  <a:schemeClr val="bg1"/>
                </a:solidFill>
              </a:rPr>
              <a:t>Siendo un lenguaje de programación interpretado y orientado a objetos, es de tipado dinámico, lo que significa que los tipos de datos son asignados en tiempo de ejecución. JavaScript es la base de muchos frameworks y librerías populares en el desarrollo web, como React, Angular y Vue.js y es soportado por todos los navegadores web modernos.</a:t>
            </a:r>
            <a:endParaRPr lang="es-ES" b="1" dirty="0">
              <a:solidFill>
                <a:schemeClr val="bg1"/>
              </a:solidFill>
            </a:endParaRPr>
          </a:p>
        </p:txBody>
      </p:sp>
      <p:sp>
        <p:nvSpPr>
          <p:cNvPr id="8" name="CuadroTexto 7">
            <a:extLst>
              <a:ext uri="{FF2B5EF4-FFF2-40B4-BE49-F238E27FC236}">
                <a16:creationId xmlns:a16="http://schemas.microsoft.com/office/drawing/2014/main" id="{68978D88-16A3-5722-D608-27D7F3DDF95B}"/>
              </a:ext>
            </a:extLst>
          </p:cNvPr>
          <p:cNvSpPr txBox="1"/>
          <p:nvPr/>
        </p:nvSpPr>
        <p:spPr>
          <a:xfrm>
            <a:off x="1785664" y="2669283"/>
            <a:ext cx="9568129" cy="1107996"/>
          </a:xfrm>
          <a:prstGeom prst="rect">
            <a:avLst/>
          </a:prstGeom>
          <a:noFill/>
        </p:spPr>
        <p:txBody>
          <a:bodyPr wrap="square" rtlCol="0">
            <a:spAutoFit/>
          </a:bodyPr>
          <a:lstStyle/>
          <a:p>
            <a:pPr algn="just"/>
            <a:r>
              <a:rPr lang="es-ES" b="1" dirty="0">
                <a:solidFill>
                  <a:schemeClr val="bg1"/>
                </a:solidFill>
              </a:rPr>
              <a:t>TypeScript:</a:t>
            </a:r>
            <a:r>
              <a:rPr lang="es-ES" dirty="0">
                <a:solidFill>
                  <a:schemeClr val="bg1"/>
                </a:solidFill>
              </a:rPr>
              <a:t> E</a:t>
            </a:r>
            <a:r>
              <a:rPr lang="es-ES" sz="1600" dirty="0">
                <a:solidFill>
                  <a:schemeClr val="bg1"/>
                </a:solidFill>
              </a:rPr>
              <a:t>s una extensión de JavaScript que agrega tipos estáticos al lenguaje, este lenguaje puede utilizarse con librerías y frameworks JavaScript existentes, y es especialmente popular en proyectos que utilizan Angular y también ayuda a detectar errores en tiempo de desarrollo y proporciona un código más limpio y autodocumentado.</a:t>
            </a:r>
            <a:endParaRPr lang="es-ES" b="1" dirty="0">
              <a:solidFill>
                <a:schemeClr val="bg1"/>
              </a:solidFill>
            </a:endParaRPr>
          </a:p>
        </p:txBody>
      </p:sp>
      <p:sp>
        <p:nvSpPr>
          <p:cNvPr id="9" name="CuadroTexto 8">
            <a:extLst>
              <a:ext uri="{FF2B5EF4-FFF2-40B4-BE49-F238E27FC236}">
                <a16:creationId xmlns:a16="http://schemas.microsoft.com/office/drawing/2014/main" id="{EFEF2553-16F5-3589-4EFC-BD670B38D505}"/>
              </a:ext>
            </a:extLst>
          </p:cNvPr>
          <p:cNvSpPr txBox="1"/>
          <p:nvPr/>
        </p:nvSpPr>
        <p:spPr>
          <a:xfrm>
            <a:off x="2191822" y="3805931"/>
            <a:ext cx="9187846" cy="1107996"/>
          </a:xfrm>
          <a:prstGeom prst="rect">
            <a:avLst/>
          </a:prstGeom>
          <a:noFill/>
        </p:spPr>
        <p:txBody>
          <a:bodyPr wrap="square" rtlCol="0">
            <a:spAutoFit/>
          </a:bodyPr>
          <a:lstStyle/>
          <a:p>
            <a:pPr algn="just"/>
            <a:r>
              <a:rPr lang="en-US" b="1" dirty="0">
                <a:solidFill>
                  <a:schemeClr val="bg1"/>
                </a:solidFill>
              </a:rPr>
              <a:t>SASS</a:t>
            </a:r>
            <a:r>
              <a:rPr lang="es-ES" b="1" dirty="0">
                <a:solidFill>
                  <a:schemeClr val="bg1"/>
                </a:solidFill>
              </a:rPr>
              <a:t>:</a:t>
            </a:r>
            <a:r>
              <a:rPr lang="es-ES" dirty="0">
                <a:solidFill>
                  <a:schemeClr val="bg1"/>
                </a:solidFill>
              </a:rPr>
              <a:t> </a:t>
            </a:r>
            <a:r>
              <a:rPr lang="es-ES" sz="1600" dirty="0">
                <a:solidFill>
                  <a:schemeClr val="bg1"/>
                </a:solidFill>
              </a:rPr>
              <a:t>Es un preprocesador de CSS, se suele utilizar para mejorar la legibilidad y mantenibilidad del código, permitiendo variables, anidamiento, mixins y más, se caracteriza por tener que ser compilado a CSS antes de ser interpretado por el navegador y facilita la reutilización de código y la organización de estilos en proyectos grandes.</a:t>
            </a:r>
            <a:endParaRPr lang="es-ES" b="1" dirty="0">
              <a:solidFill>
                <a:schemeClr val="bg1"/>
              </a:solidFill>
            </a:endParaRPr>
          </a:p>
        </p:txBody>
      </p:sp>
      <p:sp>
        <p:nvSpPr>
          <p:cNvPr id="11" name="CuadroTexto 10">
            <a:extLst>
              <a:ext uri="{FF2B5EF4-FFF2-40B4-BE49-F238E27FC236}">
                <a16:creationId xmlns:a16="http://schemas.microsoft.com/office/drawing/2014/main" id="{82B4BB08-8F15-5C31-54F8-BF12480ACD76}"/>
              </a:ext>
            </a:extLst>
          </p:cNvPr>
          <p:cNvSpPr txBox="1"/>
          <p:nvPr/>
        </p:nvSpPr>
        <p:spPr>
          <a:xfrm>
            <a:off x="1785664" y="4978251"/>
            <a:ext cx="8714113" cy="1107996"/>
          </a:xfrm>
          <a:prstGeom prst="rect">
            <a:avLst/>
          </a:prstGeom>
          <a:noFill/>
        </p:spPr>
        <p:txBody>
          <a:bodyPr wrap="square" rtlCol="0">
            <a:spAutoFit/>
          </a:bodyPr>
          <a:lstStyle/>
          <a:p>
            <a:pPr algn="just"/>
            <a:r>
              <a:rPr lang="es-ES" b="1" dirty="0">
                <a:solidFill>
                  <a:schemeClr val="bg1"/>
                </a:solidFill>
              </a:rPr>
              <a:t>React:</a:t>
            </a:r>
            <a:r>
              <a:rPr lang="es-ES" dirty="0">
                <a:solidFill>
                  <a:schemeClr val="bg1"/>
                </a:solidFill>
              </a:rPr>
              <a:t> </a:t>
            </a:r>
            <a:r>
              <a:rPr lang="es-ES" sz="1600" dirty="0">
                <a:solidFill>
                  <a:schemeClr val="bg1"/>
                </a:solidFill>
              </a:rPr>
              <a:t>Utiliza principalmente JavaScript para desarrollar interfaces de usuario, se basa en la creación de componentes reutilizables que gestionan su propio estado y renderizado, utiliza un Virtual DOM para optimizar las actualizaciones de la interfaz de usuario y mejorar el rendimiento y al ser una librería de vista para construir interfaces de usuario interactivas.</a:t>
            </a:r>
            <a:endParaRPr lang="es-ES" b="1" dirty="0">
              <a:solidFill>
                <a:schemeClr val="bg1"/>
              </a:solidFill>
            </a:endParaRPr>
          </a:p>
        </p:txBody>
      </p:sp>
      <p:pic>
        <p:nvPicPr>
          <p:cNvPr id="15" name="Imagen 14">
            <a:extLst>
              <a:ext uri="{FF2B5EF4-FFF2-40B4-BE49-F238E27FC236}">
                <a16:creationId xmlns:a16="http://schemas.microsoft.com/office/drawing/2014/main" id="{57773088-1CA6-30B5-556E-28C77187436C}"/>
              </a:ext>
            </a:extLst>
          </p:cNvPr>
          <p:cNvPicPr>
            <a:picLocks noChangeAspect="1"/>
          </p:cNvPicPr>
          <p:nvPr/>
        </p:nvPicPr>
        <p:blipFill>
          <a:blip r:embed="rId2"/>
          <a:stretch>
            <a:fillRect/>
          </a:stretch>
        </p:blipFill>
        <p:spPr>
          <a:xfrm>
            <a:off x="838201" y="1651165"/>
            <a:ext cx="947468" cy="947468"/>
          </a:xfrm>
          <a:prstGeom prst="rect">
            <a:avLst/>
          </a:prstGeom>
        </p:spPr>
      </p:pic>
      <p:pic>
        <p:nvPicPr>
          <p:cNvPr id="17" name="Imagen 16">
            <a:extLst>
              <a:ext uri="{FF2B5EF4-FFF2-40B4-BE49-F238E27FC236}">
                <a16:creationId xmlns:a16="http://schemas.microsoft.com/office/drawing/2014/main" id="{2AA5B9F6-85F2-16AA-E2DA-1D7CD35735A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38200" y="2722065"/>
            <a:ext cx="947468" cy="947468"/>
          </a:xfrm>
          <a:prstGeom prst="rect">
            <a:avLst/>
          </a:prstGeom>
        </p:spPr>
      </p:pic>
      <p:pic>
        <p:nvPicPr>
          <p:cNvPr id="20" name="Imagen 19">
            <a:extLst>
              <a:ext uri="{FF2B5EF4-FFF2-40B4-BE49-F238E27FC236}">
                <a16:creationId xmlns:a16="http://schemas.microsoft.com/office/drawing/2014/main" id="{48F13F78-FA46-8307-CD23-2FDDEF1D570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96888" y="3870255"/>
            <a:ext cx="1894936" cy="947468"/>
          </a:xfrm>
          <a:prstGeom prst="rect">
            <a:avLst/>
          </a:prstGeom>
        </p:spPr>
      </p:pic>
      <p:pic>
        <p:nvPicPr>
          <p:cNvPr id="23" name="Imagen 22">
            <a:extLst>
              <a:ext uri="{FF2B5EF4-FFF2-40B4-BE49-F238E27FC236}">
                <a16:creationId xmlns:a16="http://schemas.microsoft.com/office/drawing/2014/main" id="{37CF270E-B920-D447-ABE8-777B255AC285}"/>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838200" y="5018445"/>
            <a:ext cx="947469" cy="947469"/>
          </a:xfrm>
          <a:prstGeom prst="rect">
            <a:avLst/>
          </a:prstGeom>
        </p:spPr>
      </p:pic>
    </p:spTree>
    <p:extLst>
      <p:ext uri="{BB962C8B-B14F-4D97-AF65-F5344CB8AC3E}">
        <p14:creationId xmlns:p14="http://schemas.microsoft.com/office/powerpoint/2010/main" val="4022011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5850F-546C-315F-DDC3-6FC6AD786ECF}"/>
              </a:ext>
            </a:extLst>
          </p:cNvPr>
          <p:cNvSpPr>
            <a:spLocks noGrp="1"/>
          </p:cNvSpPr>
          <p:nvPr>
            <p:ph type="title"/>
          </p:nvPr>
        </p:nvSpPr>
        <p:spPr/>
        <p:txBody>
          <a:bodyPr>
            <a:normAutofit/>
          </a:bodyPr>
          <a:lstStyle/>
          <a:p>
            <a:r>
              <a:rPr lang="es-ES" sz="4000" dirty="0">
                <a:solidFill>
                  <a:schemeClr val="bg1"/>
                </a:solidFill>
                <a:latin typeface="Century" panose="02040604050505020304" pitchFamily="18" charset="0"/>
              </a:rPr>
              <a:t>Características de los Lenguajes de Script. Ventajas y Desventajas</a:t>
            </a:r>
          </a:p>
        </p:txBody>
      </p:sp>
      <p:pic>
        <p:nvPicPr>
          <p:cNvPr id="8" name="Marcador de contenido 7">
            <a:extLst>
              <a:ext uri="{FF2B5EF4-FFF2-40B4-BE49-F238E27FC236}">
                <a16:creationId xmlns:a16="http://schemas.microsoft.com/office/drawing/2014/main" id="{F5B78C4D-3CC3-FDAC-85B1-D83B7A268F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05354" y="1690688"/>
            <a:ext cx="4148446" cy="3114586"/>
          </a:xfrm>
        </p:spPr>
      </p:pic>
      <p:sp>
        <p:nvSpPr>
          <p:cNvPr id="4" name="Marcador de fecha 3">
            <a:extLst>
              <a:ext uri="{FF2B5EF4-FFF2-40B4-BE49-F238E27FC236}">
                <a16:creationId xmlns:a16="http://schemas.microsoft.com/office/drawing/2014/main" id="{2A70F5B9-D7A4-36EC-A220-F5EDFA40111D}"/>
              </a:ext>
            </a:extLst>
          </p:cNvPr>
          <p:cNvSpPr>
            <a:spLocks noGrp="1"/>
          </p:cNvSpPr>
          <p:nvPr>
            <p:ph type="dt" sz="half" idx="10"/>
          </p:nvPr>
        </p:nvSpPr>
        <p:spPr/>
        <p:txBody>
          <a:bodyPr/>
          <a:lstStyle/>
          <a:p>
            <a:r>
              <a:rPr lang="es-ES" dirty="0">
                <a:solidFill>
                  <a:schemeClr val="bg1"/>
                </a:solidFill>
              </a:rPr>
              <a:t>21/09/2023</a:t>
            </a:r>
          </a:p>
        </p:txBody>
      </p:sp>
      <p:sp>
        <p:nvSpPr>
          <p:cNvPr id="5" name="Marcador de pie de página 4">
            <a:extLst>
              <a:ext uri="{FF2B5EF4-FFF2-40B4-BE49-F238E27FC236}">
                <a16:creationId xmlns:a16="http://schemas.microsoft.com/office/drawing/2014/main" id="{F947F40A-9CE7-A3FC-AA04-78D5C062F0D2}"/>
              </a:ext>
            </a:extLst>
          </p:cNvPr>
          <p:cNvSpPr>
            <a:spLocks noGrp="1"/>
          </p:cNvSpPr>
          <p:nvPr>
            <p:ph type="ftr" sz="quarter" idx="11"/>
          </p:nvPr>
        </p:nvSpPr>
        <p:spPr/>
        <p:txBody>
          <a:bodyPr/>
          <a:lstStyle/>
          <a:p>
            <a:r>
              <a:rPr lang="es-ES" dirty="0">
                <a:solidFill>
                  <a:schemeClr val="bg1"/>
                </a:solidFill>
              </a:rPr>
              <a:t>Daniel Saborido Torres</a:t>
            </a:r>
          </a:p>
        </p:txBody>
      </p:sp>
      <p:sp>
        <p:nvSpPr>
          <p:cNvPr id="6" name="Marcador de número de diapositiva 5">
            <a:extLst>
              <a:ext uri="{FF2B5EF4-FFF2-40B4-BE49-F238E27FC236}">
                <a16:creationId xmlns:a16="http://schemas.microsoft.com/office/drawing/2014/main" id="{E73846CF-DEDE-15DE-819A-C4F934231F2A}"/>
              </a:ext>
            </a:extLst>
          </p:cNvPr>
          <p:cNvSpPr>
            <a:spLocks noGrp="1"/>
          </p:cNvSpPr>
          <p:nvPr>
            <p:ph type="sldNum" sz="quarter" idx="12"/>
          </p:nvPr>
        </p:nvSpPr>
        <p:spPr>
          <a:xfrm>
            <a:off x="8695441" y="6356350"/>
            <a:ext cx="2743200" cy="365125"/>
          </a:xfrm>
        </p:spPr>
        <p:txBody>
          <a:bodyPr/>
          <a:lstStyle/>
          <a:p>
            <a:fld id="{7D510DDE-8EFB-402B-AA82-BBA1E228722B}" type="slidenum">
              <a:rPr lang="es-ES" smtClean="0">
                <a:solidFill>
                  <a:schemeClr val="bg1"/>
                </a:solidFill>
              </a:rPr>
              <a:t>6</a:t>
            </a:fld>
            <a:endParaRPr lang="es-ES" dirty="0">
              <a:solidFill>
                <a:schemeClr val="bg1"/>
              </a:solidFill>
            </a:endParaRPr>
          </a:p>
        </p:txBody>
      </p:sp>
      <p:sp>
        <p:nvSpPr>
          <p:cNvPr id="9" name="CuadroTexto 8">
            <a:extLst>
              <a:ext uri="{FF2B5EF4-FFF2-40B4-BE49-F238E27FC236}">
                <a16:creationId xmlns:a16="http://schemas.microsoft.com/office/drawing/2014/main" id="{E7A2698B-C3BE-4CCA-A683-AA31AE904FCD}"/>
              </a:ext>
            </a:extLst>
          </p:cNvPr>
          <p:cNvSpPr txBox="1"/>
          <p:nvPr/>
        </p:nvSpPr>
        <p:spPr>
          <a:xfrm>
            <a:off x="1084483" y="2589800"/>
            <a:ext cx="5874588" cy="3108543"/>
          </a:xfrm>
          <a:prstGeom prst="rect">
            <a:avLst/>
          </a:prstGeom>
          <a:noFill/>
        </p:spPr>
        <p:txBody>
          <a:bodyPr wrap="square" rtlCol="0">
            <a:spAutoFit/>
          </a:bodyPr>
          <a:lstStyle/>
          <a:p>
            <a:pPr algn="just">
              <a:buFont typeface="Arial" panose="020B0604020202020204" pitchFamily="34" charset="0"/>
              <a:buChar char="•"/>
            </a:pPr>
            <a:r>
              <a:rPr lang="es-ES" sz="1400" b="1" i="0" dirty="0">
                <a:solidFill>
                  <a:srgbClr val="F8F8F2"/>
                </a:solidFill>
                <a:effectLst/>
                <a:latin typeface="-apple-system"/>
              </a:rPr>
              <a:t>Son interpretados</a:t>
            </a:r>
            <a:r>
              <a:rPr lang="es-ES" sz="1400" b="0" i="0" dirty="0">
                <a:solidFill>
                  <a:srgbClr val="F8F8F2"/>
                </a:solidFill>
                <a:effectLst/>
                <a:latin typeface="-apple-system"/>
              </a:rPr>
              <a:t>: El código de un script no necesita ser compilado, basta con que sea interpretado por un programa para que se ejecute su código.</a:t>
            </a:r>
          </a:p>
          <a:p>
            <a:pPr algn="just"/>
            <a:endParaRPr lang="es-ES" sz="1400" b="0" i="0" dirty="0">
              <a:solidFill>
                <a:srgbClr val="F8F8F2"/>
              </a:solidFill>
              <a:effectLst/>
              <a:latin typeface="-apple-system"/>
            </a:endParaRPr>
          </a:p>
          <a:p>
            <a:pPr algn="just">
              <a:buFont typeface="Arial" panose="020B0604020202020204" pitchFamily="34" charset="0"/>
              <a:buChar char="•"/>
            </a:pPr>
            <a:r>
              <a:rPr lang="es-ES" sz="1400" b="1" i="0" dirty="0">
                <a:solidFill>
                  <a:srgbClr val="F8F8F2"/>
                </a:solidFill>
                <a:effectLst/>
                <a:latin typeface="-apple-system"/>
              </a:rPr>
              <a:t>No necesitan la declaración de variables</a:t>
            </a:r>
            <a:r>
              <a:rPr lang="es-ES" sz="1400" b="0" i="0" dirty="0">
                <a:solidFill>
                  <a:srgbClr val="F8F8F2"/>
                </a:solidFill>
                <a:effectLst/>
                <a:latin typeface="-apple-system"/>
              </a:rPr>
              <a:t>: El tipo de dato de cada variable es deducido del contexto en el que se utiliza evitando una declaración explícita de esta, aunque provoca que la tipología sea débil y requiera de una especial atención a la hora de trabajar con variables.</a:t>
            </a:r>
          </a:p>
          <a:p>
            <a:pPr algn="just"/>
            <a:endParaRPr lang="es-ES" sz="1400" b="0" i="0" dirty="0">
              <a:solidFill>
                <a:srgbClr val="F8F8F2"/>
              </a:solidFill>
              <a:effectLst/>
              <a:latin typeface="-apple-system"/>
            </a:endParaRPr>
          </a:p>
          <a:p>
            <a:pPr algn="just">
              <a:buFont typeface="Arial" panose="020B0604020202020204" pitchFamily="34" charset="0"/>
              <a:buChar char="•"/>
            </a:pPr>
            <a:r>
              <a:rPr lang="es-ES" sz="1400" b="1" i="0" dirty="0">
                <a:solidFill>
                  <a:srgbClr val="F8F8F2"/>
                </a:solidFill>
                <a:effectLst/>
                <a:latin typeface="-apple-system"/>
              </a:rPr>
              <a:t>Utilizan instrucciones</a:t>
            </a:r>
            <a:r>
              <a:rPr lang="es-ES" sz="1400" b="0" i="0" dirty="0">
                <a:solidFill>
                  <a:srgbClr val="F8F8F2"/>
                </a:solidFill>
                <a:effectLst/>
                <a:latin typeface="-apple-system"/>
              </a:rPr>
              <a:t>: Las instrucciones son fundamentales para que el intérprete pueda ejecutar las acciones que se quieren realizar.</a:t>
            </a:r>
          </a:p>
          <a:p>
            <a:pPr algn="just"/>
            <a:endParaRPr lang="es-ES" sz="1400" b="0" i="0" dirty="0">
              <a:solidFill>
                <a:srgbClr val="F8F8F2"/>
              </a:solidFill>
              <a:effectLst/>
              <a:latin typeface="-apple-system"/>
            </a:endParaRPr>
          </a:p>
          <a:p>
            <a:pPr algn="just">
              <a:buFont typeface="Arial" panose="020B0604020202020204" pitchFamily="34" charset="0"/>
              <a:buChar char="•"/>
            </a:pPr>
            <a:r>
              <a:rPr lang="es-ES" sz="1400" b="1" i="0" dirty="0">
                <a:solidFill>
                  <a:srgbClr val="F8F8F2"/>
                </a:solidFill>
                <a:effectLst/>
                <a:latin typeface="-apple-system"/>
              </a:rPr>
              <a:t>Código simple</a:t>
            </a:r>
            <a:r>
              <a:rPr lang="es-ES" sz="1400" b="0" i="0" dirty="0">
                <a:solidFill>
                  <a:srgbClr val="F8F8F2"/>
                </a:solidFill>
                <a:effectLst/>
                <a:latin typeface="-apple-system"/>
              </a:rPr>
              <a:t>: Los scripts pueden llegar a ser complicados, pero normalmente se trata de programas cortos y concisos que persiguen ejecutar una acción concreta, por lo que se busca la simplicidad y la eficiencia.</a:t>
            </a:r>
          </a:p>
        </p:txBody>
      </p:sp>
    </p:spTree>
    <p:extLst>
      <p:ext uri="{BB962C8B-B14F-4D97-AF65-F5344CB8AC3E}">
        <p14:creationId xmlns:p14="http://schemas.microsoft.com/office/powerpoint/2010/main" val="1092191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5850F-546C-315F-DDC3-6FC6AD786ECF}"/>
              </a:ext>
            </a:extLst>
          </p:cNvPr>
          <p:cNvSpPr>
            <a:spLocks noGrp="1"/>
          </p:cNvSpPr>
          <p:nvPr>
            <p:ph type="title"/>
          </p:nvPr>
        </p:nvSpPr>
        <p:spPr>
          <a:xfrm>
            <a:off x="838200" y="136525"/>
            <a:ext cx="10515600" cy="1325563"/>
          </a:xfrm>
        </p:spPr>
        <p:txBody>
          <a:bodyPr>
            <a:normAutofit/>
          </a:bodyPr>
          <a:lstStyle/>
          <a:p>
            <a:r>
              <a:rPr lang="es-ES" sz="4000" dirty="0">
                <a:solidFill>
                  <a:schemeClr val="bg1"/>
                </a:solidFill>
                <a:latin typeface="Century" panose="02040604050505020304" pitchFamily="18" charset="0"/>
              </a:rPr>
              <a:t>Lenguaje Script vs Lenguaje Programación</a:t>
            </a:r>
          </a:p>
        </p:txBody>
      </p:sp>
      <p:graphicFrame>
        <p:nvGraphicFramePr>
          <p:cNvPr id="7" name="Tabla 7">
            <a:extLst>
              <a:ext uri="{FF2B5EF4-FFF2-40B4-BE49-F238E27FC236}">
                <a16:creationId xmlns:a16="http://schemas.microsoft.com/office/drawing/2014/main" id="{C6B34E9D-8234-A72E-0800-D8CA62B0D11C}"/>
              </a:ext>
            </a:extLst>
          </p:cNvPr>
          <p:cNvGraphicFramePr>
            <a:graphicFrameLocks noGrp="1"/>
          </p:cNvGraphicFramePr>
          <p:nvPr>
            <p:ph idx="1"/>
            <p:extLst>
              <p:ext uri="{D42A27DB-BD31-4B8C-83A1-F6EECF244321}">
                <p14:modId xmlns:p14="http://schemas.microsoft.com/office/powerpoint/2010/main" val="1916717381"/>
              </p:ext>
            </p:extLst>
          </p:nvPr>
        </p:nvGraphicFramePr>
        <p:xfrm>
          <a:off x="838200" y="1328468"/>
          <a:ext cx="10515600" cy="4780759"/>
        </p:xfrm>
        <a:graphic>
          <a:graphicData uri="http://schemas.openxmlformats.org/drawingml/2006/table">
            <a:tbl>
              <a:tblPr>
                <a:tableStyleId>{35758FB7-9AC5-4552-8A53-C91805E547FA}</a:tableStyleId>
              </a:tblPr>
              <a:tblGrid>
                <a:gridCol w="5257800">
                  <a:extLst>
                    <a:ext uri="{9D8B030D-6E8A-4147-A177-3AD203B41FA5}">
                      <a16:colId xmlns:a16="http://schemas.microsoft.com/office/drawing/2014/main" val="3992393800"/>
                    </a:ext>
                  </a:extLst>
                </a:gridCol>
                <a:gridCol w="5257800">
                  <a:extLst>
                    <a:ext uri="{9D8B030D-6E8A-4147-A177-3AD203B41FA5}">
                      <a16:colId xmlns:a16="http://schemas.microsoft.com/office/drawing/2014/main" val="512986445"/>
                    </a:ext>
                  </a:extLst>
                </a:gridCol>
              </a:tblGrid>
              <a:tr h="483079">
                <a:tc>
                  <a:txBody>
                    <a:bodyPr/>
                    <a:lstStyle/>
                    <a:p>
                      <a:pPr algn="ctr"/>
                      <a:r>
                        <a:rPr lang="es-ES" sz="2400" b="1" u="sng" dirty="0"/>
                        <a:t>Scripting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s-ES" sz="2400" b="1" u="sng" dirty="0"/>
                        <a:t>Programación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61691780"/>
                  </a:ext>
                </a:extLst>
              </a:tr>
              <a:tr h="800819">
                <a:tc>
                  <a:txBody>
                    <a:bodyPr/>
                    <a:lstStyle/>
                    <a:p>
                      <a:pPr algn="just"/>
                      <a:r>
                        <a:rPr lang="es-ES" dirty="0"/>
                        <a:t>Son principalmente </a:t>
                      </a:r>
                      <a:r>
                        <a:rPr lang="es-ES" b="1" dirty="0"/>
                        <a:t>interpretados</a:t>
                      </a:r>
                      <a:r>
                        <a:rPr lang="es-ES" dirty="0"/>
                        <a:t>, lo que significa que el código se ejecuta línea por línea por un intérprete en tiempo de ejecución.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r>
                        <a:rPr lang="es-ES" dirty="0"/>
                        <a:t>Se tienen que </a:t>
                      </a:r>
                      <a:r>
                        <a:rPr lang="es-ES" b="1" dirty="0"/>
                        <a:t>compilar</a:t>
                      </a:r>
                      <a:r>
                        <a:rPr lang="es-ES" dirty="0"/>
                        <a:t> antes de realizar la ejecución, lo que implica que se traducen completamente a código máquina o bytecode antes de su ejecución.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65829323"/>
                  </a:ext>
                </a:extLst>
              </a:tr>
              <a:tr h="48164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sz="1800" b="0" kern="1200" dirty="0">
                          <a:solidFill>
                            <a:schemeClr val="dk1"/>
                          </a:solidFill>
                          <a:effectLst/>
                          <a:latin typeface="+mn-lt"/>
                          <a:ea typeface="+mn-ea"/>
                          <a:cs typeface="+mn-cs"/>
                        </a:rPr>
                        <a:t>Están ligados a una plataforma o entorno de ejecución </a:t>
                      </a:r>
                      <a:r>
                        <a:rPr lang="es-ES" sz="1800" b="1" kern="1200" dirty="0">
                          <a:solidFill>
                            <a:schemeClr val="dk1"/>
                          </a:solidFill>
                          <a:effectLst/>
                          <a:latin typeface="+mn-lt"/>
                          <a:ea typeface="+mn-ea"/>
                          <a:cs typeface="+mn-cs"/>
                        </a:rPr>
                        <a:t>específico.</a:t>
                      </a:r>
                      <a:endParaRPr lang="es-E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r>
                        <a:rPr lang="es-ES" dirty="0"/>
                        <a:t>Son independientes de la plataforma y pueden ejecutarse en </a:t>
                      </a:r>
                      <a:r>
                        <a:rPr lang="es-ES" b="1" dirty="0"/>
                        <a:t>múltiples sistemas operativos.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11574997"/>
                  </a:ext>
                </a:extLst>
              </a:tr>
              <a:tr h="800819">
                <a:tc>
                  <a:txBody>
                    <a:bodyPr/>
                    <a:lstStyle/>
                    <a:p>
                      <a:pPr algn="just"/>
                      <a:r>
                        <a:rPr lang="es-ES" dirty="0"/>
                        <a:t>El código lo interpreta línea por línea y disponen de una menor optimización, dando como resultado una mayor </a:t>
                      </a:r>
                      <a:r>
                        <a:rPr lang="es-ES" b="1" dirty="0"/>
                        <a:t>lentitud al codificar</a:t>
                      </a:r>
                      <a:r>
                        <a:rPr lang="es-ES" dirty="0"/>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r>
                        <a:rPr lang="es-ES" dirty="0"/>
                        <a:t>Compilan el código dando mayor optimización seguido de una mayor </a:t>
                      </a:r>
                      <a:r>
                        <a:rPr lang="es-ES" b="1" dirty="0"/>
                        <a:t>velocidad de codificación</a:t>
                      </a:r>
                      <a:r>
                        <a:rPr lang="es-ES" dirty="0"/>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56821017"/>
                  </a:ext>
                </a:extLst>
              </a:tr>
              <a:tr h="800819">
                <a:tc>
                  <a:txBody>
                    <a:bodyPr/>
                    <a:lstStyle/>
                    <a:p>
                      <a:pPr algn="just"/>
                      <a:r>
                        <a:rPr lang="es-ES" dirty="0"/>
                        <a:t>Son más adecuados para tareas de </a:t>
                      </a:r>
                      <a:r>
                        <a:rPr lang="es-ES" b="1" dirty="0"/>
                        <a:t>automatización</a:t>
                      </a:r>
                      <a:r>
                        <a:rPr lang="es-ES" dirty="0"/>
                        <a:t> requiriendo menos código para lograr ciertos objetivos.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r>
                        <a:rPr lang="es-ES" dirty="0"/>
                        <a:t>Requiere de introducir </a:t>
                      </a:r>
                      <a:r>
                        <a:rPr lang="es-ES" b="1" dirty="0"/>
                        <a:t>código manual</a:t>
                      </a:r>
                      <a:r>
                        <a:rPr lang="es-ES" dirty="0"/>
                        <a:t> ofreciendo mayor flexibilidad y control sobre la lógica del programa.</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63426617"/>
                  </a:ext>
                </a:extLst>
              </a:tr>
              <a:tr h="800819">
                <a:tc>
                  <a:txBody>
                    <a:bodyPr/>
                    <a:lstStyle/>
                    <a:p>
                      <a:pPr algn="just"/>
                      <a:r>
                        <a:rPr lang="es-ES" dirty="0"/>
                        <a:t>Donde se suelen utilizar son en aplicaciones web y móviles por el hecho de depender de </a:t>
                      </a:r>
                      <a:r>
                        <a:rPr lang="es-ES" b="1" dirty="0"/>
                        <a:t>entornos de ejecución específicos.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r>
                        <a:rPr lang="es-ES" dirty="0"/>
                        <a:t>Son utilizados para crear </a:t>
                      </a:r>
                      <a:r>
                        <a:rPr lang="es-ES" b="1" dirty="0"/>
                        <a:t>aplicaciones autónomas</a:t>
                      </a:r>
                      <a:r>
                        <a:rPr lang="es-ES" b="0" dirty="0"/>
                        <a:t> ya sean de escritorio, móviles o sistemas embebidos.</a:t>
                      </a:r>
                      <a:endParaRPr lang="es-ES"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82634959"/>
                  </a:ext>
                </a:extLst>
              </a:tr>
            </a:tbl>
          </a:graphicData>
        </a:graphic>
      </p:graphicFrame>
      <p:sp>
        <p:nvSpPr>
          <p:cNvPr id="4" name="Marcador de fecha 3">
            <a:extLst>
              <a:ext uri="{FF2B5EF4-FFF2-40B4-BE49-F238E27FC236}">
                <a16:creationId xmlns:a16="http://schemas.microsoft.com/office/drawing/2014/main" id="{2A70F5B9-D7A4-36EC-A220-F5EDFA40111D}"/>
              </a:ext>
            </a:extLst>
          </p:cNvPr>
          <p:cNvSpPr>
            <a:spLocks noGrp="1"/>
          </p:cNvSpPr>
          <p:nvPr>
            <p:ph type="dt" sz="half" idx="10"/>
          </p:nvPr>
        </p:nvSpPr>
        <p:spPr/>
        <p:txBody>
          <a:bodyPr/>
          <a:lstStyle/>
          <a:p>
            <a:r>
              <a:rPr lang="es-ES" dirty="0">
                <a:solidFill>
                  <a:schemeClr val="bg1"/>
                </a:solidFill>
              </a:rPr>
              <a:t>21/09/2023</a:t>
            </a:r>
          </a:p>
        </p:txBody>
      </p:sp>
      <p:sp>
        <p:nvSpPr>
          <p:cNvPr id="5" name="Marcador de pie de página 4">
            <a:extLst>
              <a:ext uri="{FF2B5EF4-FFF2-40B4-BE49-F238E27FC236}">
                <a16:creationId xmlns:a16="http://schemas.microsoft.com/office/drawing/2014/main" id="{F947F40A-9CE7-A3FC-AA04-78D5C062F0D2}"/>
              </a:ext>
            </a:extLst>
          </p:cNvPr>
          <p:cNvSpPr>
            <a:spLocks noGrp="1"/>
          </p:cNvSpPr>
          <p:nvPr>
            <p:ph type="ftr" sz="quarter" idx="11"/>
          </p:nvPr>
        </p:nvSpPr>
        <p:spPr/>
        <p:txBody>
          <a:bodyPr/>
          <a:lstStyle/>
          <a:p>
            <a:r>
              <a:rPr lang="es-ES" dirty="0">
                <a:solidFill>
                  <a:schemeClr val="bg1"/>
                </a:solidFill>
              </a:rPr>
              <a:t>Daniel Saborido Torres</a:t>
            </a:r>
          </a:p>
        </p:txBody>
      </p:sp>
      <p:sp>
        <p:nvSpPr>
          <p:cNvPr id="6" name="Marcador de número de diapositiva 5">
            <a:extLst>
              <a:ext uri="{FF2B5EF4-FFF2-40B4-BE49-F238E27FC236}">
                <a16:creationId xmlns:a16="http://schemas.microsoft.com/office/drawing/2014/main" id="{E73846CF-DEDE-15DE-819A-C4F934231F2A}"/>
              </a:ext>
            </a:extLst>
          </p:cNvPr>
          <p:cNvSpPr>
            <a:spLocks noGrp="1"/>
          </p:cNvSpPr>
          <p:nvPr>
            <p:ph type="sldNum" sz="quarter" idx="12"/>
          </p:nvPr>
        </p:nvSpPr>
        <p:spPr>
          <a:xfrm>
            <a:off x="8695441" y="6356350"/>
            <a:ext cx="2743200" cy="365125"/>
          </a:xfrm>
        </p:spPr>
        <p:txBody>
          <a:bodyPr/>
          <a:lstStyle/>
          <a:p>
            <a:fld id="{7D510DDE-8EFB-402B-AA82-BBA1E228722B}" type="slidenum">
              <a:rPr lang="es-ES" smtClean="0">
                <a:solidFill>
                  <a:schemeClr val="bg1"/>
                </a:solidFill>
              </a:rPr>
              <a:t>7</a:t>
            </a:fld>
            <a:endParaRPr lang="es-ES" dirty="0">
              <a:solidFill>
                <a:schemeClr val="bg1"/>
              </a:solidFill>
            </a:endParaRPr>
          </a:p>
        </p:txBody>
      </p:sp>
    </p:spTree>
    <p:extLst>
      <p:ext uri="{BB962C8B-B14F-4D97-AF65-F5344CB8AC3E}">
        <p14:creationId xmlns:p14="http://schemas.microsoft.com/office/powerpoint/2010/main" val="1022339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5850F-546C-315F-DDC3-6FC6AD786ECF}"/>
              </a:ext>
            </a:extLst>
          </p:cNvPr>
          <p:cNvSpPr>
            <a:spLocks noGrp="1"/>
          </p:cNvSpPr>
          <p:nvPr>
            <p:ph type="title"/>
          </p:nvPr>
        </p:nvSpPr>
        <p:spPr/>
        <p:txBody>
          <a:bodyPr>
            <a:noAutofit/>
          </a:bodyPr>
          <a:lstStyle/>
          <a:p>
            <a:r>
              <a:rPr lang="es-ES" sz="3600" dirty="0">
                <a:solidFill>
                  <a:schemeClr val="bg1"/>
                </a:solidFill>
                <a:latin typeface="Century" panose="02040604050505020304" pitchFamily="18" charset="0"/>
              </a:rPr>
              <a:t>Tecnologías y Lenguajes Asociados. Integración del Código con las Etiquetas HTML</a:t>
            </a:r>
          </a:p>
        </p:txBody>
      </p:sp>
      <p:sp>
        <p:nvSpPr>
          <p:cNvPr id="3" name="Marcador de contenido 2">
            <a:extLst>
              <a:ext uri="{FF2B5EF4-FFF2-40B4-BE49-F238E27FC236}">
                <a16:creationId xmlns:a16="http://schemas.microsoft.com/office/drawing/2014/main" id="{F3CE1C01-9D43-CE1E-49DD-E0E4536D9009}"/>
              </a:ext>
            </a:extLst>
          </p:cNvPr>
          <p:cNvSpPr>
            <a:spLocks noGrp="1"/>
          </p:cNvSpPr>
          <p:nvPr>
            <p:ph idx="1"/>
          </p:nvPr>
        </p:nvSpPr>
        <p:spPr/>
        <p:txBody>
          <a:bodyPr/>
          <a:lstStyle/>
          <a:p>
            <a:endParaRPr lang="es-ES" dirty="0"/>
          </a:p>
        </p:txBody>
      </p:sp>
      <p:sp>
        <p:nvSpPr>
          <p:cNvPr id="4" name="Marcador de fecha 3">
            <a:extLst>
              <a:ext uri="{FF2B5EF4-FFF2-40B4-BE49-F238E27FC236}">
                <a16:creationId xmlns:a16="http://schemas.microsoft.com/office/drawing/2014/main" id="{2A70F5B9-D7A4-36EC-A220-F5EDFA40111D}"/>
              </a:ext>
            </a:extLst>
          </p:cNvPr>
          <p:cNvSpPr>
            <a:spLocks noGrp="1"/>
          </p:cNvSpPr>
          <p:nvPr>
            <p:ph type="dt" sz="half" idx="10"/>
          </p:nvPr>
        </p:nvSpPr>
        <p:spPr/>
        <p:txBody>
          <a:bodyPr/>
          <a:lstStyle/>
          <a:p>
            <a:r>
              <a:rPr lang="es-ES" dirty="0">
                <a:solidFill>
                  <a:schemeClr val="bg1"/>
                </a:solidFill>
              </a:rPr>
              <a:t>21/09/2023</a:t>
            </a:r>
          </a:p>
        </p:txBody>
      </p:sp>
      <p:sp>
        <p:nvSpPr>
          <p:cNvPr id="5" name="Marcador de pie de página 4">
            <a:extLst>
              <a:ext uri="{FF2B5EF4-FFF2-40B4-BE49-F238E27FC236}">
                <a16:creationId xmlns:a16="http://schemas.microsoft.com/office/drawing/2014/main" id="{F947F40A-9CE7-A3FC-AA04-78D5C062F0D2}"/>
              </a:ext>
            </a:extLst>
          </p:cNvPr>
          <p:cNvSpPr>
            <a:spLocks noGrp="1"/>
          </p:cNvSpPr>
          <p:nvPr>
            <p:ph type="ftr" sz="quarter" idx="11"/>
          </p:nvPr>
        </p:nvSpPr>
        <p:spPr/>
        <p:txBody>
          <a:bodyPr/>
          <a:lstStyle/>
          <a:p>
            <a:r>
              <a:rPr lang="es-ES" dirty="0">
                <a:solidFill>
                  <a:schemeClr val="bg1"/>
                </a:solidFill>
              </a:rPr>
              <a:t>Daniel Saborido Torres</a:t>
            </a:r>
          </a:p>
        </p:txBody>
      </p:sp>
      <p:sp>
        <p:nvSpPr>
          <p:cNvPr id="6" name="Marcador de número de diapositiva 5">
            <a:extLst>
              <a:ext uri="{FF2B5EF4-FFF2-40B4-BE49-F238E27FC236}">
                <a16:creationId xmlns:a16="http://schemas.microsoft.com/office/drawing/2014/main" id="{E73846CF-DEDE-15DE-819A-C4F934231F2A}"/>
              </a:ext>
            </a:extLst>
          </p:cNvPr>
          <p:cNvSpPr>
            <a:spLocks noGrp="1"/>
          </p:cNvSpPr>
          <p:nvPr>
            <p:ph type="sldNum" sz="quarter" idx="12"/>
          </p:nvPr>
        </p:nvSpPr>
        <p:spPr>
          <a:xfrm>
            <a:off x="8695441" y="6356350"/>
            <a:ext cx="2743200" cy="365125"/>
          </a:xfrm>
        </p:spPr>
        <p:txBody>
          <a:bodyPr/>
          <a:lstStyle/>
          <a:p>
            <a:fld id="{7D510DDE-8EFB-402B-AA82-BBA1E228722B}" type="slidenum">
              <a:rPr lang="es-ES" smtClean="0">
                <a:solidFill>
                  <a:schemeClr val="bg1"/>
                </a:solidFill>
              </a:rPr>
              <a:t>8</a:t>
            </a:fld>
            <a:endParaRPr lang="es-ES" dirty="0">
              <a:solidFill>
                <a:schemeClr val="bg1"/>
              </a:solidFill>
            </a:endParaRPr>
          </a:p>
        </p:txBody>
      </p:sp>
    </p:spTree>
    <p:extLst>
      <p:ext uri="{BB962C8B-B14F-4D97-AF65-F5344CB8AC3E}">
        <p14:creationId xmlns:p14="http://schemas.microsoft.com/office/powerpoint/2010/main" val="150547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5850F-546C-315F-DDC3-6FC6AD786ECF}"/>
              </a:ext>
            </a:extLst>
          </p:cNvPr>
          <p:cNvSpPr>
            <a:spLocks noGrp="1"/>
          </p:cNvSpPr>
          <p:nvPr>
            <p:ph type="title"/>
          </p:nvPr>
        </p:nvSpPr>
        <p:spPr>
          <a:xfrm>
            <a:off x="923041" y="0"/>
            <a:ext cx="10515600" cy="1325563"/>
          </a:xfrm>
        </p:spPr>
        <p:txBody>
          <a:bodyPr>
            <a:normAutofit/>
          </a:bodyPr>
          <a:lstStyle/>
          <a:p>
            <a:r>
              <a:rPr lang="es-ES" sz="4000" dirty="0">
                <a:solidFill>
                  <a:schemeClr val="bg1"/>
                </a:solidFill>
                <a:latin typeface="Century" panose="02040604050505020304" pitchFamily="18" charset="0"/>
              </a:rPr>
              <a:t>Codigo de ejemplo</a:t>
            </a:r>
          </a:p>
        </p:txBody>
      </p:sp>
      <p:graphicFrame>
        <p:nvGraphicFramePr>
          <p:cNvPr id="7" name="Tabla 7">
            <a:extLst>
              <a:ext uri="{FF2B5EF4-FFF2-40B4-BE49-F238E27FC236}">
                <a16:creationId xmlns:a16="http://schemas.microsoft.com/office/drawing/2014/main" id="{700C2CB8-0796-6F2C-DECA-7790DA51E006}"/>
              </a:ext>
            </a:extLst>
          </p:cNvPr>
          <p:cNvGraphicFramePr>
            <a:graphicFrameLocks noGrp="1"/>
          </p:cNvGraphicFramePr>
          <p:nvPr>
            <p:ph idx="1"/>
            <p:extLst>
              <p:ext uri="{D42A27DB-BD31-4B8C-83A1-F6EECF244321}">
                <p14:modId xmlns:p14="http://schemas.microsoft.com/office/powerpoint/2010/main" val="1988506907"/>
              </p:ext>
            </p:extLst>
          </p:nvPr>
        </p:nvGraphicFramePr>
        <p:xfrm>
          <a:off x="838200" y="1083752"/>
          <a:ext cx="10515597" cy="53187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4089203054"/>
                    </a:ext>
                  </a:extLst>
                </a:gridCol>
                <a:gridCol w="2833778">
                  <a:extLst>
                    <a:ext uri="{9D8B030D-6E8A-4147-A177-3AD203B41FA5}">
                      <a16:colId xmlns:a16="http://schemas.microsoft.com/office/drawing/2014/main" val="3963734593"/>
                    </a:ext>
                  </a:extLst>
                </a:gridCol>
                <a:gridCol w="4176620">
                  <a:extLst>
                    <a:ext uri="{9D8B030D-6E8A-4147-A177-3AD203B41FA5}">
                      <a16:colId xmlns:a16="http://schemas.microsoft.com/office/drawing/2014/main" val="3663821939"/>
                    </a:ext>
                  </a:extLst>
                </a:gridCol>
              </a:tblGrid>
              <a:tr h="4342263">
                <a:tc>
                  <a:txBody>
                    <a:bodyPr/>
                    <a:lstStyle/>
                    <a:p>
                      <a:pPr algn="l"/>
                      <a:r>
                        <a:rPr lang="es-ES" sz="1000" b="1" dirty="0">
                          <a:solidFill>
                            <a:schemeClr val="bg1"/>
                          </a:solidFill>
                        </a:rPr>
                        <a:t>- HTML:</a:t>
                      </a:r>
                    </a:p>
                    <a:p>
                      <a:pPr algn="l"/>
                      <a:r>
                        <a:rPr lang="es-ES" sz="900" b="0" dirty="0">
                          <a:solidFill>
                            <a:schemeClr val="bg1"/>
                          </a:solidFill>
                        </a:rPr>
                        <a:t>&lt;!DOCTYPE html&gt;</a:t>
                      </a:r>
                    </a:p>
                    <a:p>
                      <a:pPr algn="l"/>
                      <a:r>
                        <a:rPr lang="es-ES" sz="900" b="0" dirty="0">
                          <a:solidFill>
                            <a:schemeClr val="bg1"/>
                          </a:solidFill>
                        </a:rPr>
                        <a:t>&lt;html lang="en"&gt;</a:t>
                      </a:r>
                    </a:p>
                    <a:p>
                      <a:pPr algn="l"/>
                      <a:r>
                        <a:rPr lang="es-ES" sz="900" b="0" dirty="0">
                          <a:solidFill>
                            <a:schemeClr val="bg1"/>
                          </a:solidFill>
                        </a:rPr>
                        <a:t>    &lt;head&gt;</a:t>
                      </a:r>
                    </a:p>
                    <a:p>
                      <a:pPr algn="l"/>
                      <a:r>
                        <a:rPr lang="es-ES" sz="900" b="0" dirty="0">
                          <a:solidFill>
                            <a:schemeClr val="bg1"/>
                          </a:solidFill>
                        </a:rPr>
                        <a:t>        &lt;meta charset="UTF-8"&gt;</a:t>
                      </a:r>
                    </a:p>
                    <a:p>
                      <a:pPr algn="l"/>
                      <a:r>
                        <a:rPr lang="es-ES" sz="900" b="0" dirty="0">
                          <a:solidFill>
                            <a:schemeClr val="bg1"/>
                          </a:solidFill>
                        </a:rPr>
                        <a:t>        &lt;meta http-equiv="X-UA-Compatible" content="IE=edge"&gt;</a:t>
                      </a:r>
                    </a:p>
                    <a:p>
                      <a:pPr algn="l"/>
                      <a:r>
                        <a:rPr lang="es-ES" sz="900" b="0" dirty="0">
                          <a:solidFill>
                            <a:schemeClr val="bg1"/>
                          </a:solidFill>
                        </a:rPr>
                        <a:t>        &lt;meta name="viewport" content="width=device-width, initial-scale=1.0"&gt;</a:t>
                      </a:r>
                    </a:p>
                    <a:p>
                      <a:pPr algn="l"/>
                      <a:r>
                        <a:rPr lang="es-ES" sz="900" b="0" dirty="0">
                          <a:solidFill>
                            <a:schemeClr val="bg1"/>
                          </a:solidFill>
                        </a:rPr>
                        <a:t>        &lt;title&gt;Tablas&lt;/title&gt;</a:t>
                      </a:r>
                    </a:p>
                    <a:p>
                      <a:pPr algn="l"/>
                      <a:r>
                        <a:rPr lang="es-ES" sz="900" b="0" dirty="0">
                          <a:solidFill>
                            <a:schemeClr val="bg1"/>
                          </a:solidFill>
                        </a:rPr>
                        <a:t>        &lt;link href='index.css' rel='stylesheet' type='text/css'&gt;</a:t>
                      </a:r>
                    </a:p>
                    <a:p>
                      <a:pPr algn="l"/>
                      <a:r>
                        <a:rPr lang="es-ES" sz="900" b="0" dirty="0">
                          <a:solidFill>
                            <a:schemeClr val="bg1"/>
                          </a:solidFill>
                        </a:rPr>
                        <a:t>    &lt;/head&gt;</a:t>
                      </a:r>
                    </a:p>
                    <a:p>
                      <a:pPr algn="l"/>
                      <a:r>
                        <a:rPr lang="es-ES" sz="900" b="0" dirty="0">
                          <a:solidFill>
                            <a:schemeClr val="bg1"/>
                          </a:solidFill>
                        </a:rPr>
                        <a:t>    &lt;header&gt;</a:t>
                      </a:r>
                    </a:p>
                    <a:p>
                      <a:pPr algn="l"/>
                      <a:r>
                        <a:rPr lang="es-ES" sz="900" b="0" dirty="0">
                          <a:solidFill>
                            <a:schemeClr val="bg1"/>
                          </a:solidFill>
                        </a:rPr>
                        <a:t>        &lt;h1&gt;Daniel Saborido Torres&lt;/h1&gt;</a:t>
                      </a:r>
                    </a:p>
                    <a:p>
                      <a:pPr algn="l"/>
                      <a:r>
                        <a:rPr lang="es-ES" sz="900" b="0" dirty="0">
                          <a:solidFill>
                            <a:schemeClr val="bg1"/>
                          </a:solidFill>
                        </a:rPr>
                        <a:t>    &lt;/header&gt;</a:t>
                      </a:r>
                    </a:p>
                    <a:p>
                      <a:pPr algn="l"/>
                      <a:r>
                        <a:rPr lang="es-ES" sz="900" b="0" dirty="0">
                          <a:solidFill>
                            <a:schemeClr val="bg1"/>
                          </a:solidFill>
                        </a:rPr>
                        <a:t>    &lt;body&gt;</a:t>
                      </a:r>
                    </a:p>
                    <a:p>
                      <a:pPr algn="l"/>
                      <a:r>
                        <a:rPr lang="es-ES" sz="900" b="0" dirty="0">
                          <a:solidFill>
                            <a:schemeClr val="bg1"/>
                          </a:solidFill>
                        </a:rPr>
                        <a:t>        &lt;div class="seleccion"&gt;</a:t>
                      </a:r>
                    </a:p>
                    <a:p>
                      <a:pPr algn="l"/>
                      <a:r>
                        <a:rPr lang="es-ES" sz="900" b="0" dirty="0">
                          <a:solidFill>
                            <a:schemeClr val="bg1"/>
                          </a:solidFill>
                        </a:rPr>
                        <a:t>            &lt;h1&gt;Tablas de multiplicar&lt;/h1&gt;</a:t>
                      </a:r>
                    </a:p>
                    <a:p>
                      <a:pPr algn="l"/>
                      <a:r>
                        <a:rPr lang="es-ES" sz="900" b="0" dirty="0">
                          <a:solidFill>
                            <a:schemeClr val="bg1"/>
                          </a:solidFill>
                        </a:rPr>
                        <a:t>            &lt;label for="num"&gt;Ingresa un número:&lt;/label&gt;</a:t>
                      </a:r>
                    </a:p>
                    <a:p>
                      <a:pPr algn="l"/>
                      <a:r>
                        <a:rPr lang="es-ES" sz="900" b="0" dirty="0">
                          <a:solidFill>
                            <a:schemeClr val="bg1"/>
                          </a:solidFill>
                        </a:rPr>
                        <a:t>            &lt;input type="text" id="num"&gt;</a:t>
                      </a:r>
                    </a:p>
                    <a:p>
                      <a:pPr algn="l"/>
                      <a:r>
                        <a:rPr lang="es-ES" sz="900" b="0" dirty="0">
                          <a:solidFill>
                            <a:schemeClr val="bg1"/>
                          </a:solidFill>
                        </a:rPr>
                        <a:t>        &lt;/div&gt;</a:t>
                      </a:r>
                    </a:p>
                    <a:p>
                      <a:pPr algn="l"/>
                      <a:r>
                        <a:rPr lang="es-ES" sz="900" b="0" dirty="0">
                          <a:solidFill>
                            <a:schemeClr val="bg1"/>
                          </a:solidFill>
                        </a:rPr>
                        <a:t>        &lt;div class="botones"&gt;</a:t>
                      </a:r>
                    </a:p>
                    <a:p>
                      <a:pPr algn="l"/>
                      <a:r>
                        <a:rPr lang="es-ES" sz="900" b="0" dirty="0">
                          <a:solidFill>
                            <a:schemeClr val="bg1"/>
                          </a:solidFill>
                        </a:rPr>
                        <a:t>            &lt;div class="boton" id="BorrarR“ onclick="reseteo();“&gt;Reseteo&lt;/div&gt;</a:t>
                      </a:r>
                    </a:p>
                    <a:p>
                      <a:pPr algn="l"/>
                      <a:r>
                        <a:rPr lang="es-ES" sz="900" b="0" dirty="0">
                          <a:solidFill>
                            <a:schemeClr val="bg1"/>
                          </a:solidFill>
                        </a:rPr>
                        <a:t>            &lt;div class="boton" id="Resultado" onclick="multriplicacion();"&gt;Resultado&lt;/div&gt;</a:t>
                      </a:r>
                    </a:p>
                    <a:p>
                      <a:pPr algn="l"/>
                      <a:r>
                        <a:rPr lang="es-ES" sz="900" b="0" dirty="0">
                          <a:solidFill>
                            <a:schemeClr val="bg1"/>
                          </a:solidFill>
                        </a:rPr>
                        <a:t>        &lt;/div&gt;</a:t>
                      </a:r>
                    </a:p>
                    <a:p>
                      <a:pPr algn="l"/>
                      <a:r>
                        <a:rPr lang="es-ES" sz="900" b="0" dirty="0">
                          <a:solidFill>
                            <a:schemeClr val="bg1"/>
                          </a:solidFill>
                        </a:rPr>
                        <a:t>        &lt;br&gt;</a:t>
                      </a:r>
                    </a:p>
                    <a:p>
                      <a:pPr algn="l"/>
                      <a:r>
                        <a:rPr lang="es-ES" sz="900" b="0" dirty="0">
                          <a:solidFill>
                            <a:schemeClr val="bg1"/>
                          </a:solidFill>
                        </a:rPr>
                        <a:t>        &lt;div class="tabla" id="tabla"&gt;</a:t>
                      </a:r>
                    </a:p>
                    <a:p>
                      <a:pPr algn="l"/>
                      <a:r>
                        <a:rPr lang="es-ES" sz="900" b="0" dirty="0">
                          <a:solidFill>
                            <a:schemeClr val="bg1"/>
                          </a:solidFill>
                        </a:rPr>
                        <a:t>        &lt;/div&gt;</a:t>
                      </a:r>
                    </a:p>
                    <a:p>
                      <a:pPr algn="l"/>
                      <a:r>
                        <a:rPr lang="es-ES" sz="900" b="0" dirty="0">
                          <a:solidFill>
                            <a:schemeClr val="bg1"/>
                          </a:solidFill>
                        </a:rPr>
                        <a:t>    &lt;/body&gt;</a:t>
                      </a:r>
                    </a:p>
                    <a:p>
                      <a:pPr algn="l"/>
                      <a:r>
                        <a:rPr lang="es-ES" sz="900" b="0" dirty="0">
                          <a:solidFill>
                            <a:schemeClr val="bg1"/>
                          </a:solidFill>
                        </a:rPr>
                        <a:t>&lt;script src="index.js"&gt;&lt;/script&gt;</a:t>
                      </a:r>
                    </a:p>
                    <a:p>
                      <a:pPr algn="l"/>
                      <a:r>
                        <a:rPr lang="es-ES" sz="900" b="0" dirty="0">
                          <a:solidFill>
                            <a:schemeClr val="bg1"/>
                          </a:solidFill>
                        </a:rPr>
                        <a:t>&lt;/html&gt;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s-ES" sz="1000" b="1" dirty="0"/>
                        <a:t>- CSS:</a:t>
                      </a:r>
                    </a:p>
                    <a:p>
                      <a:pPr algn="l"/>
                      <a:r>
                        <a:rPr lang="es-ES" sz="900" b="0" dirty="0"/>
                        <a:t>body {</a:t>
                      </a:r>
                    </a:p>
                    <a:p>
                      <a:pPr algn="l"/>
                      <a:r>
                        <a:rPr lang="es-ES" sz="900" b="0" dirty="0"/>
                        <a:t>    color: rgb(0, 0, 0);</a:t>
                      </a:r>
                    </a:p>
                    <a:p>
                      <a:pPr algn="l"/>
                      <a:r>
                        <a:rPr lang="es-ES" sz="900" b="0" dirty="0"/>
                        <a:t>}</a:t>
                      </a:r>
                    </a:p>
                    <a:p>
                      <a:pPr algn="l"/>
                      <a:endParaRPr lang="es-ES" sz="900" b="0" dirty="0"/>
                    </a:p>
                    <a:p>
                      <a:pPr algn="l"/>
                      <a:r>
                        <a:rPr lang="es-ES" sz="900" b="0" dirty="0"/>
                        <a:t>.tabla{</a:t>
                      </a:r>
                    </a:p>
                    <a:p>
                      <a:pPr algn="l"/>
                      <a:r>
                        <a:rPr lang="es-ES" sz="900" b="0" dirty="0"/>
                        <a:t>    display: grid;</a:t>
                      </a:r>
                    </a:p>
                    <a:p>
                      <a:pPr algn="l"/>
                      <a:r>
                        <a:rPr lang="es-ES" sz="900" b="0" dirty="0"/>
                        <a:t>    grid-template-columns: auto auto auto auto auto;</a:t>
                      </a:r>
                    </a:p>
                    <a:p>
                      <a:pPr algn="l"/>
                      <a:r>
                        <a:rPr lang="es-ES" sz="900" b="0" dirty="0"/>
                        <a:t>    margin: auto;</a:t>
                      </a:r>
                    </a:p>
                    <a:p>
                      <a:pPr algn="l"/>
                      <a:r>
                        <a:rPr lang="es-ES" sz="900" b="0" dirty="0"/>
                        <a:t>    margin-top: 5%;</a:t>
                      </a:r>
                    </a:p>
                    <a:p>
                      <a:pPr algn="l"/>
                      <a:r>
                        <a:rPr lang="es-ES" sz="900" b="0" dirty="0"/>
                        <a:t>    width: 35%;</a:t>
                      </a:r>
                    </a:p>
                    <a:p>
                      <a:pPr algn="l"/>
                      <a:r>
                        <a:rPr lang="es-ES" sz="900" b="0" dirty="0"/>
                        <a:t>    border-collapse: collapse;</a:t>
                      </a:r>
                    </a:p>
                    <a:p>
                      <a:pPr algn="l"/>
                      <a:r>
                        <a:rPr lang="es-ES" sz="900" b="0" dirty="0"/>
                        <a:t>    padding: 5px;</a:t>
                      </a:r>
                    </a:p>
                    <a:p>
                      <a:pPr algn="l"/>
                      <a:r>
                        <a:rPr lang="es-ES" sz="900" b="0" dirty="0"/>
                        <a:t>    font-size: 25px;</a:t>
                      </a:r>
                    </a:p>
                    <a:p>
                      <a:pPr algn="l"/>
                      <a:r>
                        <a:rPr lang="es-ES" sz="900" b="0" dirty="0"/>
                        <a:t>    text-align: center;</a:t>
                      </a:r>
                    </a:p>
                    <a:p>
                      <a:pPr algn="l"/>
                      <a:r>
                        <a:rPr lang="es-ES" sz="900" b="0" dirty="0"/>
                        <a:t>}</a:t>
                      </a:r>
                    </a:p>
                    <a:p>
                      <a:pPr algn="l"/>
                      <a:endParaRPr lang="es-ES" sz="900" b="0" dirty="0"/>
                    </a:p>
                    <a:p>
                      <a:pPr algn="l"/>
                      <a:r>
                        <a:rPr lang="es-ES" sz="900" b="0" dirty="0"/>
                        <a:t>.botones, .seleccion {</a:t>
                      </a:r>
                    </a:p>
                    <a:p>
                      <a:pPr algn="l"/>
                      <a:r>
                        <a:rPr lang="es-ES" sz="900" b="0" dirty="0"/>
                        <a:t>    margin: auto;</a:t>
                      </a:r>
                    </a:p>
                    <a:p>
                      <a:pPr algn="l"/>
                      <a:r>
                        <a:rPr lang="es-ES" sz="900" b="0" dirty="0"/>
                        <a:t>    width: 35%;</a:t>
                      </a:r>
                    </a:p>
                    <a:p>
                      <a:pPr algn="l"/>
                      <a:r>
                        <a:rPr lang="es-ES" sz="900" b="0" dirty="0"/>
                        <a:t>    text-align: center;</a:t>
                      </a:r>
                    </a:p>
                    <a:p>
                      <a:pPr algn="l"/>
                      <a:r>
                        <a:rPr lang="es-ES" sz="900" b="0" dirty="0"/>
                        <a:t>}</a:t>
                      </a:r>
                    </a:p>
                    <a:p>
                      <a:pPr algn="l"/>
                      <a:endParaRPr lang="es-ES" sz="900" b="0" dirty="0"/>
                    </a:p>
                    <a:p>
                      <a:pPr algn="l"/>
                      <a:r>
                        <a:rPr lang="es-ES" sz="900" b="0" dirty="0"/>
                        <a:t>.boton {</a:t>
                      </a:r>
                    </a:p>
                    <a:p>
                      <a:pPr algn="l"/>
                      <a:r>
                        <a:rPr lang="es-ES" sz="900" b="0" dirty="0"/>
                        <a:t>    display: inline-block;</a:t>
                      </a:r>
                    </a:p>
                    <a:p>
                      <a:pPr algn="l"/>
                      <a:r>
                        <a:rPr lang="es-ES" sz="900" b="0" dirty="0"/>
                        <a:t>    border: 1px solid black;</a:t>
                      </a:r>
                    </a:p>
                    <a:p>
                      <a:pPr algn="l"/>
                      <a:r>
                        <a:rPr lang="es-ES" sz="900" b="0" dirty="0"/>
                        <a:t>    border-radius: 10px;</a:t>
                      </a:r>
                    </a:p>
                    <a:p>
                      <a:pPr algn="l"/>
                      <a:r>
                        <a:rPr lang="es-ES" sz="900" b="0" dirty="0"/>
                        <a:t>    font-size: 30px;</a:t>
                      </a:r>
                    </a:p>
                    <a:p>
                      <a:pPr algn="l"/>
                      <a:r>
                        <a:rPr lang="es-ES" sz="900" b="0" dirty="0"/>
                        <a:t>    text-align: center;</a:t>
                      </a:r>
                    </a:p>
                    <a:p>
                      <a:pPr algn="l"/>
                      <a:r>
                        <a:rPr lang="es-ES" sz="900" b="0" dirty="0"/>
                        <a:t>    margin-top: 10px;</a:t>
                      </a:r>
                    </a:p>
                    <a:p>
                      <a:pPr algn="l"/>
                      <a:r>
                        <a:rPr lang="es-ES" sz="900" b="0" dirty="0"/>
                        <a:t>    margin-left: 10px;</a:t>
                      </a:r>
                    </a:p>
                    <a:p>
                      <a:pPr algn="l"/>
                      <a:r>
                        <a:rPr lang="es-ES" sz="900" b="0" dirty="0"/>
                        <a:t>    width: 30%;</a:t>
                      </a:r>
                    </a:p>
                    <a:p>
                      <a:pPr algn="l"/>
                      <a:r>
                        <a:rPr lang="es-ES" sz="900" b="0" dirty="0"/>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s-ES" sz="1000" b="1" dirty="0"/>
                        <a:t>- JavaScript:</a:t>
                      </a:r>
                    </a:p>
                    <a:p>
                      <a:pPr algn="l"/>
                      <a:r>
                        <a:rPr lang="es-ES" sz="900" b="0" dirty="0"/>
                        <a:t>function multriplicacion(){</a:t>
                      </a:r>
                    </a:p>
                    <a:p>
                      <a:pPr algn="l"/>
                      <a:r>
                        <a:rPr lang="es-ES" sz="900" b="0" dirty="0"/>
                        <a:t>    var num = document.getElementById("num").value;</a:t>
                      </a:r>
                    </a:p>
                    <a:p>
                      <a:pPr algn="l"/>
                      <a:r>
                        <a:rPr lang="es-ES" sz="900" b="0" dirty="0"/>
                        <a:t>    if (isNaN(num)) {alert("[ERROR] El valor introduciodo es un String.")}</a:t>
                      </a:r>
                    </a:p>
                    <a:p>
                      <a:pPr algn="l"/>
                      <a:r>
                        <a:rPr lang="es-ES" sz="900" b="0" dirty="0"/>
                        <a:t>    else if (Number.isInteger(parseInt(num))) {</a:t>
                      </a:r>
                    </a:p>
                    <a:p>
                      <a:pPr algn="l"/>
                      <a:r>
                        <a:rPr lang="es-ES" sz="900" b="0" dirty="0"/>
                        <a:t>        if (num.length &gt; 15) {</a:t>
                      </a:r>
                    </a:p>
                    <a:p>
                      <a:pPr algn="l"/>
                      <a:r>
                        <a:rPr lang="es-ES" sz="900" b="0" dirty="0"/>
                        <a:t>            alert("[ERROR] El numero es demasiado largo (max 15 caracteres).");</a:t>
                      </a:r>
                    </a:p>
                    <a:p>
                      <a:pPr algn="l"/>
                      <a:r>
                        <a:rPr lang="es-ES" sz="900" b="0" dirty="0"/>
                        <a:t>            document.getElementById("num").value = "";</a:t>
                      </a:r>
                    </a:p>
                    <a:p>
                      <a:pPr algn="l"/>
                      <a:r>
                        <a:rPr lang="es-ES" sz="900" b="0" dirty="0"/>
                        <a:t>        }</a:t>
                      </a:r>
                    </a:p>
                    <a:p>
                      <a:pPr algn="l"/>
                      <a:r>
                        <a:rPr lang="es-ES" sz="900" b="0" dirty="0"/>
                        <a:t>        else{</a:t>
                      </a:r>
                    </a:p>
                    <a:p>
                      <a:pPr algn="l"/>
                      <a:r>
                        <a:rPr lang="es-ES" sz="900" b="0" dirty="0"/>
                        <a:t>            var tabla = document.getElementById("tabla");</a:t>
                      </a:r>
                    </a:p>
                    <a:p>
                      <a:pPr algn="l"/>
                      <a:r>
                        <a:rPr lang="es-ES" sz="900" b="0" dirty="0"/>
                        <a:t>            tabla.innerHTML = "";</a:t>
                      </a:r>
                    </a:p>
                    <a:p>
                      <a:pPr algn="l"/>
                      <a:r>
                        <a:rPr lang="es-ES" sz="900" b="0" dirty="0"/>
                        <a:t>            for (var i = 0; i &lt;= 10; i++) {</a:t>
                      </a:r>
                    </a:p>
                    <a:p>
                      <a:pPr algn="l"/>
                      <a:r>
                        <a:rPr lang="es-ES" sz="900" b="0" dirty="0"/>
                        <a:t>                var div1 = document.createElement("div");</a:t>
                      </a:r>
                    </a:p>
                    <a:p>
                      <a:pPr algn="l"/>
                      <a:r>
                        <a:rPr lang="es-ES" sz="900" b="0" dirty="0"/>
                        <a:t>                div1.innerHTML = i;</a:t>
                      </a:r>
                    </a:p>
                    <a:p>
                      <a:pPr algn="l"/>
                      <a:r>
                        <a:rPr lang="es-ES" sz="900" b="0" dirty="0"/>
                        <a:t>                tabla.appendChild(div1);</a:t>
                      </a:r>
                    </a:p>
                    <a:p>
                      <a:pPr algn="l"/>
                      <a:r>
                        <a:rPr lang="es-ES" sz="900" b="0" dirty="0"/>
                        <a:t>                var div2 = document.createElement("div");</a:t>
                      </a:r>
                    </a:p>
                    <a:p>
                      <a:pPr algn="l"/>
                      <a:r>
                        <a:rPr lang="es-ES" sz="900" b="0" dirty="0"/>
                        <a:t>                div2.innerHTML = " x ";</a:t>
                      </a:r>
                    </a:p>
                    <a:p>
                      <a:pPr algn="l"/>
                      <a:r>
                        <a:rPr lang="es-ES" sz="900" b="0" dirty="0"/>
                        <a:t>                tabla.appendChild(div2);</a:t>
                      </a:r>
                    </a:p>
                    <a:p>
                      <a:pPr algn="l"/>
                      <a:r>
                        <a:rPr lang="es-ES" sz="900" b="0" dirty="0"/>
                        <a:t>                var div3 = document.createElement("div");</a:t>
                      </a:r>
                    </a:p>
                    <a:p>
                      <a:pPr algn="l"/>
                      <a:r>
                        <a:rPr lang="es-ES" sz="900" b="0" dirty="0"/>
                        <a:t>                div3.innerHTML = num;</a:t>
                      </a:r>
                    </a:p>
                    <a:p>
                      <a:pPr algn="l"/>
                      <a:r>
                        <a:rPr lang="es-ES" sz="900" b="0" dirty="0"/>
                        <a:t>                tabla.appendChild(div3);</a:t>
                      </a:r>
                    </a:p>
                    <a:p>
                      <a:pPr algn="l"/>
                      <a:r>
                        <a:rPr lang="es-ES" sz="900" b="0" dirty="0"/>
                        <a:t>                var div4 = document.createElement("div");</a:t>
                      </a:r>
                    </a:p>
                    <a:p>
                      <a:pPr algn="l"/>
                      <a:r>
                        <a:rPr lang="es-ES" sz="900" b="0" dirty="0"/>
                        <a:t>                div4.innerHTML = " = ";</a:t>
                      </a:r>
                    </a:p>
                    <a:p>
                      <a:pPr algn="l"/>
                      <a:r>
                        <a:rPr lang="es-ES" sz="900" b="0" dirty="0"/>
                        <a:t>                tabla.appendChild(div4);</a:t>
                      </a:r>
                    </a:p>
                    <a:p>
                      <a:pPr algn="l"/>
                      <a:r>
                        <a:rPr lang="es-ES" sz="900" b="0" dirty="0"/>
                        <a:t>                var div5 = document.createElement("div");</a:t>
                      </a:r>
                    </a:p>
                    <a:p>
                      <a:pPr algn="l"/>
                      <a:r>
                        <a:rPr lang="es-ES" sz="900" b="0" dirty="0"/>
                        <a:t>                div5.innerHTML = (num*i);</a:t>
                      </a:r>
                    </a:p>
                    <a:p>
                      <a:pPr algn="l"/>
                      <a:r>
                        <a:rPr lang="es-ES" sz="900" b="0" dirty="0"/>
                        <a:t>                tabla.appendChild(div5);</a:t>
                      </a:r>
                    </a:p>
                    <a:p>
                      <a:pPr algn="l"/>
                      <a:r>
                        <a:rPr lang="es-ES" sz="900" b="0" dirty="0"/>
                        <a:t>            }</a:t>
                      </a:r>
                    </a:p>
                    <a:p>
                      <a:pPr algn="l"/>
                      <a:r>
                        <a:rPr lang="es-ES" sz="900" b="0" dirty="0"/>
                        <a:t>        }</a:t>
                      </a:r>
                    </a:p>
                    <a:p>
                      <a:pPr algn="l"/>
                      <a:r>
                        <a:rPr lang="es-ES" sz="900" b="0" dirty="0"/>
                        <a:t>    }</a:t>
                      </a:r>
                    </a:p>
                    <a:p>
                      <a:pPr algn="l"/>
                      <a:r>
                        <a:rPr lang="es-ES" sz="900" b="0" dirty="0"/>
                        <a:t>    else {alert("[ERROR] No se introdujo ningún valor.")}</a:t>
                      </a:r>
                    </a:p>
                    <a:p>
                      <a:pPr algn="l"/>
                      <a:r>
                        <a:rPr lang="es-ES" sz="900" b="0" dirty="0"/>
                        <a:t>}</a:t>
                      </a:r>
                    </a:p>
                    <a:p>
                      <a:pPr algn="l"/>
                      <a:r>
                        <a:rPr lang="es-ES" sz="900" b="0" dirty="0"/>
                        <a:t>function reseteo(){</a:t>
                      </a:r>
                    </a:p>
                    <a:p>
                      <a:pPr algn="l"/>
                      <a:r>
                        <a:rPr lang="es-ES" sz="900" b="0" dirty="0"/>
                        <a:t>    var tabla = document.getElementById("tabla");</a:t>
                      </a:r>
                    </a:p>
                    <a:p>
                      <a:pPr algn="l"/>
                      <a:r>
                        <a:rPr lang="es-ES" sz="900" b="0" dirty="0"/>
                        <a:t>    tabla.innerHTML = "";</a:t>
                      </a:r>
                    </a:p>
                    <a:p>
                      <a:pPr algn="l"/>
                      <a:r>
                        <a:rPr lang="es-ES" sz="900" b="0" dirty="0"/>
                        <a:t>    document.getElementById("num").value = "";</a:t>
                      </a:r>
                    </a:p>
                    <a:p>
                      <a:pPr algn="l"/>
                      <a:r>
                        <a:rPr lang="es-ES" sz="900" b="0" dirty="0"/>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0690762"/>
                  </a:ext>
                </a:extLst>
              </a:tr>
            </a:tbl>
          </a:graphicData>
        </a:graphic>
      </p:graphicFrame>
      <p:sp>
        <p:nvSpPr>
          <p:cNvPr id="4" name="Marcador de fecha 3">
            <a:extLst>
              <a:ext uri="{FF2B5EF4-FFF2-40B4-BE49-F238E27FC236}">
                <a16:creationId xmlns:a16="http://schemas.microsoft.com/office/drawing/2014/main" id="{2A70F5B9-D7A4-36EC-A220-F5EDFA40111D}"/>
              </a:ext>
            </a:extLst>
          </p:cNvPr>
          <p:cNvSpPr>
            <a:spLocks noGrp="1"/>
          </p:cNvSpPr>
          <p:nvPr>
            <p:ph type="dt" sz="half" idx="10"/>
          </p:nvPr>
        </p:nvSpPr>
        <p:spPr/>
        <p:txBody>
          <a:bodyPr/>
          <a:lstStyle/>
          <a:p>
            <a:r>
              <a:rPr lang="es-ES" dirty="0">
                <a:solidFill>
                  <a:schemeClr val="bg1"/>
                </a:solidFill>
              </a:rPr>
              <a:t>21/09/2023</a:t>
            </a:r>
          </a:p>
        </p:txBody>
      </p:sp>
      <p:sp>
        <p:nvSpPr>
          <p:cNvPr id="5" name="Marcador de pie de página 4">
            <a:extLst>
              <a:ext uri="{FF2B5EF4-FFF2-40B4-BE49-F238E27FC236}">
                <a16:creationId xmlns:a16="http://schemas.microsoft.com/office/drawing/2014/main" id="{F947F40A-9CE7-A3FC-AA04-78D5C062F0D2}"/>
              </a:ext>
            </a:extLst>
          </p:cNvPr>
          <p:cNvSpPr>
            <a:spLocks noGrp="1"/>
          </p:cNvSpPr>
          <p:nvPr>
            <p:ph type="ftr" sz="quarter" idx="11"/>
          </p:nvPr>
        </p:nvSpPr>
        <p:spPr/>
        <p:txBody>
          <a:bodyPr/>
          <a:lstStyle/>
          <a:p>
            <a:r>
              <a:rPr lang="es-ES" dirty="0">
                <a:solidFill>
                  <a:schemeClr val="bg1"/>
                </a:solidFill>
              </a:rPr>
              <a:t>Daniel Saborido Torres</a:t>
            </a:r>
          </a:p>
        </p:txBody>
      </p:sp>
      <p:sp>
        <p:nvSpPr>
          <p:cNvPr id="6" name="Marcador de número de diapositiva 5">
            <a:extLst>
              <a:ext uri="{FF2B5EF4-FFF2-40B4-BE49-F238E27FC236}">
                <a16:creationId xmlns:a16="http://schemas.microsoft.com/office/drawing/2014/main" id="{E73846CF-DEDE-15DE-819A-C4F934231F2A}"/>
              </a:ext>
            </a:extLst>
          </p:cNvPr>
          <p:cNvSpPr>
            <a:spLocks noGrp="1"/>
          </p:cNvSpPr>
          <p:nvPr>
            <p:ph type="sldNum" sz="quarter" idx="12"/>
          </p:nvPr>
        </p:nvSpPr>
        <p:spPr>
          <a:xfrm>
            <a:off x="8695441" y="6356350"/>
            <a:ext cx="2743200" cy="365125"/>
          </a:xfrm>
        </p:spPr>
        <p:txBody>
          <a:bodyPr/>
          <a:lstStyle/>
          <a:p>
            <a:fld id="{7D510DDE-8EFB-402B-AA82-BBA1E228722B}" type="slidenum">
              <a:rPr lang="es-ES" smtClean="0">
                <a:solidFill>
                  <a:schemeClr val="bg1"/>
                </a:solidFill>
              </a:rPr>
              <a:t>9</a:t>
            </a:fld>
            <a:endParaRPr lang="es-ES" dirty="0">
              <a:solidFill>
                <a:schemeClr val="bg1"/>
              </a:solidFill>
            </a:endParaRPr>
          </a:p>
        </p:txBody>
      </p:sp>
    </p:spTree>
    <p:extLst>
      <p:ext uri="{BB962C8B-B14F-4D97-AF65-F5344CB8AC3E}">
        <p14:creationId xmlns:p14="http://schemas.microsoft.com/office/powerpoint/2010/main" val="203356443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2137</Words>
  <Application>Microsoft Office PowerPoint</Application>
  <PresentationFormat>Panorámica</PresentationFormat>
  <Paragraphs>232</Paragraphs>
  <Slides>12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-apple-system</vt:lpstr>
      <vt:lpstr>Aptos</vt:lpstr>
      <vt:lpstr>Arial</vt:lpstr>
      <vt:lpstr>Calibri</vt:lpstr>
      <vt:lpstr>Calibri Light</vt:lpstr>
      <vt:lpstr>Century</vt:lpstr>
      <vt:lpstr>Tema de Office</vt:lpstr>
      <vt:lpstr>Explorando los Fundamentos del Desarrollo Web en Entornos de Cliente</vt:lpstr>
      <vt:lpstr>Modelos de Programación en Entornos Cliente/Servidor</vt:lpstr>
      <vt:lpstr>Mecanismos de Ejecución de Código en un Navegador Web</vt:lpstr>
      <vt:lpstr>Integración de JavaScript en HTML</vt:lpstr>
      <vt:lpstr>Lenguajes de Programación en Entorno Cliente</vt:lpstr>
      <vt:lpstr>Características de los Lenguajes de Script. Ventajas y Desventajas</vt:lpstr>
      <vt:lpstr>Lenguaje Script vs Lenguaje Programación</vt:lpstr>
      <vt:lpstr>Tecnologías y Lenguajes Asociados. Integración del Código con las Etiquetas HTML</vt:lpstr>
      <vt:lpstr>Codigo de ejemplo</vt:lpstr>
      <vt:lpstr>Herramientas de Programación en Entorno Cliente</vt:lpstr>
      <vt:lpstr>Modelos de Programación en Entornos Cliente/Servidor</vt:lpstr>
      <vt:lpstr>Modelos de Programación en Entornos Cliente/Servidor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Saborido Torres</dc:creator>
  <cp:lastModifiedBy>Daniel Saborido Torres</cp:lastModifiedBy>
  <cp:revision>7</cp:revision>
  <dcterms:created xsi:type="dcterms:W3CDTF">2023-09-22T14:54:13Z</dcterms:created>
  <dcterms:modified xsi:type="dcterms:W3CDTF">2023-09-22T17:17:05Z</dcterms:modified>
</cp:coreProperties>
</file>