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1"/>
  </p:notesMasterIdLst>
  <p:handoutMasterIdLst>
    <p:handoutMasterId r:id="rId22"/>
  </p:handoutMasterIdLst>
  <p:sldIdLst>
    <p:sldId id="280" r:id="rId2"/>
    <p:sldId id="303" r:id="rId3"/>
    <p:sldId id="292" r:id="rId4"/>
    <p:sldId id="304" r:id="rId5"/>
    <p:sldId id="305" r:id="rId6"/>
    <p:sldId id="301" r:id="rId7"/>
    <p:sldId id="306" r:id="rId8"/>
    <p:sldId id="302" r:id="rId9"/>
    <p:sldId id="307" r:id="rId10"/>
    <p:sldId id="308" r:id="rId11"/>
    <p:sldId id="313" r:id="rId12"/>
    <p:sldId id="309" r:id="rId13"/>
    <p:sldId id="310" r:id="rId14"/>
    <p:sldId id="311" r:id="rId15"/>
    <p:sldId id="314" r:id="rId16"/>
    <p:sldId id="312" r:id="rId17"/>
    <p:sldId id="315" r:id="rId18"/>
    <p:sldId id="316" r:id="rId19"/>
    <p:sldId id="300" r:id="rId20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AD9F73"/>
    <a:srgbClr val="C0B592"/>
    <a:srgbClr val="0066FF"/>
    <a:srgbClr val="99CCFF"/>
    <a:srgbClr val="FFFF99"/>
    <a:srgbClr val="CC3300"/>
    <a:srgbClr val="66FFFF"/>
    <a:srgbClr val="FF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 autoAdjust="0"/>
    <p:restoredTop sz="86043" autoAdjust="0"/>
  </p:normalViewPr>
  <p:slideViewPr>
    <p:cSldViewPr>
      <p:cViewPr varScale="1">
        <p:scale>
          <a:sx n="71" d="100"/>
          <a:sy n="71" d="100"/>
        </p:scale>
        <p:origin x="-1550" y="-72"/>
      </p:cViewPr>
      <p:guideLst>
        <p:guide orient="horz" pos="2160"/>
        <p:guide pos="48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269" y="-9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4989810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3BDFF771-34E0-46D6-859C-B7686A915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3056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CBA32819-8918-41C6-BCC8-0CAA09EB709D}" type="datetimeFigureOut">
              <a:rPr lang="pt-BR"/>
              <a:pPr>
                <a:defRPr/>
              </a:pPr>
              <a:t>24/04/2011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23E36F6E-2779-4935-A7BE-27C4105330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1830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Identifiqu</a:t>
            </a:r>
            <a:r>
              <a:rPr lang="pt-BR" baseline="0" dirty="0" smtClean="0"/>
              <a:t>e e analise cada elemento presente numa situação típica de uso: contexto, usuário, objetivo, interação, interface e sistema.</a:t>
            </a:r>
          </a:p>
          <a:p>
            <a:r>
              <a:rPr lang="pt-BR" baseline="0" dirty="0" smtClean="0"/>
              <a:t>Todos estão relacionados e se influenciam mutuamente.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perspectivas de interação</a:t>
            </a:r>
            <a:r>
              <a:rPr lang="pt-BR" baseline="0" dirty="0" smtClean="0"/>
              <a:t> descrevem formas de se interpretar a interação usuário-sistema, caracterizando o papel de ambos nesse processo. Elas foram criadas ao longo do tempo, conforme as TICs se desenvolveram. Um único sistema pode conjugar essas quatro perspectivas.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Compare as perspectivas e explore exemplos de interface</a:t>
            </a:r>
            <a:r>
              <a:rPr lang="pt-BR" baseline="0" dirty="0" smtClean="0"/>
              <a:t> em cada uma delas. No livro, você encontra alguns exemplos, mas procure outros nos sistemas que utiliza ou próximos da sua realidade.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95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>
          <a:xfrm>
            <a:off x="762000" y="2362200"/>
            <a:ext cx="7543800" cy="25939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eus Documentos\Docs\FTP\Livro de IHC\InDesign 20100628e\imgs\logos\campus_lore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9113" y="5272088"/>
            <a:ext cx="903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:\Meus Documentos\Docs\FTP\Livro de IHC\InDesign 20100628e\imgs\logos\logo elsevier.t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5484813"/>
            <a:ext cx="6873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7524328" y="2348880"/>
            <a:ext cx="608013" cy="12715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Freeform 13"/>
          <p:cNvSpPr>
            <a:spLocks noChangeAspect="1" noEditPoints="1"/>
          </p:cNvSpPr>
          <p:nvPr userDrawn="1"/>
        </p:nvSpPr>
        <p:spPr bwMode="auto">
          <a:xfrm>
            <a:off x="2830140" y="715665"/>
            <a:ext cx="485775" cy="127317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9" name="Oval Callout 1"/>
          <p:cNvSpPr/>
          <p:nvPr userDrawn="1"/>
        </p:nvSpPr>
        <p:spPr>
          <a:xfrm>
            <a:off x="3967211" y="476672"/>
            <a:ext cx="1004888" cy="69850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1"/>
          <p:cNvGrpSpPr>
            <a:grpSpLocks/>
          </p:cNvGrpSpPr>
          <p:nvPr userDrawn="1"/>
        </p:nvGrpSpPr>
        <p:grpSpPr bwMode="auto">
          <a:xfrm>
            <a:off x="5014565" y="1340768"/>
            <a:ext cx="893638" cy="812294"/>
            <a:chOff x="1200085" y="966246"/>
            <a:chExt cx="202002" cy="176754"/>
          </a:xfrm>
          <a:noFill/>
        </p:grpSpPr>
        <p:sp>
          <p:nvSpPr>
            <p:cNvPr id="11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"/>
          <p:cNvGrpSpPr/>
          <p:nvPr userDrawn="1"/>
        </p:nvGrpSpPr>
        <p:grpSpPr>
          <a:xfrm rot="426708">
            <a:off x="3958724" y="1368858"/>
            <a:ext cx="518672" cy="1044380"/>
            <a:chOff x="1004343" y="990600"/>
            <a:chExt cx="1648911" cy="3196081"/>
          </a:xfrm>
          <a:noFill/>
        </p:grpSpPr>
        <p:grpSp>
          <p:nvGrpSpPr>
            <p:cNvPr id="15" name="Group 31"/>
            <p:cNvGrpSpPr/>
            <p:nvPr/>
          </p:nvGrpSpPr>
          <p:grpSpPr>
            <a:xfrm>
              <a:off x="1004343" y="990600"/>
              <a:ext cx="1648911" cy="3196081"/>
              <a:chOff x="1004343" y="990600"/>
              <a:chExt cx="1648911" cy="3196081"/>
            </a:xfrm>
            <a:grpFill/>
          </p:grpSpPr>
          <p:sp>
            <p:nvSpPr>
              <p:cNvPr id="27" name="Rounded Rectangle 14"/>
              <p:cNvSpPr/>
              <p:nvPr/>
            </p:nvSpPr>
            <p:spPr>
              <a:xfrm rot="5400000">
                <a:off x="2080942" y="1090342"/>
                <a:ext cx="533400" cy="333916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Rounded Rectangle 2"/>
              <p:cNvSpPr/>
              <p:nvPr/>
            </p:nvSpPr>
            <p:spPr>
              <a:xfrm rot="5400000">
                <a:off x="427431" y="1960857"/>
                <a:ext cx="2802736" cy="164891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>
              <a:off x="1239899" y="1641153"/>
              <a:ext cx="1177801" cy="2321247"/>
              <a:chOff x="1239899" y="1641153"/>
              <a:chExt cx="1177801" cy="2321247"/>
            </a:xfrm>
            <a:grpFill/>
          </p:grpSpPr>
          <p:sp>
            <p:nvSpPr>
              <p:cNvPr id="17" name="Rounded Rectangle 3"/>
              <p:cNvSpPr/>
              <p:nvPr/>
            </p:nvSpPr>
            <p:spPr>
              <a:xfrm rot="5400000">
                <a:off x="1291248" y="1589804"/>
                <a:ext cx="1075103" cy="117780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Rounded Rectangle 5"/>
              <p:cNvSpPr/>
              <p:nvPr/>
            </p:nvSpPr>
            <p:spPr>
              <a:xfrm rot="5400000">
                <a:off x="1254457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Rounded Rectangle 6"/>
              <p:cNvSpPr/>
              <p:nvPr/>
            </p:nvSpPr>
            <p:spPr>
              <a:xfrm rot="5400000">
                <a:off x="1676400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ounded Rectangle 7"/>
              <p:cNvSpPr/>
              <p:nvPr/>
            </p:nvSpPr>
            <p:spPr>
              <a:xfrm rot="5400000">
                <a:off x="2098342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ounded Rectangle 8"/>
              <p:cNvSpPr/>
              <p:nvPr/>
            </p:nvSpPr>
            <p:spPr>
              <a:xfrm rot="5400000">
                <a:off x="1254457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 rot="5400000">
                <a:off x="1676400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Rounded Rectangle 10"/>
              <p:cNvSpPr/>
              <p:nvPr/>
            </p:nvSpPr>
            <p:spPr>
              <a:xfrm rot="5400000">
                <a:off x="2098342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Rounded Rectangle 11"/>
              <p:cNvSpPr/>
              <p:nvPr/>
            </p:nvSpPr>
            <p:spPr>
              <a:xfrm rot="5400000">
                <a:off x="1254457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Rounded Rectangle 12"/>
              <p:cNvSpPr/>
              <p:nvPr/>
            </p:nvSpPr>
            <p:spPr>
              <a:xfrm rot="5400000">
                <a:off x="1676400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ounded Rectangle 13"/>
              <p:cNvSpPr/>
              <p:nvPr/>
            </p:nvSpPr>
            <p:spPr>
              <a:xfrm rot="5400000">
                <a:off x="2098342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9" name="Freeform 1"/>
          <p:cNvSpPr/>
          <p:nvPr userDrawn="1"/>
        </p:nvSpPr>
        <p:spPr>
          <a:xfrm>
            <a:off x="4701331" y="2372047"/>
            <a:ext cx="558800" cy="696913"/>
          </a:xfrm>
          <a:custGeom>
            <a:avLst/>
            <a:gdLst>
              <a:gd name="connsiteX0" fmla="*/ 374121 w 1063625"/>
              <a:gd name="connsiteY0" fmla="*/ 1371600 h 1456796"/>
              <a:gd name="connsiteX1" fmla="*/ 37571 w 1063625"/>
              <a:gd name="connsiteY1" fmla="*/ 812800 h 1456796"/>
              <a:gd name="connsiteX2" fmla="*/ 148696 w 1063625"/>
              <a:gd name="connsiteY2" fmla="*/ 669925 h 1456796"/>
              <a:gd name="connsiteX3" fmla="*/ 164571 w 1063625"/>
              <a:gd name="connsiteY3" fmla="*/ 663575 h 1456796"/>
              <a:gd name="connsiteX4" fmla="*/ 278871 w 1063625"/>
              <a:gd name="connsiteY4" fmla="*/ 908050 h 1456796"/>
              <a:gd name="connsiteX5" fmla="*/ 291571 w 1063625"/>
              <a:gd name="connsiteY5" fmla="*/ 127000 h 1456796"/>
              <a:gd name="connsiteX6" fmla="*/ 497946 w 1063625"/>
              <a:gd name="connsiteY6" fmla="*/ 146050 h 1456796"/>
              <a:gd name="connsiteX7" fmla="*/ 472546 w 1063625"/>
              <a:gd name="connsiteY7" fmla="*/ 635000 h 1456796"/>
              <a:gd name="connsiteX8" fmla="*/ 488421 w 1063625"/>
              <a:gd name="connsiteY8" fmla="*/ 381000 h 1456796"/>
              <a:gd name="connsiteX9" fmla="*/ 631296 w 1063625"/>
              <a:gd name="connsiteY9" fmla="*/ 387350 h 1456796"/>
              <a:gd name="connsiteX10" fmla="*/ 672571 w 1063625"/>
              <a:gd name="connsiteY10" fmla="*/ 628650 h 1456796"/>
              <a:gd name="connsiteX11" fmla="*/ 688446 w 1063625"/>
              <a:gd name="connsiteY11" fmla="*/ 428625 h 1456796"/>
              <a:gd name="connsiteX12" fmla="*/ 809096 w 1063625"/>
              <a:gd name="connsiteY12" fmla="*/ 428625 h 1456796"/>
              <a:gd name="connsiteX13" fmla="*/ 828146 w 1063625"/>
              <a:gd name="connsiteY13" fmla="*/ 673100 h 1456796"/>
              <a:gd name="connsiteX14" fmla="*/ 844021 w 1063625"/>
              <a:gd name="connsiteY14" fmla="*/ 492125 h 1456796"/>
              <a:gd name="connsiteX15" fmla="*/ 1037696 w 1063625"/>
              <a:gd name="connsiteY15" fmla="*/ 603250 h 1456796"/>
              <a:gd name="connsiteX16" fmla="*/ 999596 w 1063625"/>
              <a:gd name="connsiteY16" fmla="*/ 977900 h 1456796"/>
              <a:gd name="connsiteX17" fmla="*/ 837671 w 1063625"/>
              <a:gd name="connsiteY17" fmla="*/ 1323975 h 1456796"/>
              <a:gd name="connsiteX18" fmla="*/ 374121 w 1063625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450975 h 1536171"/>
              <a:gd name="connsiteX1" fmla="*/ 37571 w 1060979"/>
              <a:gd name="connsiteY1" fmla="*/ 892175 h 1536171"/>
              <a:gd name="connsiteX2" fmla="*/ 148696 w 1060979"/>
              <a:gd name="connsiteY2" fmla="*/ 749300 h 1536171"/>
              <a:gd name="connsiteX3" fmla="*/ 164571 w 1060979"/>
              <a:gd name="connsiteY3" fmla="*/ 742950 h 1536171"/>
              <a:gd name="connsiteX4" fmla="*/ 278871 w 1060979"/>
              <a:gd name="connsiteY4" fmla="*/ 987425 h 1536171"/>
              <a:gd name="connsiteX5" fmla="*/ 291571 w 1060979"/>
              <a:gd name="connsiteY5" fmla="*/ 206375 h 1536171"/>
              <a:gd name="connsiteX6" fmla="*/ 497946 w 1060979"/>
              <a:gd name="connsiteY6" fmla="*/ 225425 h 1536171"/>
              <a:gd name="connsiteX7" fmla="*/ 472546 w 1060979"/>
              <a:gd name="connsiteY7" fmla="*/ 714375 h 1536171"/>
              <a:gd name="connsiteX8" fmla="*/ 488421 w 1060979"/>
              <a:gd name="connsiteY8" fmla="*/ 460375 h 1536171"/>
              <a:gd name="connsiteX9" fmla="*/ 631296 w 1060979"/>
              <a:gd name="connsiteY9" fmla="*/ 466725 h 1536171"/>
              <a:gd name="connsiteX10" fmla="*/ 672571 w 1060979"/>
              <a:gd name="connsiteY10" fmla="*/ 708025 h 1536171"/>
              <a:gd name="connsiteX11" fmla="*/ 688446 w 1060979"/>
              <a:gd name="connsiteY11" fmla="*/ 508000 h 1536171"/>
              <a:gd name="connsiteX12" fmla="*/ 809096 w 1060979"/>
              <a:gd name="connsiteY12" fmla="*/ 508000 h 1536171"/>
              <a:gd name="connsiteX13" fmla="*/ 828146 w 1060979"/>
              <a:gd name="connsiteY13" fmla="*/ 752475 h 1536171"/>
              <a:gd name="connsiteX14" fmla="*/ 859896 w 1060979"/>
              <a:gd name="connsiteY14" fmla="*/ 603250 h 1536171"/>
              <a:gd name="connsiteX15" fmla="*/ 1037696 w 1060979"/>
              <a:gd name="connsiteY15" fmla="*/ 682625 h 1536171"/>
              <a:gd name="connsiteX16" fmla="*/ 999596 w 1060979"/>
              <a:gd name="connsiteY16" fmla="*/ 1057275 h 1536171"/>
              <a:gd name="connsiteX17" fmla="*/ 837671 w 1060979"/>
              <a:gd name="connsiteY17" fmla="*/ 1403350 h 1536171"/>
              <a:gd name="connsiteX18" fmla="*/ 374121 w 1060979"/>
              <a:gd name="connsiteY18" fmla="*/ 1450975 h 1536171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7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99596 w 1037696"/>
              <a:gd name="connsiteY15" fmla="*/ 919691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12296"/>
              <a:gd name="connsiteY0" fmla="*/ 1313391 h 1313391"/>
              <a:gd name="connsiteX1" fmla="*/ 37571 w 1012296"/>
              <a:gd name="connsiteY1" fmla="*/ 754591 h 1313391"/>
              <a:gd name="connsiteX2" fmla="*/ 148696 w 1012296"/>
              <a:gd name="connsiteY2" fmla="*/ 611716 h 1313391"/>
              <a:gd name="connsiteX3" fmla="*/ 278871 w 1012296"/>
              <a:gd name="connsiteY3" fmla="*/ 849841 h 1313391"/>
              <a:gd name="connsiteX4" fmla="*/ 291571 w 1012296"/>
              <a:gd name="connsiteY4" fmla="*/ 68791 h 1313391"/>
              <a:gd name="connsiteX5" fmla="*/ 478896 w 1012296"/>
              <a:gd name="connsiteY5" fmla="*/ 84667 h 1313391"/>
              <a:gd name="connsiteX6" fmla="*/ 472546 w 1012296"/>
              <a:gd name="connsiteY6" fmla="*/ 576791 h 1313391"/>
              <a:gd name="connsiteX7" fmla="*/ 488421 w 1012296"/>
              <a:gd name="connsiteY7" fmla="*/ 322791 h 1313391"/>
              <a:gd name="connsiteX8" fmla="*/ 631296 w 1012296"/>
              <a:gd name="connsiteY8" fmla="*/ 329141 h 1313391"/>
              <a:gd name="connsiteX9" fmla="*/ 672571 w 1012296"/>
              <a:gd name="connsiteY9" fmla="*/ 570441 h 1313391"/>
              <a:gd name="connsiteX10" fmla="*/ 688446 w 1012296"/>
              <a:gd name="connsiteY10" fmla="*/ 370416 h 1313391"/>
              <a:gd name="connsiteX11" fmla="*/ 809096 w 1012296"/>
              <a:gd name="connsiteY11" fmla="*/ 370416 h 1313391"/>
              <a:gd name="connsiteX12" fmla="*/ 828146 w 1012296"/>
              <a:gd name="connsiteY12" fmla="*/ 614891 h 1313391"/>
              <a:gd name="connsiteX13" fmla="*/ 859896 w 1012296"/>
              <a:gd name="connsiteY13" fmla="*/ 465666 h 1313391"/>
              <a:gd name="connsiteX14" fmla="*/ 1012296 w 1012296"/>
              <a:gd name="connsiteY14" fmla="*/ 541868 h 1313391"/>
              <a:gd name="connsiteX15" fmla="*/ 974196 w 1012296"/>
              <a:gd name="connsiteY15" fmla="*/ 935566 h 1313391"/>
              <a:gd name="connsiteX16" fmla="*/ 885296 w 1012296"/>
              <a:gd name="connsiteY16" fmla="*/ 1253068 h 1313391"/>
              <a:gd name="connsiteX17" fmla="*/ 374121 w 1012296"/>
              <a:gd name="connsiteY17" fmla="*/ 1313391 h 1313391"/>
              <a:gd name="connsiteX0" fmla="*/ 374121 w 1013354"/>
              <a:gd name="connsiteY0" fmla="*/ 1313391 h 1313391"/>
              <a:gd name="connsiteX1" fmla="*/ 37571 w 1013354"/>
              <a:gd name="connsiteY1" fmla="*/ 754591 h 1313391"/>
              <a:gd name="connsiteX2" fmla="*/ 148696 w 1013354"/>
              <a:gd name="connsiteY2" fmla="*/ 611716 h 1313391"/>
              <a:gd name="connsiteX3" fmla="*/ 278871 w 1013354"/>
              <a:gd name="connsiteY3" fmla="*/ 849841 h 1313391"/>
              <a:gd name="connsiteX4" fmla="*/ 291571 w 1013354"/>
              <a:gd name="connsiteY4" fmla="*/ 68791 h 1313391"/>
              <a:gd name="connsiteX5" fmla="*/ 478896 w 1013354"/>
              <a:gd name="connsiteY5" fmla="*/ 84667 h 1313391"/>
              <a:gd name="connsiteX6" fmla="*/ 472546 w 1013354"/>
              <a:gd name="connsiteY6" fmla="*/ 576791 h 1313391"/>
              <a:gd name="connsiteX7" fmla="*/ 488421 w 1013354"/>
              <a:gd name="connsiteY7" fmla="*/ 322791 h 1313391"/>
              <a:gd name="connsiteX8" fmla="*/ 631296 w 1013354"/>
              <a:gd name="connsiteY8" fmla="*/ 329141 h 1313391"/>
              <a:gd name="connsiteX9" fmla="*/ 672571 w 1013354"/>
              <a:gd name="connsiteY9" fmla="*/ 570441 h 1313391"/>
              <a:gd name="connsiteX10" fmla="*/ 688446 w 1013354"/>
              <a:gd name="connsiteY10" fmla="*/ 370416 h 1313391"/>
              <a:gd name="connsiteX11" fmla="*/ 809096 w 1013354"/>
              <a:gd name="connsiteY11" fmla="*/ 370416 h 1313391"/>
              <a:gd name="connsiteX12" fmla="*/ 828146 w 1013354"/>
              <a:gd name="connsiteY12" fmla="*/ 614891 h 1313391"/>
              <a:gd name="connsiteX13" fmla="*/ 859896 w 1013354"/>
              <a:gd name="connsiteY13" fmla="*/ 465666 h 1313391"/>
              <a:gd name="connsiteX14" fmla="*/ 1012296 w 1013354"/>
              <a:gd name="connsiteY14" fmla="*/ 541868 h 1313391"/>
              <a:gd name="connsiteX15" fmla="*/ 974196 w 1013354"/>
              <a:gd name="connsiteY15" fmla="*/ 935566 h 1313391"/>
              <a:gd name="connsiteX16" fmla="*/ 885296 w 1013354"/>
              <a:gd name="connsiteY16" fmla="*/ 1253068 h 1313391"/>
              <a:gd name="connsiteX17" fmla="*/ 374121 w 1013354"/>
              <a:gd name="connsiteY17" fmla="*/ 1313391 h 131339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513821 w 1013354"/>
              <a:gd name="connsiteY7" fmla="*/ 332316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72546 w 1013354"/>
              <a:gd name="connsiteY6" fmla="*/ 555625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78946 w 1013354"/>
              <a:gd name="connsiteY13" fmla="*/ 415925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1015471 w 1016529"/>
              <a:gd name="connsiteY14" fmla="*/ 58737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32404"/>
              <a:gd name="connsiteY0" fmla="*/ 1292225 h 1292225"/>
              <a:gd name="connsiteX1" fmla="*/ 37571 w 1032404"/>
              <a:gd name="connsiteY1" fmla="*/ 733425 h 1292225"/>
              <a:gd name="connsiteX2" fmla="*/ 145521 w 1032404"/>
              <a:gd name="connsiteY2" fmla="*/ 603250 h 1292225"/>
              <a:gd name="connsiteX3" fmla="*/ 285221 w 1032404"/>
              <a:gd name="connsiteY3" fmla="*/ 765175 h 1292225"/>
              <a:gd name="connsiteX4" fmla="*/ 259821 w 1032404"/>
              <a:gd name="connsiteY4" fmla="*/ 73025 h 1292225"/>
              <a:gd name="connsiteX5" fmla="*/ 434446 w 1032404"/>
              <a:gd name="connsiteY5" fmla="*/ 98426 h 1292225"/>
              <a:gd name="connsiteX6" fmla="*/ 457200 w 1032404"/>
              <a:gd name="connsiteY6" fmla="*/ 609600 h 1292225"/>
              <a:gd name="connsiteX7" fmla="*/ 485246 w 1032404"/>
              <a:gd name="connsiteY7" fmla="*/ 327025 h 1292225"/>
              <a:gd name="connsiteX8" fmla="*/ 628121 w 1032404"/>
              <a:gd name="connsiteY8" fmla="*/ 346075 h 1292225"/>
              <a:gd name="connsiteX9" fmla="*/ 647171 w 1032404"/>
              <a:gd name="connsiteY9" fmla="*/ 565150 h 1292225"/>
              <a:gd name="connsiteX10" fmla="*/ 663046 w 1032404"/>
              <a:gd name="connsiteY10" fmla="*/ 365125 h 1292225"/>
              <a:gd name="connsiteX11" fmla="*/ 809096 w 1032404"/>
              <a:gd name="connsiteY11" fmla="*/ 374650 h 1292225"/>
              <a:gd name="connsiteX12" fmla="*/ 828146 w 1032404"/>
              <a:gd name="connsiteY12" fmla="*/ 593725 h 1292225"/>
              <a:gd name="connsiteX13" fmla="*/ 878946 w 1032404"/>
              <a:gd name="connsiteY13" fmla="*/ 415925 h 1292225"/>
              <a:gd name="connsiteX14" fmla="*/ 1015471 w 1032404"/>
              <a:gd name="connsiteY14" fmla="*/ 587377 h 1292225"/>
              <a:gd name="connsiteX15" fmla="*/ 974196 w 1032404"/>
              <a:gd name="connsiteY15" fmla="*/ 914400 h 1292225"/>
              <a:gd name="connsiteX16" fmla="*/ 885296 w 1032404"/>
              <a:gd name="connsiteY16" fmla="*/ 1231902 h 1292225"/>
              <a:gd name="connsiteX17" fmla="*/ 374121 w 10324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999596 w 1016529"/>
              <a:gd name="connsiteY14" fmla="*/ 58102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07004"/>
              <a:gd name="connsiteY0" fmla="*/ 1292225 h 1292225"/>
              <a:gd name="connsiteX1" fmla="*/ 37571 w 1007004"/>
              <a:gd name="connsiteY1" fmla="*/ 733425 h 1292225"/>
              <a:gd name="connsiteX2" fmla="*/ 145521 w 1007004"/>
              <a:gd name="connsiteY2" fmla="*/ 603250 h 1292225"/>
              <a:gd name="connsiteX3" fmla="*/ 285221 w 1007004"/>
              <a:gd name="connsiteY3" fmla="*/ 765175 h 1292225"/>
              <a:gd name="connsiteX4" fmla="*/ 259821 w 1007004"/>
              <a:gd name="connsiteY4" fmla="*/ 73025 h 1292225"/>
              <a:gd name="connsiteX5" fmla="*/ 434446 w 1007004"/>
              <a:gd name="connsiteY5" fmla="*/ 98426 h 1292225"/>
              <a:gd name="connsiteX6" fmla="*/ 457200 w 1007004"/>
              <a:gd name="connsiteY6" fmla="*/ 609600 h 1292225"/>
              <a:gd name="connsiteX7" fmla="*/ 485246 w 1007004"/>
              <a:gd name="connsiteY7" fmla="*/ 327025 h 1292225"/>
              <a:gd name="connsiteX8" fmla="*/ 628121 w 1007004"/>
              <a:gd name="connsiteY8" fmla="*/ 346075 h 1292225"/>
              <a:gd name="connsiteX9" fmla="*/ 647171 w 1007004"/>
              <a:gd name="connsiteY9" fmla="*/ 565150 h 1292225"/>
              <a:gd name="connsiteX10" fmla="*/ 663046 w 1007004"/>
              <a:gd name="connsiteY10" fmla="*/ 365125 h 1292225"/>
              <a:gd name="connsiteX11" fmla="*/ 809096 w 1007004"/>
              <a:gd name="connsiteY11" fmla="*/ 374650 h 1292225"/>
              <a:gd name="connsiteX12" fmla="*/ 828146 w 1007004"/>
              <a:gd name="connsiteY12" fmla="*/ 593725 h 1292225"/>
              <a:gd name="connsiteX13" fmla="*/ 878946 w 1007004"/>
              <a:gd name="connsiteY13" fmla="*/ 415925 h 1292225"/>
              <a:gd name="connsiteX14" fmla="*/ 999596 w 1007004"/>
              <a:gd name="connsiteY14" fmla="*/ 581027 h 1292225"/>
              <a:gd name="connsiteX15" fmla="*/ 974196 w 1007004"/>
              <a:gd name="connsiteY15" fmla="*/ 914400 h 1292225"/>
              <a:gd name="connsiteX16" fmla="*/ 885296 w 1007004"/>
              <a:gd name="connsiteY16" fmla="*/ 1231902 h 1292225"/>
              <a:gd name="connsiteX17" fmla="*/ 374121 w 1007004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34446 w 1001713"/>
              <a:gd name="connsiteY5" fmla="*/ 9842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50321 w 1001713"/>
              <a:gd name="connsiteY5" fmla="*/ 11747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82700 h 1282700"/>
              <a:gd name="connsiteX1" fmla="*/ 37571 w 1001713"/>
              <a:gd name="connsiteY1" fmla="*/ 723900 h 1282700"/>
              <a:gd name="connsiteX2" fmla="*/ 145521 w 1001713"/>
              <a:gd name="connsiteY2" fmla="*/ 593725 h 1282700"/>
              <a:gd name="connsiteX3" fmla="*/ 285221 w 1001713"/>
              <a:gd name="connsiteY3" fmla="*/ 755650 h 1282700"/>
              <a:gd name="connsiteX4" fmla="*/ 294746 w 1001713"/>
              <a:gd name="connsiteY4" fmla="*/ 73025 h 1282700"/>
              <a:gd name="connsiteX5" fmla="*/ 450321 w 1001713"/>
              <a:gd name="connsiteY5" fmla="*/ 107951 h 1282700"/>
              <a:gd name="connsiteX6" fmla="*/ 457200 w 1001713"/>
              <a:gd name="connsiteY6" fmla="*/ 600075 h 1282700"/>
              <a:gd name="connsiteX7" fmla="*/ 485246 w 1001713"/>
              <a:gd name="connsiteY7" fmla="*/ 317500 h 1282700"/>
              <a:gd name="connsiteX8" fmla="*/ 628121 w 1001713"/>
              <a:gd name="connsiteY8" fmla="*/ 336550 h 1282700"/>
              <a:gd name="connsiteX9" fmla="*/ 647171 w 1001713"/>
              <a:gd name="connsiteY9" fmla="*/ 555625 h 1282700"/>
              <a:gd name="connsiteX10" fmla="*/ 663046 w 1001713"/>
              <a:gd name="connsiteY10" fmla="*/ 355600 h 1282700"/>
              <a:gd name="connsiteX11" fmla="*/ 809096 w 1001713"/>
              <a:gd name="connsiteY11" fmla="*/ 365125 h 1282700"/>
              <a:gd name="connsiteX12" fmla="*/ 828146 w 1001713"/>
              <a:gd name="connsiteY12" fmla="*/ 584200 h 1282700"/>
              <a:gd name="connsiteX13" fmla="*/ 878946 w 1001713"/>
              <a:gd name="connsiteY13" fmla="*/ 406400 h 1282700"/>
              <a:gd name="connsiteX14" fmla="*/ 999596 w 1001713"/>
              <a:gd name="connsiteY14" fmla="*/ 571502 h 1282700"/>
              <a:gd name="connsiteX15" fmla="*/ 974196 w 1001713"/>
              <a:gd name="connsiteY15" fmla="*/ 904875 h 1282700"/>
              <a:gd name="connsiteX16" fmla="*/ 885296 w 1001713"/>
              <a:gd name="connsiteY16" fmla="*/ 1222377 h 1282700"/>
              <a:gd name="connsiteX17" fmla="*/ 374121 w 1001713"/>
              <a:gd name="connsiteY17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 cmpd="sng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Callout 1"/>
          <p:cNvSpPr/>
          <p:nvPr userDrawn="1"/>
        </p:nvSpPr>
        <p:spPr>
          <a:xfrm>
            <a:off x="6919539" y="1202432"/>
            <a:ext cx="1004888" cy="69850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" name="Group 239"/>
          <p:cNvGrpSpPr>
            <a:grpSpLocks noChangeAspect="1"/>
          </p:cNvGrpSpPr>
          <p:nvPr userDrawn="1"/>
        </p:nvGrpSpPr>
        <p:grpSpPr>
          <a:xfrm rot="19737339">
            <a:off x="5418615" y="295055"/>
            <a:ext cx="632172" cy="790214"/>
            <a:chOff x="838199" y="3733801"/>
            <a:chExt cx="489888" cy="457200"/>
          </a:xfrm>
          <a:noFill/>
        </p:grpSpPr>
        <p:sp>
          <p:nvSpPr>
            <p:cNvPr id="32" name="Rounded Rectangle 2"/>
            <p:cNvSpPr/>
            <p:nvPr/>
          </p:nvSpPr>
          <p:spPr>
            <a:xfrm rot="4777577">
              <a:off x="781664" y="3790336"/>
              <a:ext cx="457200" cy="344129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ounded Rectangle 3"/>
            <p:cNvSpPr/>
            <p:nvPr/>
          </p:nvSpPr>
          <p:spPr>
            <a:xfrm rot="4777577">
              <a:off x="846978" y="3839497"/>
              <a:ext cx="326572" cy="245807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Diagonal Stripe 4"/>
            <p:cNvSpPr/>
            <p:nvPr/>
          </p:nvSpPr>
          <p:spPr>
            <a:xfrm rot="12011087" flipV="1">
              <a:off x="997034" y="3940359"/>
              <a:ext cx="331053" cy="96218"/>
            </a:xfrm>
            <a:prstGeom prst="diagStrip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"/>
          <p:cNvGrpSpPr/>
          <p:nvPr userDrawn="1"/>
        </p:nvGrpSpPr>
        <p:grpSpPr>
          <a:xfrm>
            <a:off x="6442347" y="2132856"/>
            <a:ext cx="762000" cy="762000"/>
            <a:chOff x="1524000" y="4191000"/>
            <a:chExt cx="1600200" cy="1524000"/>
          </a:xfrm>
          <a:noFill/>
        </p:grpSpPr>
        <p:sp>
          <p:nvSpPr>
            <p:cNvPr id="36" name="Rounded Rectangle 5"/>
            <p:cNvSpPr/>
            <p:nvPr/>
          </p:nvSpPr>
          <p:spPr>
            <a:xfrm>
              <a:off x="1524000" y="4191000"/>
              <a:ext cx="1600200" cy="15240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rgbClr val="66FFFF"/>
                </a:solidFill>
              </a:endParaRPr>
            </a:p>
          </p:txBody>
        </p:sp>
        <p:sp>
          <p:nvSpPr>
            <p:cNvPr id="37" name="Rounded Rectangle 6"/>
            <p:cNvSpPr/>
            <p:nvPr/>
          </p:nvSpPr>
          <p:spPr>
            <a:xfrm>
              <a:off x="1828800" y="4343400"/>
              <a:ext cx="990600" cy="10668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 userDrawn="1"/>
        </p:nvSpPr>
        <p:spPr bwMode="auto">
          <a:xfrm>
            <a:off x="6516216" y="62261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2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Barbosa e </a:t>
            </a:r>
            <a:r>
              <a:rPr lang="pt-BR" sz="23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Silva </a:t>
            </a:r>
            <a:r>
              <a:rPr lang="pt-BR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3217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5791200" cy="1066800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>
              <a:buNone/>
              <a:def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grpSp>
        <p:nvGrpSpPr>
          <p:cNvPr id="39" name="Group 208"/>
          <p:cNvGrpSpPr>
            <a:grpSpLocks noChangeAspect="1"/>
          </p:cNvGrpSpPr>
          <p:nvPr userDrawn="1"/>
        </p:nvGrpSpPr>
        <p:grpSpPr>
          <a:xfrm rot="2700000">
            <a:off x="6271452" y="751330"/>
            <a:ext cx="510230" cy="831428"/>
            <a:chOff x="4625052" y="3796473"/>
            <a:chExt cx="130906" cy="211400"/>
          </a:xfrm>
          <a:noFill/>
        </p:grpSpPr>
        <p:sp>
          <p:nvSpPr>
            <p:cNvPr id="40" name="Rounded Rectangle 2"/>
            <p:cNvSpPr/>
            <p:nvPr/>
          </p:nvSpPr>
          <p:spPr>
            <a:xfrm rot="3592972">
              <a:off x="4588073" y="3839987"/>
              <a:ext cx="211400" cy="124371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3"/>
            <p:cNvSpPr/>
            <p:nvPr/>
          </p:nvSpPr>
          <p:spPr>
            <a:xfrm rot="3592972">
              <a:off x="4631828" y="3814607"/>
              <a:ext cx="75285" cy="88837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Freeform 1"/>
          <p:cNvSpPr/>
          <p:nvPr userDrawn="1"/>
        </p:nvSpPr>
        <p:spPr>
          <a:xfrm rot="900000">
            <a:off x="5612152" y="2501351"/>
            <a:ext cx="717875" cy="729944"/>
          </a:xfrm>
          <a:custGeom>
            <a:avLst/>
            <a:gdLst>
              <a:gd name="connsiteX0" fmla="*/ 0 w 621507"/>
              <a:gd name="connsiteY0" fmla="*/ 0 h 631032"/>
              <a:gd name="connsiteX1" fmla="*/ 604838 w 621507"/>
              <a:gd name="connsiteY1" fmla="*/ 278607 h 631032"/>
              <a:gd name="connsiteX2" fmla="*/ 426244 w 621507"/>
              <a:gd name="connsiteY2" fmla="*/ 376238 h 631032"/>
              <a:gd name="connsiteX3" fmla="*/ 621507 w 621507"/>
              <a:gd name="connsiteY3" fmla="*/ 576263 h 631032"/>
              <a:gd name="connsiteX4" fmla="*/ 576263 w 621507"/>
              <a:gd name="connsiteY4" fmla="*/ 631032 h 631032"/>
              <a:gd name="connsiteX5" fmla="*/ 364332 w 621507"/>
              <a:gd name="connsiteY5" fmla="*/ 426244 h 631032"/>
              <a:gd name="connsiteX6" fmla="*/ 276225 w 621507"/>
              <a:gd name="connsiteY6" fmla="*/ 619125 h 631032"/>
              <a:gd name="connsiteX7" fmla="*/ 0 w 621507"/>
              <a:gd name="connsiteY7" fmla="*/ 0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918F-7C28-4510-85E6-85193F91E89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D7FF8-F950-445D-90C0-8BAC7CC58923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 userDrawn="1"/>
        </p:nvSpPr>
        <p:spPr bwMode="auto">
          <a:xfrm>
            <a:off x="8654439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6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8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CaixaDeTexto 37"/>
          <p:cNvSpPr txBox="1">
            <a:spLocks noChangeArrowheads="1"/>
          </p:cNvSpPr>
          <p:nvPr userDrawn="1"/>
        </p:nvSpPr>
        <p:spPr bwMode="auto">
          <a:xfrm>
            <a:off x="8513390" y="5638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62A23D76-1214-463F-B4A5-A6BD5845F9B8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‹#›</a:t>
            </a:fld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8532440" y="6237312"/>
            <a:ext cx="555149" cy="5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</a:t>
            </a:r>
            <a:r>
              <a:rPr lang="pt-BR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Silva    </a:t>
            </a:r>
            <a:r>
              <a:rPr lang="pt-BR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  <a:endParaRPr lang="pt-BR" sz="8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03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F4280-796B-4F18-AF67-E272DBC97D89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03AC3-577C-411D-AEF1-2F7C1951FCCC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C381F-1433-4348-967E-AF8D266334C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6" name="Freeform 8"/>
          <p:cNvSpPr>
            <a:spLocks noChangeAspect="1" noEditPoints="1"/>
          </p:cNvSpPr>
          <p:nvPr userDrawn="1"/>
        </p:nvSpPr>
        <p:spPr bwMode="auto">
          <a:xfrm>
            <a:off x="8654439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7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10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3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CaixaDeTexto 37"/>
          <p:cNvSpPr txBox="1">
            <a:spLocks noChangeArrowheads="1"/>
          </p:cNvSpPr>
          <p:nvPr userDrawn="1"/>
        </p:nvSpPr>
        <p:spPr bwMode="auto">
          <a:xfrm>
            <a:off x="8513390" y="5638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62A23D76-1214-463F-B4A5-A6BD5845F9B8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‹#›</a:t>
            </a:fld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 userDrawn="1"/>
        </p:nvSpPr>
        <p:spPr bwMode="auto">
          <a:xfrm>
            <a:off x="8532440" y="6237312"/>
            <a:ext cx="555149" cy="5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</a:t>
            </a:r>
            <a:r>
              <a:rPr lang="pt-BR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Silva    </a:t>
            </a:r>
            <a:r>
              <a:rPr lang="pt-BR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  <a:endParaRPr lang="pt-BR" sz="8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B8B9-6BAE-458C-AFC1-D793DBAFF06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CE8-9BD4-4B85-AD3B-0ACC73D33DB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0F08F-EAA6-45CF-A55F-8097622CA442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AE36F4-BBF0-4B80-81E3-3E19848A86F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7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85776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AEAFA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8D878B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18" Type="http://schemas.openxmlformats.org/officeDocument/2006/relationships/image" Target="../media/image20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11" Type="http://schemas.openxmlformats.org/officeDocument/2006/relationships/image" Target="../media/image13.jpe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19" Type="http://schemas.openxmlformats.org/officeDocument/2006/relationships/image" Target="../media/image21.jpeg"/><Relationship Id="rId4" Type="http://schemas.openxmlformats.org/officeDocument/2006/relationships/image" Target="../media/image7.emf"/><Relationship Id="rId9" Type="http://schemas.openxmlformats.org/officeDocument/2006/relationships/image" Target="../media/image11.jpe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Conceitos Básicos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Capítulo 2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de Uso em IHC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critérios de qualidade de uso</a:t>
            </a:r>
          </a:p>
          <a:p>
            <a:pPr lvl="1"/>
            <a:r>
              <a:rPr lang="pt-BR" sz="2400" dirty="0" smtClean="0"/>
              <a:t>usabilidade</a:t>
            </a:r>
          </a:p>
          <a:p>
            <a:pPr lvl="1"/>
            <a:r>
              <a:rPr lang="pt-BR" sz="2400" dirty="0" smtClean="0"/>
              <a:t>experiência do Usuário</a:t>
            </a:r>
          </a:p>
          <a:p>
            <a:pPr lvl="1"/>
            <a:r>
              <a:rPr lang="pt-BR" sz="2400" dirty="0" smtClean="0"/>
              <a:t>acessibilidade</a:t>
            </a:r>
          </a:p>
          <a:p>
            <a:pPr lvl="1"/>
            <a:r>
              <a:rPr lang="pt-BR" sz="2400" dirty="0" smtClean="0"/>
              <a:t>comunicabilidade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Usabilidade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ISO/IEC </a:t>
            </a:r>
            <a:r>
              <a:rPr lang="pt-BR" dirty="0"/>
              <a:t>9126 (1991) </a:t>
            </a:r>
            <a:r>
              <a:rPr lang="pt-BR" dirty="0" smtClean="0"/>
              <a:t>para qualidade </a:t>
            </a:r>
            <a:r>
              <a:rPr lang="pt-BR" dirty="0"/>
              <a:t>de </a:t>
            </a:r>
            <a:r>
              <a:rPr lang="pt-BR" dirty="0" smtClean="0"/>
              <a:t>software:</a:t>
            </a:r>
          </a:p>
          <a:p>
            <a:pPr marL="11430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na ISO  </a:t>
            </a:r>
            <a:r>
              <a:rPr lang="pt-BR" dirty="0"/>
              <a:t>9241-11 </a:t>
            </a:r>
            <a:r>
              <a:rPr lang="pt-BR" dirty="0" smtClean="0"/>
              <a:t>(</a:t>
            </a:r>
            <a:r>
              <a:rPr lang="pt-BR" dirty="0"/>
              <a:t>1998</a:t>
            </a:r>
            <a:r>
              <a:rPr lang="pt-BR" dirty="0" smtClean="0"/>
              <a:t>) para ergonomia:</a:t>
            </a:r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2321585"/>
            <a:ext cx="6840760" cy="1323439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+mn-lt"/>
              </a:rPr>
              <a:t>um conjunto </a:t>
            </a:r>
            <a:r>
              <a:rPr lang="pt-BR" sz="2000" dirty="0">
                <a:latin typeface="+mn-lt"/>
              </a:rPr>
              <a:t>de atributos relacionados com </a:t>
            </a:r>
            <a:r>
              <a:rPr lang="pt-BR" sz="2000" i="1" dirty="0">
                <a:latin typeface="+mn-lt"/>
              </a:rPr>
              <a:t>o </a:t>
            </a:r>
            <a:r>
              <a:rPr lang="pt-BR" sz="2000" i="1" u="sng" dirty="0">
                <a:latin typeface="+mn-lt"/>
              </a:rPr>
              <a:t>esforço necessário para o uso</a:t>
            </a:r>
            <a:r>
              <a:rPr lang="pt-BR" sz="2000" dirty="0">
                <a:latin typeface="+mn-lt"/>
              </a:rPr>
              <a:t> de um sistema interativo, e relacionados com </a:t>
            </a:r>
            <a:r>
              <a:rPr lang="pt-BR" sz="2000" i="1" u="sng" dirty="0">
                <a:latin typeface="+mn-lt"/>
              </a:rPr>
              <a:t>a</a:t>
            </a:r>
            <a:r>
              <a:rPr lang="pt-BR" sz="2000" i="1" dirty="0">
                <a:latin typeface="+mn-lt"/>
              </a:rPr>
              <a:t> </a:t>
            </a:r>
            <a:r>
              <a:rPr lang="pt-BR" sz="2000" i="1" u="sng" dirty="0">
                <a:latin typeface="+mn-lt"/>
              </a:rPr>
              <a:t>avaliação individual</a:t>
            </a:r>
            <a:r>
              <a:rPr lang="pt-BR" sz="2000" b="1" u="sng" dirty="0">
                <a:latin typeface="+mn-lt"/>
              </a:rPr>
              <a:t> </a:t>
            </a:r>
            <a:r>
              <a:rPr lang="pt-BR" sz="2000" dirty="0">
                <a:latin typeface="+mn-lt"/>
              </a:rPr>
              <a:t>de tal uso, por </a:t>
            </a:r>
            <a:r>
              <a:rPr lang="pt-BR" sz="2000" i="1" u="sng" dirty="0">
                <a:latin typeface="+mn-lt"/>
              </a:rPr>
              <a:t>um conjunto especíﬁco de </a:t>
            </a:r>
            <a:r>
              <a:rPr lang="pt-BR" sz="2000" i="1" u="sng" dirty="0" smtClean="0">
                <a:latin typeface="+mn-lt"/>
              </a:rPr>
              <a:t>usuários</a:t>
            </a:r>
            <a:endParaRPr lang="pt-BR" sz="2000" i="1" u="sng" dirty="0">
              <a:latin typeface="+mn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9592" y="4789601"/>
            <a:ext cx="6840760" cy="1015663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+mn-lt"/>
              </a:rPr>
              <a:t>o grau </a:t>
            </a:r>
            <a:r>
              <a:rPr lang="pt-BR" sz="2000" dirty="0">
                <a:latin typeface="+mn-lt"/>
              </a:rPr>
              <a:t>em que um produto é usado por </a:t>
            </a:r>
            <a:r>
              <a:rPr lang="pt-BR" sz="2000" i="1" u="sng" dirty="0">
                <a:latin typeface="+mn-lt"/>
              </a:rPr>
              <a:t>usuários </a:t>
            </a:r>
            <a:r>
              <a:rPr lang="pt-BR" sz="2000" i="1" u="sng" dirty="0" err="1">
                <a:latin typeface="+mn-lt"/>
              </a:rPr>
              <a:t>especíﬁcos</a:t>
            </a:r>
            <a:r>
              <a:rPr lang="pt-BR" sz="2000" b="1" dirty="0">
                <a:latin typeface="+mn-lt"/>
              </a:rPr>
              <a:t> </a:t>
            </a:r>
            <a:r>
              <a:rPr lang="pt-BR" sz="2000" dirty="0">
                <a:latin typeface="+mn-lt"/>
              </a:rPr>
              <a:t>para atingir </a:t>
            </a:r>
            <a:r>
              <a:rPr lang="pt-BR" sz="2000" i="1" u="sng" dirty="0">
                <a:latin typeface="+mn-lt"/>
              </a:rPr>
              <a:t>objetivos </a:t>
            </a:r>
            <a:r>
              <a:rPr lang="pt-BR" sz="2000" i="1" u="sng" dirty="0" err="1">
                <a:latin typeface="+mn-lt"/>
              </a:rPr>
              <a:t>especíﬁcos</a:t>
            </a:r>
            <a:r>
              <a:rPr lang="pt-BR" sz="2000" dirty="0">
                <a:latin typeface="+mn-lt"/>
              </a:rPr>
              <a:t> com </a:t>
            </a:r>
            <a:r>
              <a:rPr lang="pt-BR" sz="2000" b="1" dirty="0" err="1">
                <a:latin typeface="+mn-lt"/>
              </a:rPr>
              <a:t>eﬁcácia</a:t>
            </a:r>
            <a:r>
              <a:rPr lang="pt-BR" sz="2000" dirty="0">
                <a:latin typeface="+mn-lt"/>
              </a:rPr>
              <a:t>, </a:t>
            </a:r>
            <a:r>
              <a:rPr lang="pt-BR" sz="2000" b="1" dirty="0" err="1">
                <a:latin typeface="+mn-lt"/>
              </a:rPr>
              <a:t>eﬁciência</a:t>
            </a:r>
            <a:r>
              <a:rPr lang="pt-BR" sz="2000" dirty="0">
                <a:latin typeface="+mn-lt"/>
              </a:rPr>
              <a:t> e </a:t>
            </a:r>
            <a:r>
              <a:rPr lang="pt-BR" sz="2000" b="1" dirty="0">
                <a:latin typeface="+mn-lt"/>
              </a:rPr>
              <a:t>satisfação</a:t>
            </a:r>
            <a:r>
              <a:rPr lang="pt-BR" sz="2000" dirty="0">
                <a:latin typeface="+mn-lt"/>
              </a:rPr>
              <a:t> em um </a:t>
            </a:r>
            <a:r>
              <a:rPr lang="pt-BR" sz="2000" i="1" u="sng" dirty="0">
                <a:latin typeface="+mn-lt"/>
              </a:rPr>
              <a:t>contexto de uso </a:t>
            </a:r>
            <a:r>
              <a:rPr lang="pt-BR" sz="2000" i="1" u="sng" dirty="0" smtClean="0">
                <a:latin typeface="+mn-lt"/>
              </a:rPr>
              <a:t>especíﬁco</a:t>
            </a:r>
            <a:endParaRPr lang="pt-BR" sz="2000" i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28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Usabilidade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Nielsen </a:t>
            </a:r>
            <a:r>
              <a:rPr lang="pt-BR" dirty="0"/>
              <a:t>(1993</a:t>
            </a:r>
            <a:r>
              <a:rPr lang="pt-BR" dirty="0" smtClean="0"/>
              <a:t>), a </a:t>
            </a:r>
            <a:r>
              <a:rPr lang="pt-BR" dirty="0"/>
              <a:t>usabilidade </a:t>
            </a:r>
            <a:r>
              <a:rPr lang="pt-BR" dirty="0" smtClean="0"/>
              <a:t>é um </a:t>
            </a:r>
            <a:r>
              <a:rPr lang="pt-BR" dirty="0"/>
              <a:t>conjunto de </a:t>
            </a:r>
            <a:r>
              <a:rPr lang="pt-BR" dirty="0" smtClean="0"/>
              <a:t>fatores:</a:t>
            </a:r>
          </a:p>
          <a:p>
            <a:pPr lvl="1">
              <a:spcBef>
                <a:spcPts val="1200"/>
              </a:spcBef>
            </a:pPr>
            <a:r>
              <a:rPr lang="pt-BR" dirty="0" smtClean="0"/>
              <a:t>facilidade </a:t>
            </a:r>
            <a:r>
              <a:rPr lang="pt-BR" dirty="0"/>
              <a:t>de aprendizado </a:t>
            </a:r>
            <a:r>
              <a:rPr lang="pt-BR" dirty="0" smtClean="0"/>
              <a:t>(</a:t>
            </a:r>
            <a:r>
              <a:rPr lang="pt-BR" dirty="0" err="1" smtClean="0"/>
              <a:t>learnability</a:t>
            </a:r>
            <a:r>
              <a:rPr lang="pt-BR" dirty="0"/>
              <a:t>) </a:t>
            </a:r>
          </a:p>
          <a:p>
            <a:pPr lvl="1"/>
            <a:r>
              <a:rPr lang="pt-BR" dirty="0"/>
              <a:t>facilidade de recordação </a:t>
            </a:r>
            <a:r>
              <a:rPr lang="pt-BR" dirty="0" smtClean="0"/>
              <a:t>(</a:t>
            </a:r>
            <a:r>
              <a:rPr lang="pt-BR" dirty="0" err="1" smtClean="0"/>
              <a:t>memorability</a:t>
            </a:r>
            <a:r>
              <a:rPr lang="pt-BR" dirty="0"/>
              <a:t>) </a:t>
            </a:r>
          </a:p>
          <a:p>
            <a:pPr lvl="1"/>
            <a:r>
              <a:rPr lang="pt-BR" dirty="0" err="1" smtClean="0"/>
              <a:t>eﬁciência</a:t>
            </a:r>
            <a:r>
              <a:rPr lang="pt-BR" dirty="0" smtClean="0"/>
              <a:t> (</a:t>
            </a:r>
            <a:r>
              <a:rPr lang="pt-BR" dirty="0" err="1" smtClean="0"/>
              <a:t>eﬃciency</a:t>
            </a:r>
            <a:r>
              <a:rPr lang="pt-BR" dirty="0"/>
              <a:t>) </a:t>
            </a:r>
          </a:p>
          <a:p>
            <a:pPr lvl="1"/>
            <a:r>
              <a:rPr lang="pt-BR" dirty="0"/>
              <a:t>segurança no uso </a:t>
            </a:r>
            <a:r>
              <a:rPr lang="pt-BR" dirty="0" smtClean="0"/>
              <a:t>(</a:t>
            </a:r>
            <a:r>
              <a:rPr lang="pt-BR" dirty="0" err="1" smtClean="0"/>
              <a:t>safety</a:t>
            </a:r>
            <a:r>
              <a:rPr lang="pt-BR" dirty="0"/>
              <a:t>) </a:t>
            </a:r>
          </a:p>
          <a:p>
            <a:pPr lvl="1"/>
            <a:r>
              <a:rPr lang="pt-BR" dirty="0"/>
              <a:t>satisfação do usuário </a:t>
            </a:r>
            <a:r>
              <a:rPr lang="pt-BR" dirty="0" smtClean="0"/>
              <a:t>(</a:t>
            </a:r>
            <a:r>
              <a:rPr lang="pt-BR" dirty="0" err="1" smtClean="0"/>
              <a:t>satisfaction</a:t>
            </a:r>
            <a:r>
              <a:rPr lang="pt-BR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Experiência do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envolve o modo como o </a:t>
            </a:r>
            <a:r>
              <a:rPr lang="pt-BR" dirty="0"/>
              <a:t>uso de </a:t>
            </a:r>
            <a:r>
              <a:rPr lang="pt-BR" dirty="0" smtClean="0"/>
              <a:t>sistemas interativos afetam os </a:t>
            </a:r>
            <a:r>
              <a:rPr lang="pt-BR" b="1" dirty="0" smtClean="0"/>
              <a:t>sentimentos</a:t>
            </a:r>
            <a:r>
              <a:rPr lang="pt-BR" dirty="0" smtClean="0"/>
              <a:t> e as </a:t>
            </a:r>
            <a:r>
              <a:rPr lang="pt-BR" b="1" dirty="0"/>
              <a:t>emoções</a:t>
            </a:r>
            <a:r>
              <a:rPr lang="pt-BR" dirty="0"/>
              <a:t> </a:t>
            </a:r>
            <a:r>
              <a:rPr lang="pt-BR" dirty="0" smtClean="0"/>
              <a:t>do usuário</a:t>
            </a:r>
          </a:p>
          <a:p>
            <a:r>
              <a:rPr lang="pt-BR" dirty="0" smtClean="0"/>
              <a:t>exemplos de aspectos </a:t>
            </a:r>
            <a:r>
              <a:rPr lang="pt-BR" b="1" dirty="0" smtClean="0"/>
              <a:t>positivos</a:t>
            </a:r>
            <a:r>
              <a:rPr lang="pt-BR" dirty="0" smtClean="0"/>
              <a:t> e </a:t>
            </a:r>
            <a:r>
              <a:rPr lang="pt-BR" b="1" dirty="0" smtClean="0"/>
              <a:t>negativos</a:t>
            </a:r>
            <a:r>
              <a:rPr lang="pt-BR" dirty="0" smtClean="0"/>
              <a:t> da experiência de uso sobre a </a:t>
            </a:r>
            <a:r>
              <a:rPr lang="pt-BR" b="1" dirty="0" smtClean="0"/>
              <a:t>subjetividade dos usuários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satisfação, prazer, diversão, </a:t>
            </a:r>
            <a:r>
              <a:rPr lang="pt-BR" dirty="0" smtClean="0"/>
              <a:t>entretenimento</a:t>
            </a:r>
            <a:r>
              <a:rPr lang="pt-BR" dirty="0"/>
              <a:t>, </a:t>
            </a:r>
            <a:r>
              <a:rPr lang="pt-BR" dirty="0" smtClean="0"/>
              <a:t>interesse</a:t>
            </a:r>
            <a:r>
              <a:rPr lang="pt-BR" dirty="0"/>
              <a:t>, </a:t>
            </a:r>
            <a:r>
              <a:rPr lang="pt-BR" dirty="0" smtClean="0"/>
              <a:t>motivação</a:t>
            </a:r>
            <a:r>
              <a:rPr lang="pt-BR" dirty="0"/>
              <a:t>, estética, criatividade, </a:t>
            </a:r>
            <a:r>
              <a:rPr lang="pt-BR" dirty="0" smtClean="0"/>
              <a:t>surpresa</a:t>
            </a:r>
            <a:r>
              <a:rPr lang="pt-BR" dirty="0"/>
              <a:t>, desaﬁo</a:t>
            </a:r>
            <a:endParaRPr lang="pt-BR" dirty="0" smtClean="0"/>
          </a:p>
          <a:p>
            <a:pPr lvl="1"/>
            <a:r>
              <a:rPr lang="pt-BR" dirty="0" smtClean="0"/>
              <a:t>cansaço</a:t>
            </a:r>
            <a:r>
              <a:rPr lang="pt-BR" dirty="0"/>
              <a:t>, frustração e ofensa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Acessibilidade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oferecer meios para que o usuário </a:t>
            </a:r>
            <a:r>
              <a:rPr lang="pt-BR" sz="2400" b="1" dirty="0" smtClean="0"/>
              <a:t>acesse o sistema</a:t>
            </a:r>
            <a:r>
              <a:rPr lang="pt-BR" sz="2400" dirty="0" smtClean="0"/>
              <a:t> e interaja </a:t>
            </a:r>
            <a:r>
              <a:rPr lang="pt-BR" sz="2400" dirty="0"/>
              <a:t>com </a:t>
            </a:r>
            <a:r>
              <a:rPr lang="pt-BR" sz="2400" dirty="0" smtClean="0"/>
              <a:t>ele</a:t>
            </a:r>
            <a:r>
              <a:rPr lang="pt-BR" sz="2400" dirty="0"/>
              <a:t>, </a:t>
            </a:r>
            <a:r>
              <a:rPr lang="pt-BR" sz="2400" b="1" dirty="0" smtClean="0"/>
              <a:t>sem</a:t>
            </a:r>
            <a:r>
              <a:rPr lang="pt-BR" sz="2400" dirty="0" smtClean="0"/>
              <a:t> que a interface imponha </a:t>
            </a:r>
            <a:r>
              <a:rPr lang="pt-BR" sz="2400" b="1" dirty="0" smtClean="0"/>
              <a:t>obstáculos</a:t>
            </a:r>
            <a:endParaRPr lang="pt-BR" sz="2400" b="1" dirty="0"/>
          </a:p>
          <a:p>
            <a:r>
              <a:rPr lang="pt-BR" sz="2400" dirty="0" smtClean="0"/>
              <a:t>pessoas </a:t>
            </a:r>
            <a:r>
              <a:rPr lang="pt-BR" sz="2400" b="1" dirty="0" smtClean="0"/>
              <a:t>com e sem limitações possuem igual importância</a:t>
            </a:r>
            <a:r>
              <a:rPr lang="pt-BR" sz="2400" dirty="0" smtClean="0"/>
              <a:t>, sejam limitações </a:t>
            </a:r>
            <a:r>
              <a:rPr lang="pt-BR" sz="2400" dirty="0"/>
              <a:t>na capacidade de movimento, de percepção, de cognição </a:t>
            </a:r>
            <a:r>
              <a:rPr lang="pt-BR" sz="2400" dirty="0" smtClean="0"/>
              <a:t>ou de </a:t>
            </a:r>
            <a:r>
              <a:rPr lang="pt-BR" sz="2400" dirty="0"/>
              <a:t>aprendizado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cuidar </a:t>
            </a:r>
            <a:r>
              <a:rPr lang="pt-BR" sz="2400" dirty="0"/>
              <a:t>da </a:t>
            </a:r>
            <a:r>
              <a:rPr lang="pt-BR" sz="2400" dirty="0" smtClean="0"/>
              <a:t>acessibilidade permite que </a:t>
            </a:r>
            <a:r>
              <a:rPr lang="pt-BR" sz="2400" b="1" dirty="0" smtClean="0"/>
              <a:t>mais</a:t>
            </a:r>
            <a:r>
              <a:rPr lang="pt-BR" sz="2400" dirty="0" smtClean="0"/>
              <a:t> pessoas usem o sistema (tanto sem quanto com limitações), e não apenas poucas pessoas com características específicas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Acessibilidade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sz="7200" b="1" dirty="0" smtClean="0"/>
              <a:t>é lei</a:t>
            </a:r>
            <a:endParaRPr lang="pt-BR" b="1" dirty="0"/>
          </a:p>
          <a:p>
            <a:pPr marL="114300" indent="0">
              <a:buNone/>
            </a:pP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0316" y="3068960"/>
            <a:ext cx="7336060" cy="1323439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+mn-lt"/>
              </a:rPr>
              <a:t>... </a:t>
            </a:r>
            <a:r>
              <a:rPr lang="pt-BR" sz="2000" b="1" dirty="0" smtClean="0">
                <a:latin typeface="+mn-lt"/>
              </a:rPr>
              <a:t>será </a:t>
            </a:r>
            <a:r>
              <a:rPr lang="pt-BR" sz="2000" b="1" dirty="0">
                <a:latin typeface="+mn-lt"/>
              </a:rPr>
              <a:t>obrigatória a acessibilidade</a:t>
            </a:r>
            <a:r>
              <a:rPr lang="pt-BR" sz="2000" dirty="0">
                <a:latin typeface="+mn-lt"/>
              </a:rPr>
              <a:t> nos portais e sítios eletrônicos da </a:t>
            </a:r>
            <a:r>
              <a:rPr lang="pt-BR" sz="2000" dirty="0" smtClean="0">
                <a:latin typeface="+mn-lt"/>
              </a:rPr>
              <a:t>administração </a:t>
            </a:r>
            <a:r>
              <a:rPr lang="pt-BR" sz="2000" dirty="0">
                <a:latin typeface="+mn-lt"/>
              </a:rPr>
              <a:t>pública na rede mundial de computadores (Internet), para o uso </a:t>
            </a:r>
            <a:r>
              <a:rPr lang="pt-BR" sz="2000" dirty="0" smtClean="0">
                <a:latin typeface="+mn-lt"/>
              </a:rPr>
              <a:t>das </a:t>
            </a:r>
            <a:r>
              <a:rPr lang="pt-BR" sz="2000" b="1" dirty="0">
                <a:latin typeface="+mn-lt"/>
              </a:rPr>
              <a:t>pessoas portadoras de </a:t>
            </a:r>
            <a:r>
              <a:rPr lang="pt-BR" sz="2000" b="1" dirty="0" smtClean="0">
                <a:latin typeface="+mn-lt"/>
              </a:rPr>
              <a:t>deﬁciência </a:t>
            </a:r>
            <a:r>
              <a:rPr lang="pt-BR" sz="2000" b="1" dirty="0">
                <a:latin typeface="+mn-lt"/>
              </a:rPr>
              <a:t>visual</a:t>
            </a:r>
            <a:r>
              <a:rPr lang="pt-BR" sz="2000" dirty="0">
                <a:latin typeface="+mn-lt"/>
              </a:rPr>
              <a:t>, garantindo-lhes o pleno acesso às </a:t>
            </a:r>
            <a:r>
              <a:rPr lang="pt-BR" sz="2000" dirty="0" smtClean="0">
                <a:latin typeface="+mn-lt"/>
              </a:rPr>
              <a:t>informações </a:t>
            </a:r>
            <a:r>
              <a:rPr lang="pt-BR" sz="2000" dirty="0">
                <a:latin typeface="+mn-lt"/>
              </a:rPr>
              <a:t>disponíveis.</a:t>
            </a:r>
            <a:endParaRPr lang="pt-BR" sz="2000" i="1" u="sng" dirty="0">
              <a:latin typeface="+mn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9552" y="4509120"/>
            <a:ext cx="491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decreto presidencial nº  5.296 de 2004, art. 47</a:t>
            </a:r>
          </a:p>
        </p:txBody>
      </p:sp>
    </p:spTree>
    <p:extLst>
      <p:ext uri="{BB962C8B-B14F-4D97-AF65-F5344CB8AC3E}">
        <p14:creationId xmlns:p14="http://schemas.microsoft.com/office/powerpoint/2010/main" val="16923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Comunicabilidade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 </a:t>
            </a:r>
            <a:r>
              <a:rPr lang="pt-BR" sz="2400" dirty="0"/>
              <a:t>interface </a:t>
            </a:r>
            <a:r>
              <a:rPr lang="pt-BR" sz="2400" dirty="0" smtClean="0"/>
              <a:t>deve </a:t>
            </a:r>
            <a:r>
              <a:rPr lang="pt-BR" sz="2400" b="1" dirty="0"/>
              <a:t>comunicar ao usuário a lógica do design</a:t>
            </a:r>
            <a:r>
              <a:rPr lang="pt-BR" sz="2400" dirty="0"/>
              <a:t>: </a:t>
            </a:r>
            <a:endParaRPr lang="pt-BR" sz="2400" dirty="0" smtClean="0"/>
          </a:p>
          <a:p>
            <a:pPr lvl="1"/>
            <a:r>
              <a:rPr lang="pt-BR" sz="2200" dirty="0" smtClean="0"/>
              <a:t>a </a:t>
            </a:r>
            <a:r>
              <a:rPr lang="pt-BR" sz="2200" dirty="0"/>
              <a:t>quem se destina o sistema, </a:t>
            </a:r>
            <a:endParaRPr lang="pt-BR" sz="2200" dirty="0" smtClean="0"/>
          </a:p>
          <a:p>
            <a:pPr lvl="1"/>
            <a:r>
              <a:rPr lang="pt-BR" sz="2200" dirty="0" smtClean="0"/>
              <a:t>para </a:t>
            </a:r>
            <a:r>
              <a:rPr lang="pt-BR" sz="2200" dirty="0"/>
              <a:t>que ele serve, </a:t>
            </a:r>
          </a:p>
          <a:p>
            <a:pPr lvl="1"/>
            <a:r>
              <a:rPr lang="pt-BR" sz="2200" dirty="0" smtClean="0"/>
              <a:t>qual </a:t>
            </a:r>
            <a:r>
              <a:rPr lang="pt-BR" sz="2200" dirty="0"/>
              <a:t>a vantagem de utilizá-lo, </a:t>
            </a:r>
          </a:p>
          <a:p>
            <a:pPr lvl="1"/>
            <a:r>
              <a:rPr lang="pt-BR" sz="2200" dirty="0" smtClean="0"/>
              <a:t>como </a:t>
            </a:r>
            <a:r>
              <a:rPr lang="pt-BR" sz="2200" dirty="0"/>
              <a:t>ele funciona e </a:t>
            </a:r>
            <a:endParaRPr lang="pt-BR" sz="2200" dirty="0" smtClean="0"/>
          </a:p>
          <a:p>
            <a:pPr lvl="1"/>
            <a:r>
              <a:rPr lang="pt-BR" sz="2200" dirty="0" smtClean="0"/>
              <a:t>quais </a:t>
            </a:r>
            <a:r>
              <a:rPr lang="pt-BR" sz="2200" dirty="0"/>
              <a:t>são os princípios gerais de interação com o sistema</a:t>
            </a:r>
          </a:p>
          <a:p>
            <a:r>
              <a:rPr lang="pt-BR" sz="2400" dirty="0" smtClean="0"/>
              <a:t>permite que os usuários </a:t>
            </a:r>
            <a:r>
              <a:rPr lang="pt-BR" sz="2400" b="1" dirty="0" smtClean="0"/>
              <a:t>tirem melhor proveito do sistema</a:t>
            </a:r>
            <a:r>
              <a:rPr lang="pt-BR" sz="2400" dirty="0" smtClean="0"/>
              <a:t>, por comunicar estratégias de uso adequadas </a:t>
            </a:r>
            <a:r>
              <a:rPr lang="pt-BR" sz="2400" dirty="0"/>
              <a:t>a cada </a:t>
            </a:r>
            <a:r>
              <a:rPr lang="pt-BR" sz="2400" dirty="0" smtClean="0"/>
              <a:t>situação</a:t>
            </a:r>
          </a:p>
          <a:p>
            <a:r>
              <a:rPr lang="pt-BR" sz="2400" dirty="0" smtClean="0"/>
              <a:t>conceito proposto pela engenharia semiótica, uma teoria de IHC (de Souza, 2005)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Comunicabilidade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versão XP apresenta apenas o nome do comando </a:t>
            </a:r>
            <a:r>
              <a:rPr lang="pt-BR" dirty="0" smtClean="0"/>
              <a:t>associado</a:t>
            </a:r>
            <a:endParaRPr lang="pt-BR" dirty="0"/>
          </a:p>
          <a:p>
            <a:r>
              <a:rPr lang="pt-BR" dirty="0" smtClean="0"/>
              <a:t>a versão </a:t>
            </a:r>
            <a:r>
              <a:rPr lang="pt-BR" dirty="0"/>
              <a:t>2007 apresenta também o </a:t>
            </a:r>
            <a:r>
              <a:rPr lang="pt-BR" dirty="0" smtClean="0"/>
              <a:t>signiﬁcado </a:t>
            </a:r>
            <a:r>
              <a:rPr lang="pt-BR" dirty="0"/>
              <a:t>do comando, as teclas de atalho </a:t>
            </a:r>
            <a:r>
              <a:rPr lang="pt-BR" dirty="0" smtClean="0"/>
              <a:t>associadas</a:t>
            </a:r>
            <a:r>
              <a:rPr lang="pt-BR" dirty="0"/>
              <a:t>, uma estratégia de uso para aplicá-lo em múltiplos locais do documento </a:t>
            </a:r>
            <a:r>
              <a:rPr lang="pt-BR" dirty="0" smtClean="0"/>
              <a:t>e </a:t>
            </a:r>
            <a:r>
              <a:rPr lang="pt-BR" dirty="0"/>
              <a:t>informações sobre como obter mais ajuda</a:t>
            </a:r>
          </a:p>
        </p:txBody>
      </p:sp>
      <p:pic>
        <p:nvPicPr>
          <p:cNvPr id="30722" name="Picture 2" descr="D:\Meus Documentos\Docs\FTP\Livro de IHC\material para o site\figuras\Figura 2.12 esquer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88" y="2012604"/>
            <a:ext cx="2214697" cy="145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Picture 3" descr="D:\Meus Documentos\Docs\FTP\Livro de IHC\material para o site\figuras\Figura 2.12 direi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12604"/>
            <a:ext cx="2586067" cy="22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551995" y="1597944"/>
            <a:ext cx="13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+mn-lt"/>
              </a:rPr>
              <a:t>MS Office XP</a:t>
            </a:r>
            <a:endParaRPr lang="pt-BR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99693" y="1597944"/>
            <a:ext cx="161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+mn-lt"/>
              </a:rPr>
              <a:t>MS Office 2007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48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de Uso em IHC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envolve </a:t>
            </a:r>
            <a:r>
              <a:rPr lang="pt-BR" sz="2400" b="1" dirty="0" smtClean="0"/>
              <a:t>critérios distintos</a:t>
            </a:r>
            <a:r>
              <a:rPr lang="pt-BR" sz="2400" dirty="0" smtClean="0"/>
              <a:t>, porém </a:t>
            </a:r>
            <a:r>
              <a:rPr lang="pt-BR" sz="2400" b="1" dirty="0" smtClean="0"/>
              <a:t>interligados</a:t>
            </a:r>
            <a:r>
              <a:rPr lang="pt-BR" sz="2400" dirty="0" smtClean="0"/>
              <a:t>, que </a:t>
            </a:r>
            <a:r>
              <a:rPr lang="pt-BR" sz="2400" b="1" dirty="0" smtClean="0"/>
              <a:t>afetam uns aos outros</a:t>
            </a:r>
          </a:p>
          <a:p>
            <a:r>
              <a:rPr lang="pt-BR" sz="2400" b="1" dirty="0" smtClean="0"/>
              <a:t>nem sempre é possível satisfazer todos os critérios </a:t>
            </a:r>
            <a:r>
              <a:rPr lang="pt-BR" sz="2400" dirty="0" smtClean="0"/>
              <a:t>de qualidade de uso</a:t>
            </a:r>
          </a:p>
          <a:p>
            <a:r>
              <a:rPr lang="pt-BR" sz="2400" dirty="0" smtClean="0"/>
              <a:t>é importante definir </a:t>
            </a:r>
            <a:r>
              <a:rPr lang="pt-BR" sz="2400" b="1" dirty="0" smtClean="0"/>
              <a:t>quais critérios devem ser priorizados</a:t>
            </a:r>
            <a:r>
              <a:rPr lang="pt-BR" sz="2400" dirty="0" smtClean="0"/>
              <a:t> no design de IHC </a:t>
            </a:r>
          </a:p>
          <a:p>
            <a:endParaRPr lang="pt-BR" sz="2600" dirty="0"/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07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extraclasse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Leitura do Capítulo 2</a:t>
            </a:r>
          </a:p>
          <a:p>
            <a:r>
              <a:rPr lang="pt-BR" dirty="0" smtClean="0"/>
              <a:t>Realização das atividades do Capítulo 2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Típica de Uso</a:t>
            </a:r>
            <a:endParaRPr lang="pt-BR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820508"/>
              </p:ext>
            </p:extLst>
          </p:nvPr>
        </p:nvGraphicFramePr>
        <p:xfrm>
          <a:off x="971600" y="1916832"/>
          <a:ext cx="6552728" cy="39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4" imgW="2603811" imgH="1554390" progId="Visio.Drawing.11">
                  <p:embed/>
                </p:oleObj>
              </mc:Choice>
              <mc:Fallback>
                <p:oleObj name="Visio" r:id="rId4" imgW="2603811" imgH="155439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16832"/>
                        <a:ext cx="6552728" cy="3960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</a:t>
            </a:r>
            <a:r>
              <a:rPr lang="pt-BR" sz="2400" b="1" dirty="0" smtClean="0"/>
              <a:t>processo de...</a:t>
            </a:r>
          </a:p>
          <a:p>
            <a:pPr lvl="1"/>
            <a:r>
              <a:rPr lang="pt-BR" dirty="0" smtClean="0"/>
              <a:t>sequência de estímulos e respostas</a:t>
            </a:r>
          </a:p>
          <a:p>
            <a:pPr lvl="1"/>
            <a:r>
              <a:rPr lang="pt-BR" b="1" dirty="0" smtClean="0"/>
              <a:t>operação</a:t>
            </a:r>
            <a:r>
              <a:rPr lang="pt-BR" dirty="0" smtClean="0"/>
              <a:t> de máquina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/>
            <a:r>
              <a:rPr lang="pt-BR" b="1" dirty="0" smtClean="0"/>
              <a:t>comunicação</a:t>
            </a:r>
            <a:r>
              <a:rPr lang="pt-BR" dirty="0" smtClean="0"/>
              <a:t> com/por meio da máquina</a:t>
            </a:r>
          </a:p>
          <a:p>
            <a:pPr lvl="1">
              <a:buNone/>
            </a:pP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899592" y="3068960"/>
            <a:ext cx="6840760" cy="1323439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+mn-lt"/>
              </a:rPr>
              <a:t>Norman (1986) interpreta a interação como um processo através do qual o usuário formula uma intenção, planeja suas ações, atua sobre a interface, percebe e interpreta a resposta do sistema e avalia se seu objetivo foi alcançado</a:t>
            </a:r>
            <a:endParaRPr lang="pt-BR" sz="2000" dirty="0">
              <a:latin typeface="+mn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5221649"/>
            <a:ext cx="6840760" cy="1015663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2000">
                <a:latin typeface="+mn-lt"/>
              </a:defRPr>
            </a:lvl1pPr>
          </a:lstStyle>
          <a:p>
            <a:r>
              <a:rPr lang="pt-BR" dirty="0"/>
              <a:t>de Souza (2005) interpreta a interação com um processo de comunicação entre pessoas </a:t>
            </a:r>
            <a:r>
              <a:rPr lang="pt-BR" dirty="0" smtClean="0"/>
              <a:t>(incluindo o </a:t>
            </a:r>
            <a:r>
              <a:rPr lang="pt-BR" dirty="0"/>
              <a:t>designer e </a:t>
            </a:r>
            <a:r>
              <a:rPr lang="pt-BR" dirty="0" smtClean="0"/>
              <a:t>os usuários), </a:t>
            </a:r>
            <a:r>
              <a:rPr lang="pt-BR" dirty="0"/>
              <a:t>mediada por sistemas computacionais.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Perspectivas de Interação (1/2)</a:t>
            </a:r>
            <a:endParaRPr lang="pt-BR" dirty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349485"/>
              </p:ext>
            </p:extLst>
          </p:nvPr>
        </p:nvGraphicFramePr>
        <p:xfrm>
          <a:off x="971600" y="1852834"/>
          <a:ext cx="6410935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Visio" r:id="rId4" imgW="4171984" imgH="2624577" progId="Visio.Drawing.11">
                  <p:embed/>
                </p:oleObj>
              </mc:Choice>
              <mc:Fallback>
                <p:oleObj name="Visio" r:id="rId4" imgW="4171984" imgH="2624577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52834"/>
                        <a:ext cx="6410935" cy="403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888799" y="5914778"/>
            <a:ext cx="229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Kammersgaard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(1988)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Perspectivas de Interação (2/2)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28889"/>
              </p:ext>
            </p:extLst>
          </p:nvPr>
        </p:nvGraphicFramePr>
        <p:xfrm>
          <a:off x="395536" y="1772816"/>
          <a:ext cx="7704856" cy="4032445"/>
        </p:xfrm>
        <a:graphic>
          <a:graphicData uri="http://schemas.openxmlformats.org/drawingml/2006/table">
            <a:tbl>
              <a:tblPr/>
              <a:tblGrid>
                <a:gridCol w="1483365"/>
                <a:gridCol w="2549083"/>
                <a:gridCol w="3672408"/>
              </a:tblGrid>
              <a:tr h="42400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perspectiva </a:t>
                      </a:r>
                      <a:endParaRPr lang="pt-BR" sz="1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significado de interação</a:t>
                      </a:r>
                      <a:endParaRPr lang="pt-BR" sz="1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fatores de qualidade mais evidentes</a:t>
                      </a:r>
                      <a:endParaRPr lang="pt-BR" sz="1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02111"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dirty="0" smtClean="0">
                          <a:latin typeface="+mn-lt"/>
                          <a:ea typeface="Times New Roman"/>
                          <a:cs typeface="Times New Roman"/>
                        </a:rPr>
                        <a:t>sistema</a:t>
                      </a:r>
                      <a:endParaRPr lang="pt-BR" sz="18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dirty="0" smtClean="0">
                          <a:latin typeface="+mn-lt"/>
                          <a:ea typeface="Times New Roman"/>
                          <a:cs typeface="Times New Roman"/>
                        </a:rPr>
                        <a:t>transmissão de dados</a:t>
                      </a:r>
                      <a:endParaRPr lang="pt-BR" sz="18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latin typeface="+mn-lt"/>
                          <a:ea typeface="Times New Roman"/>
                          <a:cs typeface="Times New Roman"/>
                        </a:rPr>
                        <a:t>eficiência (tal como indicado pelo tempo de uso e número de erros cometidos)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2111"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smtClean="0">
                          <a:latin typeface="+mn-lt"/>
                          <a:ea typeface="Times New Roman"/>
                          <a:cs typeface="Times New Roman"/>
                        </a:rPr>
                        <a:t>parceiro de discurso</a:t>
                      </a:r>
                      <a:endParaRPr lang="pt-BR" sz="1800" noProof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dirty="0" smtClean="0">
                          <a:latin typeface="+mn-lt"/>
                          <a:ea typeface="Times New Roman"/>
                          <a:cs typeface="Times New Roman"/>
                        </a:rPr>
                        <a:t>conversa usuário-sistema</a:t>
                      </a:r>
                      <a:endParaRPr lang="pt-BR" sz="18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latin typeface="+mn-lt"/>
                          <a:ea typeface="Times New Roman"/>
                          <a:cs typeface="Times New Roman"/>
                        </a:rPr>
                        <a:t>adequação da interpretação e geração de textos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2111"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smtClean="0">
                          <a:latin typeface="+mn-lt"/>
                          <a:ea typeface="Times New Roman"/>
                          <a:cs typeface="Times New Roman"/>
                        </a:rPr>
                        <a:t>ferramenta</a:t>
                      </a:r>
                      <a:endParaRPr lang="pt-BR" sz="1800" noProof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dirty="0" smtClean="0">
                          <a:latin typeface="+mn-lt"/>
                          <a:ea typeface="Times New Roman"/>
                          <a:cs typeface="Times New Roman"/>
                        </a:rPr>
                        <a:t>manipulação da ferramenta </a:t>
                      </a:r>
                      <a:endParaRPr lang="pt-BR" sz="18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latin typeface="+mn-lt"/>
                          <a:ea typeface="Times New Roman"/>
                          <a:cs typeface="Times New Roman"/>
                        </a:rPr>
                        <a:t>funcionalidades relevantes ao usuário, facilidade de uso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2111"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smtClean="0">
                          <a:latin typeface="+mn-lt"/>
                          <a:ea typeface="Times New Roman"/>
                          <a:cs typeface="Times New Roman"/>
                        </a:rPr>
                        <a:t>mídia</a:t>
                      </a:r>
                      <a:endParaRPr lang="pt-BR" sz="1800" noProof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latin typeface="+mn-lt"/>
                          <a:ea typeface="Times New Roman"/>
                          <a:cs typeface="Times New Roman"/>
                        </a:rPr>
                        <a:t>comunicação entre usuários e designer-usuário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latin typeface="+mn-lt"/>
                          <a:ea typeface="Times New Roman"/>
                          <a:cs typeface="Times New Roman"/>
                        </a:rPr>
                        <a:t>qualidade da comunicação mediada e entendimento mútuo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(1/2)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420540" y="5584044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solidFill>
                  <a:schemeClr val="tx2"/>
                </a:solidFill>
                <a:latin typeface="+mn-lt"/>
              </a:rPr>
              <a:t>inter</a:t>
            </a:r>
            <a:r>
              <a:rPr lang="pt-B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face</a:t>
            </a: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467544" y="1455288"/>
          <a:ext cx="4083973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Visio" r:id="rId3" imgW="1681795" imgH="1808264" progId="Visio.Drawing.11">
                  <p:embed/>
                </p:oleObj>
              </mc:Choice>
              <mc:Fallback>
                <p:oleObj name="Visio" r:id="rId3" imgW="1681795" imgH="1808264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55288"/>
                        <a:ext cx="4083973" cy="439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4788024" y="1607436"/>
            <a:ext cx="3469400" cy="1029476"/>
          </a:xfrm>
          <a:prstGeom prst="rect">
            <a:avLst/>
          </a:prstGeom>
          <a:solidFill>
            <a:srgbClr val="EAEAEA"/>
          </a:solidFill>
        </p:spPr>
        <p:txBody>
          <a:bodyPr wrap="square" lIns="144000" tIns="144000" rIns="144000" bIns="144000" rtlCol="0">
            <a:spAutoFit/>
          </a:bodyPr>
          <a:lstStyle/>
          <a:p>
            <a:r>
              <a:rPr lang="pt-BR" sz="2400" dirty="0" smtClean="0">
                <a:latin typeface="+mn-lt"/>
              </a:rPr>
              <a:t>único </a:t>
            </a:r>
            <a:r>
              <a:rPr lang="pt-BR" sz="2400" b="1" dirty="0" smtClean="0">
                <a:latin typeface="+mn-lt"/>
              </a:rPr>
              <a:t>meio de contato </a:t>
            </a:r>
            <a:r>
              <a:rPr lang="pt-BR" sz="2400" dirty="0" smtClean="0">
                <a:latin typeface="+mn-lt"/>
              </a:rPr>
              <a:t>entre usuário e sistema</a:t>
            </a:r>
            <a:endParaRPr lang="pt-BR" sz="2400" dirty="0">
              <a:latin typeface="+mn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788024" y="3010428"/>
            <a:ext cx="3469400" cy="2506804"/>
          </a:xfrm>
          <a:prstGeom prst="rect">
            <a:avLst/>
          </a:prstGeom>
          <a:solidFill>
            <a:srgbClr val="EAEAEA"/>
          </a:solidFill>
        </p:spPr>
        <p:txBody>
          <a:bodyPr wrap="square" lIns="144000" tIns="144000" rIns="144000" bIns="144000" rtlCol="0">
            <a:spAutoFit/>
          </a:bodyPr>
          <a:lstStyle/>
          <a:p>
            <a:r>
              <a:rPr lang="pt-BR" sz="2400" dirty="0" smtClean="0">
                <a:latin typeface="+mn-lt"/>
              </a:rPr>
              <a:t>toda a porção do sistema com a qual o usuário mantém </a:t>
            </a:r>
            <a:r>
              <a:rPr lang="pt-BR" sz="2400" b="1" dirty="0" smtClean="0">
                <a:latin typeface="+mn-lt"/>
              </a:rPr>
              <a:t>contato físico </a:t>
            </a:r>
            <a:r>
              <a:rPr lang="pt-BR" sz="2400" dirty="0" smtClean="0">
                <a:latin typeface="+mn-lt"/>
              </a:rPr>
              <a:t>(motor ou perceptivo) </a:t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ou</a:t>
            </a:r>
            <a:r>
              <a:rPr lang="pt-BR" sz="2400" b="1" dirty="0" smtClean="0">
                <a:latin typeface="+mn-lt"/>
              </a:rPr>
              <a:t> conceitual </a:t>
            </a:r>
            <a:r>
              <a:rPr lang="pt-BR" sz="2400" dirty="0" smtClean="0">
                <a:latin typeface="+mn-lt"/>
              </a:rPr>
              <a:t>durante a interação  (</a:t>
            </a:r>
            <a:r>
              <a:rPr lang="pt-BR" sz="2400" dirty="0" err="1" smtClean="0">
                <a:latin typeface="+mn-lt"/>
              </a:rPr>
              <a:t>Moran</a:t>
            </a:r>
            <a:r>
              <a:rPr lang="pt-BR" sz="2400" dirty="0" smtClean="0">
                <a:latin typeface="+mn-lt"/>
              </a:rPr>
              <a:t>, 1981)</a:t>
            </a:r>
            <a:endParaRPr lang="pt-BR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(2/2)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347864" y="6198403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hardware</a:t>
            </a:r>
            <a:endParaRPr lang="pt-B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71864" y="2708920"/>
          <a:ext cx="1147808" cy="206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Visio" r:id="rId3" imgW="469068" imgH="845226" progId="Visio.Drawing.11">
                  <p:embed/>
                </p:oleObj>
              </mc:Choice>
              <mc:Fallback>
                <p:oleObj name="Visio" r:id="rId3" imgW="469068" imgH="845226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64" y="2708920"/>
                        <a:ext cx="1147808" cy="2069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724996" y="2747828"/>
          <a:ext cx="1447404" cy="199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Visio" r:id="rId5" imgW="590988" imgH="812800" progId="Visio.Drawing.11">
                  <p:embed/>
                </p:oleObj>
              </mc:Choice>
              <mc:Fallback>
                <p:oleObj name="Visio" r:id="rId5" imgW="590988" imgH="812800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996" y="2747828"/>
                        <a:ext cx="1447404" cy="1992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8" name="Picture 6" descr="C:\Users\Bruno\Desktop\hd555_80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0636" y="3783378"/>
            <a:ext cx="549356" cy="653734"/>
          </a:xfrm>
          <a:prstGeom prst="rect">
            <a:avLst/>
          </a:prstGeom>
          <a:noFill/>
        </p:spPr>
      </p:pic>
      <p:pic>
        <p:nvPicPr>
          <p:cNvPr id="28679" name="Picture 7" descr="C:\Users\Bruno\Desktop\computer-output-device-monitor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9699" y="3756432"/>
            <a:ext cx="1202181" cy="824696"/>
          </a:xfrm>
          <a:prstGeom prst="rect">
            <a:avLst/>
          </a:prstGeom>
          <a:noFill/>
        </p:spPr>
      </p:pic>
      <p:pic>
        <p:nvPicPr>
          <p:cNvPr id="28680" name="Picture 8" descr="C:\Users\Bruno\Desktop\speaker2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76056" y="4365104"/>
            <a:ext cx="880085" cy="795597"/>
          </a:xfrm>
          <a:prstGeom prst="rect">
            <a:avLst/>
          </a:prstGeom>
          <a:noFill/>
        </p:spPr>
      </p:pic>
      <p:pic>
        <p:nvPicPr>
          <p:cNvPr id="28681" name="Picture 9" descr="C:\Users\Bruno\Desktop\1696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4008" y="3485380"/>
            <a:ext cx="997380" cy="1095748"/>
          </a:xfrm>
          <a:prstGeom prst="rect">
            <a:avLst/>
          </a:prstGeom>
          <a:noFill/>
        </p:spPr>
      </p:pic>
      <p:pic>
        <p:nvPicPr>
          <p:cNvPr id="28682" name="Picture 10" descr="C:\Users\Bruno\Desktop\iphone-touchscreen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16622" y="5116116"/>
            <a:ext cx="1184101" cy="1121196"/>
          </a:xfrm>
          <a:prstGeom prst="rect">
            <a:avLst/>
          </a:prstGeom>
          <a:noFill/>
        </p:spPr>
      </p:pic>
      <p:pic>
        <p:nvPicPr>
          <p:cNvPr id="28683" name="Picture 11" descr="C:\Users\Bruno\Desktop\26725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03042" y="4509120"/>
            <a:ext cx="952748" cy="468300"/>
          </a:xfrm>
          <a:prstGeom prst="rect">
            <a:avLst/>
          </a:prstGeom>
          <a:noFill/>
        </p:spPr>
      </p:pic>
      <p:pic>
        <p:nvPicPr>
          <p:cNvPr id="28684" name="Picture 12" descr="C:\Users\Bruno\Desktop\tablet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867873" y="5282531"/>
            <a:ext cx="1288303" cy="845127"/>
          </a:xfrm>
          <a:prstGeom prst="rect">
            <a:avLst/>
          </a:prstGeom>
          <a:noFill/>
        </p:spPr>
      </p:pic>
      <p:pic>
        <p:nvPicPr>
          <p:cNvPr id="28685" name="Picture 13" descr="C:\Users\Bruno\Desktop\28164.png"/>
          <p:cNvPicPr>
            <a:picLocks noChangeAspect="1" noChangeArrowheads="1"/>
          </p:cNvPicPr>
          <p:nvPr/>
        </p:nvPicPr>
        <p:blipFill>
          <a:blip r:embed="rId14" cstate="print"/>
          <a:srcRect l="21053" r="21052"/>
          <a:stretch>
            <a:fillRect/>
          </a:stretch>
        </p:blipFill>
        <p:spPr bwMode="auto">
          <a:xfrm>
            <a:off x="2388396" y="5468896"/>
            <a:ext cx="671435" cy="624399"/>
          </a:xfrm>
          <a:prstGeom prst="rect">
            <a:avLst/>
          </a:prstGeom>
          <a:noFill/>
        </p:spPr>
      </p:pic>
      <p:pic>
        <p:nvPicPr>
          <p:cNvPr id="28686" name="Picture 14" descr="C:\Users\Bruno\Desktop\controle remoto net digital_2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411760" y="4675976"/>
            <a:ext cx="751526" cy="697240"/>
          </a:xfrm>
          <a:prstGeom prst="rect">
            <a:avLst/>
          </a:prstGeom>
          <a:noFill/>
        </p:spPr>
      </p:pic>
      <p:pic>
        <p:nvPicPr>
          <p:cNvPr id="28687" name="Picture 1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530473" y="3068960"/>
            <a:ext cx="165618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8" name="Picture 1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530472" y="2061377"/>
            <a:ext cx="1656184" cy="93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226216" y="2060848"/>
            <a:ext cx="21628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CaixaDeTexto 22"/>
          <p:cNvSpPr txBox="1"/>
          <p:nvPr/>
        </p:nvSpPr>
        <p:spPr>
          <a:xfrm>
            <a:off x="3419872" y="134076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software</a:t>
            </a:r>
            <a:endParaRPr lang="pt-B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28677" name="Picture 5" descr="C:\Users\Bruno\Desktop\1872-1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412877" y="4638129"/>
            <a:ext cx="519163" cy="6139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Affordance</a:t>
            </a:r>
            <a:endParaRPr lang="pt-BR" i="1" dirty="0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499992" y="3717032"/>
          <a:ext cx="1604013" cy="549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Visio" r:id="rId4" imgW="685665" imgH="235626" progId="Visio.Drawing.11">
                  <p:embed/>
                </p:oleObj>
              </mc:Choice>
              <mc:Fallback>
                <p:oleObj name="Visio" r:id="rId4" imgW="685665" imgH="235626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717032"/>
                        <a:ext cx="1604013" cy="549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39552" y="4758243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n-lt"/>
              </a:rPr>
              <a:t>O que é possível fazer com esses elementos de interface? </a:t>
            </a:r>
            <a:endParaRPr lang="pt-BR" sz="2400" dirty="0">
              <a:latin typeface="+mn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39552" y="1670152"/>
            <a:ext cx="7632848" cy="1398808"/>
          </a:xfrm>
          <a:prstGeom prst="rect">
            <a:avLst/>
          </a:prstGeom>
          <a:solidFill>
            <a:srgbClr val="EAEAEA"/>
          </a:solidFill>
        </p:spPr>
        <p:txBody>
          <a:bodyPr wrap="square" lIns="144000" tIns="144000" rIns="144000" bIns="144000" rtlCol="0">
            <a:spAutoFit/>
          </a:bodyPr>
          <a:lstStyle/>
          <a:p>
            <a:r>
              <a:rPr lang="pt-BR" sz="2400" dirty="0" smtClean="0">
                <a:latin typeface="+mn-lt"/>
              </a:rPr>
              <a:t>características de um objeto capazes de </a:t>
            </a:r>
            <a:r>
              <a:rPr lang="pt-BR" sz="2400" b="1" dirty="0" smtClean="0">
                <a:latin typeface="+mn-lt"/>
              </a:rPr>
              <a:t>revelar aos seus usuários as operações e manipulações</a:t>
            </a:r>
            <a:r>
              <a:rPr lang="pt-BR" sz="2400" dirty="0" smtClean="0">
                <a:latin typeface="+mn-lt"/>
              </a:rPr>
              <a:t> que eles podem fazer com ele (Norman, 1988)</a:t>
            </a:r>
            <a:endParaRPr lang="pt-BR" sz="2400" dirty="0">
              <a:latin typeface="+mn-lt"/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565524" y="3775793"/>
          <a:ext cx="379045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Visio" r:id="rId6" imgW="1828530" imgH="208604" progId="Visio.Drawing.11">
                  <p:embed/>
                </p:oleObj>
              </mc:Choice>
              <mc:Fallback>
                <p:oleObj name="Visio" r:id="rId6" imgW="1828530" imgH="208604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524" y="3775793"/>
                        <a:ext cx="3790452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 com falsas </a:t>
            </a:r>
            <a:r>
              <a:rPr lang="pt-BR" i="1" dirty="0" err="1" smtClean="0"/>
              <a:t>affordances</a:t>
            </a:r>
            <a:endParaRPr lang="pt-BR" i="1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611560" y="2442095"/>
          <a:ext cx="37465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Visio" r:id="rId4" imgW="2451347" imgH="1074366" progId="Visio.Drawing.11">
                  <p:embed/>
                </p:oleObj>
              </mc:Choice>
              <mc:Fallback>
                <p:oleObj name="Visio" r:id="rId4" imgW="2451347" imgH="107436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442095"/>
                        <a:ext cx="37465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539552" y="1700808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n-lt"/>
              </a:rPr>
              <a:t>O que é possível fazer com esses elementos de interface?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427984" y="2420888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Ler um número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?  </a:t>
            </a:r>
            <a:endParaRPr lang="pt-B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427984" y="3064767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Editar um número? 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427984" y="3738239"/>
            <a:ext cx="417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Pressionar um botão para acionar uma ação do sistema?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bosa e Silva 2010 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slide01</Template>
  <TotalTime>680</TotalTime>
  <Words>984</Words>
  <Application>Microsoft Office PowerPoint</Application>
  <PresentationFormat>On-screen Show (4:3)</PresentationFormat>
  <Paragraphs>132</Paragraphs>
  <Slides>19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Barbosa e Silva 2010 modelo</vt:lpstr>
      <vt:lpstr>Visio</vt:lpstr>
      <vt:lpstr>Conceitos Básicos</vt:lpstr>
      <vt:lpstr>Situação Típica de Uso</vt:lpstr>
      <vt:lpstr>Interação</vt:lpstr>
      <vt:lpstr>Perspectivas de Interação (1/2)</vt:lpstr>
      <vt:lpstr>Perspectivas de Interação (2/2)</vt:lpstr>
      <vt:lpstr>Interface (1/2)</vt:lpstr>
      <vt:lpstr>Interface (2/2)</vt:lpstr>
      <vt:lpstr>Affordance</vt:lpstr>
      <vt:lpstr>Cuidado com falsas affordances</vt:lpstr>
      <vt:lpstr>Qualidade de Uso em IHC</vt:lpstr>
      <vt:lpstr>Usabilidade (1/2)</vt:lpstr>
      <vt:lpstr>Usabilidade (2/2)</vt:lpstr>
      <vt:lpstr>Experiência do Usuário</vt:lpstr>
      <vt:lpstr>Acessibilidade (1/2)</vt:lpstr>
      <vt:lpstr>Acessibilidade (2/2)</vt:lpstr>
      <vt:lpstr>Comunicabilidade (1/2)</vt:lpstr>
      <vt:lpstr>Comunicabilidade (2/2)</vt:lpstr>
      <vt:lpstr>Qualidade de Uso em IHC</vt:lpstr>
      <vt:lpstr>Atividades extraclasse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Bruno</dc:creator>
  <cp:lastModifiedBy>Simone DJ Barbosa</cp:lastModifiedBy>
  <cp:revision>72</cp:revision>
  <cp:lastPrinted>2011-04-25T02:05:10Z</cp:lastPrinted>
  <dcterms:created xsi:type="dcterms:W3CDTF">2010-10-25T10:54:51Z</dcterms:created>
  <dcterms:modified xsi:type="dcterms:W3CDTF">2011-04-25T02:05:18Z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