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6"/>
  </p:notesMasterIdLst>
  <p:handoutMasterIdLst>
    <p:handoutMasterId r:id="rId37"/>
  </p:handoutMasterIdLst>
  <p:sldIdLst>
    <p:sldId id="280" r:id="rId2"/>
    <p:sldId id="303" r:id="rId3"/>
    <p:sldId id="292" r:id="rId4"/>
    <p:sldId id="309" r:id="rId5"/>
    <p:sldId id="304" r:id="rId6"/>
    <p:sldId id="310" r:id="rId7"/>
    <p:sldId id="305" r:id="rId8"/>
    <p:sldId id="312" r:id="rId9"/>
    <p:sldId id="313" r:id="rId10"/>
    <p:sldId id="307" r:id="rId11"/>
    <p:sldId id="314" r:id="rId12"/>
    <p:sldId id="315" r:id="rId13"/>
    <p:sldId id="316" r:id="rId14"/>
    <p:sldId id="317" r:id="rId15"/>
    <p:sldId id="318" r:id="rId16"/>
    <p:sldId id="319" r:id="rId17"/>
    <p:sldId id="321" r:id="rId18"/>
    <p:sldId id="320" r:id="rId19"/>
    <p:sldId id="322" r:id="rId20"/>
    <p:sldId id="323" r:id="rId21"/>
    <p:sldId id="324" r:id="rId22"/>
    <p:sldId id="328" r:id="rId23"/>
    <p:sldId id="325" r:id="rId24"/>
    <p:sldId id="329" r:id="rId25"/>
    <p:sldId id="326" r:id="rId26"/>
    <p:sldId id="330" r:id="rId27"/>
    <p:sldId id="327" r:id="rId28"/>
    <p:sldId id="331" r:id="rId29"/>
    <p:sldId id="332" r:id="rId30"/>
    <p:sldId id="335" r:id="rId31"/>
    <p:sldId id="336" r:id="rId32"/>
    <p:sldId id="337" r:id="rId33"/>
    <p:sldId id="334" r:id="rId34"/>
    <p:sldId id="300" r:id="rId35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EAEAEA"/>
    <a:srgbClr val="AD9F73"/>
    <a:srgbClr val="C0B592"/>
    <a:srgbClr val="0066FF"/>
    <a:srgbClr val="99CCFF"/>
    <a:srgbClr val="FFFF99"/>
    <a:srgbClr val="CC3300"/>
    <a:srgbClr val="66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78149" autoAdjust="0"/>
  </p:normalViewPr>
  <p:slideViewPr>
    <p:cSldViewPr>
      <p:cViewPr>
        <p:scale>
          <a:sx n="60" d="100"/>
          <a:sy n="60" d="100"/>
        </p:scale>
        <p:origin x="-1862" y="-154"/>
      </p:cViewPr>
      <p:guideLst>
        <p:guide orient="horz" pos="1117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269" y="-9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4667774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3BDFF771-34E0-46D6-859C-B7686A915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3056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CBA32819-8918-41C6-BCC8-0CAA09EB709D}" type="datetimeFigureOut">
              <a:rPr lang="pt-BR"/>
              <a:pPr>
                <a:defRPr/>
              </a:pPr>
              <a:t>24/04/2011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23E36F6E-2779-4935-A7BE-27C4105330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1830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smtClean="0"/>
              <a:t>Os slides desse capítulo apenas apresentam uma breve noção básica das abordagens teóricas discutidas no livro.</a:t>
            </a:r>
          </a:p>
          <a:p>
            <a:r>
              <a:rPr lang="pt-BR" baseline="0" dirty="0" smtClean="0"/>
              <a:t>Se o professor desejar se aprofundar em alguma abordagem específica, recomendamos elaborar mais alguns slides.</a:t>
            </a:r>
          </a:p>
          <a:p>
            <a:r>
              <a:rPr lang="pt-BR" baseline="0" dirty="0" smtClean="0"/>
              <a:t>O próprio livro fornece mais conteúdo do que foi apresentado nesses slides.</a:t>
            </a:r>
          </a:p>
          <a:p>
            <a:r>
              <a:rPr lang="pt-BR" baseline="0" dirty="0" smtClean="0"/>
              <a:t>Além disso, as bibliografias citadas podem enriquecer ainda mais uma apresentação que discute alguma abordagem teórica mais profundamente.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</a:t>
            </a:r>
            <a:r>
              <a:rPr lang="pt-BR" baseline="0" dirty="0" smtClean="0"/>
              <a:t> várias abordagens teóricas em IHC. Conhecer profundamente todas elas costuma requerer muito tempo.</a:t>
            </a:r>
          </a:p>
          <a:p>
            <a:r>
              <a:rPr lang="pt-BR" baseline="0" dirty="0" smtClean="0"/>
              <a:t>Então, é importante ter uma visão geral delas, para depois aprofundar o estudo em algumas abordagens escolhidas.</a:t>
            </a:r>
          </a:p>
          <a:p>
            <a:r>
              <a:rPr lang="pt-BR" baseline="0" dirty="0" smtClean="0"/>
              <a:t>O Capítulo 3 fornece uma introdução a algumas abordagens importantes.</a:t>
            </a:r>
          </a:p>
          <a:p>
            <a:r>
              <a:rPr lang="pt-BR" baseline="0" dirty="0" smtClean="0"/>
              <a:t>Se o leitor quiser aprofundar seu estudo, deve consultar as referências citadas no livro.</a:t>
            </a:r>
          </a:p>
          <a:p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</a:t>
            </a:r>
            <a:r>
              <a:rPr lang="pt-BR" baseline="0" dirty="0" smtClean="0"/>
              <a:t> a pessoa não conhece um estado, ela pode não saber a que região do país ele pertence ou mesmo nem perceber que a lista está ordenada dessa forma.</a:t>
            </a:r>
          </a:p>
          <a:p>
            <a:r>
              <a:rPr lang="pt-BR" baseline="0" dirty="0" smtClean="0"/>
              <a:t>A ordem alfabética é mais fácil e rápida de ser percebida e os usuários podem localizar um elemento em uma busca (próxima da) binária.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32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05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90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 smtClean="0"/>
              <a:t>o golfo de </a:t>
            </a:r>
            <a:r>
              <a:rPr lang="pt-BR" b="1" dirty="0" smtClean="0"/>
              <a:t>execução</a:t>
            </a:r>
            <a:r>
              <a:rPr lang="pt-BR" dirty="0" smtClean="0"/>
              <a:t> distancia variáveis </a:t>
            </a:r>
            <a:r>
              <a:rPr lang="pt-BR" sz="3000" b="1" dirty="0"/>
              <a:t>psicológicas</a:t>
            </a:r>
            <a:r>
              <a:rPr lang="pt-BR" dirty="0" smtClean="0"/>
              <a:t> das </a:t>
            </a:r>
            <a:r>
              <a:rPr lang="pt-BR" b="1" dirty="0" smtClean="0"/>
              <a:t>físicas</a:t>
            </a:r>
          </a:p>
          <a:p>
            <a:r>
              <a:rPr lang="pt-BR" dirty="0" smtClean="0"/>
              <a:t>o golfo de </a:t>
            </a:r>
            <a:r>
              <a:rPr lang="pt-BR" b="1" dirty="0" smtClean="0"/>
              <a:t>avaliação</a:t>
            </a:r>
            <a:r>
              <a:rPr lang="pt-BR" dirty="0" smtClean="0"/>
              <a:t> distancia variáveis </a:t>
            </a:r>
            <a:r>
              <a:rPr lang="pt-BR" sz="3000" b="1" dirty="0"/>
              <a:t>físicas</a:t>
            </a:r>
            <a:r>
              <a:rPr lang="pt-BR" sz="2800" dirty="0"/>
              <a:t> </a:t>
            </a:r>
            <a:r>
              <a:rPr lang="pt-BR" dirty="0" smtClean="0"/>
              <a:t>das </a:t>
            </a:r>
            <a:r>
              <a:rPr lang="pt-BR" b="1" dirty="0" smtClean="0"/>
              <a:t>psicológicas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19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328" y="234888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140" y="715665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211" y="476672"/>
            <a:ext cx="1004888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1331" y="2372047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539" y="1202432"/>
            <a:ext cx="1004888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16216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</a:t>
            </a:r>
            <a:r>
              <a:rPr lang="pt-BR" sz="23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2152" y="2501351"/>
            <a:ext cx="717875" cy="729944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918F-7C28-4510-85E6-85193F91E89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D7FF8-F950-445D-90C0-8BAC7CC58923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4439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aixaDeTexto 37"/>
          <p:cNvSpPr txBox="1">
            <a:spLocks noChangeArrowheads="1"/>
          </p:cNvSpPr>
          <p:nvPr userDrawn="1"/>
        </p:nvSpPr>
        <p:spPr bwMode="auto">
          <a:xfrm>
            <a:off x="8513390" y="5638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62A23D76-1214-463F-B4A5-A6BD5845F9B8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8532440" y="6237312"/>
            <a:ext cx="555149" cy="5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</a:t>
            </a:r>
            <a:r>
              <a:rPr lang="pt-B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Silva    </a:t>
            </a:r>
            <a:r>
              <a:rPr lang="pt-BR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  <a:endParaRPr lang="pt-BR" sz="8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03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F4280-796B-4F18-AF67-E272DBC97D89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03AC3-577C-411D-AEF1-2F7C1951FCCC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381F-1433-4348-967E-AF8D266334C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A813C-264A-482A-96BE-EEC1FC80C4E3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B8B9-6BAE-458C-AFC1-D793DBAFF06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CE8-9BD4-4B85-AD3B-0ACC73D33DB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0F08F-EAA6-45CF-A55F-8097622CA442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AE36F4-BBF0-4B80-81E3-3E19848A86F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7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2008" y="4077072"/>
            <a:ext cx="7772400" cy="1231776"/>
          </a:xfrm>
        </p:spPr>
        <p:txBody>
          <a:bodyPr/>
          <a:lstStyle/>
          <a:p>
            <a:r>
              <a:rPr lang="pt-BR" sz="5400" dirty="0" smtClean="0"/>
              <a:t>Abordagens Teóricas de IHC</a:t>
            </a:r>
            <a:endParaRPr lang="pt-BR" sz="5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008" y="5341640"/>
            <a:ext cx="5791200" cy="1066800"/>
          </a:xfrm>
        </p:spPr>
        <p:txBody>
          <a:bodyPr/>
          <a:lstStyle/>
          <a:p>
            <a:r>
              <a:rPr lang="pt-BR" dirty="0" smtClean="0"/>
              <a:t>Capítulo 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(1/11)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mundo psicológico  </a:t>
            </a:r>
            <a:r>
              <a:rPr lang="pt-BR" dirty="0" smtClean="0">
                <a:latin typeface="Comic Sans MS" pitchFamily="66" charset="0"/>
              </a:rPr>
              <a:t>X</a:t>
            </a:r>
            <a:r>
              <a:rPr lang="pt-BR" dirty="0" smtClean="0"/>
              <a:t>  mundo físico</a:t>
            </a:r>
            <a:endParaRPr lang="pt-BR" dirty="0"/>
          </a:p>
        </p:txBody>
      </p:sp>
      <p:pic>
        <p:nvPicPr>
          <p:cNvPr id="1026" name="Picture 2" descr="D:\Meus Documentos\Docs\FTP\Livro de IHC\material para o site\figuras\Figura 3.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40" y="2414096"/>
            <a:ext cx="5832000" cy="223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6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(2/11)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84784"/>
            <a:ext cx="7787208" cy="5141168"/>
          </a:xfrm>
        </p:spPr>
        <p:txBody>
          <a:bodyPr/>
          <a:lstStyle/>
          <a:p>
            <a:r>
              <a:rPr lang="pt-BR" dirty="0" smtClean="0"/>
              <a:t>controle da </a:t>
            </a:r>
            <a:r>
              <a:rPr lang="pt-BR" b="1" dirty="0" smtClean="0"/>
              <a:t>temperatura</a:t>
            </a:r>
            <a:r>
              <a:rPr lang="pt-BR" dirty="0" smtClean="0"/>
              <a:t> e </a:t>
            </a:r>
            <a:r>
              <a:rPr lang="pt-BR" b="1" dirty="0" smtClean="0"/>
              <a:t>fluxo de água</a:t>
            </a:r>
            <a:r>
              <a:rPr lang="pt-BR" dirty="0" smtClean="0"/>
              <a:t> na torneira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lvl="1"/>
            <a:r>
              <a:rPr lang="pt-BR" b="1" dirty="0" smtClean="0"/>
              <a:t>problemas </a:t>
            </a:r>
            <a:r>
              <a:rPr lang="pt-BR" b="1" dirty="0"/>
              <a:t>de mapeamento </a:t>
            </a:r>
            <a:r>
              <a:rPr lang="pt-BR" dirty="0"/>
              <a:t>(a): Qual é o controle de água quente e qual é o de água fria? De que maneira cada controle deve ser girado para aumentar ou reduzir o </a:t>
            </a:r>
            <a:r>
              <a:rPr lang="pt-BR" dirty="0" err="1"/>
              <a:t>ﬂuxo</a:t>
            </a:r>
            <a:r>
              <a:rPr lang="pt-BR" dirty="0"/>
              <a:t> da água? </a:t>
            </a:r>
          </a:p>
          <a:p>
            <a:pPr lvl="1"/>
            <a:r>
              <a:rPr lang="pt-BR" b="1" dirty="0" err="1"/>
              <a:t>diﬁculdade</a:t>
            </a:r>
            <a:r>
              <a:rPr lang="pt-BR" b="1" dirty="0"/>
              <a:t> de controle</a:t>
            </a:r>
            <a:r>
              <a:rPr lang="pt-BR" dirty="0"/>
              <a:t> (b): Para aumentar a temperatura da água mantendo o </a:t>
            </a:r>
            <a:r>
              <a:rPr lang="pt-BR" dirty="0" err="1"/>
              <a:t>ﬂuxo</a:t>
            </a:r>
            <a:r>
              <a:rPr lang="pt-BR" dirty="0"/>
              <a:t> constante, é necessário manipular </a:t>
            </a:r>
            <a:r>
              <a:rPr lang="pt-BR" dirty="0" smtClean="0"/>
              <a:t>simultaneamente </a:t>
            </a:r>
            <a:r>
              <a:rPr lang="pt-BR" dirty="0"/>
              <a:t>as duas torneiras.</a:t>
            </a:r>
          </a:p>
          <a:p>
            <a:pPr lvl="1"/>
            <a:r>
              <a:rPr lang="pt-BR" b="1" dirty="0" err="1"/>
              <a:t>diﬁculdade</a:t>
            </a:r>
            <a:r>
              <a:rPr lang="pt-BR" b="1" dirty="0"/>
              <a:t> de avaliação </a:t>
            </a:r>
            <a:r>
              <a:rPr lang="pt-BR" dirty="0"/>
              <a:t>(c): Quando há dois bicos de torneira, às vezes se torna difícil avaliar se o resultado desejado foi alcançado.</a:t>
            </a:r>
          </a:p>
          <a:p>
            <a:endParaRPr lang="pt-BR" dirty="0"/>
          </a:p>
        </p:txBody>
      </p:sp>
      <p:pic>
        <p:nvPicPr>
          <p:cNvPr id="2050" name="Picture 2" descr="D:\Meus Documentos\Docs\FTP\Livro de IHC\material para o site\figuras\Figura 3.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5904000" cy="15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(3/11)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84784"/>
            <a:ext cx="7787208" cy="5141168"/>
          </a:xfrm>
        </p:spPr>
        <p:txBody>
          <a:bodyPr/>
          <a:lstStyle/>
          <a:p>
            <a:r>
              <a:rPr lang="pt-BR" dirty="0" smtClean="0"/>
              <a:t>controle da </a:t>
            </a:r>
            <a:r>
              <a:rPr lang="pt-BR" b="1" dirty="0" smtClean="0"/>
              <a:t>temperatura</a:t>
            </a:r>
            <a:r>
              <a:rPr lang="pt-BR" dirty="0" smtClean="0"/>
              <a:t> e </a:t>
            </a:r>
            <a:r>
              <a:rPr lang="pt-BR" b="1" dirty="0" smtClean="0"/>
              <a:t>fluxo de água</a:t>
            </a:r>
            <a:r>
              <a:rPr lang="pt-BR" dirty="0" smtClean="0"/>
              <a:t> na torneira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411163" lvl="1" indent="0">
              <a:buNone/>
            </a:pPr>
            <a:r>
              <a:rPr lang="pt-BR" sz="1800" dirty="0" smtClean="0"/>
              <a:t>problemas </a:t>
            </a:r>
            <a:r>
              <a:rPr lang="pt-BR" sz="1800" dirty="0"/>
              <a:t>de </a:t>
            </a:r>
            <a:r>
              <a:rPr lang="pt-BR" sz="1800" dirty="0" smtClean="0"/>
              <a:t>mapeamento, </a:t>
            </a:r>
          </a:p>
          <a:p>
            <a:pPr marL="411163" lvl="1" indent="0">
              <a:buNone/>
            </a:pPr>
            <a:r>
              <a:rPr lang="pt-BR" sz="1800" dirty="0" err="1" smtClean="0"/>
              <a:t>diﬁculdade</a:t>
            </a:r>
            <a:r>
              <a:rPr lang="pt-BR" sz="1800" dirty="0" smtClean="0"/>
              <a:t> </a:t>
            </a:r>
            <a:r>
              <a:rPr lang="pt-BR" sz="1800" dirty="0"/>
              <a:t>de </a:t>
            </a:r>
            <a:r>
              <a:rPr lang="pt-BR" sz="1800" dirty="0" smtClean="0"/>
              <a:t>controle, </a:t>
            </a:r>
          </a:p>
          <a:p>
            <a:pPr marL="411163" lvl="1" indent="0">
              <a:buNone/>
            </a:pPr>
            <a:r>
              <a:rPr lang="pt-BR" sz="1800" dirty="0" err="1" smtClean="0"/>
              <a:t>diﬁculdade</a:t>
            </a:r>
            <a:r>
              <a:rPr lang="pt-BR" sz="1800" dirty="0" smtClean="0"/>
              <a:t> </a:t>
            </a:r>
            <a:r>
              <a:rPr lang="pt-BR" sz="1800" dirty="0"/>
              <a:t>de </a:t>
            </a:r>
            <a:r>
              <a:rPr lang="pt-BR" sz="1800" dirty="0" smtClean="0"/>
              <a:t>avaliação</a:t>
            </a:r>
            <a:endParaRPr lang="pt-BR" sz="1800" dirty="0"/>
          </a:p>
        </p:txBody>
      </p:sp>
      <p:pic>
        <p:nvPicPr>
          <p:cNvPr id="2050" name="Picture 2" descr="D:\Meus Documentos\Docs\FTP\Livro de IHC\material para o site\figuras\Figura 3.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5904000" cy="15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Meus Documentos\Docs\FTP\Livro de IHC\material para o site\figuras\Figura 3.12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35" y="3955256"/>
            <a:ext cx="3628915" cy="242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8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(4/11)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7787208" cy="5141168"/>
          </a:xfrm>
        </p:spPr>
        <p:txBody>
          <a:bodyPr/>
          <a:lstStyle/>
          <a:p>
            <a:r>
              <a:rPr lang="pt-BR" dirty="0" smtClean="0"/>
              <a:t>definição de cor via componentes [</a:t>
            </a:r>
            <a:r>
              <a:rPr lang="pt-BR" b="1" dirty="0" smtClean="0"/>
              <a:t>R</a:t>
            </a:r>
            <a:r>
              <a:rPr lang="pt-BR" dirty="0" smtClean="0"/>
              <a:t>ed, </a:t>
            </a:r>
            <a:r>
              <a:rPr lang="pt-BR" b="1" dirty="0" smtClean="0"/>
              <a:t>G</a:t>
            </a:r>
            <a:r>
              <a:rPr lang="pt-BR" dirty="0" smtClean="0"/>
              <a:t>reen </a:t>
            </a:r>
            <a:r>
              <a:rPr lang="pt-BR" dirty="0"/>
              <a:t>e </a:t>
            </a:r>
            <a:r>
              <a:rPr lang="pt-BR" b="1" dirty="0"/>
              <a:t>B</a:t>
            </a:r>
            <a:r>
              <a:rPr lang="pt-BR" dirty="0"/>
              <a:t>lue] </a:t>
            </a:r>
            <a:r>
              <a:rPr lang="pt-BR" dirty="0" smtClean="0"/>
              <a:t>ou </a:t>
            </a:r>
            <a:br>
              <a:rPr lang="pt-BR" dirty="0" smtClean="0"/>
            </a:br>
            <a:r>
              <a:rPr lang="pt-BR" dirty="0" smtClean="0"/>
              <a:t>[</a:t>
            </a:r>
            <a:r>
              <a:rPr lang="pt-BR" b="1" dirty="0" smtClean="0"/>
              <a:t>H</a:t>
            </a:r>
            <a:r>
              <a:rPr lang="pt-BR" dirty="0" smtClean="0"/>
              <a:t>ue (matiz), </a:t>
            </a:r>
            <a:r>
              <a:rPr lang="pt-BR" b="1" dirty="0" smtClean="0"/>
              <a:t>S</a:t>
            </a:r>
            <a:r>
              <a:rPr lang="pt-BR" dirty="0" smtClean="0"/>
              <a:t>aturation , </a:t>
            </a:r>
            <a:r>
              <a:rPr lang="pt-BR" b="1" dirty="0" smtClean="0"/>
              <a:t>L</a:t>
            </a:r>
            <a:r>
              <a:rPr lang="pt-BR" dirty="0" smtClean="0"/>
              <a:t>uminance]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099" name="Picture 3" descr="D:\Meus Documentos\Docs\FTP\Livro de IHC\material para o site\figuras\Figura 3.1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15923"/>
            <a:ext cx="2772788" cy="206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Meus Documentos\Docs\FTP\Livro de IHC\material para o site\figuras\Figura 3.13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864" y="3815923"/>
            <a:ext cx="2736304" cy="20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o explicativo retangular com cantos arredondados 9"/>
          <p:cNvSpPr/>
          <p:nvPr/>
        </p:nvSpPr>
        <p:spPr>
          <a:xfrm>
            <a:off x="571527" y="2564904"/>
            <a:ext cx="5840706" cy="1008112"/>
          </a:xfrm>
          <a:prstGeom prst="wedgeRoundRectCallout">
            <a:avLst>
              <a:gd name="adj1" fmla="val -20493"/>
              <a:gd name="adj2" fmla="val 7826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problemas de </a:t>
            </a:r>
            <a:r>
              <a:rPr lang="pt-BR" b="1" dirty="0" smtClean="0"/>
              <a:t>mapeamento </a:t>
            </a:r>
            <a:r>
              <a:rPr lang="pt-BR" dirty="0" smtClean="0"/>
              <a:t>das componentes RGB e HSL</a:t>
            </a:r>
          </a:p>
          <a:p>
            <a:r>
              <a:rPr lang="pt-BR" b="1" dirty="0"/>
              <a:t>dificuldade de controle </a:t>
            </a:r>
            <a:r>
              <a:rPr lang="pt-BR" dirty="0"/>
              <a:t>das componentes </a:t>
            </a:r>
            <a:r>
              <a:rPr lang="pt-BR" dirty="0" smtClean="0"/>
              <a:t>HSL</a:t>
            </a:r>
            <a:endParaRPr lang="pt-BR" dirty="0"/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593318" y="5945191"/>
            <a:ext cx="2970570" cy="796177"/>
          </a:xfrm>
          <a:prstGeom prst="wedgeRoundRectCallout">
            <a:avLst>
              <a:gd name="adj1" fmla="val 19652"/>
              <a:gd name="adj2" fmla="val -871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 smtClean="0"/>
              <a:t>dificuldade de avaliação</a:t>
            </a:r>
            <a:r>
              <a:rPr lang="pt-BR" dirty="0" smtClean="0"/>
              <a:t>, </a:t>
            </a:r>
            <a:br>
              <a:rPr lang="pt-BR" dirty="0" smtClean="0"/>
            </a:br>
            <a:r>
              <a:rPr lang="pt-BR" dirty="0" smtClean="0"/>
              <a:t>pois não se vê a cor definida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0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(5/11)</a:t>
            </a:r>
            <a:endParaRPr lang="pt-BR" dirty="0"/>
          </a:p>
        </p:txBody>
      </p:sp>
      <p:pic>
        <p:nvPicPr>
          <p:cNvPr id="4098" name="Picture 2" descr="D:\Meus Documentos\Docs\FTP\Livro de IHC\material para o site\figuras\Figura 3.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4074437" cy="29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 explicativo retangular com cantos arredondados 8"/>
          <p:cNvSpPr/>
          <p:nvPr/>
        </p:nvSpPr>
        <p:spPr>
          <a:xfrm>
            <a:off x="5324055" y="2492896"/>
            <a:ext cx="2920353" cy="1800200"/>
          </a:xfrm>
          <a:prstGeom prst="wedgeRoundRectCallout">
            <a:avLst>
              <a:gd name="adj1" fmla="val -55936"/>
              <a:gd name="adj2" fmla="val -613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reduz</a:t>
            </a:r>
            <a:r>
              <a:rPr lang="pt-BR" b="1" dirty="0" smtClean="0"/>
              <a:t> problemas </a:t>
            </a:r>
            <a:r>
              <a:rPr lang="pt-BR" b="1" dirty="0"/>
              <a:t>de </a:t>
            </a:r>
            <a:r>
              <a:rPr lang="pt-BR" b="1" dirty="0" smtClean="0"/>
              <a:t>mapeamento  e </a:t>
            </a:r>
            <a:r>
              <a:rPr lang="pt-BR" b="1" dirty="0"/>
              <a:t>dificuldade de controle </a:t>
            </a:r>
            <a:r>
              <a:rPr lang="pt-BR" dirty="0" smtClean="0"/>
              <a:t>das componentes RGB e HSL</a:t>
            </a:r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7787208" cy="5141168"/>
          </a:xfrm>
        </p:spPr>
        <p:txBody>
          <a:bodyPr/>
          <a:lstStyle/>
          <a:p>
            <a:r>
              <a:rPr lang="pt-BR" dirty="0" smtClean="0"/>
              <a:t>definição de cor via componentes [</a:t>
            </a:r>
            <a:r>
              <a:rPr lang="pt-BR" b="1" dirty="0" err="1" smtClean="0"/>
              <a:t>R</a:t>
            </a:r>
            <a:r>
              <a:rPr lang="pt-BR" dirty="0" err="1" smtClean="0"/>
              <a:t>ed</a:t>
            </a:r>
            <a:r>
              <a:rPr lang="pt-BR" dirty="0" smtClean="0"/>
              <a:t>, </a:t>
            </a:r>
            <a:r>
              <a:rPr lang="pt-BR" b="1" dirty="0" smtClean="0"/>
              <a:t>G</a:t>
            </a:r>
            <a:r>
              <a:rPr lang="pt-BR" dirty="0" smtClean="0"/>
              <a:t>reen </a:t>
            </a:r>
            <a:r>
              <a:rPr lang="pt-BR" dirty="0"/>
              <a:t>e </a:t>
            </a:r>
            <a:r>
              <a:rPr lang="pt-BR" b="1" dirty="0"/>
              <a:t>B</a:t>
            </a:r>
            <a:r>
              <a:rPr lang="pt-BR" dirty="0"/>
              <a:t>lue] 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[</a:t>
            </a:r>
            <a:r>
              <a:rPr lang="pt-BR" b="1" dirty="0" err="1" smtClean="0"/>
              <a:t>H</a:t>
            </a:r>
            <a:r>
              <a:rPr lang="pt-BR" dirty="0" err="1" smtClean="0"/>
              <a:t>ue</a:t>
            </a:r>
            <a:r>
              <a:rPr lang="pt-BR" dirty="0" smtClean="0"/>
              <a:t> (matiz), </a:t>
            </a:r>
            <a:r>
              <a:rPr lang="pt-BR" b="1" dirty="0" err="1" smtClean="0"/>
              <a:t>S</a:t>
            </a:r>
            <a:r>
              <a:rPr lang="pt-BR" dirty="0" err="1" smtClean="0"/>
              <a:t>aturation</a:t>
            </a:r>
            <a:r>
              <a:rPr lang="pt-BR" dirty="0" smtClean="0"/>
              <a:t> , </a:t>
            </a:r>
            <a:r>
              <a:rPr lang="pt-BR" b="1" dirty="0" err="1" smtClean="0"/>
              <a:t>L</a:t>
            </a:r>
            <a:r>
              <a:rPr lang="pt-BR" dirty="0" err="1" smtClean="0"/>
              <a:t>uminance</a:t>
            </a:r>
            <a:r>
              <a:rPr lang="pt-BR" dirty="0" smtClean="0"/>
              <a:t>]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7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(6/11)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7992888" cy="5141168"/>
          </a:xfrm>
        </p:spPr>
        <p:txBody>
          <a:bodyPr/>
          <a:lstStyle/>
          <a:p>
            <a:r>
              <a:rPr lang="pt-BR" dirty="0" smtClean="0"/>
              <a:t>Teoria da Ação - </a:t>
            </a:r>
            <a:r>
              <a:rPr lang="pt-BR" b="1" dirty="0" smtClean="0">
                <a:cs typeface="BrowalliaUPC" pitchFamily="34" charset="-34"/>
              </a:rPr>
              <a:t>golfos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122" name="Picture 2" descr="D:\Meus Documentos\Docs\FTP\Livro de IHC\material para o site\figuras\Figura 3.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5760000" cy="264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5301208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variáveis </a:t>
            </a:r>
            <a:r>
              <a:rPr lang="pt-B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psicológicas</a:t>
            </a:r>
            <a:endParaRPr lang="pt-BR" sz="2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32040" y="5301208"/>
            <a:ext cx="1800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variáveis</a:t>
            </a:r>
          </a:p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 controles </a:t>
            </a:r>
            <a:r>
              <a:rPr lang="pt-BR" sz="2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físicos</a:t>
            </a:r>
            <a:endParaRPr lang="pt-BR" sz="27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339752" y="5491832"/>
            <a:ext cx="2880320" cy="0"/>
          </a:xfrm>
          <a:prstGeom prst="line">
            <a:avLst/>
          </a:prstGeom>
          <a:ln w="60325" cap="rnd">
            <a:solidFill>
              <a:schemeClr val="bg1">
                <a:lumMod val="50000"/>
              </a:schemeClr>
            </a:solidFill>
            <a:prstDash val="sysDot"/>
            <a:round/>
            <a:headEnd type="none"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969822" y="5588079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distância entre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23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(7/11)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7992888" cy="5141168"/>
          </a:xfrm>
        </p:spPr>
        <p:txBody>
          <a:bodyPr/>
          <a:lstStyle/>
          <a:p>
            <a:r>
              <a:rPr lang="pt-BR" dirty="0" smtClean="0"/>
              <a:t>Teoria da Ação – </a:t>
            </a:r>
            <a:r>
              <a:rPr lang="pt-BR" b="1" dirty="0" smtClean="0"/>
              <a:t>travessia dos golfos</a:t>
            </a:r>
            <a:endParaRPr lang="pt-BR" b="1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6146" name="Picture 2" descr="D:\Meus Documentos\Docs\FTP\Livro de IHC\material para o site\figuras\Figura 3.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272000" cy="27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6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Meus Documentos\Docs\FTP\Livro de IHC\material para o site\figuras\Figura 3.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59" y="5000984"/>
            <a:ext cx="254508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(8/11)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8280920" cy="5141168"/>
          </a:xfrm>
        </p:spPr>
        <p:txBody>
          <a:bodyPr/>
          <a:lstStyle/>
          <a:p>
            <a:r>
              <a:rPr lang="pt-BR" dirty="0" smtClean="0"/>
              <a:t>Teoria da Ação – </a:t>
            </a:r>
            <a:r>
              <a:rPr lang="pt-BR" b="1" dirty="0" smtClean="0"/>
              <a:t>travessia dos golfos</a:t>
            </a:r>
            <a:endParaRPr lang="pt-BR" b="1" dirty="0"/>
          </a:p>
          <a:p>
            <a:pPr lvl="1"/>
            <a:r>
              <a:rPr lang="pt-BR" sz="1600" b="1" dirty="0" smtClean="0"/>
              <a:t>estabelecimento do objetivo</a:t>
            </a:r>
            <a:r>
              <a:rPr lang="pt-BR" sz="1600" dirty="0" smtClean="0"/>
              <a:t>: mudar a cor de fundo do retângulo selecionado</a:t>
            </a:r>
          </a:p>
          <a:p>
            <a:pPr lvl="1"/>
            <a:r>
              <a:rPr lang="pt-BR" sz="1600" b="1" dirty="0" smtClean="0"/>
              <a:t>formulação da intenção</a:t>
            </a:r>
            <a:r>
              <a:rPr lang="pt-BR" sz="1600" dirty="0" smtClean="0"/>
              <a:t>: definir uma cor verde oliva com os valores R=85, G=107, B=47</a:t>
            </a:r>
          </a:p>
          <a:p>
            <a:pPr lvl="1"/>
            <a:r>
              <a:rPr lang="pt-BR" sz="1600" b="1" dirty="0" smtClean="0"/>
              <a:t>especificação das ações</a:t>
            </a:r>
            <a:r>
              <a:rPr lang="pt-BR" sz="1600" dirty="0" smtClean="0"/>
              <a:t>: </a:t>
            </a:r>
          </a:p>
          <a:p>
            <a:pPr marL="1119188" lvl="2" indent="-342900">
              <a:buFont typeface="+mj-lt"/>
              <a:buAutoNum type="arabicPeriod"/>
            </a:pPr>
            <a:r>
              <a:rPr lang="pt-BR" sz="1400" dirty="0" smtClean="0"/>
              <a:t>acionar o item de menu Formatar &gt; Cor de fundo</a:t>
            </a:r>
          </a:p>
          <a:p>
            <a:pPr marL="1119188" lvl="2" indent="-342900">
              <a:buFont typeface="+mj-lt"/>
              <a:buAutoNum type="arabicPeriod"/>
            </a:pPr>
            <a:r>
              <a:rPr lang="pt-BR" sz="1400" dirty="0" smtClean="0"/>
              <a:t>informar o valor 85 para a componente R</a:t>
            </a:r>
          </a:p>
          <a:p>
            <a:pPr marL="1119188" lvl="2" indent="-342900">
              <a:buFont typeface="+mj-lt"/>
              <a:buAutoNum type="arabicPeriod"/>
            </a:pPr>
            <a:r>
              <a:rPr lang="pt-BR" sz="1400" dirty="0" smtClean="0"/>
              <a:t>informar o valor 107 para a componente G</a:t>
            </a:r>
          </a:p>
          <a:p>
            <a:pPr marL="1119188" lvl="2" indent="-342900">
              <a:buFont typeface="+mj-lt"/>
              <a:buAutoNum type="arabicPeriod"/>
            </a:pPr>
            <a:r>
              <a:rPr lang="pt-BR" sz="1400" dirty="0" smtClean="0"/>
              <a:t>informar o valor 47 para a componente B</a:t>
            </a:r>
          </a:p>
          <a:p>
            <a:pPr marL="1119188" lvl="2" indent="-342900">
              <a:buFont typeface="+mj-lt"/>
              <a:buAutoNum type="arabicPeriod"/>
            </a:pPr>
            <a:r>
              <a:rPr lang="pt-BR" sz="1400" dirty="0" smtClean="0"/>
              <a:t>confirmar a cor definida pelos valores informados</a:t>
            </a:r>
          </a:p>
          <a:p>
            <a:pPr lvl="1"/>
            <a:r>
              <a:rPr lang="pt-BR" sz="1600" b="1" dirty="0" smtClean="0"/>
              <a:t>execução</a:t>
            </a:r>
            <a:r>
              <a:rPr lang="pt-BR" sz="1600" dirty="0" smtClean="0"/>
              <a:t>: ação #1 - acionar o item de menu Formatar &gt; Cor de fundo </a:t>
            </a:r>
          </a:p>
          <a:p>
            <a:pPr lvl="1"/>
            <a:r>
              <a:rPr lang="pt-BR" sz="1600" b="1" dirty="0" smtClean="0"/>
              <a:t>percepção</a:t>
            </a:r>
            <a:r>
              <a:rPr lang="pt-BR" sz="1600" dirty="0" smtClean="0"/>
              <a:t>: observou que apareceu uma janela de diálogo</a:t>
            </a:r>
          </a:p>
          <a:p>
            <a:pPr lvl="1"/>
            <a:r>
              <a:rPr lang="pt-BR" sz="1600" b="1" dirty="0" smtClean="0"/>
              <a:t>interpretação</a:t>
            </a:r>
            <a:r>
              <a:rPr lang="pt-BR" sz="1600" dirty="0" smtClean="0"/>
              <a:t>: o título da janela de diálogo é “Selecionar cor” e há controles </a:t>
            </a:r>
            <a:br>
              <a:rPr lang="pt-BR" sz="1600" dirty="0" smtClean="0"/>
            </a:br>
            <a:r>
              <a:rPr lang="pt-BR" sz="1600" dirty="0" smtClean="0"/>
              <a:t>de definição de cada componente de cor individual</a:t>
            </a:r>
          </a:p>
          <a:p>
            <a:pPr lvl="1"/>
            <a:r>
              <a:rPr lang="pt-BR" sz="1600" b="1" dirty="0" smtClean="0"/>
              <a:t>avaliação</a:t>
            </a:r>
            <a:r>
              <a:rPr lang="pt-BR" sz="1600" dirty="0" smtClean="0"/>
              <a:t>: me aproximei do meu objetivo. </a:t>
            </a:r>
            <a:br>
              <a:rPr lang="pt-BR" sz="1600" dirty="0" smtClean="0"/>
            </a:br>
            <a:r>
              <a:rPr lang="pt-BR" sz="1600" dirty="0" smtClean="0"/>
              <a:t>A especificação de ações parece correta e portanto </a:t>
            </a:r>
            <a:br>
              <a:rPr lang="pt-BR" sz="1600" dirty="0" smtClean="0"/>
            </a:br>
            <a:r>
              <a:rPr lang="pt-BR" sz="1600" dirty="0" smtClean="0"/>
              <a:t>posso prosseguir para o próximo passo.</a:t>
            </a:r>
          </a:p>
          <a:p>
            <a:pPr lvl="1"/>
            <a:r>
              <a:rPr lang="pt-BR" sz="1600" dirty="0" smtClean="0"/>
              <a:t>continua...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46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(9/11)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8052704" cy="5141168"/>
          </a:xfrm>
        </p:spPr>
        <p:txBody>
          <a:bodyPr/>
          <a:lstStyle/>
          <a:p>
            <a:r>
              <a:rPr lang="pt-BR" dirty="0" smtClean="0"/>
              <a:t>Teoria da Ação – </a:t>
            </a:r>
            <a:r>
              <a:rPr lang="pt-BR" b="1" dirty="0" smtClean="0"/>
              <a:t>travessia dos golfos</a:t>
            </a:r>
            <a:endParaRPr lang="pt-BR" b="1" dirty="0"/>
          </a:p>
          <a:p>
            <a:pPr lvl="1"/>
            <a:r>
              <a:rPr lang="pt-BR" sz="1600" b="1" dirty="0" smtClean="0"/>
              <a:t>execução</a:t>
            </a:r>
            <a:r>
              <a:rPr lang="pt-BR" sz="1600" dirty="0" smtClean="0"/>
              <a:t>: ação #2 - informar o valor 85 para a componente R, digitando esse valor na caixa de texto correspondente</a:t>
            </a:r>
          </a:p>
          <a:p>
            <a:pPr lvl="1"/>
            <a:r>
              <a:rPr lang="pt-BR" sz="1600" b="1" dirty="0" smtClean="0"/>
              <a:t>percepção</a:t>
            </a:r>
            <a:r>
              <a:rPr lang="pt-BR" sz="1600" dirty="0" smtClean="0"/>
              <a:t>: o valor na caixa de texto correspondente à componente R mudou, assim como a cor da imagem de pré-visualização</a:t>
            </a:r>
          </a:p>
          <a:p>
            <a:pPr lvl="1"/>
            <a:r>
              <a:rPr lang="pt-BR" sz="1600" b="1" dirty="0" smtClean="0"/>
              <a:t>interpretação</a:t>
            </a:r>
            <a:r>
              <a:rPr lang="pt-BR" sz="1600" dirty="0" smtClean="0"/>
              <a:t>: o novo valor corresponde ao valor digitado</a:t>
            </a:r>
          </a:p>
          <a:p>
            <a:pPr lvl="1"/>
            <a:r>
              <a:rPr lang="pt-BR" sz="1600" b="1" dirty="0" smtClean="0"/>
              <a:t>avaliação</a:t>
            </a:r>
            <a:r>
              <a:rPr lang="pt-BR" sz="1600" dirty="0" smtClean="0"/>
              <a:t>: me aproximei do meu objetivo. A especificação de ações parece correta e portanto posso prosseguir para o próximo passo.</a:t>
            </a:r>
          </a:p>
          <a:p>
            <a:pPr lvl="1"/>
            <a:r>
              <a:rPr lang="pt-BR" sz="1600" b="1" dirty="0" smtClean="0"/>
              <a:t>execução</a:t>
            </a:r>
            <a:r>
              <a:rPr lang="pt-BR" sz="1600" dirty="0" smtClean="0"/>
              <a:t>: ação #3 - informar o valor 107 para a componente G, digitando esse valor na caixa de texto correspondente</a:t>
            </a:r>
          </a:p>
          <a:p>
            <a:pPr lvl="1"/>
            <a:r>
              <a:rPr lang="pt-BR" sz="1600" b="1" dirty="0" smtClean="0"/>
              <a:t>percepção</a:t>
            </a:r>
            <a:r>
              <a:rPr lang="pt-BR" sz="1600" dirty="0" smtClean="0"/>
              <a:t>: o valor na caixa de texto correspondente à componente G mudou, assim como a cor da imagem de pré-visualização</a:t>
            </a:r>
          </a:p>
          <a:p>
            <a:pPr lvl="1"/>
            <a:r>
              <a:rPr lang="pt-BR" sz="1600" b="1" dirty="0" smtClean="0"/>
              <a:t>interpretação</a:t>
            </a:r>
            <a:r>
              <a:rPr lang="pt-BR" sz="1600" dirty="0" smtClean="0"/>
              <a:t>: o novo valor corresponde ao valor digitado</a:t>
            </a:r>
          </a:p>
          <a:p>
            <a:pPr lvl="1"/>
            <a:r>
              <a:rPr lang="pt-BR" sz="1600" b="1" dirty="0" smtClean="0"/>
              <a:t>avaliação</a:t>
            </a:r>
            <a:r>
              <a:rPr lang="pt-BR" sz="1600" dirty="0" smtClean="0"/>
              <a:t>: me aproximei do meu objetivo. </a:t>
            </a:r>
            <a:br>
              <a:rPr lang="pt-BR" sz="1600" dirty="0" smtClean="0"/>
            </a:br>
            <a:r>
              <a:rPr lang="pt-BR" sz="1600" dirty="0" smtClean="0"/>
              <a:t>A especificação de ações parece correta e portanto </a:t>
            </a:r>
            <a:br>
              <a:rPr lang="pt-BR" sz="1600" dirty="0" smtClean="0"/>
            </a:br>
            <a:r>
              <a:rPr lang="pt-BR" sz="1600" dirty="0" smtClean="0"/>
              <a:t>posso prosseguir para o próximo passo.</a:t>
            </a:r>
          </a:p>
          <a:p>
            <a:pPr lvl="1"/>
            <a:r>
              <a:rPr lang="pt-BR" sz="1600" dirty="0" smtClean="0"/>
              <a:t>continua...</a:t>
            </a:r>
            <a:endParaRPr lang="pt-BR" dirty="0"/>
          </a:p>
        </p:txBody>
      </p:sp>
      <p:pic>
        <p:nvPicPr>
          <p:cNvPr id="7" name="Picture 2" descr="D:\Meus Documentos\Docs\FTP\Livro de IHC\material para o site\figuras\Figura 3.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59" y="5000984"/>
            <a:ext cx="254508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3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(10/11)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8052704" cy="5141168"/>
          </a:xfrm>
        </p:spPr>
        <p:txBody>
          <a:bodyPr/>
          <a:lstStyle/>
          <a:p>
            <a:r>
              <a:rPr lang="pt-BR" dirty="0" smtClean="0"/>
              <a:t>Teoria da Ação – </a:t>
            </a:r>
            <a:r>
              <a:rPr lang="pt-BR" b="1" dirty="0" smtClean="0"/>
              <a:t>travessia dos golfos</a:t>
            </a:r>
            <a:endParaRPr lang="pt-BR" b="1" dirty="0"/>
          </a:p>
          <a:p>
            <a:pPr lvl="1"/>
            <a:r>
              <a:rPr lang="pt-BR" sz="1600" b="1" dirty="0" smtClean="0"/>
              <a:t>execução</a:t>
            </a:r>
            <a:r>
              <a:rPr lang="pt-BR" sz="1600" dirty="0" smtClean="0"/>
              <a:t>: ação #4 - informar o valor 47 para a componente B, digitando esse valor na caixa de texto correspondente</a:t>
            </a:r>
          </a:p>
          <a:p>
            <a:pPr lvl="1"/>
            <a:r>
              <a:rPr lang="pt-BR" sz="1600" b="1" dirty="0" smtClean="0"/>
              <a:t>percepção</a:t>
            </a:r>
            <a:r>
              <a:rPr lang="pt-BR" sz="1600" dirty="0" smtClean="0"/>
              <a:t>: o valor na caixa de texto correspondente à componente B mudou, assim como a cor da imagem de pré-visualização</a:t>
            </a:r>
          </a:p>
          <a:p>
            <a:pPr lvl="1"/>
            <a:r>
              <a:rPr lang="pt-BR" sz="1600" b="1" dirty="0" smtClean="0"/>
              <a:t>interpretação</a:t>
            </a:r>
            <a:r>
              <a:rPr lang="pt-BR" sz="1600" dirty="0" smtClean="0"/>
              <a:t>: o novo valor corresponde ao valor digitado e a cor da imagem de pré-visualização corresponde à cor desejada</a:t>
            </a:r>
          </a:p>
          <a:p>
            <a:pPr lvl="1"/>
            <a:r>
              <a:rPr lang="pt-BR" sz="1600" b="1" dirty="0" smtClean="0"/>
              <a:t>avaliação</a:t>
            </a:r>
            <a:r>
              <a:rPr lang="pt-BR" sz="1600" dirty="0" smtClean="0"/>
              <a:t>: me aproximei do meu objetivo. A especificação de ações parece correta e portanto posso prosseguir para o próximo passo.</a:t>
            </a:r>
          </a:p>
          <a:p>
            <a:pPr lvl="1"/>
            <a:r>
              <a:rPr lang="pt-BR" sz="1600" b="1" dirty="0" smtClean="0"/>
              <a:t>execução</a:t>
            </a:r>
            <a:r>
              <a:rPr lang="pt-BR" sz="1600" dirty="0" smtClean="0"/>
              <a:t>: ação #5 (confirmar a cor definida pelos valores informados, clicando em OK)</a:t>
            </a:r>
          </a:p>
          <a:p>
            <a:pPr lvl="1"/>
            <a:r>
              <a:rPr lang="pt-BR" sz="1600" b="1" dirty="0" smtClean="0"/>
              <a:t>percepção</a:t>
            </a:r>
            <a:r>
              <a:rPr lang="pt-BR" sz="1600" dirty="0" smtClean="0"/>
              <a:t>: a janela de diálogo foi ocultada; a cor do retângulo mudou</a:t>
            </a:r>
          </a:p>
          <a:p>
            <a:pPr lvl="1"/>
            <a:r>
              <a:rPr lang="pt-BR" sz="1600" b="1" dirty="0" smtClean="0"/>
              <a:t>interpretação</a:t>
            </a:r>
            <a:r>
              <a:rPr lang="pt-BR" sz="1600" dirty="0" smtClean="0"/>
              <a:t>: a nova cor do retângulo é verde oliva</a:t>
            </a:r>
          </a:p>
          <a:p>
            <a:pPr lvl="1"/>
            <a:r>
              <a:rPr lang="pt-BR" sz="1600" b="1" dirty="0" smtClean="0"/>
              <a:t>avaliação</a:t>
            </a:r>
            <a:r>
              <a:rPr lang="pt-BR" sz="1600" dirty="0" smtClean="0"/>
              <a:t>: alcancei meu objetivo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7" name="Picture 2" descr="D:\Meus Documentos\Docs\FTP\Livro de IHC\material para o site\figuras\Figura 3.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59" y="5000984"/>
            <a:ext cx="254508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1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Abordagens Teóricas de IHC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fundamentos de base psicológica, etnográfica e semiótica:</a:t>
            </a:r>
          </a:p>
          <a:p>
            <a:pPr lvl="1"/>
            <a:r>
              <a:rPr lang="pt-BR" dirty="0"/>
              <a:t>leis </a:t>
            </a:r>
            <a:r>
              <a:rPr lang="pt-BR" dirty="0" smtClean="0"/>
              <a:t>de </a:t>
            </a:r>
            <a:r>
              <a:rPr lang="pt-BR" dirty="0" err="1"/>
              <a:t>Hick-Hyman</a:t>
            </a:r>
            <a:r>
              <a:rPr lang="pt-BR" dirty="0"/>
              <a:t> e de </a:t>
            </a:r>
            <a:r>
              <a:rPr lang="pt-BR" dirty="0" err="1" smtClean="0"/>
              <a:t>Fitts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processador humano de informação</a:t>
            </a:r>
          </a:p>
          <a:p>
            <a:pPr lvl="1"/>
            <a:r>
              <a:rPr lang="pt-BR" dirty="0" smtClean="0"/>
              <a:t>princípios </a:t>
            </a:r>
            <a:r>
              <a:rPr lang="pt-BR" dirty="0"/>
              <a:t>da </a:t>
            </a:r>
            <a:r>
              <a:rPr lang="pt-BR" dirty="0" smtClean="0"/>
              <a:t>Gestalt</a:t>
            </a:r>
          </a:p>
          <a:p>
            <a:pPr lvl="1"/>
            <a:r>
              <a:rPr lang="pt-BR" dirty="0" smtClean="0"/>
              <a:t>engenharia cognitiva</a:t>
            </a:r>
          </a:p>
          <a:p>
            <a:pPr lvl="1"/>
            <a:r>
              <a:rPr lang="pt-BR" dirty="0" smtClean="0"/>
              <a:t>abordagens </a:t>
            </a:r>
            <a:r>
              <a:rPr lang="pt-BR" dirty="0" err="1" smtClean="0"/>
              <a:t>etnometodológicas</a:t>
            </a:r>
            <a:endParaRPr lang="pt-BR" dirty="0" smtClean="0"/>
          </a:p>
          <a:p>
            <a:pPr lvl="1"/>
            <a:r>
              <a:rPr lang="pt-BR" dirty="0" smtClean="0"/>
              <a:t>teoria </a:t>
            </a:r>
            <a:r>
              <a:rPr lang="pt-BR" dirty="0"/>
              <a:t>da </a:t>
            </a:r>
            <a:r>
              <a:rPr lang="pt-BR" dirty="0" smtClean="0"/>
              <a:t>atividade</a:t>
            </a:r>
            <a:endParaRPr lang="pt-BR" dirty="0"/>
          </a:p>
          <a:p>
            <a:pPr lvl="1"/>
            <a:r>
              <a:rPr lang="pt-BR" dirty="0" smtClean="0"/>
              <a:t>cognição distribuída</a:t>
            </a:r>
          </a:p>
          <a:p>
            <a:pPr lvl="1"/>
            <a:r>
              <a:rPr lang="pt-BR" dirty="0" smtClean="0"/>
              <a:t>engenharia </a:t>
            </a:r>
            <a:r>
              <a:rPr lang="pt-BR" dirty="0"/>
              <a:t>semiótica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(11/11)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8052704" cy="5141168"/>
          </a:xfrm>
        </p:spPr>
        <p:txBody>
          <a:bodyPr/>
          <a:lstStyle/>
          <a:p>
            <a:r>
              <a:rPr lang="pt-BR" dirty="0" smtClean="0"/>
              <a:t>Modelos da engenharia cognitiva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dirty="0" smtClean="0"/>
              <a:t>O </a:t>
            </a:r>
            <a:r>
              <a:rPr lang="pt-BR" dirty="0"/>
              <a:t>usuário </a:t>
            </a:r>
            <a:r>
              <a:rPr lang="pt-BR" dirty="0" smtClean="0"/>
              <a:t>deve ser capaz </a:t>
            </a:r>
            <a:r>
              <a:rPr lang="pt-BR" dirty="0"/>
              <a:t>de elaborar um modelo </a:t>
            </a:r>
            <a:r>
              <a:rPr lang="pt-BR" dirty="0" smtClean="0"/>
              <a:t>conceitual </a:t>
            </a:r>
            <a:r>
              <a:rPr lang="pt-BR" dirty="0"/>
              <a:t>compatível com o modelo de design através da sua interação com a imagem </a:t>
            </a:r>
            <a:r>
              <a:rPr lang="pt-BR" dirty="0" smtClean="0"/>
              <a:t>do </a:t>
            </a:r>
            <a:r>
              <a:rPr lang="pt-BR" dirty="0"/>
              <a:t>sistema. Para isso, o designer deverá produzir uma imagem de sistema explícita, </a:t>
            </a:r>
            <a:r>
              <a:rPr lang="pt-BR" dirty="0" smtClean="0"/>
              <a:t>inteligível </a:t>
            </a:r>
            <a:r>
              <a:rPr lang="pt-BR" dirty="0"/>
              <a:t>e </a:t>
            </a:r>
            <a:r>
              <a:rPr lang="pt-BR" dirty="0" smtClean="0"/>
              <a:t>consistente com seu modelo de design. </a:t>
            </a:r>
            <a:endParaRPr lang="pt-BR" dirty="0"/>
          </a:p>
        </p:txBody>
      </p:sp>
      <p:pic>
        <p:nvPicPr>
          <p:cNvPr id="7170" name="Picture 2" descr="D:\Meus Documentos\Docs\FTP\Livro de IHC\material para o site\figuras\Figura 3.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72" y="2388186"/>
            <a:ext cx="6120000" cy="18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1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Abordagens </a:t>
            </a:r>
            <a:r>
              <a:rPr lang="pt-BR" dirty="0" err="1" smtClean="0"/>
              <a:t>Etnometodológicas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enfatizam as influências entre </a:t>
            </a:r>
            <a:r>
              <a:rPr lang="pt-BR" b="1" dirty="0" smtClean="0"/>
              <a:t>contexto físico e sociocultural</a:t>
            </a:r>
            <a:r>
              <a:rPr lang="pt-BR" dirty="0" smtClean="0"/>
              <a:t> e o uso de sistemas computacionais interativos</a:t>
            </a:r>
          </a:p>
          <a:p>
            <a:r>
              <a:rPr lang="pt-BR" dirty="0" smtClean="0"/>
              <a:t>algumas das principais iniciativas</a:t>
            </a:r>
          </a:p>
          <a:p>
            <a:pPr lvl="1"/>
            <a:r>
              <a:rPr lang="pt-BR" dirty="0" smtClean="0"/>
              <a:t>ações </a:t>
            </a:r>
            <a:r>
              <a:rPr lang="pt-BR" dirty="0"/>
              <a:t>situadas (Suchman) </a:t>
            </a:r>
            <a:r>
              <a:rPr lang="pt-BR" dirty="0" smtClean="0"/>
              <a:t>× ações planejadas (Norman)</a:t>
            </a:r>
          </a:p>
          <a:p>
            <a:pPr lvl="1"/>
            <a:r>
              <a:rPr lang="pt-BR" dirty="0" smtClean="0"/>
              <a:t>análise da conversação entre pessoas</a:t>
            </a:r>
          </a:p>
          <a:p>
            <a:pPr lvl="1"/>
            <a:r>
              <a:rPr lang="pt-BR" dirty="0" smtClean="0"/>
              <a:t>estudo da comunicação usuário-sistema</a:t>
            </a:r>
          </a:p>
          <a:p>
            <a:pPr lvl="1"/>
            <a:r>
              <a:rPr lang="pt-BR" dirty="0" smtClean="0"/>
              <a:t>estudos de campo no trabalho, em casa, em movimento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4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da Atividade (1/3)</a:t>
            </a:r>
            <a:endParaRPr lang="pt-BR" dirty="0"/>
          </a:p>
        </p:txBody>
      </p:sp>
      <p:pic>
        <p:nvPicPr>
          <p:cNvPr id="7" name="Picture 2" descr="D:\Meus Documentos\Docs\FTP\Livro de IHC\material para o site\figuras\Figura 3.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65473"/>
            <a:ext cx="3096000" cy="173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97854" y="1916113"/>
            <a:ext cx="7618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n-lt"/>
              </a:rPr>
              <a:t>A  </a:t>
            </a:r>
            <a:r>
              <a:rPr lang="pt-BR" sz="2400" b="1" dirty="0">
                <a:latin typeface="+mn-lt"/>
              </a:rPr>
              <a:t>atividade</a:t>
            </a:r>
            <a:r>
              <a:rPr lang="pt-BR" sz="2400" dirty="0">
                <a:latin typeface="+mn-lt"/>
              </a:rPr>
              <a:t> é realizada através de </a:t>
            </a:r>
            <a:r>
              <a:rPr lang="pt-BR" sz="2400" dirty="0" smtClean="0">
                <a:latin typeface="+mn-lt"/>
              </a:rPr>
              <a:t>ações </a:t>
            </a:r>
            <a:r>
              <a:rPr lang="pt-BR" sz="2400" dirty="0">
                <a:latin typeface="+mn-lt"/>
              </a:rPr>
              <a:t>conscientes direcionadas a </a:t>
            </a:r>
            <a:r>
              <a:rPr lang="pt-BR" sz="2400" dirty="0" smtClean="0">
                <a:latin typeface="+mn-lt"/>
              </a:rPr>
              <a:t>objetivos </a:t>
            </a:r>
            <a:r>
              <a:rPr lang="pt-BR" sz="2400" dirty="0">
                <a:latin typeface="+mn-lt"/>
              </a:rPr>
              <a:t>do sujeito. As </a:t>
            </a:r>
            <a:r>
              <a:rPr lang="pt-BR" sz="2400" b="1" dirty="0">
                <a:latin typeface="+mn-lt"/>
              </a:rPr>
              <a:t>ações</a:t>
            </a:r>
            <a:r>
              <a:rPr lang="pt-BR" sz="2400" dirty="0">
                <a:latin typeface="+mn-lt"/>
              </a:rPr>
              <a:t> são </a:t>
            </a:r>
            <a:r>
              <a:rPr lang="pt-BR" sz="2400" dirty="0" smtClean="0">
                <a:latin typeface="+mn-lt"/>
              </a:rPr>
              <a:t>realizadas </a:t>
            </a:r>
            <a:r>
              <a:rPr lang="pt-BR" sz="2400" dirty="0">
                <a:latin typeface="+mn-lt"/>
              </a:rPr>
              <a:t>através de  </a:t>
            </a:r>
            <a:r>
              <a:rPr lang="pt-BR" sz="2400" b="1" dirty="0">
                <a:latin typeface="+mn-lt"/>
              </a:rPr>
              <a:t>operações</a:t>
            </a:r>
            <a:r>
              <a:rPr lang="pt-BR" sz="2400" dirty="0">
                <a:latin typeface="+mn-lt"/>
              </a:rPr>
              <a:t> </a:t>
            </a:r>
            <a:r>
              <a:rPr lang="pt-BR" sz="2400" dirty="0" smtClean="0">
                <a:latin typeface="+mn-lt"/>
              </a:rPr>
              <a:t>inconscientes</a:t>
            </a:r>
            <a:r>
              <a:rPr lang="pt-BR" sz="2400" dirty="0">
                <a:latin typeface="+mn-lt"/>
              </a:rPr>
              <a:t>, disparadas pela </a:t>
            </a:r>
            <a:r>
              <a:rPr lang="pt-BR" sz="2400" dirty="0" smtClean="0">
                <a:latin typeface="+mn-lt"/>
              </a:rPr>
              <a:t>estrutura </a:t>
            </a:r>
            <a:r>
              <a:rPr lang="pt-BR" sz="2400" dirty="0">
                <a:latin typeface="+mn-lt"/>
              </a:rPr>
              <a:t>da atividade e </a:t>
            </a:r>
            <a:r>
              <a:rPr lang="pt-BR" sz="2400" dirty="0" smtClean="0">
                <a:latin typeface="+mn-lt"/>
              </a:rPr>
              <a:t>as condições </a:t>
            </a:r>
            <a:r>
              <a:rPr lang="pt-BR" sz="2400" dirty="0">
                <a:latin typeface="+mn-lt"/>
              </a:rPr>
              <a:t>do ambiente.</a:t>
            </a:r>
          </a:p>
        </p:txBody>
      </p:sp>
    </p:spTree>
    <p:extLst>
      <p:ext uri="{BB962C8B-B14F-4D97-AF65-F5344CB8AC3E}">
        <p14:creationId xmlns:p14="http://schemas.microsoft.com/office/powerpoint/2010/main" val="38942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da Atividade (2/3)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atividade humana possui três características básicas:</a:t>
            </a:r>
          </a:p>
          <a:p>
            <a:pPr lvl="1"/>
            <a:r>
              <a:rPr lang="pt-BR" dirty="0" smtClean="0"/>
              <a:t>é </a:t>
            </a:r>
            <a:r>
              <a:rPr lang="pt-BR" b="1" dirty="0" smtClean="0"/>
              <a:t>dirigida </a:t>
            </a:r>
            <a:r>
              <a:rPr lang="pt-BR" b="1" dirty="0"/>
              <a:t>a um objeto</a:t>
            </a:r>
            <a:r>
              <a:rPr lang="pt-BR" dirty="0"/>
              <a:t> material ou ideal;</a:t>
            </a:r>
          </a:p>
          <a:p>
            <a:pPr lvl="1"/>
            <a:r>
              <a:rPr lang="pt-BR" dirty="0"/>
              <a:t>é </a:t>
            </a:r>
            <a:r>
              <a:rPr lang="pt-BR" b="1" dirty="0" smtClean="0"/>
              <a:t>mediada</a:t>
            </a:r>
            <a:r>
              <a:rPr lang="pt-BR" dirty="0" smtClean="0"/>
              <a:t> </a:t>
            </a:r>
            <a:r>
              <a:rPr lang="pt-BR" dirty="0"/>
              <a:t>por artefatos;</a:t>
            </a:r>
          </a:p>
          <a:p>
            <a:pPr lvl="1"/>
            <a:r>
              <a:rPr lang="pt-BR" dirty="0" smtClean="0"/>
              <a:t>é </a:t>
            </a:r>
            <a:r>
              <a:rPr lang="pt-BR" b="1" dirty="0" smtClean="0"/>
              <a:t>socialmente </a:t>
            </a:r>
            <a:r>
              <a:rPr lang="pt-BR" b="1" dirty="0"/>
              <a:t>constituída </a:t>
            </a:r>
            <a:r>
              <a:rPr lang="pt-BR" dirty="0"/>
              <a:t>dentro de uma </a:t>
            </a:r>
            <a:r>
              <a:rPr lang="pt-BR" b="1" dirty="0" smtClean="0"/>
              <a:t>cultura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6" name="Picture 2" descr="D:\Meus Documentos\Docs\FTP\Livro de IHC\material para o site\figuras\Figura 3.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473115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7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da Atividade (3/3)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7620000" cy="4800600"/>
          </a:xfrm>
        </p:spPr>
        <p:txBody>
          <a:bodyPr/>
          <a:lstStyle/>
          <a:p>
            <a:pPr lvl="0"/>
            <a:r>
              <a:rPr lang="pt-BR" dirty="0" smtClean="0"/>
              <a:t>alguns pontos abordados em IHC </a:t>
            </a:r>
          </a:p>
          <a:p>
            <a:pPr lvl="1"/>
            <a:r>
              <a:rPr lang="pt-BR" dirty="0" smtClean="0"/>
              <a:t>análise </a:t>
            </a:r>
            <a:r>
              <a:rPr lang="pt-BR" dirty="0"/>
              <a:t>e design de uma prática de trabalho específica, considerando as qualificações, o ambiente de trabalho, a divisão de trabalho e assim por diante;</a:t>
            </a:r>
          </a:p>
          <a:p>
            <a:pPr lvl="1"/>
            <a:r>
              <a:rPr lang="pt-BR" dirty="0"/>
              <a:t>análise e design com foco no uso real e na complexidade da atividade multiusuário e, em particular, na noção essencial do artefato como mediador da atividade humana;</a:t>
            </a:r>
          </a:p>
          <a:p>
            <a:pPr lvl="1"/>
            <a:r>
              <a:rPr lang="pt-BR" dirty="0"/>
              <a:t>o desenvolvimento da experiência e do uso em geral;</a:t>
            </a:r>
          </a:p>
          <a:p>
            <a:pPr lvl="1"/>
            <a:r>
              <a:rPr lang="pt-BR" dirty="0"/>
              <a:t>a participação ativa do usuário no design, e foco no uso como parte do design.</a:t>
            </a:r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0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Cognição Distribuída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7859216" cy="4800600"/>
          </a:xfrm>
        </p:spPr>
        <p:txBody>
          <a:bodyPr/>
          <a:lstStyle/>
          <a:p>
            <a:r>
              <a:rPr lang="pt-BR" dirty="0"/>
              <a:t>amplia a semântica de cognitivo para </a:t>
            </a:r>
            <a:r>
              <a:rPr lang="pt-BR" dirty="0" smtClean="0"/>
              <a:t>abranger </a:t>
            </a:r>
            <a:r>
              <a:rPr lang="pt-BR" dirty="0"/>
              <a:t>as interações entre pessoas, recursos e materiais no </a:t>
            </a:r>
            <a:r>
              <a:rPr lang="pt-BR" dirty="0" smtClean="0"/>
              <a:t>ambiente</a:t>
            </a:r>
            <a:endParaRPr lang="pt-BR" dirty="0"/>
          </a:p>
        </p:txBody>
      </p:sp>
      <p:pic>
        <p:nvPicPr>
          <p:cNvPr id="5" name="Picture 2" descr="D:\Meus Documentos\Docs\FTP\Livro de IHC\material para o site\figuras\Figura 3.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53" y="2420888"/>
            <a:ext cx="3002352" cy="115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93096"/>
            <a:ext cx="7423098" cy="240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eta entalhada para a direita 10"/>
          <p:cNvSpPr/>
          <p:nvPr/>
        </p:nvSpPr>
        <p:spPr>
          <a:xfrm rot="2740431">
            <a:off x="3705376" y="3619188"/>
            <a:ext cx="687658" cy="588611"/>
          </a:xfrm>
          <a:prstGeom prst="notchedRightArrow">
            <a:avLst>
              <a:gd name="adj1" fmla="val 45189"/>
              <a:gd name="adj2" fmla="val 4502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2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Cognição Distribuída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7859216" cy="5112568"/>
          </a:xfrm>
        </p:spPr>
        <p:txBody>
          <a:bodyPr/>
          <a:lstStyle/>
          <a:p>
            <a:endParaRPr lang="pt-BR" sz="2100" dirty="0" smtClean="0"/>
          </a:p>
          <a:p>
            <a:endParaRPr lang="pt-BR" sz="2100" dirty="0"/>
          </a:p>
          <a:p>
            <a:endParaRPr lang="pt-BR" sz="2100" dirty="0" smtClean="0"/>
          </a:p>
          <a:p>
            <a:endParaRPr lang="pt-BR" sz="2100" dirty="0"/>
          </a:p>
          <a:p>
            <a:endParaRPr lang="pt-BR" sz="1600" dirty="0" smtClean="0"/>
          </a:p>
          <a:p>
            <a:endParaRPr lang="pt-BR" sz="2100" dirty="0" smtClean="0"/>
          </a:p>
          <a:p>
            <a:endParaRPr lang="pt-BR" sz="1600" dirty="0" smtClean="0"/>
          </a:p>
          <a:p>
            <a:r>
              <a:rPr lang="pt-BR" sz="2100" dirty="0" smtClean="0"/>
              <a:t>descreve </a:t>
            </a:r>
            <a:r>
              <a:rPr lang="pt-BR" sz="2100" dirty="0"/>
              <a:t>o contexto da atividade, os objetivos do sistema funcional e seus recursos disponíveis;</a:t>
            </a:r>
          </a:p>
          <a:p>
            <a:r>
              <a:rPr lang="pt-BR" sz="2100" dirty="0" smtClean="0"/>
              <a:t>identifica </a:t>
            </a:r>
            <a:r>
              <a:rPr lang="pt-BR" sz="2100" dirty="0"/>
              <a:t>as entradas e saídas do sistema funcional;</a:t>
            </a:r>
          </a:p>
          <a:p>
            <a:r>
              <a:rPr lang="pt-BR" sz="2100" dirty="0" smtClean="0"/>
              <a:t>identifica </a:t>
            </a:r>
            <a:r>
              <a:rPr lang="pt-BR" sz="2100" dirty="0"/>
              <a:t>as representações e processos disponíveis;</a:t>
            </a:r>
          </a:p>
          <a:p>
            <a:r>
              <a:rPr lang="pt-BR" sz="2100" dirty="0" smtClean="0"/>
              <a:t>identifica </a:t>
            </a:r>
            <a:r>
              <a:rPr lang="pt-BR" sz="2100" dirty="0"/>
              <a:t>as atividades de transformação que ocorrem durante a resolução de problemas para atingir o objetivo do sistema funcional.</a:t>
            </a:r>
          </a:p>
          <a:p>
            <a:endParaRPr lang="pt-BR" sz="2100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9" y="1529675"/>
            <a:ext cx="7423098" cy="240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2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(1/7)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caracteriza </a:t>
            </a:r>
            <a:r>
              <a:rPr lang="pt-BR" dirty="0"/>
              <a:t>a interação humano-computador como um caso particular de comunicação </a:t>
            </a:r>
            <a:r>
              <a:rPr lang="pt-BR" dirty="0" smtClean="0"/>
              <a:t>humana </a:t>
            </a:r>
            <a:r>
              <a:rPr lang="pt-BR" dirty="0"/>
              <a:t>mediada por sistemas </a:t>
            </a:r>
            <a:r>
              <a:rPr lang="pt-BR" dirty="0" smtClean="0"/>
              <a:t>computacionais </a:t>
            </a:r>
          </a:p>
          <a:p>
            <a:r>
              <a:rPr lang="pt-BR" dirty="0" smtClean="0"/>
              <a:t>foco na comunicação </a:t>
            </a:r>
            <a:r>
              <a:rPr lang="pt-BR" dirty="0"/>
              <a:t>entre </a:t>
            </a:r>
            <a:r>
              <a:rPr lang="pt-BR" b="1" dirty="0"/>
              <a:t>designers</a:t>
            </a:r>
            <a:r>
              <a:rPr lang="pt-BR" dirty="0"/>
              <a:t>, </a:t>
            </a:r>
            <a:r>
              <a:rPr lang="pt-BR" b="1" dirty="0"/>
              <a:t>usuários</a:t>
            </a:r>
            <a:r>
              <a:rPr lang="pt-BR" dirty="0"/>
              <a:t> e </a:t>
            </a:r>
            <a:r>
              <a:rPr lang="pt-BR" b="1" dirty="0" smtClean="0"/>
              <a:t>sistemas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145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(2/7)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investiga </a:t>
            </a:r>
            <a:r>
              <a:rPr lang="pt-BR" dirty="0"/>
              <a:t>processos de comunicação </a:t>
            </a:r>
            <a:r>
              <a:rPr lang="pt-BR" dirty="0" smtClean="0"/>
              <a:t>em </a:t>
            </a:r>
            <a:r>
              <a:rPr lang="pt-BR" dirty="0"/>
              <a:t>dois níveis distintos: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/>
              <a:t>comunicação direta </a:t>
            </a:r>
            <a:r>
              <a:rPr lang="pt-BR" b="1" dirty="0" smtClean="0"/>
              <a:t>usuário–sistema</a:t>
            </a:r>
            <a:r>
              <a:rPr lang="pt-BR" dirty="0" smtClean="0"/>
              <a:t> </a:t>
            </a:r>
            <a:r>
              <a:rPr lang="pt-BR" dirty="0"/>
              <a:t>e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/>
              <a:t>metacomunicação </a:t>
            </a:r>
            <a:r>
              <a:rPr lang="pt-BR" dirty="0" smtClean="0"/>
              <a:t>do </a:t>
            </a:r>
            <a:r>
              <a:rPr lang="pt-BR" b="1" dirty="0" smtClean="0"/>
              <a:t>designer </a:t>
            </a:r>
            <a:r>
              <a:rPr lang="pt-BR" b="1" dirty="0"/>
              <a:t>para o usuário </a:t>
            </a:r>
            <a:r>
              <a:rPr lang="pt-BR" dirty="0"/>
              <a:t>mediada pelo sistema, através da sua </a:t>
            </a:r>
            <a:r>
              <a:rPr lang="pt-BR" dirty="0" smtClean="0"/>
              <a:t>interface.</a:t>
            </a:r>
            <a:endParaRPr lang="pt-BR" dirty="0"/>
          </a:p>
        </p:txBody>
      </p:sp>
      <p:pic>
        <p:nvPicPr>
          <p:cNvPr id="11266" name="Picture 2" descr="D:\Meus Documentos\Docs\FTP\Livro de IHC\material para o site\figuras\Figura 3.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87948"/>
            <a:ext cx="6915603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(3/7)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paráfrase da </a:t>
            </a:r>
            <a:r>
              <a:rPr lang="pt-BR" dirty="0" err="1" smtClean="0"/>
              <a:t>metamensagem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7584" y="2204864"/>
            <a:ext cx="6768752" cy="2677656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n-lt"/>
              </a:rPr>
              <a:t>Este é o meu </a:t>
            </a:r>
            <a:r>
              <a:rPr lang="pt-BR" sz="2400" dirty="0" smtClean="0">
                <a:latin typeface="+mn-lt"/>
              </a:rPr>
              <a:t>(designer) entendimento de </a:t>
            </a:r>
            <a:r>
              <a:rPr lang="pt-BR" sz="2400" dirty="0">
                <a:latin typeface="+mn-lt"/>
              </a:rPr>
              <a:t>quem </a:t>
            </a:r>
            <a:r>
              <a:rPr lang="pt-BR" sz="2400" dirty="0" smtClean="0">
                <a:latin typeface="+mn-lt"/>
              </a:rPr>
              <a:t>você (usuário) </a:t>
            </a:r>
            <a:r>
              <a:rPr lang="pt-BR" sz="2400" dirty="0">
                <a:latin typeface="+mn-lt"/>
              </a:rPr>
              <a:t>é, do que aprendi que você quer ou precisa fazer, de que maneiras prefere fazer, e por quê. Este, portanto, é o sistema que projetei para você, e esta é a forma como </a:t>
            </a:r>
            <a:r>
              <a:rPr lang="pt-BR" sz="2400" dirty="0" smtClean="0">
                <a:latin typeface="+mn-lt"/>
              </a:rPr>
              <a:t>você </a:t>
            </a:r>
            <a:r>
              <a:rPr lang="pt-BR" sz="2400" dirty="0">
                <a:latin typeface="+mn-lt"/>
              </a:rPr>
              <a:t>pode ou deve utilizá-lo para alcançar uma gama de objetivos que se encaixam nesta visão.</a:t>
            </a:r>
          </a:p>
        </p:txBody>
      </p:sp>
    </p:spTree>
    <p:extLst>
      <p:ext uri="{BB962C8B-B14F-4D97-AF65-F5344CB8AC3E}">
        <p14:creationId xmlns:p14="http://schemas.microsoft.com/office/powerpoint/2010/main" val="3875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</a:t>
            </a:r>
            <a:r>
              <a:rPr lang="pt-BR" dirty="0"/>
              <a:t>de </a:t>
            </a:r>
            <a:r>
              <a:rPr lang="pt-BR" dirty="0" err="1"/>
              <a:t>Hick-Hyman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 </a:t>
            </a:r>
            <a:r>
              <a:rPr lang="pt-BR" dirty="0"/>
              <a:t>o tempo que </a:t>
            </a:r>
            <a:r>
              <a:rPr lang="pt-BR" dirty="0" smtClean="0"/>
              <a:t>uma pessoa leva para </a:t>
            </a:r>
            <a:r>
              <a:rPr lang="pt-BR" dirty="0"/>
              <a:t>tomar uma </a:t>
            </a:r>
            <a:r>
              <a:rPr lang="pt-BR" dirty="0" smtClean="0"/>
              <a:t>decisão </a:t>
            </a:r>
            <a:r>
              <a:rPr lang="pt-BR" dirty="0"/>
              <a:t>com o número de possíveis escolhas que ela </a:t>
            </a:r>
            <a:r>
              <a:rPr lang="pt-BR" dirty="0" smtClean="0"/>
              <a:t>possui</a:t>
            </a:r>
          </a:p>
          <a:p>
            <a:endParaRPr lang="pt-BR" dirty="0"/>
          </a:p>
          <a:p>
            <a:pPr lvl="1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849275" y="2564904"/>
                <a:ext cx="7323126" cy="2957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/>
                        </a:rPr>
                        <m:t>𝑇</m:t>
                      </m:r>
                      <m:r>
                        <a:rPr lang="pt-BR" sz="2000" i="1" smtClean="0">
                          <a:latin typeface="Cambria Math"/>
                        </a:rPr>
                        <m:t> = </m:t>
                      </m:r>
                      <m:r>
                        <a:rPr lang="pt-BR" sz="2000" i="1" smtClean="0">
                          <a:latin typeface="Cambria Math"/>
                        </a:rPr>
                        <m:t>𝑘</m:t>
                      </m:r>
                      <m:r>
                        <a:rPr lang="pt-BR" sz="2000" i="1" smtClean="0">
                          <a:latin typeface="Cambria Math"/>
                        </a:rPr>
                        <m:t> × </m:t>
                      </m:r>
                      <m:sSub>
                        <m:sSub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/>
                            </a:rPr>
                            <m:t>𝑁</m:t>
                          </m:r>
                          <m:r>
                            <a:rPr lang="pt-BR" sz="20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2000" i="1">
                          <a:latin typeface="Cambria Math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pt-BR" sz="2000" i="1">
                          <a:latin typeface="Cambria Math"/>
                        </a:rPr>
                        <m:t>𝑐𝑎𝑠𝑜</m:t>
                      </m:r>
                      <m:r>
                        <a:rPr lang="pt-BR" sz="2000" i="1"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latin typeface="Cambria Math"/>
                        </a:rPr>
                        <m:t>𝑎𝑠</m:t>
                      </m:r>
                      <m:r>
                        <a:rPr lang="pt-BR" sz="2000" i="1"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latin typeface="Cambria Math"/>
                        </a:rPr>
                        <m:t>𝑜𝑝</m:t>
                      </m:r>
                      <m:r>
                        <a:rPr lang="pt-BR" sz="2000" i="1">
                          <a:latin typeface="Cambria Math"/>
                        </a:rPr>
                        <m:t>çõ</m:t>
                      </m:r>
                      <m:r>
                        <a:rPr lang="pt-BR" sz="2000" i="1">
                          <a:latin typeface="Cambria Math"/>
                        </a:rPr>
                        <m:t>𝑒𝑠</m:t>
                      </m:r>
                      <m:r>
                        <a:rPr lang="pt-BR" sz="2000" i="1"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latin typeface="Cambria Math"/>
                        </a:rPr>
                        <m:t>𝑡𝑒𝑛h𝑎𝑚</m:t>
                      </m:r>
                      <m:r>
                        <a:rPr lang="pt-BR" sz="2000" i="1"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latin typeface="Cambria Math"/>
                        </a:rPr>
                        <m:t>𝑖𝑔𝑢𝑎𝑙</m:t>
                      </m:r>
                      <m:r>
                        <a:rPr lang="pt-BR" sz="2000" i="1"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latin typeface="Cambria Math"/>
                        </a:rPr>
                        <m:t>𝑝𝑟𝑜𝑏𝑎𝑏𝑖𝑙𝑖𝑑𝑎𝑑𝑒</m:t>
                      </m:r>
                      <m:r>
                        <a:rPr lang="pt-BR" sz="2000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pt-BR" sz="2000" i="1" dirty="0" smtClean="0">
                  <a:latin typeface="Cambria Math"/>
                </a:endParaRPr>
              </a:p>
              <a:p>
                <a:endParaRPr lang="pt-BR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𝑇</m:t>
                      </m:r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r>
                        <a:rPr lang="pt-BR" sz="2000" b="0" i="1" smtClean="0">
                          <a:latin typeface="Cambria Math"/>
                        </a:rPr>
                        <m:t>𝑘</m:t>
                      </m:r>
                      <m:r>
                        <a:rPr lang="pt-BR" sz="2000" b="0" i="1" smtClean="0">
                          <a:latin typeface="Cambria Math"/>
                        </a:rPr>
                        <m:t> ×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1+ </m:t>
                          </m:r>
                          <m:f>
                            <m:fPr>
                              <m:type m:val="lin"/>
                              <m:ctrlP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BR" sz="2000" b="0" i="1" dirty="0" smtClean="0">
                  <a:latin typeface="Cambria Math"/>
                  <a:ea typeface="Cambria Math"/>
                </a:endParaRPr>
              </a:p>
              <a:p>
                <a:r>
                  <a:rPr lang="pt-BR" sz="2000" i="1" dirty="0" smtClean="0">
                    <a:latin typeface="Cambria Math"/>
                  </a:rPr>
                  <a:t>onde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sz="2000" i="1" dirty="0" smtClean="0">
                    <a:latin typeface="Cambria Math"/>
                  </a:rPr>
                  <a:t> é a probabilidade da alternativa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pt-BR" sz="2000" i="1" dirty="0" smtClean="0">
                    <a:latin typeface="Cambria Math"/>
                  </a:rPr>
                  <a:t>, </a:t>
                </a:r>
                <a:br>
                  <a:rPr lang="pt-BR" sz="2000" i="1" dirty="0" smtClean="0">
                    <a:latin typeface="Cambria Math"/>
                  </a:rPr>
                </a:br>
                <a:r>
                  <a:rPr lang="pt-BR" sz="2000" i="1" dirty="0" smtClean="0">
                    <a:latin typeface="Cambria Math"/>
                  </a:rPr>
                  <a:t>caso tenham probabilidades diferentes</a:t>
                </a:r>
              </a:p>
              <a:p>
                <a:endParaRPr lang="pt-BR" sz="2000" i="1" dirty="0" smtClean="0">
                  <a:latin typeface="Cambria Math"/>
                </a:endParaRPr>
              </a:p>
              <a:p>
                <a:endParaRPr lang="pt-BR" sz="20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𝑘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≈150 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𝑚𝑠</m:t>
                    </m:r>
                  </m:oMath>
                </a14:m>
                <a:r>
                  <a:rPr lang="pt-BR" sz="2000" dirty="0" smtClean="0">
                    <a:latin typeface="Cambria Math"/>
                  </a:rPr>
                  <a:t> (constante obtida empiricamente)</a:t>
                </a:r>
                <a:endParaRPr lang="pt-BR" sz="20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75" y="2564904"/>
                <a:ext cx="7323126" cy="2957541"/>
              </a:xfrm>
              <a:prstGeom prst="rect">
                <a:avLst/>
              </a:prstGeom>
              <a:blipFill rotWithShape="1"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(4/7)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/>
          <a:lstStyle/>
          <a:p>
            <a:r>
              <a:rPr lang="pt-BR" dirty="0" smtClean="0"/>
              <a:t>espaço de design de IHC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114300" indent="0">
              <a:buNone/>
            </a:pPr>
            <a:endParaRPr lang="pt-BR" sz="2800" dirty="0"/>
          </a:p>
          <a:p>
            <a:pPr lvl="1"/>
            <a:r>
              <a:rPr lang="pt-BR" b="1" dirty="0"/>
              <a:t>quem  é  o  emissor  (designer)?</a:t>
            </a:r>
            <a:r>
              <a:rPr lang="pt-BR" dirty="0"/>
              <a:t> </a:t>
            </a:r>
            <a:r>
              <a:rPr lang="pt-BR" dirty="0" smtClean="0"/>
              <a:t>Que  </a:t>
            </a:r>
            <a:r>
              <a:rPr lang="pt-BR" dirty="0"/>
              <a:t>aspectos  das  limitações,  motivações, crenças e preferências do designer devem ser comunicados ao usuário para o benefício da metacomunicação;</a:t>
            </a:r>
          </a:p>
          <a:p>
            <a:pPr lvl="1"/>
            <a:r>
              <a:rPr lang="pt-BR" b="1" dirty="0"/>
              <a:t>quem  é  o  receptor  (</a:t>
            </a:r>
            <a:r>
              <a:rPr lang="pt-BR" b="1" dirty="0" smtClean="0"/>
              <a:t>usuário)?  </a:t>
            </a:r>
            <a:r>
              <a:rPr lang="pt-BR" dirty="0" smtClean="0"/>
              <a:t>Que  </a:t>
            </a:r>
            <a:r>
              <a:rPr lang="pt-BR" dirty="0"/>
              <a:t>aspectos  das  limitações,  motivações, crenças e preferências do usuário, tal como interpretado pelo designer, devem ser comunicados aos usuários reais para que eles assumam seu papel como interlocutores do sistema;</a:t>
            </a:r>
          </a:p>
          <a:p>
            <a:pPr marL="11430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D:\Meus Documentos\Docs\FTP\Livro de IHC\material para o site\figuras\Figura 3.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07" y="2132856"/>
            <a:ext cx="5103453" cy="17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2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(5/7)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/>
          <a:lstStyle/>
          <a:p>
            <a:r>
              <a:rPr lang="pt-BR" dirty="0" smtClean="0"/>
              <a:t>espaço de design de IHC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114300" indent="0">
              <a:buNone/>
            </a:pPr>
            <a:endParaRPr lang="pt-BR" sz="2800" dirty="0"/>
          </a:p>
          <a:p>
            <a:pPr lvl="1"/>
            <a:r>
              <a:rPr lang="pt-BR" b="1" dirty="0"/>
              <a:t>qual é o contexto da comunicação? </a:t>
            </a:r>
            <a:r>
              <a:rPr lang="pt-BR" dirty="0"/>
              <a:t>Que elementos do contexto de interação — psicológico, sociocultural, tecnológico, físico etc. — devem ser processados pelo sistema, e como;</a:t>
            </a:r>
          </a:p>
          <a:p>
            <a:pPr lvl="1"/>
            <a:r>
              <a:rPr lang="pt-BR" b="1" dirty="0" smtClean="0"/>
              <a:t>qual é o código da comunicação?</a:t>
            </a:r>
            <a:r>
              <a:rPr lang="pt-BR" dirty="0" smtClean="0"/>
              <a:t> Que códigos computáveis podem ou devem ser utilizados para apoiar a metacomunicação eﬁciente, ou seja, qual deve ser a linguagem de interface;</a:t>
            </a:r>
          </a:p>
          <a:p>
            <a:pPr marL="11430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D:\Meus Documentos\Docs\FTP\Livro de IHC\material para o site\figuras\Figura 3.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07" y="2132856"/>
            <a:ext cx="5103453" cy="17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2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(6/7)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/>
          <a:lstStyle/>
          <a:p>
            <a:r>
              <a:rPr lang="pt-BR" dirty="0" smtClean="0"/>
              <a:t>espaço de design de IHC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114300" indent="0">
              <a:buNone/>
            </a:pPr>
            <a:endParaRPr lang="pt-BR" sz="2800" dirty="0"/>
          </a:p>
          <a:p>
            <a:pPr lvl="1"/>
            <a:r>
              <a:rPr lang="pt-BR" b="1" dirty="0"/>
              <a:t>qual é o canal?</a:t>
            </a:r>
            <a:r>
              <a:rPr lang="pt-BR" dirty="0"/>
              <a:t> Quais canais de comunicação estão disponíveis para a metacomunicação designer–usuário, e como eles podem ou devem ser utilizados;</a:t>
            </a:r>
          </a:p>
          <a:p>
            <a:pPr lvl="1"/>
            <a:r>
              <a:rPr lang="pt-BR" b="1" dirty="0"/>
              <a:t>qual é a mensagem? </a:t>
            </a:r>
            <a:r>
              <a:rPr lang="pt-BR" dirty="0"/>
              <a:t>O que o designer quer contar aos usuários, e com que efeito, ou seja, qual é a intenção comunicativa do designer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026" name="Picture 2" descr="D:\Meus Documentos\Docs\FTP\Livro de IHC\material para o site\figuras\Figura 3.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07" y="2132856"/>
            <a:ext cx="5103453" cy="17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(7/7)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designer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987824" y="2636912"/>
            <a:ext cx="5364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 smtClean="0">
                <a:latin typeface="+mn-lt"/>
              </a:rPr>
              <a:t>introduzir</a:t>
            </a:r>
            <a:endParaRPr lang="pt-BR" sz="9600" b="1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9552" y="3140968"/>
            <a:ext cx="179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+mn-lt"/>
              </a:rPr>
              <a:t>produzir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340397" y="2876743"/>
            <a:ext cx="107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latin typeface="+mn-lt"/>
              </a:rPr>
              <a:t>+</a:t>
            </a:r>
            <a:endParaRPr lang="pt-BR" sz="7200" dirty="0">
              <a:latin typeface="+mn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2204" y="5127575"/>
            <a:ext cx="72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n-lt"/>
              </a:rPr>
              <a:t>o </a:t>
            </a:r>
            <a:r>
              <a:rPr lang="pt-BR" sz="2400" dirty="0">
                <a:latin typeface="+mn-lt"/>
              </a:rPr>
              <a:t>sistema interativo para os </a:t>
            </a:r>
            <a:r>
              <a:rPr lang="pt-BR" sz="2400" dirty="0" smtClean="0">
                <a:latin typeface="+mn-lt"/>
              </a:rPr>
              <a:t>usuários através da interface</a:t>
            </a:r>
          </a:p>
        </p:txBody>
      </p:sp>
    </p:spTree>
    <p:extLst>
      <p:ext uri="{BB962C8B-B14F-4D97-AF65-F5344CB8AC3E}">
        <p14:creationId xmlns:p14="http://schemas.microsoft.com/office/powerpoint/2010/main" val="20754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extraclasse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leitura do Capítulo 3 é fundamental para compreender melhor as abordagens teóricas de IHC. </a:t>
            </a:r>
          </a:p>
          <a:p>
            <a:r>
              <a:rPr lang="pt-BR" dirty="0" smtClean="0"/>
              <a:t>Realização das atividades do Capítulo 3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</a:t>
            </a:r>
            <a:r>
              <a:rPr lang="pt-BR" dirty="0"/>
              <a:t>de </a:t>
            </a:r>
            <a:r>
              <a:rPr lang="pt-BR" dirty="0" err="1"/>
              <a:t>Hick-Hyman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 </a:t>
            </a:r>
            <a:r>
              <a:rPr lang="pt-BR" dirty="0"/>
              <a:t>o tempo que </a:t>
            </a:r>
            <a:r>
              <a:rPr lang="pt-BR" dirty="0" smtClean="0"/>
              <a:t>uma pessoa leva para </a:t>
            </a:r>
            <a:r>
              <a:rPr lang="pt-BR" dirty="0"/>
              <a:t>tomar uma </a:t>
            </a:r>
            <a:r>
              <a:rPr lang="pt-BR" dirty="0" smtClean="0"/>
              <a:t>decisão </a:t>
            </a:r>
            <a:r>
              <a:rPr lang="pt-BR" dirty="0"/>
              <a:t>com o número de possíveis escolhas que ela </a:t>
            </a:r>
            <a:r>
              <a:rPr lang="pt-BR" dirty="0" smtClean="0"/>
              <a:t>possui</a:t>
            </a:r>
          </a:p>
          <a:p>
            <a:endParaRPr lang="pt-BR" dirty="0"/>
          </a:p>
          <a:p>
            <a:pPr lvl="1">
              <a:buNone/>
            </a:pP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5"/>
            <a:ext cx="4176464" cy="358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827584" y="6156593"/>
            <a:ext cx="18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ordem alfabética</a:t>
            </a:r>
            <a:endParaRPr lang="pt-BR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26656" y="6156593"/>
            <a:ext cx="1872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ordem por região </a:t>
            </a:r>
            <a:b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(Norte, Nordeste, ...)</a:t>
            </a:r>
            <a:endParaRPr lang="pt-BR" sz="1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364088" y="3175523"/>
            <a:ext cx="2808312" cy="2125685"/>
          </a:xfrm>
          <a:prstGeom prst="wedgeRoundRectCallout">
            <a:avLst>
              <a:gd name="adj1" fmla="val 26651"/>
              <a:gd name="adj2" fmla="val 64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 smtClean="0"/>
              <a:t>Em </a:t>
            </a:r>
            <a:r>
              <a:rPr lang="pt-BR" sz="2200" dirty="0"/>
              <a:t>qual alternativa é mais rápido localizar um estado que você não </a:t>
            </a:r>
            <a:r>
              <a:rPr lang="pt-BR" sz="2200" dirty="0" smtClean="0"/>
              <a:t>conhece? </a:t>
            </a:r>
          </a:p>
          <a:p>
            <a:r>
              <a:rPr lang="pt-BR" sz="2200" dirty="0" smtClean="0"/>
              <a:t>Por </a:t>
            </a:r>
            <a:r>
              <a:rPr lang="pt-BR" sz="2200" dirty="0"/>
              <a:t>quê?</a:t>
            </a:r>
          </a:p>
        </p:txBody>
      </p:sp>
    </p:spTree>
    <p:extLst>
      <p:ext uri="{BB962C8B-B14F-4D97-AF65-F5344CB8AC3E}">
        <p14:creationId xmlns:p14="http://schemas.microsoft.com/office/powerpoint/2010/main" val="12121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</a:t>
            </a:r>
            <a:r>
              <a:rPr lang="pt-BR" dirty="0"/>
              <a:t>de </a:t>
            </a:r>
            <a:r>
              <a:rPr lang="pt-BR" dirty="0" err="1"/>
              <a:t>Fitts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relaciona o tempo (T) que uma </a:t>
            </a:r>
            <a:r>
              <a:rPr lang="pt-BR" dirty="0" smtClean="0"/>
              <a:t>pessoa </a:t>
            </a:r>
            <a:r>
              <a:rPr lang="pt-BR" dirty="0"/>
              <a:t>leva para apontar para algo com o tamanho (S) do objeto-alvo e com a </a:t>
            </a:r>
            <a:r>
              <a:rPr lang="pt-BR" dirty="0" smtClean="0"/>
              <a:t>distância </a:t>
            </a:r>
            <a:r>
              <a:rPr lang="pt-BR" dirty="0"/>
              <a:t>(D) entre a mão da pessoa e esse </a:t>
            </a:r>
            <a:r>
              <a:rPr lang="pt-BR" dirty="0" smtClean="0"/>
              <a:t>objeto-alvo</a:t>
            </a:r>
          </a:p>
        </p:txBody>
      </p:sp>
      <p:pic>
        <p:nvPicPr>
          <p:cNvPr id="2050" name="Picture 2" descr="D:\Meus Documentos\Docs\FTP\Livro de IHC\material para o site\figuras\Figura 3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95" y="3873872"/>
            <a:ext cx="5444297" cy="149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27584" y="2852936"/>
                <a:ext cx="4326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𝑇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𝑘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/>
                              </a:rPr>
                              <m:t>𝐷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/>
                              </a:rPr>
                              <m:t>𝑆</m:t>
                            </m:r>
                          </m:den>
                        </m:f>
                        <m:r>
                          <a:rPr lang="pt-BR" b="0" i="1" smtClean="0">
                            <a:latin typeface="Cambria Math"/>
                          </a:rPr>
                          <m:t>+0,5</m:t>
                        </m:r>
                      </m:e>
                    </m:d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onde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k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≈100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𝑚𝑠</m:t>
                    </m:r>
                  </m:oMath>
                </a14:m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852936"/>
                <a:ext cx="432618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7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</a:t>
            </a:r>
            <a:r>
              <a:rPr lang="pt-BR" dirty="0"/>
              <a:t>de </a:t>
            </a:r>
            <a:r>
              <a:rPr lang="pt-BR" dirty="0" err="1" smtClean="0"/>
              <a:t>Fitts</a:t>
            </a:r>
            <a:r>
              <a:rPr lang="pt-BR" dirty="0" smtClean="0"/>
              <a:t> – exemplos em IHC</a:t>
            </a:r>
            <a:endParaRPr lang="pt-BR" dirty="0"/>
          </a:p>
        </p:txBody>
      </p:sp>
      <p:pic>
        <p:nvPicPr>
          <p:cNvPr id="3074" name="Picture 2" descr="D:\Meus Documentos\Docs\FTP\Livro de IHC\material para o site\figuras\Figura 3.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8" y="1448043"/>
            <a:ext cx="4788000" cy="212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Meus Documentos\Docs\FTP\Livro de IHC\material para o site\figuras\Figura 3.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32" y="3848425"/>
            <a:ext cx="3852000" cy="224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 explicativo retangular com cantos arredondados 7"/>
          <p:cNvSpPr/>
          <p:nvPr/>
        </p:nvSpPr>
        <p:spPr>
          <a:xfrm>
            <a:off x="5652120" y="1988840"/>
            <a:ext cx="2520280" cy="1224260"/>
          </a:xfrm>
          <a:prstGeom prst="wedgeRoundRectCallout">
            <a:avLst>
              <a:gd name="adj1" fmla="val 26651"/>
              <a:gd name="adj2" fmla="val 64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Em </a:t>
            </a:r>
            <a:r>
              <a:rPr lang="pt-BR" dirty="0"/>
              <a:t>qual alternativa é mais </a:t>
            </a:r>
            <a:r>
              <a:rPr lang="pt-BR" dirty="0" smtClean="0"/>
              <a:t>rápido alcançar o </a:t>
            </a:r>
            <a:r>
              <a:rPr lang="pt-BR" b="1" dirty="0" smtClean="0"/>
              <a:t>botão salvar</a:t>
            </a:r>
            <a:r>
              <a:rPr lang="pt-BR" dirty="0" smtClean="0"/>
              <a:t>? Por </a:t>
            </a:r>
            <a:r>
              <a:rPr lang="pt-BR" dirty="0"/>
              <a:t>quê?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5652120" y="4437112"/>
            <a:ext cx="2520280" cy="1224260"/>
          </a:xfrm>
          <a:prstGeom prst="wedgeRoundRectCallout">
            <a:avLst>
              <a:gd name="adj1" fmla="val 26651"/>
              <a:gd name="adj2" fmla="val 64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Em </a:t>
            </a:r>
            <a:r>
              <a:rPr lang="pt-BR" dirty="0"/>
              <a:t>qual alternativa é mais </a:t>
            </a:r>
            <a:r>
              <a:rPr lang="pt-BR" dirty="0" smtClean="0"/>
              <a:t>rápido alcançar o </a:t>
            </a:r>
            <a:r>
              <a:rPr lang="pt-BR" b="1" dirty="0" smtClean="0"/>
              <a:t>menu</a:t>
            </a:r>
            <a:r>
              <a:rPr lang="pt-BR" dirty="0" smtClean="0"/>
              <a:t>? Por </a:t>
            </a:r>
            <a:r>
              <a:rPr lang="pt-BR" dirty="0"/>
              <a:t>quê?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3569" y="6093296"/>
            <a:ext cx="216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menu no topo da tela, como no MAC OS</a:t>
            </a:r>
            <a:endParaRPr lang="pt-BR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987824" y="6093296"/>
            <a:ext cx="2253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menu no topo da janela, como no Windows</a:t>
            </a:r>
            <a:endParaRPr lang="pt-BR" sz="12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2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4300" dirty="0" smtClean="0"/>
              <a:t>Processador Humano de Informação</a:t>
            </a:r>
            <a:endParaRPr lang="pt-BR" sz="4300" dirty="0"/>
          </a:p>
        </p:txBody>
      </p:sp>
      <p:pic>
        <p:nvPicPr>
          <p:cNvPr id="4098" name="Picture 2" descr="D:\Meus Documentos\Docs\FTP\Livro de IHC\material para o site\figuras\Figura 3.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08" y="1579281"/>
            <a:ext cx="5724000" cy="49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5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de </a:t>
            </a:r>
            <a:r>
              <a:rPr lang="pt-BR" dirty="0" err="1" smtClean="0"/>
              <a:t>Gestalt</a:t>
            </a:r>
            <a:r>
              <a:rPr lang="pt-BR" dirty="0" smtClean="0"/>
              <a:t>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1560" y="1556792"/>
            <a:ext cx="5759552" cy="5069160"/>
          </a:xfrm>
        </p:spPr>
        <p:txBody>
          <a:bodyPr>
            <a:normAutofit/>
          </a:bodyPr>
          <a:lstStyle/>
          <a:p>
            <a:r>
              <a:rPr lang="pt-BR" b="1" dirty="0" smtClean="0"/>
              <a:t>proximidade</a:t>
            </a:r>
            <a:r>
              <a:rPr lang="pt-BR" dirty="0" smtClean="0"/>
              <a:t>: as entidades visuais que estão próximas umas das outras são percebidas como um grupo ou unidade;</a:t>
            </a:r>
          </a:p>
          <a:p>
            <a:pPr marL="114300" indent="0">
              <a:buNone/>
            </a:pPr>
            <a:endParaRPr lang="pt-BR" dirty="0" smtClean="0"/>
          </a:p>
          <a:p>
            <a:r>
              <a:rPr lang="pt-BR" b="1" dirty="0" smtClean="0"/>
              <a:t>boa continuidade</a:t>
            </a:r>
            <a:r>
              <a:rPr lang="pt-BR" dirty="0" smtClean="0"/>
              <a:t>: traços contínuos são percebidos mais prontamente do que contornos que mudem de direção rapidamente;</a:t>
            </a:r>
          </a:p>
          <a:p>
            <a:pPr marL="114300" indent="0">
              <a:buNone/>
            </a:pPr>
            <a:endParaRPr lang="pt-BR" dirty="0" smtClean="0"/>
          </a:p>
          <a:p>
            <a:r>
              <a:rPr lang="pt-BR" b="1" dirty="0" smtClean="0"/>
              <a:t>simetria</a:t>
            </a:r>
            <a:r>
              <a:rPr lang="pt-BR" dirty="0" smtClean="0"/>
              <a:t>: objetos simétricos são mais prontamente percebidos do que objetos assimétricos;</a:t>
            </a:r>
          </a:p>
        </p:txBody>
      </p:sp>
      <p:pic>
        <p:nvPicPr>
          <p:cNvPr id="20482" name="Picture 2" descr="C:\Users\Bruno\Documents\FTP\Livro de IHC\material para o site\figuras\Figura 3.7 continuida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51" y="3212976"/>
            <a:ext cx="1555517" cy="1152128"/>
          </a:xfrm>
          <a:prstGeom prst="rect">
            <a:avLst/>
          </a:prstGeom>
          <a:noFill/>
        </p:spPr>
      </p:pic>
      <p:pic>
        <p:nvPicPr>
          <p:cNvPr id="20485" name="Picture 5" descr="C:\Users\Bruno\Documents\FTP\Livro de IHC\material para o site\figuras\Figura 3.7 proximida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4629" y="1530618"/>
            <a:ext cx="1399560" cy="1080120"/>
          </a:xfrm>
          <a:prstGeom prst="rect">
            <a:avLst/>
          </a:prstGeom>
          <a:noFill/>
        </p:spPr>
      </p:pic>
      <p:pic>
        <p:nvPicPr>
          <p:cNvPr id="20487" name="Picture 7" descr="C:\Users\Bruno\Documents\FTP\Livro de IHC\material para o site\figuras\Figura 3.7 simetri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6418" y="4941168"/>
            <a:ext cx="1755982" cy="79208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73596" y="120945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416B2EB-95EB-4C9D-ACFC-7AB2B208C023}" type="slidenum">
              <a:rPr lang="pt-BR" sz="1600" smtClean="0">
                <a:solidFill>
                  <a:schemeClr val="bg1"/>
                </a:solidFill>
                <a:latin typeface="+mn-lt"/>
              </a:rPr>
              <a:pPr/>
              <a:t>8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53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de </a:t>
            </a:r>
            <a:r>
              <a:rPr lang="pt-BR" dirty="0" err="1" smtClean="0"/>
              <a:t>Gestalt</a:t>
            </a:r>
            <a:r>
              <a:rPr lang="pt-BR" dirty="0" smtClean="0"/>
              <a:t>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5400600" cy="5069160"/>
          </a:xfrm>
        </p:spPr>
        <p:txBody>
          <a:bodyPr>
            <a:normAutofit/>
          </a:bodyPr>
          <a:lstStyle/>
          <a:p>
            <a:r>
              <a:rPr lang="pt-BR" b="1" dirty="0" smtClean="0"/>
              <a:t>similaridade</a:t>
            </a:r>
            <a:r>
              <a:rPr lang="pt-BR" dirty="0" smtClean="0"/>
              <a:t>: objetos semelhantes são percebidos como um grupo;</a:t>
            </a:r>
          </a:p>
          <a:p>
            <a:pPr>
              <a:spcBef>
                <a:spcPts val="5400"/>
              </a:spcBef>
            </a:pPr>
            <a:r>
              <a:rPr lang="pt-BR" b="1" dirty="0" smtClean="0"/>
              <a:t>destino comum</a:t>
            </a:r>
            <a:r>
              <a:rPr lang="pt-BR" dirty="0" smtClean="0"/>
              <a:t>: objetos com a mesma direção de movimento são percebidos como um grupo;</a:t>
            </a:r>
          </a:p>
          <a:p>
            <a:pPr>
              <a:spcBef>
                <a:spcPts val="4200"/>
              </a:spcBef>
            </a:pPr>
            <a:r>
              <a:rPr lang="pt-BR" b="1" dirty="0" smtClean="0"/>
              <a:t>fecho</a:t>
            </a:r>
            <a:r>
              <a:rPr lang="pt-BR" dirty="0" smtClean="0"/>
              <a:t>: a mente tende a fechar contornos para completar figuras regulares, “completando as falhas” e aumentando a regularidade</a:t>
            </a:r>
            <a:endParaRPr lang="pt-BR" dirty="0"/>
          </a:p>
        </p:txBody>
      </p:sp>
      <p:pic>
        <p:nvPicPr>
          <p:cNvPr id="20483" name="Picture 3" descr="C:\Users\Bruno\Documents\FTP\Livro de IHC\material para o site\figuras\Figura 3.7 destino comu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068960"/>
            <a:ext cx="2032031" cy="936104"/>
          </a:xfrm>
          <a:prstGeom prst="rect">
            <a:avLst/>
          </a:prstGeom>
          <a:noFill/>
        </p:spPr>
      </p:pic>
      <p:pic>
        <p:nvPicPr>
          <p:cNvPr id="20484" name="Picture 4" descr="C:\Users\Bruno\Documents\FTP\Livro de IHC\material para o site\figuras\Figura 3.7 fech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9190" y="4797152"/>
            <a:ext cx="1221162" cy="864096"/>
          </a:xfrm>
          <a:prstGeom prst="rect">
            <a:avLst/>
          </a:prstGeom>
          <a:noFill/>
        </p:spPr>
      </p:pic>
      <p:pic>
        <p:nvPicPr>
          <p:cNvPr id="20486" name="Picture 6" descr="C:\Users\Bruno\Documents\FTP\Livro de IHC\material para o site\figuras\Figura 3.7 semelhanc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3641" y="1374093"/>
            <a:ext cx="1133085" cy="1118803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73596" y="120945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416B2EB-95EB-4C9D-ACFC-7AB2B208C023}" type="slidenum">
              <a:rPr lang="pt-BR" sz="1600" smtClean="0">
                <a:solidFill>
                  <a:schemeClr val="bg1"/>
                </a:solidFill>
                <a:latin typeface="+mn-lt"/>
              </a:rPr>
              <a:pPr/>
              <a:t>9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11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Barbosa e Silva 2010 modelo</Template>
  <TotalTime>1540</TotalTime>
  <Words>2055</Words>
  <Application>Microsoft Office PowerPoint</Application>
  <PresentationFormat>On-screen Show (4:3)</PresentationFormat>
  <Paragraphs>257</Paragraphs>
  <Slides>34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Barbosa e Silva 2010 modelo</vt:lpstr>
      <vt:lpstr>Abordagens Teóricas de IHC</vt:lpstr>
      <vt:lpstr>Abordagens Teóricas de IHC</vt:lpstr>
      <vt:lpstr>Lei de Hick-Hyman</vt:lpstr>
      <vt:lpstr>Lei de Hick-Hyman</vt:lpstr>
      <vt:lpstr>Lei de Fitts</vt:lpstr>
      <vt:lpstr>Lei de Fitts – exemplos em IHC</vt:lpstr>
      <vt:lpstr>Processador Humano de Informação</vt:lpstr>
      <vt:lpstr>Princípios de Gestalt (1/2)</vt:lpstr>
      <vt:lpstr>Princípios de Gestalt (2/2)</vt:lpstr>
      <vt:lpstr>Engenharia Cognitiva (1/11)</vt:lpstr>
      <vt:lpstr>Engenharia Cognitiva (2/11)</vt:lpstr>
      <vt:lpstr>Engenharia Cognitiva (3/11)</vt:lpstr>
      <vt:lpstr>Engenharia Cognitiva (4/11)</vt:lpstr>
      <vt:lpstr>Engenharia Cognitiva (5/11)</vt:lpstr>
      <vt:lpstr>Engenharia Cognitiva (6/11)</vt:lpstr>
      <vt:lpstr>Engenharia Cognitiva (7/11)</vt:lpstr>
      <vt:lpstr>Engenharia Cognitiva (8/11)</vt:lpstr>
      <vt:lpstr>Engenharia Cognitiva (9/11)</vt:lpstr>
      <vt:lpstr>Engenharia Cognitiva (10/11)</vt:lpstr>
      <vt:lpstr>Engenharia Cognitiva (11/11)</vt:lpstr>
      <vt:lpstr>Abordagens Etnometodológicas</vt:lpstr>
      <vt:lpstr>Teoria da Atividade (1/3)</vt:lpstr>
      <vt:lpstr>Teoria da Atividade (2/3)</vt:lpstr>
      <vt:lpstr>Teoria da Atividade (3/3)</vt:lpstr>
      <vt:lpstr>Cognição Distribuída (1/2)</vt:lpstr>
      <vt:lpstr>Cognição Distribuída (2/2)</vt:lpstr>
      <vt:lpstr>Engenharia Semiótica (1/7)</vt:lpstr>
      <vt:lpstr>Engenharia Semiótica (2/7)</vt:lpstr>
      <vt:lpstr>Engenharia Semiótica (3/7)</vt:lpstr>
      <vt:lpstr>Engenharia Semiótica (4/7)</vt:lpstr>
      <vt:lpstr>Engenharia Semiótica (5/7)</vt:lpstr>
      <vt:lpstr>Engenharia Semiótica (6/7)</vt:lpstr>
      <vt:lpstr>Engenharia Semiótica (7/7)</vt:lpstr>
      <vt:lpstr>Atividades extraclasse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Simone DJ Barbosa</cp:lastModifiedBy>
  <cp:revision>129</cp:revision>
  <cp:lastPrinted>2011-04-25T02:06:18Z</cp:lastPrinted>
  <dcterms:created xsi:type="dcterms:W3CDTF">2010-10-25T10:54:51Z</dcterms:created>
  <dcterms:modified xsi:type="dcterms:W3CDTF">2011-04-25T02:06:29Z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