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93" r:id="rId15"/>
    <p:sldId id="294" r:id="rId16"/>
    <p:sldId id="271" r:id="rId17"/>
    <p:sldId id="272" r:id="rId18"/>
    <p:sldId id="273" r:id="rId19"/>
    <p:sldId id="282" r:id="rId20"/>
    <p:sldId id="295"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6858000" cy="9144000"/>
  <p:defaultTextStyle>
    <a:defPPr>
      <a:defRPr lang="pt-BR"/>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6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5" autoAdjust="0"/>
    <p:restoredTop sz="80314" autoAdjust="0"/>
  </p:normalViewPr>
  <p:slideViewPr>
    <p:cSldViewPr snapToGrid="0">
      <p:cViewPr varScale="1">
        <p:scale>
          <a:sx n="70" d="100"/>
          <a:sy n="70" d="100"/>
        </p:scale>
        <p:origin x="1704" y="43"/>
      </p:cViewPr>
      <p:guideLst>
        <p:guide orient="horz" pos="3569"/>
        <p:guide pos="5759"/>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pt-BR"/>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pt-BR"/>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pt-BR"/>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B2189126-B6CA-48CF-BF2E-9695391BC9F1}" type="slidenum">
              <a:rPr lang="pt-BR"/>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pt-B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pt-B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pt-B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6D5895D1-EAC2-43B3-9258-EBD263E281BF}" type="slidenum">
              <a:rPr lang="pt-BR"/>
              <a:pPr/>
              <a:t>‹nº›</a:t>
            </a:fld>
            <a:endParaRPr 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c.br/Consortium/Member/Lis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t.wikipedia.org/wiki/Metalinguage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t.wikipedia.org/wiki/Geography_Markup_Language" TargetMode="External"/><Relationship Id="rId5" Type="http://schemas.openxmlformats.org/officeDocument/2006/relationships/hyperlink" Target="http://pt.wikipedia.org/wiki/D%C3%A9cada_de_1960" TargetMode="External"/><Relationship Id="rId4" Type="http://schemas.openxmlformats.org/officeDocument/2006/relationships/hyperlink" Target="http://pt.wikipedia.org/wiki/IB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lpubs.stanford.edu:8090/162/1/1996-35.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E435FE6-FAA9-48D6-979B-85E2FC86262A}" type="slidenum">
              <a:rPr lang="pt-BR"/>
              <a:pPr/>
              <a:t>2</a:t>
            </a:fld>
            <a:endParaRPr lang="pt-BR"/>
          </a:p>
        </p:txBody>
      </p:sp>
      <p:sp>
        <p:nvSpPr>
          <p:cNvPr id="110595" name="Rectangle 1026"/>
          <p:cNvSpPr>
            <a:spLocks noGrp="1" noRot="1" noChangeAspect="1" noChangeArrowheads="1" noTextEdit="1"/>
          </p:cNvSpPr>
          <p:nvPr>
            <p:ph type="sldImg"/>
          </p:nvPr>
        </p:nvSpPr>
        <p:spPr>
          <a:xfrm>
            <a:off x="1144588" y="685800"/>
            <a:ext cx="4570412" cy="3429000"/>
          </a:xfrm>
          <a:ln/>
        </p:spPr>
      </p:sp>
      <p:sp>
        <p:nvSpPr>
          <p:cNvPr id="110596" name="Rectangle 1027"/>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292D95E-0240-4EFE-AD8B-A6476E897AED}" type="slidenum">
              <a:rPr lang="pt-BR"/>
              <a:pPr/>
              <a:t>9</a:t>
            </a:fld>
            <a:endParaRPr lang="pt-BR"/>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xfrm>
            <a:off x="915294" y="4345214"/>
            <a:ext cx="5027414" cy="4112381"/>
          </a:xfrm>
          <a:solidFill>
            <a:srgbClr val="FFFFFF"/>
          </a:solidFill>
          <a:ln>
            <a:solidFill>
              <a:srgbClr val="000000"/>
            </a:solidFill>
          </a:ln>
        </p:spPr>
        <p:txBody>
          <a:bodyPr lIns="88067" tIns="44034" rIns="88067" bIns="44034"/>
          <a:lstStyle/>
          <a:p>
            <a:pPr eaLnBrk="1" hangingPunct="1"/>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7016647-670E-4102-8198-51B56AF44517}" type="slidenum">
              <a:rPr lang="pt-BR"/>
              <a:pPr/>
              <a:t>11</a:t>
            </a:fld>
            <a:endParaRPr lang="pt-BR"/>
          </a:p>
        </p:txBody>
      </p:sp>
      <p:sp>
        <p:nvSpPr>
          <p:cNvPr id="112643" name="Rectangle 1026"/>
          <p:cNvSpPr>
            <a:spLocks noGrp="1" noRot="1" noChangeAspect="1" noChangeArrowheads="1" noTextEdit="1"/>
          </p:cNvSpPr>
          <p:nvPr>
            <p:ph type="sldImg"/>
          </p:nvPr>
        </p:nvSpPr>
        <p:spPr>
          <a:xfrm>
            <a:off x="1144588" y="685800"/>
            <a:ext cx="4570412" cy="3429000"/>
          </a:xfrm>
          <a:ln/>
        </p:spPr>
      </p:sp>
      <p:sp>
        <p:nvSpPr>
          <p:cNvPr id="112644" name="Rectangle 1027"/>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72B97C9-9F7C-42B3-8116-1F220DA08F30}" type="slidenum">
              <a:rPr lang="pt-BR"/>
              <a:pPr/>
              <a:t>12</a:t>
            </a:fld>
            <a:endParaRPr lang="pt-BR"/>
          </a:p>
        </p:txBody>
      </p:sp>
      <p:sp>
        <p:nvSpPr>
          <p:cNvPr id="113667" name="Rectangle 2"/>
          <p:cNvSpPr>
            <a:spLocks noGrp="1" noRot="1" noChangeAspect="1" noChangeArrowheads="1" noTextEdit="1"/>
          </p:cNvSpPr>
          <p:nvPr>
            <p:ph type="sldImg"/>
          </p:nvPr>
        </p:nvSpPr>
        <p:spPr>
          <a:xfrm>
            <a:off x="1144588" y="685800"/>
            <a:ext cx="4570412" cy="3429000"/>
          </a:xfrm>
          <a:ln/>
        </p:spPr>
      </p:sp>
      <p:sp>
        <p:nvSpPr>
          <p:cNvPr id="113668" name="Rectangle 3"/>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0" i="0" kern="1200" dirty="0">
                <a:solidFill>
                  <a:schemeClr val="tx1"/>
                </a:solidFill>
                <a:latin typeface="Arial" charset="0"/>
                <a:ea typeface="+mn-ea"/>
                <a:cs typeface="+mn-cs"/>
              </a:rPr>
              <a:t>O Consórcio World </a:t>
            </a:r>
            <a:r>
              <a:rPr lang="pt-BR" sz="1200" b="0" i="0" kern="1200" dirty="0" err="1">
                <a:solidFill>
                  <a:schemeClr val="tx1"/>
                </a:solidFill>
                <a:latin typeface="Arial" charset="0"/>
                <a:ea typeface="+mn-ea"/>
                <a:cs typeface="+mn-cs"/>
              </a:rPr>
              <a:t>Wide</a:t>
            </a:r>
            <a:r>
              <a:rPr lang="pt-BR" sz="1200" b="0" i="0" kern="1200" dirty="0">
                <a:solidFill>
                  <a:schemeClr val="tx1"/>
                </a:solidFill>
                <a:latin typeface="Arial" charset="0"/>
                <a:ea typeface="+mn-ea"/>
                <a:cs typeface="+mn-cs"/>
              </a:rPr>
              <a:t> Web (W3C) é um consórcio internacional no qual </a:t>
            </a:r>
            <a:r>
              <a:rPr lang="pt-BR" sz="1200" b="0" i="0" u="none" strike="noStrike" kern="1200" dirty="0">
                <a:solidFill>
                  <a:schemeClr val="tx1"/>
                </a:solidFill>
                <a:latin typeface="Arial" charset="0"/>
                <a:ea typeface="+mn-ea"/>
                <a:cs typeface="+mn-cs"/>
                <a:hlinkClick r:id="rId3"/>
              </a:rPr>
              <a:t>organizações filiadas</a:t>
            </a:r>
            <a:r>
              <a:rPr lang="pt-BR" sz="1200" b="0" i="0" kern="1200" dirty="0">
                <a:solidFill>
                  <a:schemeClr val="tx1"/>
                </a:solidFill>
                <a:latin typeface="Arial" charset="0"/>
                <a:ea typeface="+mn-ea"/>
                <a:cs typeface="+mn-cs"/>
              </a:rPr>
              <a:t>, uma equipe em tempo integral e o público trabalham juntos para desenvolver padrões para a Web. Liderado pelo inventor da web </a:t>
            </a:r>
            <a:r>
              <a:rPr lang="pt-BR" sz="1200" b="0" i="0" kern="1200" dirty="0" err="1">
                <a:solidFill>
                  <a:schemeClr val="tx1"/>
                </a:solidFill>
                <a:latin typeface="Arial" charset="0"/>
                <a:ea typeface="+mn-ea"/>
                <a:cs typeface="+mn-cs"/>
              </a:rPr>
              <a:t>Tim</a:t>
            </a:r>
            <a:r>
              <a:rPr lang="pt-BR" sz="1200" b="0" i="0" kern="1200" dirty="0">
                <a:solidFill>
                  <a:schemeClr val="tx1"/>
                </a:solidFill>
                <a:latin typeface="Arial" charset="0"/>
                <a:ea typeface="+mn-ea"/>
                <a:cs typeface="+mn-cs"/>
              </a:rPr>
              <a:t> Berners-Lee e o CEO Jeffrey </a:t>
            </a:r>
            <a:r>
              <a:rPr lang="pt-BR" sz="1200" b="0" i="0" kern="1200" dirty="0" err="1">
                <a:solidFill>
                  <a:schemeClr val="tx1"/>
                </a:solidFill>
                <a:latin typeface="Arial" charset="0"/>
                <a:ea typeface="+mn-ea"/>
                <a:cs typeface="+mn-cs"/>
              </a:rPr>
              <a:t>Jaffe</a:t>
            </a:r>
            <a:r>
              <a:rPr lang="pt-BR" sz="1200" b="0" i="0" kern="1200" dirty="0">
                <a:solidFill>
                  <a:schemeClr val="tx1"/>
                </a:solidFill>
                <a:latin typeface="Arial" charset="0"/>
                <a:ea typeface="+mn-ea"/>
                <a:cs typeface="+mn-cs"/>
              </a:rPr>
              <a:t>, o W3C tem como missão </a:t>
            </a:r>
            <a:r>
              <a:rPr lang="pt-BR" sz="1200" b="1" i="0" kern="1200" dirty="0">
                <a:solidFill>
                  <a:schemeClr val="tx1"/>
                </a:solidFill>
                <a:latin typeface="Arial" charset="0"/>
                <a:ea typeface="+mn-ea"/>
                <a:cs typeface="+mn-cs"/>
              </a:rPr>
              <a:t>Conduzir a World </a:t>
            </a:r>
            <a:r>
              <a:rPr lang="pt-BR" sz="1200" b="1" i="0" kern="1200" dirty="0" err="1">
                <a:solidFill>
                  <a:schemeClr val="tx1"/>
                </a:solidFill>
                <a:latin typeface="Arial" charset="0"/>
                <a:ea typeface="+mn-ea"/>
                <a:cs typeface="+mn-cs"/>
              </a:rPr>
              <a:t>Wide</a:t>
            </a:r>
            <a:r>
              <a:rPr lang="pt-BR" sz="1200" b="1" i="0" kern="1200" dirty="0">
                <a:solidFill>
                  <a:schemeClr val="tx1"/>
                </a:solidFill>
                <a:latin typeface="Arial" charset="0"/>
                <a:ea typeface="+mn-ea"/>
                <a:cs typeface="+mn-cs"/>
              </a:rPr>
              <a:t> Web para que atinja todo seu potencial, desenvolvendo protocolos e diretrizes que garantam seu crescimento de longo prazo</a:t>
            </a:r>
            <a:endParaRPr lang="pt-BR" dirty="0"/>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14</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0" i="0" kern="1200" dirty="0">
                <a:solidFill>
                  <a:schemeClr val="tx1"/>
                </a:solidFill>
                <a:latin typeface="Arial" charset="0"/>
                <a:ea typeface="+mn-ea"/>
                <a:cs typeface="+mn-cs"/>
              </a:rPr>
              <a:t>O </a:t>
            </a:r>
            <a:r>
              <a:rPr lang="pt-BR" sz="1200" b="1" i="0" kern="1200" dirty="0">
                <a:solidFill>
                  <a:schemeClr val="tx1"/>
                </a:solidFill>
                <a:latin typeface="Arial" charset="0"/>
                <a:ea typeface="+mn-ea"/>
                <a:cs typeface="+mn-cs"/>
              </a:rPr>
              <a:t>Standard </a:t>
            </a:r>
            <a:r>
              <a:rPr lang="pt-BR" sz="1200" b="1" i="0" kern="1200" dirty="0" err="1">
                <a:solidFill>
                  <a:schemeClr val="tx1"/>
                </a:solidFill>
                <a:latin typeface="Arial" charset="0"/>
                <a:ea typeface="+mn-ea"/>
                <a:cs typeface="+mn-cs"/>
              </a:rPr>
              <a:t>Generalized</a:t>
            </a:r>
            <a:r>
              <a:rPr lang="pt-BR" sz="1200" b="1" i="0" kern="1200" dirty="0">
                <a:solidFill>
                  <a:schemeClr val="tx1"/>
                </a:solidFill>
                <a:latin typeface="Arial" charset="0"/>
                <a:ea typeface="+mn-ea"/>
                <a:cs typeface="+mn-cs"/>
              </a:rPr>
              <a:t> Markup </a:t>
            </a:r>
            <a:r>
              <a:rPr lang="pt-BR" sz="1200" b="1" i="0" kern="1200" dirty="0" err="1">
                <a:solidFill>
                  <a:schemeClr val="tx1"/>
                </a:solidFill>
                <a:latin typeface="Arial" charset="0"/>
                <a:ea typeface="+mn-ea"/>
                <a:cs typeface="+mn-cs"/>
              </a:rPr>
              <a:t>Language</a:t>
            </a:r>
            <a:r>
              <a:rPr lang="pt-BR" sz="1200" b="1" i="0" kern="1200" dirty="0">
                <a:solidFill>
                  <a:schemeClr val="tx1"/>
                </a:solidFill>
                <a:latin typeface="Arial" charset="0"/>
                <a:ea typeface="+mn-ea"/>
                <a:cs typeface="+mn-cs"/>
              </a:rPr>
              <a:t> (SGML)</a:t>
            </a:r>
            <a:r>
              <a:rPr lang="pt-BR" sz="1200" b="0" i="0" kern="1200" dirty="0">
                <a:solidFill>
                  <a:schemeClr val="tx1"/>
                </a:solidFill>
                <a:latin typeface="Arial" charset="0"/>
                <a:ea typeface="+mn-ea"/>
                <a:cs typeface="+mn-cs"/>
              </a:rPr>
              <a:t> é uma </a:t>
            </a:r>
            <a:r>
              <a:rPr lang="pt-BR" sz="1200" b="0" i="0" u="none" strike="noStrike" kern="1200" dirty="0">
                <a:solidFill>
                  <a:schemeClr val="tx1"/>
                </a:solidFill>
                <a:latin typeface="Arial" charset="0"/>
                <a:ea typeface="+mn-ea"/>
                <a:cs typeface="+mn-cs"/>
                <a:hlinkClick r:id="rId3" tooltip="Metalinguagem"/>
              </a:rPr>
              <a:t>metalinguagem</a:t>
            </a:r>
            <a:r>
              <a:rPr lang="pt-BR" sz="1200" b="0" i="0" kern="1200" dirty="0">
                <a:solidFill>
                  <a:schemeClr val="tx1"/>
                </a:solidFill>
                <a:latin typeface="Arial" charset="0"/>
                <a:ea typeface="+mn-ea"/>
                <a:cs typeface="+mn-cs"/>
              </a:rPr>
              <a:t> através da qual se pode definir linguagens de marcação para documentos. A SGML é uma descendente da </a:t>
            </a:r>
            <a:r>
              <a:rPr lang="pt-BR" sz="1200" b="0" i="0" kern="1200" dirty="0" err="1">
                <a:solidFill>
                  <a:schemeClr val="tx1"/>
                </a:solidFill>
                <a:latin typeface="Arial" charset="0"/>
                <a:ea typeface="+mn-ea"/>
                <a:cs typeface="+mn-cs"/>
              </a:rPr>
              <a:t>Generalized</a:t>
            </a:r>
            <a:r>
              <a:rPr lang="pt-BR" sz="1200" b="0" i="0" kern="1200" dirty="0">
                <a:solidFill>
                  <a:schemeClr val="tx1"/>
                </a:solidFill>
                <a:latin typeface="Arial" charset="0"/>
                <a:ea typeface="+mn-ea"/>
                <a:cs typeface="+mn-cs"/>
              </a:rPr>
              <a:t> Markup </a:t>
            </a:r>
            <a:r>
              <a:rPr lang="pt-BR" sz="1200" b="0" i="0" kern="1200" dirty="0" err="1">
                <a:solidFill>
                  <a:schemeClr val="tx1"/>
                </a:solidFill>
                <a:latin typeface="Arial" charset="0"/>
                <a:ea typeface="+mn-ea"/>
                <a:cs typeface="+mn-cs"/>
              </a:rPr>
              <a:t>Language</a:t>
            </a:r>
            <a:r>
              <a:rPr lang="pt-BR" sz="1200" b="0" i="0" kern="1200" dirty="0">
                <a:solidFill>
                  <a:schemeClr val="tx1"/>
                </a:solidFill>
                <a:latin typeface="Arial" charset="0"/>
                <a:ea typeface="+mn-ea"/>
                <a:cs typeface="+mn-cs"/>
              </a:rPr>
              <a:t> (GML) da </a:t>
            </a:r>
            <a:r>
              <a:rPr lang="pt-BR" sz="1200" b="0" i="0" u="none" strike="noStrike" kern="1200" dirty="0">
                <a:solidFill>
                  <a:schemeClr val="tx1"/>
                </a:solidFill>
                <a:latin typeface="Arial" charset="0"/>
                <a:ea typeface="+mn-ea"/>
                <a:cs typeface="+mn-cs"/>
                <a:hlinkClick r:id="rId4" tooltip="IBM"/>
              </a:rPr>
              <a:t>IBM</a:t>
            </a:r>
            <a:r>
              <a:rPr lang="pt-BR" sz="1200" b="0" i="0" kern="1200" dirty="0">
                <a:solidFill>
                  <a:schemeClr val="tx1"/>
                </a:solidFill>
                <a:latin typeface="Arial" charset="0"/>
                <a:ea typeface="+mn-ea"/>
                <a:cs typeface="+mn-cs"/>
              </a:rPr>
              <a:t>, desenvolvida na </a:t>
            </a:r>
            <a:r>
              <a:rPr lang="pt-BR" sz="1200" b="0" i="0" u="none" strike="noStrike" kern="1200" dirty="0">
                <a:solidFill>
                  <a:schemeClr val="tx1"/>
                </a:solidFill>
                <a:latin typeface="Arial" charset="0"/>
                <a:ea typeface="+mn-ea"/>
                <a:cs typeface="+mn-cs"/>
                <a:hlinkClick r:id="rId5" tooltip="Década de 1960"/>
              </a:rPr>
              <a:t>década de 1960</a:t>
            </a:r>
            <a:r>
              <a:rPr lang="pt-BR" sz="1200" b="0" i="0" kern="1200" dirty="0">
                <a:solidFill>
                  <a:schemeClr val="tx1"/>
                </a:solidFill>
                <a:latin typeface="Arial" charset="0"/>
                <a:ea typeface="+mn-ea"/>
                <a:cs typeface="+mn-cs"/>
              </a:rPr>
              <a:t> por Charles </a:t>
            </a:r>
            <a:r>
              <a:rPr lang="pt-BR" sz="1200" b="1" i="0" kern="1200" dirty="0" err="1">
                <a:solidFill>
                  <a:schemeClr val="tx1"/>
                </a:solidFill>
                <a:latin typeface="Arial" charset="0"/>
                <a:ea typeface="+mn-ea"/>
                <a:cs typeface="+mn-cs"/>
              </a:rPr>
              <a:t>G</a:t>
            </a:r>
            <a:r>
              <a:rPr lang="pt-BR" sz="1200" b="0" i="0" kern="1200" dirty="0" err="1">
                <a:solidFill>
                  <a:schemeClr val="tx1"/>
                </a:solidFill>
                <a:latin typeface="Arial" charset="0"/>
                <a:ea typeface="+mn-ea"/>
                <a:cs typeface="+mn-cs"/>
              </a:rPr>
              <a:t>oldfarg</a:t>
            </a:r>
            <a:r>
              <a:rPr lang="pt-BR" sz="1200" b="0" i="0" kern="1200" dirty="0">
                <a:solidFill>
                  <a:schemeClr val="tx1"/>
                </a:solidFill>
                <a:latin typeface="Arial" charset="0"/>
                <a:ea typeface="+mn-ea"/>
                <a:cs typeface="+mn-cs"/>
              </a:rPr>
              <a:t>, Edward </a:t>
            </a:r>
            <a:r>
              <a:rPr lang="pt-BR" sz="1200" b="1" i="0" kern="1200" dirty="0" err="1">
                <a:solidFill>
                  <a:schemeClr val="tx1"/>
                </a:solidFill>
                <a:latin typeface="Arial" charset="0"/>
                <a:ea typeface="+mn-ea"/>
                <a:cs typeface="+mn-cs"/>
              </a:rPr>
              <a:t>M</a:t>
            </a:r>
            <a:r>
              <a:rPr lang="pt-BR" sz="1200" b="0" i="0" kern="1200" dirty="0" err="1">
                <a:solidFill>
                  <a:schemeClr val="tx1"/>
                </a:solidFill>
                <a:latin typeface="Arial" charset="0"/>
                <a:ea typeface="+mn-ea"/>
                <a:cs typeface="+mn-cs"/>
              </a:rPr>
              <a:t>osher</a:t>
            </a:r>
            <a:r>
              <a:rPr lang="pt-BR" sz="1200" b="0" i="0" kern="1200" dirty="0">
                <a:solidFill>
                  <a:schemeClr val="tx1"/>
                </a:solidFill>
                <a:latin typeface="Arial" charset="0"/>
                <a:ea typeface="+mn-ea"/>
                <a:cs typeface="+mn-cs"/>
              </a:rPr>
              <a:t> e Raymond </a:t>
            </a:r>
            <a:r>
              <a:rPr lang="pt-BR" sz="1200" b="1" i="0" kern="1200" dirty="0" err="1">
                <a:solidFill>
                  <a:schemeClr val="tx1"/>
                </a:solidFill>
                <a:latin typeface="Arial" charset="0"/>
                <a:ea typeface="+mn-ea"/>
                <a:cs typeface="+mn-cs"/>
              </a:rPr>
              <a:t>L</a:t>
            </a:r>
            <a:r>
              <a:rPr lang="pt-BR" sz="1200" b="0" i="0" kern="1200" dirty="0" err="1">
                <a:solidFill>
                  <a:schemeClr val="tx1"/>
                </a:solidFill>
                <a:latin typeface="Arial" charset="0"/>
                <a:ea typeface="+mn-ea"/>
                <a:cs typeface="+mn-cs"/>
              </a:rPr>
              <a:t>orie</a:t>
            </a:r>
            <a:r>
              <a:rPr lang="pt-BR" sz="1200" b="0" i="0" kern="1200" dirty="0">
                <a:solidFill>
                  <a:schemeClr val="tx1"/>
                </a:solidFill>
                <a:latin typeface="Arial" charset="0"/>
                <a:ea typeface="+mn-ea"/>
                <a:cs typeface="+mn-cs"/>
              </a:rPr>
              <a:t> (cujas iniciais dos sobrenomes por acaso coincidem com GML). A SGML não deve ser confundida com a </a:t>
            </a:r>
            <a:r>
              <a:rPr lang="pt-BR" sz="1200" b="0" i="0" u="none" strike="noStrike" kern="1200" dirty="0" err="1">
                <a:solidFill>
                  <a:schemeClr val="tx1"/>
                </a:solidFill>
                <a:latin typeface="Arial" charset="0"/>
                <a:ea typeface="+mn-ea"/>
                <a:cs typeface="+mn-cs"/>
                <a:hlinkClick r:id="rId6" tooltip="Geography Markup Language"/>
              </a:rPr>
              <a:t>Geography</a:t>
            </a:r>
            <a:r>
              <a:rPr lang="pt-BR" sz="1200" b="0" i="0" u="none" strike="noStrike" kern="1200" dirty="0">
                <a:solidFill>
                  <a:schemeClr val="tx1"/>
                </a:solidFill>
                <a:latin typeface="Arial" charset="0"/>
                <a:ea typeface="+mn-ea"/>
                <a:cs typeface="+mn-cs"/>
                <a:hlinkClick r:id="rId6" tooltip="Geography Markup Language"/>
              </a:rPr>
              <a:t> Markup Language</a:t>
            </a:r>
            <a:r>
              <a:rPr lang="pt-BR" sz="1200" b="0" i="0" kern="1200" dirty="0">
                <a:solidFill>
                  <a:schemeClr val="tx1"/>
                </a:solidFill>
                <a:latin typeface="Arial" charset="0"/>
                <a:ea typeface="+mn-ea"/>
                <a:cs typeface="+mn-cs"/>
              </a:rPr>
              <a:t> (GML) desenvolvida pelo consórcio Open GIS.</a:t>
            </a:r>
          </a:p>
          <a:p>
            <a:endParaRPr lang="pt-BR" sz="1200" b="0" i="0" kern="1200" dirty="0">
              <a:solidFill>
                <a:schemeClr val="tx1"/>
              </a:solidFill>
              <a:latin typeface="Arial" charset="0"/>
              <a:ea typeface="+mn-ea"/>
              <a:cs typeface="+mn-cs"/>
            </a:endParaRPr>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O artigo (</a:t>
            </a:r>
            <a:r>
              <a:rPr lang="en-US" dirty="0"/>
              <a:t>The </a:t>
            </a:r>
            <a:r>
              <a:rPr lang="en-US" dirty="0" err="1"/>
              <a:t>Lorel</a:t>
            </a:r>
            <a:r>
              <a:rPr lang="en-US" dirty="0"/>
              <a:t> Query Language for </a:t>
            </a:r>
            <a:r>
              <a:rPr lang="en-US" dirty="0" err="1"/>
              <a:t>Semistructured</a:t>
            </a:r>
            <a:r>
              <a:rPr lang="en-US" dirty="0"/>
              <a:t> Data</a:t>
            </a:r>
            <a:r>
              <a:rPr lang="pt-BR" dirty="0"/>
              <a:t>) que descreveu</a:t>
            </a:r>
            <a:r>
              <a:rPr lang="pt-BR" baseline="0" dirty="0"/>
              <a:t> o </a:t>
            </a:r>
            <a:r>
              <a:rPr lang="pt-BR" baseline="0" dirty="0" err="1"/>
              <a:t>Lorel</a:t>
            </a:r>
            <a:r>
              <a:rPr lang="pt-BR" baseline="0" dirty="0"/>
              <a:t> está disponível em </a:t>
            </a:r>
            <a:r>
              <a:rPr lang="pt-BR" dirty="0">
                <a:hlinkClick r:id="rId3"/>
              </a:rPr>
              <a:t>http://ilpubs.stanford.edu:8090/162/1/1996-35.pdf</a:t>
            </a:r>
            <a:endParaRPr lang="pt-BR" dirty="0"/>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C015E5F-420C-4D8E-B940-7A9A7195D6EB}" type="slidenum">
              <a:rPr lang="pt-BR"/>
              <a:pPr/>
              <a:t>27</a:t>
            </a:fld>
            <a:endParaRPr lang="pt-B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fr-FR"/>
              <a:t>Considérons une lettre commerciale. Grâce aux conventions de mise en page d'une lettre, nous pouvons repérer aisément ses éléments constitutifs, comme le logo etc.</a:t>
            </a:r>
          </a:p>
          <a:p>
            <a:pPr eaLnBrk="1" hangingPunct="1"/>
            <a:r>
              <a:rPr lang="fr-FR"/>
              <a:t>Certains peuvent se décomposer à nouveau en entités élémentaires. Ainsi l'entête se compose d'un nom d'entreprise, d'une adresse, d'un logo, le destinataire se compose d'un nom de personne et d'une adresse, le corps de la lettre est composé éventuellement de plusieurs paragraphes.</a:t>
            </a:r>
          </a:p>
          <a:p>
            <a:pPr eaLnBrk="1" hangingPunct="1"/>
            <a:r>
              <a:rPr lang="fr-FR"/>
              <a:t>XML va simplement offrir des conventions pour représenter cette lettre en repérant chacun de ses éléments constitutifs.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B8E0138C-0DBE-4021-A5A9-53DBCF3E6D4B}"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2AAA8EC1-18BF-42E6-B936-8F7E46F9521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B5919D8-4AF1-4800-8EA2-27305DB4B12A}"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B61940D8-20C8-4B65-BAA1-B7C7EAACD1B3}"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D84416B2-BF7D-4461-B90C-F816B9436A32}"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37221B8D-E771-4DA2-A2A1-5F9A0E2BC9E8}"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28038F75-6254-4F99-91C5-10B980E11243}"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A1A71873-4F05-4207-98BB-78A1D664FD1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78EF70AE-0F34-4920-A1D8-75D961A337D1}"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C03FDD5-3470-4DB0-BE24-15502286B061}"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31E762F4-28CB-415D-80E0-9C14D83DB7D4}"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8485C39A-2408-42F9-A9E1-C16C828E7742}"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c.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79613" y="260350"/>
            <a:ext cx="6307137" cy="792163"/>
          </a:xfrm>
        </p:spPr>
        <p:txBody>
          <a:bodyPr/>
          <a:lstStyle/>
          <a:p>
            <a:pPr algn="l"/>
            <a:r>
              <a:rPr lang="pt-BR" sz="3200" b="1" dirty="0"/>
              <a:t>Integração de Sistemas e XML</a:t>
            </a:r>
          </a:p>
        </p:txBody>
      </p:sp>
      <p:sp>
        <p:nvSpPr>
          <p:cNvPr id="2051" name="Rectangle 3"/>
          <p:cNvSpPr>
            <a:spLocks noGrp="1" noChangeArrowheads="1"/>
          </p:cNvSpPr>
          <p:nvPr>
            <p:ph type="subTitle" idx="1"/>
          </p:nvPr>
        </p:nvSpPr>
        <p:spPr>
          <a:xfrm>
            <a:off x="2292350" y="1939925"/>
            <a:ext cx="6400800" cy="1752600"/>
          </a:xfrm>
        </p:spPr>
        <p:txBody>
          <a:bodyPr/>
          <a:lstStyle/>
          <a:p>
            <a:pPr algn="r"/>
            <a:r>
              <a:rPr lang="pt-BR" sz="4000" b="1" dirty="0"/>
              <a:t>Introdução ao XML</a:t>
            </a:r>
          </a:p>
          <a:p>
            <a:pPr algn="r"/>
            <a:r>
              <a:rPr lang="pt-BR" sz="2800" dirty="0"/>
              <a:t>Aula 01</a:t>
            </a:r>
          </a:p>
          <a:p>
            <a:pPr algn="r"/>
            <a:endParaRPr lang="pt-BR" sz="2800" dirty="0"/>
          </a:p>
        </p:txBody>
      </p:sp>
      <p:sp>
        <p:nvSpPr>
          <p:cNvPr id="2052" name="Text Box 4"/>
          <p:cNvSpPr txBox="1">
            <a:spLocks noChangeArrowheads="1"/>
          </p:cNvSpPr>
          <p:nvPr/>
        </p:nvSpPr>
        <p:spPr bwMode="auto">
          <a:xfrm>
            <a:off x="1995488" y="981075"/>
            <a:ext cx="4032250" cy="738664"/>
          </a:xfrm>
          <a:prstGeom prst="rect">
            <a:avLst/>
          </a:prstGeom>
          <a:noFill/>
          <a:ln w="9525">
            <a:noFill/>
            <a:miter lim="800000"/>
            <a:headEnd/>
            <a:tailEnd/>
          </a:ln>
          <a:effectLst/>
        </p:spPr>
        <p:txBody>
          <a:bodyPr>
            <a:spAutoFit/>
          </a:bodyPr>
          <a:lstStyle/>
          <a:p>
            <a:r>
              <a:rPr lang="pt-BR" b="1" dirty="0"/>
              <a:t>Prof. Sergio Serra</a:t>
            </a:r>
          </a:p>
          <a:p>
            <a:r>
              <a:rPr lang="pt-BR" sz="1600" dirty="0"/>
              <a:t>sergioserra@gmail.com</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026"/>
          <p:cNvSpPr>
            <a:spLocks noGrp="1" noChangeArrowheads="1"/>
          </p:cNvSpPr>
          <p:nvPr>
            <p:ph type="title"/>
          </p:nvPr>
        </p:nvSpPr>
        <p:spPr/>
        <p:txBody>
          <a:bodyPr/>
          <a:lstStyle/>
          <a:p>
            <a:pPr eaLnBrk="1" hangingPunct="1">
              <a:defRPr/>
            </a:pPr>
            <a:r>
              <a:rPr lang="pt-BR"/>
              <a:t>Exemplos</a:t>
            </a:r>
            <a:endParaRPr lang="en-US"/>
          </a:p>
        </p:txBody>
      </p:sp>
      <p:sp>
        <p:nvSpPr>
          <p:cNvPr id="13315" name="Rectangle 1027"/>
          <p:cNvSpPr>
            <a:spLocks noGrp="1" noChangeArrowheads="1"/>
          </p:cNvSpPr>
          <p:nvPr>
            <p:ph sz="half" idx="1"/>
          </p:nvPr>
        </p:nvSpPr>
        <p:spPr/>
        <p:txBody>
          <a:bodyPr/>
          <a:lstStyle/>
          <a:p>
            <a:pPr eaLnBrk="1" hangingPunct="1"/>
            <a:r>
              <a:rPr lang="pt-BR" dirty="0"/>
              <a:t>Guia de restaurantes (</a:t>
            </a:r>
            <a:r>
              <a:rPr lang="pt-BR" dirty="0" err="1"/>
              <a:t>Palo</a:t>
            </a:r>
            <a:r>
              <a:rPr lang="pt-BR" dirty="0"/>
              <a:t> Alto </a:t>
            </a:r>
            <a:r>
              <a:rPr lang="pt-BR" dirty="0" err="1"/>
              <a:t>Weekly</a:t>
            </a:r>
            <a:r>
              <a:rPr lang="pt-BR" dirty="0"/>
              <a:t> </a:t>
            </a:r>
            <a:r>
              <a:rPr lang="pt-BR" dirty="0" err="1"/>
              <a:t>newspaper</a:t>
            </a:r>
            <a:r>
              <a:rPr lang="pt-BR" dirty="0"/>
              <a:t>)</a:t>
            </a:r>
            <a:endParaRPr lang="en-US" dirty="0"/>
          </a:p>
          <a:p>
            <a:pPr lvl="1" eaLnBrk="1" hangingPunct="1"/>
            <a:r>
              <a:rPr lang="pt-BR" dirty="0"/>
              <a:t>Cada restaurante apresenta uma estrutura diferente</a:t>
            </a:r>
          </a:p>
        </p:txBody>
      </p:sp>
      <p:sp>
        <p:nvSpPr>
          <p:cNvPr id="13316" name="Text Box 1028"/>
          <p:cNvSpPr txBox="1">
            <a:spLocks noChangeArrowheads="1"/>
          </p:cNvSpPr>
          <p:nvPr/>
        </p:nvSpPr>
        <p:spPr bwMode="auto">
          <a:xfrm>
            <a:off x="4572000" y="1296988"/>
            <a:ext cx="4026090" cy="5078313"/>
          </a:xfrm>
          <a:prstGeom prst="rect">
            <a:avLst/>
          </a:prstGeom>
          <a:solidFill>
            <a:schemeClr val="accent1"/>
          </a:solidFill>
          <a:ln w="9525">
            <a:noFill/>
            <a:miter lim="800000"/>
            <a:headEnd/>
            <a:tailEnd/>
          </a:ln>
        </p:spPr>
        <p:txBody>
          <a:bodyPr wrap="square">
            <a:spAutoFit/>
          </a:bodyPr>
          <a:lstStyle/>
          <a:p>
            <a:pPr>
              <a:spcBef>
                <a:spcPts val="0"/>
              </a:spcBef>
            </a:pPr>
            <a:r>
              <a:rPr lang="en-US" dirty="0">
                <a:latin typeface="Courier New" pitchFamily="49" charset="0"/>
              </a:rPr>
              <a:t>Guide</a:t>
            </a:r>
          </a:p>
          <a:p>
            <a:pPr>
              <a:spcBef>
                <a:spcPts val="0"/>
              </a:spcBef>
            </a:pPr>
            <a:r>
              <a:rPr lang="en-US" u="sng" dirty="0">
                <a:latin typeface="Courier New" pitchFamily="49" charset="0"/>
              </a:rPr>
              <a:t>Restaurant</a:t>
            </a:r>
          </a:p>
          <a:p>
            <a:pPr>
              <a:spcBef>
                <a:spcPts val="0"/>
              </a:spcBef>
            </a:pPr>
            <a:r>
              <a:rPr lang="en-US" dirty="0">
                <a:latin typeface="Courier New" pitchFamily="49" charset="0"/>
              </a:rPr>
              <a:t>Name “Blues on the Bay”</a:t>
            </a:r>
          </a:p>
          <a:p>
            <a:pPr>
              <a:spcBef>
                <a:spcPts val="0"/>
              </a:spcBef>
            </a:pPr>
            <a:r>
              <a:rPr lang="en-US" dirty="0">
                <a:latin typeface="Courier New" pitchFamily="49" charset="0"/>
              </a:rPr>
              <a:t>Category “</a:t>
            </a:r>
            <a:r>
              <a:rPr lang="en-US" dirty="0" err="1">
                <a:latin typeface="Courier New" pitchFamily="49" charset="0"/>
              </a:rPr>
              <a:t>Vegeterian</a:t>
            </a:r>
            <a:r>
              <a:rPr lang="en-US" dirty="0">
                <a:latin typeface="Courier New" pitchFamily="49" charset="0"/>
              </a:rPr>
              <a:t>”</a:t>
            </a:r>
          </a:p>
          <a:p>
            <a:pPr>
              <a:spcBef>
                <a:spcPts val="0"/>
              </a:spcBef>
            </a:pPr>
            <a:r>
              <a:rPr lang="en-US" dirty="0">
                <a:latin typeface="Courier New" pitchFamily="49" charset="0"/>
              </a:rPr>
              <a:t>Entree</a:t>
            </a:r>
          </a:p>
          <a:p>
            <a:pPr>
              <a:spcBef>
                <a:spcPts val="0"/>
              </a:spcBef>
            </a:pPr>
            <a:r>
              <a:rPr lang="en-US" dirty="0">
                <a:latin typeface="Courier New" pitchFamily="49" charset="0"/>
              </a:rPr>
              <a:t>Name “Black bean soup”</a:t>
            </a:r>
          </a:p>
          <a:p>
            <a:pPr>
              <a:spcBef>
                <a:spcPts val="0"/>
              </a:spcBef>
            </a:pPr>
            <a:r>
              <a:rPr lang="en-US" dirty="0">
                <a:latin typeface="Courier New" pitchFamily="49" charset="0"/>
              </a:rPr>
              <a:t>Price “10.00”</a:t>
            </a:r>
          </a:p>
          <a:p>
            <a:pPr>
              <a:spcBef>
                <a:spcPts val="0"/>
              </a:spcBef>
            </a:pPr>
            <a:r>
              <a:rPr lang="en-US" dirty="0">
                <a:latin typeface="Courier New" pitchFamily="49" charset="0"/>
              </a:rPr>
              <a:t>Entree</a:t>
            </a:r>
          </a:p>
          <a:p>
            <a:pPr>
              <a:spcBef>
                <a:spcPts val="0"/>
              </a:spcBef>
            </a:pPr>
            <a:r>
              <a:rPr lang="en-US" dirty="0">
                <a:latin typeface="Courier New" pitchFamily="49" charset="0"/>
              </a:rPr>
              <a:t>Name “Asparagus Timbale”</a:t>
            </a:r>
          </a:p>
          <a:p>
            <a:pPr>
              <a:spcBef>
                <a:spcPts val="0"/>
              </a:spcBef>
            </a:pPr>
            <a:r>
              <a:rPr lang="en-US" dirty="0">
                <a:latin typeface="Courier New" pitchFamily="49" charset="0"/>
              </a:rPr>
              <a:t>Price “22.50”</a:t>
            </a:r>
          </a:p>
          <a:p>
            <a:pPr>
              <a:spcBef>
                <a:spcPts val="0"/>
              </a:spcBef>
            </a:pPr>
            <a:r>
              <a:rPr lang="en-US" dirty="0">
                <a:latin typeface="Courier New" pitchFamily="49" charset="0"/>
              </a:rPr>
              <a:t>Location</a:t>
            </a:r>
          </a:p>
          <a:p>
            <a:pPr>
              <a:spcBef>
                <a:spcPts val="0"/>
              </a:spcBef>
            </a:pPr>
            <a:r>
              <a:rPr lang="en-US" dirty="0">
                <a:latin typeface="Courier New" pitchFamily="49" charset="0"/>
              </a:rPr>
              <a:t>Street “1890 Wharf Ave”</a:t>
            </a:r>
          </a:p>
          <a:p>
            <a:pPr>
              <a:spcBef>
                <a:spcPts val="0"/>
              </a:spcBef>
            </a:pPr>
            <a:r>
              <a:rPr lang="en-US" dirty="0">
                <a:latin typeface="Courier New" pitchFamily="49" charset="0"/>
              </a:rPr>
              <a:t>City “San Francisco”</a:t>
            </a:r>
          </a:p>
          <a:p>
            <a:pPr>
              <a:spcBef>
                <a:spcPts val="0"/>
              </a:spcBef>
            </a:pPr>
            <a:r>
              <a:rPr lang="en-US" u="sng" dirty="0">
                <a:latin typeface="Courier New" pitchFamily="49" charset="0"/>
              </a:rPr>
              <a:t>Restaurant</a:t>
            </a:r>
          </a:p>
          <a:p>
            <a:pPr>
              <a:spcBef>
                <a:spcPts val="0"/>
              </a:spcBef>
            </a:pPr>
            <a:r>
              <a:rPr lang="en-US" dirty="0">
                <a:latin typeface="Courier New" pitchFamily="49" charset="0"/>
              </a:rPr>
              <a:t>Name “McDonald’s”</a:t>
            </a:r>
          </a:p>
          <a:p>
            <a:pPr>
              <a:spcBef>
                <a:spcPts val="0"/>
              </a:spcBef>
            </a:pPr>
            <a:r>
              <a:rPr lang="en-US" dirty="0">
                <a:latin typeface="Courier New" pitchFamily="49" charset="0"/>
              </a:rPr>
              <a:t>Category “Fast Food”</a:t>
            </a:r>
          </a:p>
          <a:p>
            <a:pPr>
              <a:spcBef>
                <a:spcPts val="0"/>
              </a:spcBef>
            </a:pPr>
            <a:r>
              <a:rPr lang="en-US" dirty="0">
                <a:latin typeface="Courier New" pitchFamily="49" charset="0"/>
              </a:rPr>
              <a:t>Price “cheap”</a:t>
            </a:r>
          </a:p>
          <a:p>
            <a:pPr>
              <a:spcBef>
                <a:spcPts val="0"/>
              </a:spcBef>
            </a:pPr>
            <a:r>
              <a:rPr lang="en-US" dirty="0">
                <a:latin typeface="Courier New" pitchFamily="49" charset="0"/>
              </a:rPr>
              <a:t>Nearby “Blues on the Bay”</a:t>
            </a:r>
          </a:p>
        </p:txBody>
      </p:sp>
      <p:sp>
        <p:nvSpPr>
          <p:cNvPr id="6" name="Retângulo 5"/>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7" name="Espaço Reservado para Número de Slide 6"/>
          <p:cNvSpPr>
            <a:spLocks noGrp="1"/>
          </p:cNvSpPr>
          <p:nvPr>
            <p:ph type="sldNum" sz="quarter" idx="12"/>
          </p:nvPr>
        </p:nvSpPr>
        <p:spPr/>
        <p:txBody>
          <a:bodyPr/>
          <a:lstStyle/>
          <a:p>
            <a:fld id="{37221B8D-E771-4DA2-A2A1-5F9A0E2BC9E8}" type="slidenum">
              <a:rPr lang="pt-BR" smtClean="0"/>
              <a:pPr/>
              <a:t>10</a:t>
            </a:fld>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Rectangle 28"/>
          <p:cNvSpPr>
            <a:spLocks noGrp="1" noChangeArrowheads="1"/>
          </p:cNvSpPr>
          <p:nvPr>
            <p:ph type="title"/>
          </p:nvPr>
        </p:nvSpPr>
        <p:spPr/>
        <p:txBody>
          <a:bodyPr/>
          <a:lstStyle/>
          <a:p>
            <a:pPr eaLnBrk="1" hangingPunct="1">
              <a:defRPr/>
            </a:pPr>
            <a:r>
              <a:rPr lang="pt-BR" dirty="0"/>
              <a:t>Web: grande fonte de dados semi-estruturados</a:t>
            </a:r>
            <a:endParaRPr lang="en-US" dirty="0"/>
          </a:p>
        </p:txBody>
      </p:sp>
      <p:sp>
        <p:nvSpPr>
          <p:cNvPr id="14339" name="Rectangle 29"/>
          <p:cNvSpPr>
            <a:spLocks noGrp="1" noChangeArrowheads="1"/>
          </p:cNvSpPr>
          <p:nvPr>
            <p:ph idx="1"/>
          </p:nvPr>
        </p:nvSpPr>
        <p:spPr/>
        <p:txBody>
          <a:bodyPr/>
          <a:lstStyle/>
          <a:p>
            <a:pPr eaLnBrk="1" hangingPunct="1"/>
            <a:r>
              <a:rPr lang="pt-BR" sz="2400"/>
              <a:t>Páginas web contém informação valiosa</a:t>
            </a:r>
          </a:p>
          <a:p>
            <a:pPr lvl="1" eaLnBrk="1" hangingPunct="1"/>
            <a:r>
              <a:rPr lang="pt-BR" sz="2000"/>
              <a:t>Documentos de conteúdo importante</a:t>
            </a:r>
          </a:p>
          <a:p>
            <a:pPr lvl="1" eaLnBrk="1" hangingPunct="1"/>
            <a:r>
              <a:rPr lang="pt-BR" sz="2000"/>
              <a:t>Dados armazenados em BD’s disponibilizados na web</a:t>
            </a:r>
          </a:p>
          <a:p>
            <a:pPr eaLnBrk="1" hangingPunct="1"/>
            <a:r>
              <a:rPr lang="pt-BR" sz="2400"/>
              <a:t>Novas aplicações surgem com outro objetivo</a:t>
            </a:r>
          </a:p>
          <a:p>
            <a:pPr lvl="1" eaLnBrk="1" hangingPunct="1"/>
            <a:r>
              <a:rPr lang="pt-BR" sz="2000"/>
              <a:t>Intercambiar e/ou extrair informação da web</a:t>
            </a:r>
          </a:p>
          <a:p>
            <a:pPr lvl="1" eaLnBrk="1" hangingPunct="1"/>
            <a:r>
              <a:rPr lang="pt-BR" sz="2000"/>
              <a:t>Monitoração do acesso/navegação do usuário</a:t>
            </a:r>
          </a:p>
        </p:txBody>
      </p:sp>
      <p:sp>
        <p:nvSpPr>
          <p:cNvPr id="14340" name="Text Box 27"/>
          <p:cNvSpPr txBox="1">
            <a:spLocks noChangeArrowheads="1"/>
          </p:cNvSpPr>
          <p:nvPr/>
        </p:nvSpPr>
        <p:spPr bwMode="auto">
          <a:xfrm>
            <a:off x="730250" y="4975225"/>
            <a:ext cx="184150" cy="457200"/>
          </a:xfrm>
          <a:prstGeom prst="rect">
            <a:avLst/>
          </a:prstGeom>
          <a:noFill/>
          <a:ln w="9525">
            <a:noFill/>
            <a:miter lim="800000"/>
            <a:headEnd/>
            <a:tailEnd/>
          </a:ln>
        </p:spPr>
        <p:txBody>
          <a:bodyPr wrap="none">
            <a:spAutoFit/>
          </a:bodyPr>
          <a:lstStyle/>
          <a:p>
            <a:endParaRPr lang="pt-BR" sz="2400"/>
          </a:p>
        </p:txBody>
      </p:sp>
      <p:sp>
        <p:nvSpPr>
          <p:cNvPr id="14341" name="AutoShape 32"/>
          <p:cNvSpPr>
            <a:spLocks noChangeArrowheads="1"/>
          </p:cNvSpPr>
          <p:nvPr/>
        </p:nvSpPr>
        <p:spPr bwMode="auto">
          <a:xfrm>
            <a:off x="6673850" y="4746625"/>
            <a:ext cx="1524000" cy="1676400"/>
          </a:xfrm>
          <a:prstGeom prst="can">
            <a:avLst>
              <a:gd name="adj" fmla="val 11575"/>
            </a:avLst>
          </a:prstGeom>
          <a:solidFill>
            <a:schemeClr val="accent1"/>
          </a:solidFill>
          <a:ln w="9525">
            <a:solidFill>
              <a:schemeClr val="tx1"/>
            </a:solidFill>
            <a:miter lim="800000"/>
            <a:headEnd/>
            <a:tailEnd/>
          </a:ln>
        </p:spPr>
        <p:txBody>
          <a:bodyPr wrap="none" anchor="ctr"/>
          <a:lstStyle/>
          <a:p>
            <a:pPr algn="ctr"/>
            <a:r>
              <a:rPr lang="pt-BR"/>
              <a:t>Web</a:t>
            </a:r>
            <a:endParaRPr lang="en-US"/>
          </a:p>
        </p:txBody>
      </p:sp>
      <p:sp>
        <p:nvSpPr>
          <p:cNvPr id="14342" name="Text Box 33"/>
          <p:cNvSpPr txBox="1">
            <a:spLocks noChangeArrowheads="1"/>
          </p:cNvSpPr>
          <p:nvPr/>
        </p:nvSpPr>
        <p:spPr bwMode="auto">
          <a:xfrm>
            <a:off x="425450" y="4060825"/>
            <a:ext cx="3416300" cy="923330"/>
          </a:xfrm>
          <a:prstGeom prst="rect">
            <a:avLst/>
          </a:prstGeom>
          <a:noFill/>
          <a:ln w="9525">
            <a:noFill/>
            <a:miter lim="800000"/>
            <a:headEnd/>
            <a:tailEnd/>
          </a:ln>
        </p:spPr>
        <p:txBody>
          <a:bodyPr>
            <a:spAutoFit/>
          </a:bodyPr>
          <a:lstStyle/>
          <a:p>
            <a:pPr>
              <a:spcBef>
                <a:spcPts val="0"/>
              </a:spcBef>
            </a:pPr>
            <a:r>
              <a:rPr lang="pt-BR" dirty="0">
                <a:solidFill>
                  <a:schemeClr val="accent1">
                    <a:lumMod val="50000"/>
                  </a:schemeClr>
                </a:solidFill>
              </a:rPr>
              <a:t>Antes, a web era vista como </a:t>
            </a:r>
          </a:p>
          <a:p>
            <a:pPr>
              <a:spcBef>
                <a:spcPts val="0"/>
              </a:spcBef>
            </a:pPr>
            <a:r>
              <a:rPr lang="pt-BR" dirty="0">
                <a:solidFill>
                  <a:schemeClr val="accent1">
                    <a:lumMod val="50000"/>
                  </a:schemeClr>
                </a:solidFill>
              </a:rPr>
              <a:t>uma forma de disponibilizar </a:t>
            </a:r>
          </a:p>
          <a:p>
            <a:pPr>
              <a:spcBef>
                <a:spcPts val="0"/>
              </a:spcBef>
            </a:pPr>
            <a:r>
              <a:rPr lang="pt-BR" dirty="0">
                <a:solidFill>
                  <a:schemeClr val="accent1">
                    <a:lumMod val="50000"/>
                  </a:schemeClr>
                </a:solidFill>
              </a:rPr>
              <a:t>informação e/ou sistemas.</a:t>
            </a:r>
          </a:p>
        </p:txBody>
      </p:sp>
      <p:sp>
        <p:nvSpPr>
          <p:cNvPr id="14343" name="Rectangle 34"/>
          <p:cNvSpPr>
            <a:spLocks noChangeArrowheads="1"/>
          </p:cNvSpPr>
          <p:nvPr/>
        </p:nvSpPr>
        <p:spPr bwMode="auto">
          <a:xfrm>
            <a:off x="5378450" y="4060825"/>
            <a:ext cx="3048000" cy="646331"/>
          </a:xfrm>
          <a:prstGeom prst="rect">
            <a:avLst/>
          </a:prstGeom>
          <a:noFill/>
          <a:ln w="9525">
            <a:noFill/>
            <a:miter lim="800000"/>
            <a:headEnd/>
            <a:tailEnd/>
          </a:ln>
        </p:spPr>
        <p:txBody>
          <a:bodyPr>
            <a:spAutoFit/>
          </a:bodyPr>
          <a:lstStyle/>
          <a:p>
            <a:pPr algn="r">
              <a:spcBef>
                <a:spcPct val="50000"/>
              </a:spcBef>
            </a:pPr>
            <a:r>
              <a:rPr lang="pt-BR" dirty="0">
                <a:solidFill>
                  <a:schemeClr val="accent1">
                    <a:lumMod val="50000"/>
                  </a:schemeClr>
                </a:solidFill>
              </a:rPr>
              <a:t>Hoje,  a Web é vista como uma grande base de dados. </a:t>
            </a:r>
            <a:endParaRPr lang="en-US" dirty="0">
              <a:solidFill>
                <a:schemeClr val="accent1">
                  <a:lumMod val="50000"/>
                </a:schemeClr>
              </a:solidFill>
            </a:endParaRPr>
          </a:p>
        </p:txBody>
      </p:sp>
      <p:sp>
        <p:nvSpPr>
          <p:cNvPr id="14344" name="AutoShape 36"/>
          <p:cNvSpPr>
            <a:spLocks noChangeArrowheads="1"/>
          </p:cNvSpPr>
          <p:nvPr/>
        </p:nvSpPr>
        <p:spPr bwMode="auto">
          <a:xfrm>
            <a:off x="425450" y="50514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5" name="AutoShape 37"/>
          <p:cNvSpPr>
            <a:spLocks noChangeArrowheads="1"/>
          </p:cNvSpPr>
          <p:nvPr/>
        </p:nvSpPr>
        <p:spPr bwMode="auto">
          <a:xfrm>
            <a:off x="577850" y="52038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6" name="AutoShape 38"/>
          <p:cNvSpPr>
            <a:spLocks noChangeArrowheads="1"/>
          </p:cNvSpPr>
          <p:nvPr/>
        </p:nvSpPr>
        <p:spPr bwMode="auto">
          <a:xfrm>
            <a:off x="730250" y="53562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7" name="AutoShape 39"/>
          <p:cNvSpPr>
            <a:spLocks noChangeArrowheads="1"/>
          </p:cNvSpPr>
          <p:nvPr/>
        </p:nvSpPr>
        <p:spPr bwMode="auto">
          <a:xfrm>
            <a:off x="1339850" y="5508625"/>
            <a:ext cx="609600" cy="228600"/>
          </a:xfrm>
          <a:prstGeom prst="leftRightArrow">
            <a:avLst>
              <a:gd name="adj1" fmla="val 50000"/>
              <a:gd name="adj2" fmla="val 53333"/>
            </a:avLst>
          </a:prstGeom>
          <a:solidFill>
            <a:schemeClr val="accent1"/>
          </a:solidFill>
          <a:ln w="9525">
            <a:solidFill>
              <a:schemeClr val="tx1"/>
            </a:solidFill>
            <a:miter lim="800000"/>
            <a:headEnd/>
            <a:tailEnd/>
          </a:ln>
        </p:spPr>
        <p:txBody>
          <a:bodyPr wrap="none" anchor="ctr"/>
          <a:lstStyle/>
          <a:p>
            <a:endParaRPr lang="pt-BR"/>
          </a:p>
        </p:txBody>
      </p:sp>
      <p:sp>
        <p:nvSpPr>
          <p:cNvPr id="14348" name="AutoShape 44"/>
          <p:cNvSpPr>
            <a:spLocks noChangeArrowheads="1"/>
          </p:cNvSpPr>
          <p:nvPr/>
        </p:nvSpPr>
        <p:spPr bwMode="auto">
          <a:xfrm>
            <a:off x="4616450" y="5356225"/>
            <a:ext cx="1371600" cy="609600"/>
          </a:xfrm>
          <a:custGeom>
            <a:avLst/>
            <a:gdLst>
              <a:gd name="T0" fmla="*/ 1028700 w 21600"/>
              <a:gd name="T1" fmla="*/ 0 h 21600"/>
              <a:gd name="T2" fmla="*/ 0 w 21600"/>
              <a:gd name="T3" fmla="*/ 304800 h 21600"/>
              <a:gd name="T4" fmla="*/ 1028700 w 21600"/>
              <a:gd name="T5" fmla="*/ 609600 h 21600"/>
              <a:gd name="T6" fmla="*/ 1371600 w 21600"/>
              <a:gd name="T7" fmla="*/ 3048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lumMod val="50000"/>
            </a:schemeClr>
          </a:solidFill>
          <a:ln w="9525">
            <a:solidFill>
              <a:schemeClr val="tx1"/>
            </a:solidFill>
            <a:miter lim="800000"/>
            <a:headEnd/>
            <a:tailEnd/>
          </a:ln>
        </p:spPr>
        <p:txBody>
          <a:bodyPr wrap="none" anchor="ctr"/>
          <a:lstStyle/>
          <a:p>
            <a:endParaRPr lang="pt-BR"/>
          </a:p>
        </p:txBody>
      </p:sp>
      <p:sp>
        <p:nvSpPr>
          <p:cNvPr id="14349" name="AutoShape 45"/>
          <p:cNvSpPr>
            <a:spLocks noChangeArrowheads="1"/>
          </p:cNvSpPr>
          <p:nvPr/>
        </p:nvSpPr>
        <p:spPr bwMode="auto">
          <a:xfrm>
            <a:off x="3549650" y="5356225"/>
            <a:ext cx="914400" cy="609600"/>
          </a:xfrm>
          <a:prstGeom prst="leftArrow">
            <a:avLst>
              <a:gd name="adj1" fmla="val 50000"/>
              <a:gd name="adj2" fmla="val 37500"/>
            </a:avLst>
          </a:prstGeom>
          <a:solidFill>
            <a:schemeClr val="accent1">
              <a:lumMod val="50000"/>
            </a:schemeClr>
          </a:solidFill>
          <a:ln w="9525">
            <a:solidFill>
              <a:schemeClr val="tx1"/>
            </a:solidFill>
            <a:miter lim="800000"/>
            <a:headEnd/>
            <a:tailEnd/>
          </a:ln>
        </p:spPr>
        <p:txBody>
          <a:bodyPr wrap="none" anchor="ctr"/>
          <a:lstStyle/>
          <a:p>
            <a:endParaRPr lang="pt-BR"/>
          </a:p>
        </p:txBody>
      </p:sp>
      <p:sp>
        <p:nvSpPr>
          <p:cNvPr id="7215" name="AutoShape 47"/>
          <p:cNvSpPr>
            <a:spLocks noChangeArrowheads="1"/>
          </p:cNvSpPr>
          <p:nvPr/>
        </p:nvSpPr>
        <p:spPr bwMode="auto">
          <a:xfrm>
            <a:off x="6902450" y="49752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1" name="AutoShape 48"/>
          <p:cNvSpPr>
            <a:spLocks noChangeArrowheads="1"/>
          </p:cNvSpPr>
          <p:nvPr/>
        </p:nvSpPr>
        <p:spPr bwMode="auto">
          <a:xfrm>
            <a:off x="7054850" y="51276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2" name="AutoShape 49"/>
          <p:cNvSpPr>
            <a:spLocks noChangeArrowheads="1"/>
          </p:cNvSpPr>
          <p:nvPr/>
        </p:nvSpPr>
        <p:spPr bwMode="auto">
          <a:xfrm>
            <a:off x="7207250" y="52800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r>
              <a:rPr lang="pt-BR">
                <a:latin typeface="Monotype Corsiva" pitchFamily="66" charset="0"/>
              </a:rPr>
              <a:t>WEB</a:t>
            </a:r>
            <a:endParaRPr lang="en-US">
              <a:latin typeface="Monotype Corsiva" pitchFamily="66" charset="0"/>
            </a:endParaRPr>
          </a:p>
        </p:txBody>
      </p:sp>
      <p:sp>
        <p:nvSpPr>
          <p:cNvPr id="14353" name="AutoShape 50"/>
          <p:cNvSpPr>
            <a:spLocks noChangeArrowheads="1"/>
          </p:cNvSpPr>
          <p:nvPr/>
        </p:nvSpPr>
        <p:spPr bwMode="auto">
          <a:xfrm>
            <a:off x="2025650" y="50514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4" name="AutoShape 51"/>
          <p:cNvSpPr>
            <a:spLocks noChangeArrowheads="1"/>
          </p:cNvSpPr>
          <p:nvPr/>
        </p:nvSpPr>
        <p:spPr bwMode="auto">
          <a:xfrm>
            <a:off x="2178050" y="52038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5" name="AutoShape 52"/>
          <p:cNvSpPr>
            <a:spLocks noChangeArrowheads="1"/>
          </p:cNvSpPr>
          <p:nvPr/>
        </p:nvSpPr>
        <p:spPr bwMode="auto">
          <a:xfrm>
            <a:off x="2330450" y="53562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r>
              <a:rPr lang="pt-BR">
                <a:latin typeface="Monotype Corsiva" pitchFamily="66" charset="0"/>
              </a:rPr>
              <a:t>WEB</a:t>
            </a:r>
            <a:endParaRPr lang="en-US">
              <a:latin typeface="Monotype Corsiva" pitchFamily="66" charset="0"/>
            </a:endParaRPr>
          </a:p>
        </p:txBody>
      </p:sp>
      <p:sp>
        <p:nvSpPr>
          <p:cNvPr id="20" name="Retângulo 19"/>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21" name="Espaço Reservado para Número de Slide 20"/>
          <p:cNvSpPr>
            <a:spLocks noGrp="1"/>
          </p:cNvSpPr>
          <p:nvPr>
            <p:ph type="sldNum" sz="quarter" idx="12"/>
          </p:nvPr>
        </p:nvSpPr>
        <p:spPr/>
        <p:txBody>
          <a:bodyPr/>
          <a:lstStyle/>
          <a:p>
            <a:fld id="{B61940D8-20C8-4B65-BAA1-B7C7EAACD1B3}" type="slidenum">
              <a:rPr lang="pt-BR" smtClean="0"/>
              <a:pPr/>
              <a:t>11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iterate type="wd">
                                    <p:tmPct val="100000"/>
                                  </p:iterate>
                                  <p:childTnLst>
                                    <p:set>
                                      <p:cBhvr>
                                        <p:cTn id="6" dur="1" fill="hold">
                                          <p:stCondLst>
                                            <p:cond delay="0"/>
                                          </p:stCondLst>
                                        </p:cTn>
                                        <p:tgtEl>
                                          <p:spTgt spid="7215">
                                            <p:txEl>
                                              <p:pRg st="0" end="0"/>
                                            </p:txEl>
                                          </p:spTgt>
                                        </p:tgtEl>
                                        <p:attrNameLst>
                                          <p:attrName>style.visibility</p:attrName>
                                        </p:attrNameLst>
                                      </p:cBhvr>
                                      <p:to>
                                        <p:strVal val="visible"/>
                                      </p:to>
                                    </p:set>
                                    <p:anim calcmode="lin" valueType="num">
                                      <p:cBhvr additive="base">
                                        <p:cTn id="7" dur="300" fill="hold"/>
                                        <p:tgtEl>
                                          <p:spTgt spid="7215">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21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pt-BR"/>
              <a:t>Descrever os dados da Web</a:t>
            </a:r>
            <a:endParaRPr lang="en-US"/>
          </a:p>
        </p:txBody>
      </p:sp>
      <p:sp>
        <p:nvSpPr>
          <p:cNvPr id="15363" name="Rectangle 3"/>
          <p:cNvSpPr>
            <a:spLocks noGrp="1" noChangeArrowheads="1"/>
          </p:cNvSpPr>
          <p:nvPr>
            <p:ph type="body" idx="1"/>
          </p:nvPr>
        </p:nvSpPr>
        <p:spPr/>
        <p:txBody>
          <a:bodyPr/>
          <a:lstStyle/>
          <a:p>
            <a:pPr eaLnBrk="1" hangingPunct="1">
              <a:lnSpc>
                <a:spcPct val="90000"/>
              </a:lnSpc>
            </a:pPr>
            <a:r>
              <a:rPr lang="pt-BR"/>
              <a:t>Tratar dados semi-estruturados</a:t>
            </a:r>
          </a:p>
          <a:p>
            <a:pPr eaLnBrk="1" hangingPunct="1">
              <a:lnSpc>
                <a:spcPct val="90000"/>
              </a:lnSpc>
            </a:pPr>
            <a:r>
              <a:rPr lang="pt-BR"/>
              <a:t>Separar o conteúdo:</a:t>
            </a:r>
          </a:p>
          <a:p>
            <a:pPr lvl="1" eaLnBrk="1" hangingPunct="1">
              <a:lnSpc>
                <a:spcPct val="90000"/>
              </a:lnSpc>
            </a:pPr>
            <a:r>
              <a:rPr lang="pt-BR"/>
              <a:t>Independência de armazenamento</a:t>
            </a:r>
          </a:p>
          <a:p>
            <a:pPr lvl="2" eaLnBrk="1" hangingPunct="1">
              <a:lnSpc>
                <a:spcPct val="90000"/>
              </a:lnSpc>
            </a:pPr>
            <a:r>
              <a:rPr lang="pt-BR"/>
              <a:t>Permite a visualização de dados provenientes de fontes heterogêneas</a:t>
            </a:r>
          </a:p>
          <a:p>
            <a:pPr lvl="1" eaLnBrk="1" hangingPunct="1">
              <a:lnSpc>
                <a:spcPct val="90000"/>
              </a:lnSpc>
            </a:pPr>
            <a:r>
              <a:rPr lang="pt-BR"/>
              <a:t>Independência de apresentação</a:t>
            </a:r>
          </a:p>
          <a:p>
            <a:pPr lvl="2" eaLnBrk="1" hangingPunct="1">
              <a:lnSpc>
                <a:spcPct val="90000"/>
              </a:lnSpc>
            </a:pPr>
            <a:r>
              <a:rPr lang="pt-BR"/>
              <a:t>Permite que as aplicações apresentem/tratem os dados como lhes é conveniente</a:t>
            </a:r>
          </a:p>
          <a:p>
            <a:pPr lvl="1" eaLnBrk="1" hangingPunct="1">
              <a:lnSpc>
                <a:spcPct val="90000"/>
              </a:lnSpc>
            </a:pPr>
            <a:endParaRPr lang="pt-BR"/>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12</a:t>
            </a:fld>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p:txBody>
          <a:bodyPr/>
          <a:lstStyle/>
          <a:p>
            <a:pPr eaLnBrk="1" hangingPunct="1">
              <a:defRPr/>
            </a:pPr>
            <a:r>
              <a:rPr lang="pt-BR" dirty="0"/>
              <a:t>O que é XML?</a:t>
            </a:r>
            <a:endParaRPr lang="en-US" dirty="0"/>
          </a:p>
        </p:txBody>
      </p:sp>
      <p:sp>
        <p:nvSpPr>
          <p:cNvPr id="526338" name="Rectangle 2"/>
          <p:cNvSpPr>
            <a:spLocks noGrp="1" noChangeArrowheads="1"/>
          </p:cNvSpPr>
          <p:nvPr>
            <p:ph type="body" idx="1"/>
          </p:nvPr>
        </p:nvSpPr>
        <p:spPr/>
        <p:txBody>
          <a:bodyPr/>
          <a:lstStyle/>
          <a:p>
            <a:pPr marL="457200" indent="-457200" eaLnBrk="1" hangingPunct="1">
              <a:lnSpc>
                <a:spcPct val="90000"/>
              </a:lnSpc>
              <a:defRPr/>
            </a:pPr>
            <a:r>
              <a:rPr lang="pt-BR" sz="2800" dirty="0" err="1"/>
              <a:t>e</a:t>
            </a:r>
            <a:r>
              <a:rPr lang="pt-BR" sz="2800" b="1" dirty="0" err="1"/>
              <a:t>X</a:t>
            </a:r>
            <a:r>
              <a:rPr lang="pt-BR" sz="2800" dirty="0" err="1"/>
              <a:t>tensible</a:t>
            </a:r>
            <a:r>
              <a:rPr lang="pt-BR" sz="2800" dirty="0"/>
              <a:t> </a:t>
            </a:r>
            <a:r>
              <a:rPr lang="pt-BR" sz="2800" b="1" dirty="0"/>
              <a:t>M</a:t>
            </a:r>
            <a:r>
              <a:rPr lang="pt-BR" sz="2800" dirty="0"/>
              <a:t>arkup </a:t>
            </a:r>
            <a:r>
              <a:rPr lang="pt-BR" sz="2800" b="1" dirty="0" err="1"/>
              <a:t>L</a:t>
            </a:r>
            <a:r>
              <a:rPr lang="pt-BR" sz="2800" dirty="0" err="1"/>
              <a:t>anguage</a:t>
            </a:r>
            <a:endParaRPr lang="pt-BR" sz="2800" dirty="0"/>
          </a:p>
          <a:p>
            <a:pPr marL="457200" indent="-457200" eaLnBrk="1" hangingPunct="1">
              <a:lnSpc>
                <a:spcPct val="90000"/>
              </a:lnSpc>
              <a:defRPr/>
            </a:pPr>
            <a:r>
              <a:rPr lang="pt-BR" sz="2800" dirty="0"/>
              <a:t>Linguagem padrão para marcação de dados na Web, com foco na descrição do conteúdo</a:t>
            </a:r>
          </a:p>
          <a:p>
            <a:pPr marL="457200" indent="-457200" eaLnBrk="1" hangingPunct="1">
              <a:lnSpc>
                <a:spcPct val="90000"/>
              </a:lnSpc>
              <a:defRPr/>
            </a:pPr>
            <a:r>
              <a:rPr lang="pt-BR" sz="2800" dirty="0"/>
              <a:t>Idealizada pelo W3C (</a:t>
            </a:r>
            <a:r>
              <a:rPr lang="en-GB" sz="2800" b="1" dirty="0">
                <a:hlinkClick r:id="rId2"/>
              </a:rPr>
              <a:t>www.w3c.org</a:t>
            </a:r>
            <a:r>
              <a:rPr lang="en-GB" sz="2800" dirty="0"/>
              <a:t>)</a:t>
            </a:r>
          </a:p>
          <a:p>
            <a:pPr>
              <a:lnSpc>
                <a:spcPct val="90000"/>
              </a:lnSpc>
            </a:pPr>
            <a:r>
              <a:rPr lang="fr-FR" dirty="0"/>
              <a:t> Influenciou um conjunto de tecnologias derivadas:</a:t>
            </a:r>
          </a:p>
          <a:p>
            <a:pPr lvl="1">
              <a:lnSpc>
                <a:spcPct val="90000"/>
              </a:lnSpc>
            </a:pPr>
            <a:r>
              <a:rPr lang="fr-FR" dirty="0"/>
              <a:t>Xlink, Xpointer, Xschema, </a:t>
            </a:r>
            <a:r>
              <a:rPr lang="pt-BR" dirty="0"/>
              <a:t>XSLT, </a:t>
            </a:r>
            <a:r>
              <a:rPr lang="fr-FR" dirty="0"/>
              <a:t>DOM, SAX, XSL, </a:t>
            </a:r>
            <a:r>
              <a:rPr lang="pt-BR" dirty="0"/>
              <a:t>XML Namespaces, </a:t>
            </a:r>
            <a:r>
              <a:rPr lang="pt-BR" dirty="0" err="1"/>
              <a:t>Efficient</a:t>
            </a:r>
            <a:r>
              <a:rPr lang="pt-BR" dirty="0"/>
              <a:t> XML </a:t>
            </a:r>
            <a:r>
              <a:rPr lang="pt-BR" dirty="0" err="1"/>
              <a:t>Interchange</a:t>
            </a:r>
            <a:r>
              <a:rPr lang="pt-BR" dirty="0"/>
              <a:t> (EXI)</a:t>
            </a:r>
            <a:r>
              <a:rPr lang="fr-FR" dirty="0"/>
              <a:t>…</a:t>
            </a:r>
          </a:p>
          <a:p>
            <a:pPr marL="457200" indent="-457200" eaLnBrk="1" hangingPunct="1">
              <a:lnSpc>
                <a:spcPct val="90000"/>
              </a:lnSpc>
              <a:defRPr/>
            </a:pPr>
            <a:endParaRPr lang="en-GB" sz="2800" dirty="0"/>
          </a:p>
        </p:txBody>
      </p:sp>
      <p:sp>
        <p:nvSpPr>
          <p:cNvPr id="16388"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13</a:t>
            </a:fld>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W3C?</a:t>
            </a:r>
          </a:p>
        </p:txBody>
      </p:sp>
      <p:sp>
        <p:nvSpPr>
          <p:cNvPr id="3" name="Espaço Reservado para Conteúdo 2"/>
          <p:cNvSpPr>
            <a:spLocks noGrp="1"/>
          </p:cNvSpPr>
          <p:nvPr>
            <p:ph idx="1"/>
          </p:nvPr>
        </p:nvSpPr>
        <p:spPr/>
        <p:txBody>
          <a:bodyPr/>
          <a:lstStyle/>
          <a:p>
            <a:r>
              <a:rPr lang="pt-BR" u="sng" dirty="0"/>
              <a:t>Consórcio internacional </a:t>
            </a:r>
            <a:r>
              <a:rPr lang="pt-BR" dirty="0"/>
              <a:t>responsável pela padronização de iniciativas ligadas à Web</a:t>
            </a:r>
          </a:p>
          <a:p>
            <a:pPr lvl="1"/>
            <a:r>
              <a:rPr lang="pt-BR" dirty="0"/>
              <a:t>Ex.: HTML, XML e iniciativas relacionadas, entre outros</a:t>
            </a:r>
          </a:p>
          <a:p>
            <a:r>
              <a:rPr lang="pt-BR" dirty="0"/>
              <a:t>Especificações dessas iniciativas são classificadas de acordo com seu nível de “maturidade</a:t>
            </a:r>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14</a:t>
            </a:fld>
            <a:endParaRPr lang="pt-BR"/>
          </a:p>
        </p:txBody>
      </p:sp>
      <p:pic>
        <p:nvPicPr>
          <p:cNvPr id="1027" name="Picture 3"/>
          <p:cNvPicPr>
            <a:picLocks noChangeAspect="1" noChangeArrowheads="1"/>
          </p:cNvPicPr>
          <p:nvPr/>
        </p:nvPicPr>
        <p:blipFill>
          <a:blip r:embed="rId3" cstate="print"/>
          <a:srcRect/>
          <a:stretch>
            <a:fillRect/>
          </a:stretch>
        </p:blipFill>
        <p:spPr bwMode="auto">
          <a:xfrm>
            <a:off x="3565550" y="4363991"/>
            <a:ext cx="3705225" cy="2066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XML  ≠  HTML</a:t>
            </a:r>
          </a:p>
        </p:txBody>
      </p:sp>
      <p:sp>
        <p:nvSpPr>
          <p:cNvPr id="3" name="Espaço Reservado para Conteúdo 2"/>
          <p:cNvSpPr>
            <a:spLocks noGrp="1"/>
          </p:cNvSpPr>
          <p:nvPr>
            <p:ph idx="1"/>
          </p:nvPr>
        </p:nvSpPr>
        <p:spPr/>
        <p:txBody>
          <a:bodyPr/>
          <a:lstStyle/>
          <a:p>
            <a:pPr marL="457200" indent="-457200" eaLnBrk="1" hangingPunct="1">
              <a:lnSpc>
                <a:spcPct val="90000"/>
              </a:lnSpc>
              <a:defRPr/>
            </a:pPr>
            <a:r>
              <a:rPr lang="pt-BR" dirty="0"/>
              <a:t>XML – descreve o </a:t>
            </a:r>
            <a:r>
              <a:rPr lang="pt-BR" b="1" dirty="0">
                <a:solidFill>
                  <a:srgbClr val="008000"/>
                </a:solidFill>
                <a:effectLst>
                  <a:outerShdw blurRad="38100" dist="38100" dir="2700000" algn="tl">
                    <a:srgbClr val="C0C0C0"/>
                  </a:outerShdw>
                </a:effectLst>
              </a:rPr>
              <a:t>conteúdo</a:t>
            </a:r>
            <a:r>
              <a:rPr lang="pt-BR" dirty="0"/>
              <a:t> do documento</a:t>
            </a:r>
          </a:p>
          <a:p>
            <a:pPr marL="1027113" lvl="1" indent="-455613" eaLnBrk="1" hangingPunct="1">
              <a:lnSpc>
                <a:spcPct val="90000"/>
              </a:lnSpc>
              <a:defRPr/>
            </a:pPr>
            <a:r>
              <a:rPr lang="pt-BR" dirty="0"/>
              <a:t>Usuário define suas próprias </a:t>
            </a:r>
            <a:r>
              <a:rPr lang="pt-BR" dirty="0" err="1"/>
              <a:t>tags</a:t>
            </a:r>
            <a:r>
              <a:rPr lang="pt-BR" dirty="0"/>
              <a:t> para criar uma estrutura</a:t>
            </a:r>
          </a:p>
          <a:p>
            <a:pPr marL="1027113" lvl="1" indent="-455613" eaLnBrk="1" hangingPunct="1">
              <a:lnSpc>
                <a:spcPct val="90000"/>
              </a:lnSpc>
              <a:defRPr/>
            </a:pPr>
            <a:r>
              <a:rPr lang="pt-BR" dirty="0"/>
              <a:t>Um documento XML não tem nenhuma instrução para apresentação</a:t>
            </a:r>
            <a:endParaRPr lang="en-GB" dirty="0"/>
          </a:p>
          <a:p>
            <a:pPr marL="457200" indent="-457200" eaLnBrk="1" hangingPunct="1">
              <a:lnSpc>
                <a:spcPct val="135000"/>
              </a:lnSpc>
              <a:spcBef>
                <a:spcPts val="1013"/>
              </a:spcBef>
              <a:defRPr/>
            </a:pPr>
            <a:r>
              <a:rPr lang="pt-BR" dirty="0"/>
              <a:t>HTML – descreve o </a:t>
            </a:r>
            <a:r>
              <a:rPr lang="pt-BR" b="1" dirty="0">
                <a:solidFill>
                  <a:srgbClr val="008000"/>
                </a:solidFill>
                <a:effectLst>
                  <a:outerShdw blurRad="38100" dist="38100" dir="2700000" algn="tl">
                    <a:srgbClr val="C0C0C0"/>
                  </a:outerShdw>
                </a:effectLst>
              </a:rPr>
              <a:t>formato</a:t>
            </a:r>
            <a:r>
              <a:rPr lang="pt-BR" dirty="0"/>
              <a:t> do documento</a:t>
            </a:r>
            <a:endParaRPr lang="pt-BR" sz="2000" dirty="0"/>
          </a:p>
          <a:p>
            <a:pPr marL="1027113" lvl="1" indent="-455613" eaLnBrk="1" hangingPunct="1">
              <a:lnSpc>
                <a:spcPct val="90000"/>
              </a:lnSpc>
              <a:defRPr/>
            </a:pPr>
            <a:r>
              <a:rPr lang="pt-BR" dirty="0"/>
              <a:t>HTML tem um conjunto fixo de </a:t>
            </a:r>
            <a:r>
              <a:rPr lang="pt-BR" dirty="0" err="1"/>
              <a:t>tags</a:t>
            </a:r>
            <a:r>
              <a:rPr lang="pt-BR" dirty="0"/>
              <a:t> e não descreve conteúdo</a:t>
            </a:r>
          </a:p>
          <a:p>
            <a:pPr marL="1027113" lvl="1" indent="-455613" eaLnBrk="1" hangingPunct="1">
              <a:lnSpc>
                <a:spcPct val="90000"/>
              </a:lnSpc>
              <a:defRPr/>
            </a:pPr>
            <a:r>
              <a:rPr lang="pt-BR" dirty="0"/>
              <a:t>Um documento HTML contém instruções de representação</a:t>
            </a:r>
          </a:p>
          <a:p>
            <a:endParaRPr lang="pt-BR" dirty="0"/>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15</a:t>
            </a:fld>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eaLnBrk="1" hangingPunct="1">
              <a:defRPr/>
            </a:pPr>
            <a:r>
              <a:rPr lang="pt-BR" dirty="0"/>
              <a:t>Histórico do XML</a:t>
            </a:r>
            <a:r>
              <a:rPr lang="pt-BR" sz="5400" dirty="0"/>
              <a:t>	</a:t>
            </a:r>
          </a:p>
        </p:txBody>
      </p:sp>
      <p:sp>
        <p:nvSpPr>
          <p:cNvPr id="17411" name="Rectangle 3"/>
          <p:cNvSpPr>
            <a:spLocks noGrp="1" noChangeArrowheads="1"/>
          </p:cNvSpPr>
          <p:nvPr>
            <p:ph type="body" idx="1"/>
          </p:nvPr>
        </p:nvSpPr>
        <p:spPr/>
        <p:txBody>
          <a:bodyPr/>
          <a:lstStyle/>
          <a:p>
            <a:pPr eaLnBrk="1" hangingPunct="1"/>
            <a:r>
              <a:rPr lang="pt-BR" sz="2800" dirty="0"/>
              <a:t>1994: primeiros trabalhos sobre adaptação das técnicas </a:t>
            </a:r>
            <a:r>
              <a:rPr lang="pt-BR" sz="2800" b="1" dirty="0"/>
              <a:t>SGML</a:t>
            </a:r>
            <a:r>
              <a:rPr lang="pt-BR" sz="2800" dirty="0"/>
              <a:t> à Web.</a:t>
            </a:r>
            <a:endParaRPr lang="pt-BR" sz="2800" i="1" dirty="0"/>
          </a:p>
          <a:p>
            <a:pPr lvl="1">
              <a:buFont typeface="Arial" pitchFamily="34" charset="0"/>
              <a:buChar char="•"/>
            </a:pPr>
            <a:r>
              <a:rPr lang="pt-BR" sz="2400" i="1" dirty="0"/>
              <a:t>‘HTML to </a:t>
            </a:r>
            <a:r>
              <a:rPr lang="pt-BR" sz="2400" i="1" dirty="0" err="1"/>
              <a:t>the</a:t>
            </a:r>
            <a:r>
              <a:rPr lang="pt-BR" sz="2400" i="1" dirty="0"/>
              <a:t> Max: A Manifesto for </a:t>
            </a:r>
            <a:r>
              <a:rPr lang="pt-BR" sz="2400" i="1" dirty="0" err="1"/>
              <a:t>Adding</a:t>
            </a:r>
            <a:r>
              <a:rPr lang="pt-BR" sz="2400" i="1" dirty="0"/>
              <a:t> SGML </a:t>
            </a:r>
            <a:r>
              <a:rPr lang="pt-BR" sz="2400" i="1" dirty="0" err="1"/>
              <a:t>Intelligence</a:t>
            </a:r>
            <a:r>
              <a:rPr lang="pt-BR" sz="2400" i="1" dirty="0"/>
              <a:t> to </a:t>
            </a:r>
            <a:r>
              <a:rPr lang="pt-BR" sz="2400" i="1" dirty="0" err="1"/>
              <a:t>the</a:t>
            </a:r>
            <a:r>
              <a:rPr lang="pt-BR" sz="2400" i="1" dirty="0"/>
              <a:t> World </a:t>
            </a:r>
            <a:r>
              <a:rPr lang="pt-BR" sz="2400" i="1" dirty="0" err="1"/>
              <a:t>Wide</a:t>
            </a:r>
            <a:r>
              <a:rPr lang="pt-BR" sz="2400" i="1" dirty="0"/>
              <a:t> Web’  </a:t>
            </a:r>
            <a:r>
              <a:rPr lang="pt-BR" sz="2000" dirty="0"/>
              <a:t>(</a:t>
            </a:r>
            <a:r>
              <a:rPr lang="de-DE" sz="2000" dirty="0"/>
              <a:t>Sperberg-McQueen e Goldstein ,1994</a:t>
            </a:r>
            <a:r>
              <a:rPr lang="pt-BR" sz="2000" dirty="0"/>
              <a:t>)</a:t>
            </a:r>
          </a:p>
          <a:p>
            <a:pPr lvl="1">
              <a:buFont typeface="Arial" pitchFamily="34" charset="0"/>
              <a:buChar char="•"/>
            </a:pPr>
            <a:r>
              <a:rPr lang="pt-BR" dirty="0"/>
              <a:t>O </a:t>
            </a:r>
            <a:r>
              <a:rPr lang="pt-BR" i="1" dirty="0"/>
              <a:t>Standard </a:t>
            </a:r>
            <a:r>
              <a:rPr lang="pt-BR" i="1" dirty="0" err="1"/>
              <a:t>Generalized</a:t>
            </a:r>
            <a:r>
              <a:rPr lang="pt-BR" i="1" dirty="0"/>
              <a:t> Markup Language </a:t>
            </a:r>
            <a:r>
              <a:rPr lang="pt-BR" dirty="0"/>
              <a:t>(</a:t>
            </a:r>
            <a:r>
              <a:rPr lang="pt-BR" b="1" dirty="0"/>
              <a:t>SGML</a:t>
            </a:r>
            <a:r>
              <a:rPr lang="pt-BR" dirty="0"/>
              <a:t>) é uma metalinguagem através da qual se pode definir linguagens de marcação para documentos.</a:t>
            </a:r>
            <a:br>
              <a:rPr lang="pt-BR" sz="3600" i="1" dirty="0"/>
            </a:br>
            <a:endParaRPr lang="pt-BR" sz="2400" i="1" dirty="0"/>
          </a:p>
          <a:p>
            <a:pPr eaLnBrk="1" hangingPunct="1"/>
            <a:r>
              <a:rPr lang="pt-BR" sz="2800" dirty="0"/>
              <a:t>Junho 1996: criação de um grupo de trabalho no W3C</a:t>
            </a:r>
          </a:p>
        </p:txBody>
      </p:sp>
      <p:sp>
        <p:nvSpPr>
          <p:cNvPr id="17412"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16</a:t>
            </a:fld>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eaLnBrk="1" hangingPunct="1">
              <a:defRPr/>
            </a:pPr>
            <a:r>
              <a:rPr lang="pt-BR" dirty="0"/>
              <a:t>Histórico do XML</a:t>
            </a:r>
            <a:r>
              <a:rPr lang="pt-BR" sz="8000" dirty="0"/>
              <a:t>	</a:t>
            </a:r>
            <a:endParaRPr lang="pt-BR" sz="5400" dirty="0"/>
          </a:p>
        </p:txBody>
      </p:sp>
      <p:sp>
        <p:nvSpPr>
          <p:cNvPr id="18435" name="Rectangle 3"/>
          <p:cNvSpPr>
            <a:spLocks noGrp="1" noChangeArrowheads="1"/>
          </p:cNvSpPr>
          <p:nvPr>
            <p:ph type="body" idx="1"/>
          </p:nvPr>
        </p:nvSpPr>
        <p:spPr/>
        <p:txBody>
          <a:bodyPr/>
          <a:lstStyle/>
          <a:p>
            <a:pPr marL="457200" indent="-457200" eaLnBrk="1" hangingPunct="1"/>
            <a:r>
              <a:rPr lang="pt-BR" sz="2800" dirty="0"/>
              <a:t>1996 </a:t>
            </a:r>
          </a:p>
          <a:p>
            <a:pPr marL="1027113" lvl="1" indent="-455613" eaLnBrk="1" hangingPunct="1"/>
            <a:r>
              <a:rPr lang="pt-BR" sz="2400" dirty="0"/>
              <a:t>80 peritos em SGML uniram forças ao W3C (World </a:t>
            </a:r>
            <a:r>
              <a:rPr lang="pt-BR" sz="2400" dirty="0" err="1"/>
              <a:t>Wide</a:t>
            </a:r>
            <a:r>
              <a:rPr lang="pt-BR" sz="2400" dirty="0"/>
              <a:t> Web Consortium)</a:t>
            </a:r>
          </a:p>
          <a:p>
            <a:pPr marL="1027113" lvl="1" indent="-455613" eaLnBrk="1" hangingPunct="1"/>
            <a:r>
              <a:rPr lang="pt-BR" sz="2400" dirty="0"/>
              <a:t>Objetivo: Definir uma linguagem de marcação com o poder da SGML, porém fácil de ser implementada</a:t>
            </a:r>
          </a:p>
          <a:p>
            <a:pPr marL="1027113" lvl="1" indent="-455613" eaLnBrk="1" hangingPunct="1"/>
            <a:r>
              <a:rPr lang="pt-BR" sz="2400" dirty="0"/>
              <a:t>Forte influência do </a:t>
            </a:r>
            <a:r>
              <a:rPr lang="pt-BR" dirty="0"/>
              <a:t>LOREL</a:t>
            </a:r>
            <a:r>
              <a:rPr lang="pt-BR" b="1" dirty="0"/>
              <a:t> </a:t>
            </a:r>
            <a:r>
              <a:rPr lang="pt-BR" sz="2000" dirty="0"/>
              <a:t>(</a:t>
            </a:r>
            <a:r>
              <a:rPr lang="pt-BR" sz="2000" i="1" dirty="0"/>
              <a:t>Lightweight </a:t>
            </a:r>
            <a:r>
              <a:rPr lang="pt-BR" sz="2000" i="1" dirty="0" err="1"/>
              <a:t>Object</a:t>
            </a:r>
            <a:r>
              <a:rPr lang="pt-BR" sz="2000" i="1" dirty="0"/>
              <a:t> </a:t>
            </a:r>
            <a:r>
              <a:rPr lang="pt-BR" sz="2000" i="1" dirty="0" err="1"/>
              <a:t>Repository</a:t>
            </a:r>
            <a:r>
              <a:rPr lang="pt-BR" sz="2000" i="1" dirty="0"/>
              <a:t> Language</a:t>
            </a:r>
            <a:r>
              <a:rPr lang="pt-BR" sz="2000" dirty="0"/>
              <a:t>)  (</a:t>
            </a:r>
            <a:r>
              <a:rPr lang="pt-BR" sz="2000" dirty="0" err="1"/>
              <a:t>Abiteboul</a:t>
            </a:r>
            <a:r>
              <a:rPr lang="pt-BR" sz="2000" dirty="0"/>
              <a:t> et </a:t>
            </a:r>
            <a:r>
              <a:rPr lang="pt-BR" sz="2000" dirty="0" err="1"/>
              <a:t>al</a:t>
            </a:r>
            <a:r>
              <a:rPr lang="pt-BR" sz="2000" dirty="0"/>
              <a:t>, 1996)</a:t>
            </a:r>
          </a:p>
          <a:p>
            <a:pPr marL="457200" indent="-457200" eaLnBrk="1" hangingPunct="1"/>
            <a:r>
              <a:rPr lang="pt-BR" sz="2800" dirty="0"/>
              <a:t>10 fevereiro 1998</a:t>
            </a:r>
          </a:p>
          <a:p>
            <a:pPr marL="1027113" lvl="1" indent="-455613" eaLnBrk="1" hangingPunct="1"/>
            <a:r>
              <a:rPr lang="pt-BR" sz="2400" dirty="0"/>
              <a:t>publicação da recomendação para versão 1.0 da linguagem</a:t>
            </a:r>
          </a:p>
        </p:txBody>
      </p:sp>
      <p:sp>
        <p:nvSpPr>
          <p:cNvPr id="1843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17</a:t>
            </a:fld>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eaLnBrk="1" hangingPunct="1">
              <a:defRPr/>
            </a:pPr>
            <a:r>
              <a:rPr lang="pt-BR" dirty="0"/>
              <a:t>SGML - Características</a:t>
            </a:r>
          </a:p>
        </p:txBody>
      </p:sp>
      <p:sp>
        <p:nvSpPr>
          <p:cNvPr id="19459" name="Rectangle 3"/>
          <p:cNvSpPr>
            <a:spLocks noGrp="1" noChangeArrowheads="1"/>
          </p:cNvSpPr>
          <p:nvPr>
            <p:ph type="body" idx="1"/>
          </p:nvPr>
        </p:nvSpPr>
        <p:spPr/>
        <p:txBody>
          <a:bodyPr/>
          <a:lstStyle/>
          <a:p>
            <a:pPr eaLnBrk="1" hangingPunct="1">
              <a:spcBef>
                <a:spcPct val="65000"/>
              </a:spcBef>
            </a:pPr>
            <a:r>
              <a:rPr lang="pt-BR" altLang="ko-KR" sz="2400" dirty="0">
                <a:latin typeface="Tahoma" pitchFamily="34" charset="0"/>
                <a:ea typeface="굴림" charset="-127"/>
              </a:rPr>
              <a:t>“Standard </a:t>
            </a:r>
            <a:r>
              <a:rPr lang="pt-BR" altLang="ko-KR" sz="2400" dirty="0" err="1">
                <a:latin typeface="Tahoma" pitchFamily="34" charset="0"/>
                <a:ea typeface="굴림" charset="-127"/>
              </a:rPr>
              <a:t>Generalized</a:t>
            </a:r>
            <a:r>
              <a:rPr lang="pt-BR" altLang="ko-KR" sz="2400" dirty="0">
                <a:latin typeface="Tahoma" pitchFamily="34" charset="0"/>
                <a:ea typeface="굴림" charset="-127"/>
              </a:rPr>
              <a:t> Markup </a:t>
            </a:r>
            <a:r>
              <a:rPr lang="pt-BR" altLang="ko-KR" sz="2400" dirty="0" err="1">
                <a:latin typeface="Tahoma" pitchFamily="34" charset="0"/>
                <a:ea typeface="굴림" charset="-127"/>
              </a:rPr>
              <a:t>Language</a:t>
            </a:r>
            <a:r>
              <a:rPr lang="pt-BR" altLang="ko-KR" sz="2400" dirty="0">
                <a:latin typeface="Tahoma" pitchFamily="34" charset="0"/>
                <a:ea typeface="굴림" charset="-127"/>
              </a:rPr>
              <a:t>”</a:t>
            </a:r>
          </a:p>
          <a:p>
            <a:pPr eaLnBrk="1" hangingPunct="1">
              <a:spcBef>
                <a:spcPct val="65000"/>
              </a:spcBef>
            </a:pPr>
            <a:r>
              <a:rPr lang="pt-BR" altLang="ko-KR" sz="2400" dirty="0">
                <a:latin typeface="Tahoma" pitchFamily="34" charset="0"/>
                <a:ea typeface="굴림" charset="-127"/>
              </a:rPr>
              <a:t>Uma linguagem de marcação abrangente mas complexa</a:t>
            </a:r>
          </a:p>
          <a:p>
            <a:pPr eaLnBrk="1" hangingPunct="1">
              <a:spcBef>
                <a:spcPct val="65000"/>
              </a:spcBef>
            </a:pPr>
            <a:r>
              <a:rPr lang="pt-BR" altLang="ko-KR" sz="2400" dirty="0">
                <a:latin typeface="Tahoma" pitchFamily="34" charset="0"/>
                <a:ea typeface="굴림" charset="-127"/>
              </a:rPr>
              <a:t>Desenvolvida por </a:t>
            </a:r>
            <a:r>
              <a:rPr lang="pt-BR" sz="2400" kern="1200" dirty="0">
                <a:latin typeface="Arial" charset="0"/>
              </a:rPr>
              <a:t>Charles </a:t>
            </a:r>
            <a:r>
              <a:rPr lang="pt-BR" sz="2400" b="1" kern="1200" dirty="0" err="1">
                <a:latin typeface="Arial" charset="0"/>
              </a:rPr>
              <a:t>G</a:t>
            </a:r>
            <a:r>
              <a:rPr lang="pt-BR" sz="2400" kern="1200" dirty="0" err="1">
                <a:latin typeface="Arial" charset="0"/>
              </a:rPr>
              <a:t>oldfarg</a:t>
            </a:r>
            <a:r>
              <a:rPr lang="pt-BR" sz="2400" kern="1200" dirty="0">
                <a:latin typeface="Arial" charset="0"/>
              </a:rPr>
              <a:t>, Edward </a:t>
            </a:r>
            <a:r>
              <a:rPr lang="pt-BR" sz="2400" b="1" kern="1200" dirty="0" err="1">
                <a:latin typeface="Arial" charset="0"/>
              </a:rPr>
              <a:t>M</a:t>
            </a:r>
            <a:r>
              <a:rPr lang="pt-BR" sz="2400" kern="1200" dirty="0" err="1">
                <a:latin typeface="Arial" charset="0"/>
              </a:rPr>
              <a:t>osher</a:t>
            </a:r>
            <a:r>
              <a:rPr lang="pt-BR" sz="2400" kern="1200" dirty="0">
                <a:latin typeface="Arial" charset="0"/>
              </a:rPr>
              <a:t> e Raymond </a:t>
            </a:r>
            <a:r>
              <a:rPr lang="pt-BR" sz="2400" b="1" kern="1200" dirty="0" err="1">
                <a:latin typeface="Arial" charset="0"/>
              </a:rPr>
              <a:t>L</a:t>
            </a:r>
            <a:r>
              <a:rPr lang="pt-BR" sz="2400" kern="1200" dirty="0" err="1">
                <a:latin typeface="Arial" charset="0"/>
              </a:rPr>
              <a:t>orie</a:t>
            </a:r>
            <a:r>
              <a:rPr lang="pt-BR" sz="2400" kern="1200" dirty="0">
                <a:latin typeface="Arial" charset="0"/>
              </a:rPr>
              <a:t> </a:t>
            </a:r>
            <a:endParaRPr lang="pt-BR" altLang="ko-KR" sz="2400" dirty="0">
              <a:latin typeface="Tahoma" pitchFamily="34" charset="0"/>
              <a:ea typeface="굴림" charset="-127"/>
            </a:endParaRPr>
          </a:p>
          <a:p>
            <a:pPr eaLnBrk="1" hangingPunct="1">
              <a:spcBef>
                <a:spcPct val="65000"/>
              </a:spcBef>
            </a:pPr>
            <a:r>
              <a:rPr lang="pt-BR" altLang="ko-KR" sz="2400" dirty="0">
                <a:latin typeface="Tahoma" pitchFamily="34" charset="0"/>
                <a:ea typeface="굴림" charset="-127"/>
              </a:rPr>
              <a:t>Adequada para aplicações envolvendo documentos grandes e complexos</a:t>
            </a:r>
          </a:p>
          <a:p>
            <a:pPr eaLnBrk="1" hangingPunct="1">
              <a:spcBef>
                <a:spcPct val="65000"/>
              </a:spcBef>
            </a:pPr>
            <a:r>
              <a:rPr lang="pt-BR" altLang="ko-KR" sz="2400" dirty="0">
                <a:latin typeface="Tahoma" pitchFamily="34" charset="0"/>
                <a:ea typeface="굴림" charset="-127"/>
              </a:rPr>
              <a:t>Tornou-se um padrão ISO (ISO 8879) na década de 80</a:t>
            </a:r>
          </a:p>
          <a:p>
            <a:pPr>
              <a:spcBef>
                <a:spcPct val="65000"/>
              </a:spcBef>
            </a:pPr>
            <a:r>
              <a:rPr lang="pt-BR" altLang="ko-KR" sz="2400" dirty="0">
                <a:latin typeface="Tahoma" pitchFamily="34" charset="0"/>
                <a:ea typeface="굴림" charset="-127"/>
              </a:rPr>
              <a:t>XML usa </a:t>
            </a:r>
            <a:r>
              <a:rPr lang="pt-BR" altLang="ko-KR" sz="2400" dirty="0">
                <a:solidFill>
                  <a:schemeClr val="accent1">
                    <a:lumMod val="50000"/>
                  </a:schemeClr>
                </a:solidFill>
                <a:latin typeface="Tahoma" pitchFamily="34" charset="0"/>
                <a:ea typeface="굴림" charset="-127"/>
              </a:rPr>
              <a:t>10%</a:t>
            </a:r>
            <a:r>
              <a:rPr lang="pt-BR" altLang="ko-KR" sz="2400" dirty="0">
                <a:latin typeface="Tahoma" pitchFamily="34" charset="0"/>
                <a:ea typeface="굴림" charset="-127"/>
              </a:rPr>
              <a:t> de SGML para representar de forma eficaz </a:t>
            </a:r>
            <a:r>
              <a:rPr lang="pt-BR" altLang="ko-KR" sz="2400" dirty="0">
                <a:solidFill>
                  <a:schemeClr val="accent1">
                    <a:lumMod val="50000"/>
                  </a:schemeClr>
                </a:solidFill>
                <a:latin typeface="Tahoma" pitchFamily="34" charset="0"/>
                <a:ea typeface="굴림" charset="-127"/>
              </a:rPr>
              <a:t>90% </a:t>
            </a:r>
            <a:r>
              <a:rPr lang="pt-BR" altLang="ko-KR" sz="2400" dirty="0">
                <a:latin typeface="Tahoma" pitchFamily="34" charset="0"/>
                <a:ea typeface="굴림" charset="-127"/>
              </a:rPr>
              <a:t>dos documentos</a:t>
            </a:r>
          </a:p>
        </p:txBody>
      </p:sp>
      <p:sp>
        <p:nvSpPr>
          <p:cNvPr id="19460"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18</a:t>
            </a:fld>
            <a:endParaRPr lang="pt-B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defRPr/>
            </a:pPr>
            <a:r>
              <a:rPr lang="pt-BR" dirty="0"/>
              <a:t>XML vs. HTML</a:t>
            </a:r>
          </a:p>
        </p:txBody>
      </p:sp>
      <p:sp>
        <p:nvSpPr>
          <p:cNvPr id="28675" name="Rectangle 3"/>
          <p:cNvSpPr>
            <a:spLocks noGrp="1" noChangeArrowheads="1"/>
          </p:cNvSpPr>
          <p:nvPr>
            <p:ph type="body" idx="1"/>
          </p:nvPr>
        </p:nvSpPr>
        <p:spPr/>
        <p:txBody>
          <a:bodyPr/>
          <a:lstStyle/>
          <a:p>
            <a:pPr eaLnBrk="1" hangingPunct="1"/>
            <a:r>
              <a:rPr lang="pt-BR" sz="2800" dirty="0"/>
              <a:t>Usuário define suas próprias </a:t>
            </a:r>
            <a:r>
              <a:rPr lang="pt-BR" sz="2800" dirty="0" err="1"/>
              <a:t>tags</a:t>
            </a:r>
            <a:r>
              <a:rPr lang="pt-BR" sz="2800" dirty="0"/>
              <a:t> para criar uma estrutura</a:t>
            </a:r>
          </a:p>
          <a:p>
            <a:pPr lvl="1" eaLnBrk="1" hangingPunct="1"/>
            <a:r>
              <a:rPr lang="pt-BR" sz="2400" dirty="0"/>
              <a:t>Mais prolixa que o HTML</a:t>
            </a:r>
          </a:p>
          <a:p>
            <a:pPr eaLnBrk="1" hangingPunct="1">
              <a:spcBef>
                <a:spcPct val="50000"/>
              </a:spcBef>
            </a:pPr>
            <a:r>
              <a:rPr lang="pt-BR" sz="2800" dirty="0"/>
              <a:t>Estruturas podem ser aninhadas em um nível de profundidade arbitrário</a:t>
            </a:r>
          </a:p>
          <a:p>
            <a:pPr eaLnBrk="1" hangingPunct="1"/>
            <a:r>
              <a:rPr lang="pt-BR" sz="2800" dirty="0"/>
              <a:t>Um documento XML não tem nenhuma instrução para apresentação</a:t>
            </a:r>
          </a:p>
          <a:p>
            <a:pPr eaLnBrk="1" hangingPunct="1"/>
            <a:r>
              <a:rPr lang="pt-BR" sz="2800" dirty="0">
                <a:sym typeface="Symbol" pitchFamily="18" charset="2"/>
              </a:rPr>
              <a:t>XML </a:t>
            </a:r>
            <a:r>
              <a:rPr lang="pt-BR" sz="2800" dirty="0">
                <a:latin typeface="Symbol" pitchFamily="18" charset="2"/>
                <a:sym typeface="Symbol" pitchFamily="18" charset="2"/>
              </a:rPr>
              <a:t> </a:t>
            </a:r>
            <a:r>
              <a:rPr lang="pt-BR" sz="2800" dirty="0">
                <a:sym typeface="Symbol" pitchFamily="18" charset="2"/>
              </a:rPr>
              <a:t>SGML     mas   </a:t>
            </a:r>
            <a:r>
              <a:rPr lang="pt-BR" sz="2800" dirty="0"/>
              <a:t>HTML </a:t>
            </a:r>
            <a:r>
              <a:rPr lang="pt-BR" sz="2800" dirty="0">
                <a:latin typeface="Symbol" pitchFamily="18" charset="2"/>
                <a:sym typeface="Symbol" pitchFamily="18" charset="2"/>
              </a:rPr>
              <a:t> </a:t>
            </a:r>
            <a:r>
              <a:rPr lang="pt-BR" sz="2800" dirty="0">
                <a:sym typeface="Symbol" pitchFamily="18" charset="2"/>
              </a:rPr>
              <a:t>SGML</a:t>
            </a:r>
          </a:p>
          <a:p>
            <a:pPr eaLnBrk="1" hangingPunct="1">
              <a:spcBef>
                <a:spcPct val="50000"/>
              </a:spcBef>
            </a:pPr>
            <a:r>
              <a:rPr lang="pt-BR" sz="2800" dirty="0"/>
              <a:t>Um documento XML pode conter uma descrição opcional de sua estrutura (</a:t>
            </a:r>
            <a:r>
              <a:rPr lang="pt-BR" sz="2800" b="1" dirty="0"/>
              <a:t>DTD, XML </a:t>
            </a:r>
            <a:r>
              <a:rPr lang="pt-BR" sz="2800" b="1" dirty="0" err="1"/>
              <a:t>Schema</a:t>
            </a:r>
            <a:r>
              <a:rPr lang="pt-BR" sz="2800" dirty="0"/>
              <a:t>)</a:t>
            </a:r>
          </a:p>
        </p:txBody>
      </p:sp>
      <p:sp>
        <p:nvSpPr>
          <p:cNvPr id="2867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19</a:t>
            </a:fld>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pt-BR" dirty="0"/>
              <a:t>Roteiro da Aula	</a:t>
            </a:r>
            <a:endParaRPr lang="en-US" dirty="0"/>
          </a:p>
        </p:txBody>
      </p:sp>
      <p:sp>
        <p:nvSpPr>
          <p:cNvPr id="5123" name="Rectangle 3"/>
          <p:cNvSpPr>
            <a:spLocks noGrp="1" noChangeArrowheads="1"/>
          </p:cNvSpPr>
          <p:nvPr>
            <p:ph type="body" idx="1"/>
          </p:nvPr>
        </p:nvSpPr>
        <p:spPr/>
        <p:txBody>
          <a:bodyPr/>
          <a:lstStyle/>
          <a:p>
            <a:pPr eaLnBrk="1" hangingPunct="1"/>
            <a:r>
              <a:rPr lang="pt-BR" dirty="0"/>
              <a:t>Dados Semi-estruturados</a:t>
            </a:r>
          </a:p>
          <a:p>
            <a:pPr eaLnBrk="1" hangingPunct="1"/>
            <a:r>
              <a:rPr lang="pt-BR" dirty="0"/>
              <a:t>O que é XML</a:t>
            </a:r>
          </a:p>
          <a:p>
            <a:pPr eaLnBrk="1" hangingPunct="1"/>
            <a:r>
              <a:rPr lang="pt-BR" dirty="0"/>
              <a:t>XML x HTML</a:t>
            </a:r>
            <a:endParaRPr lang="pt-BR" sz="2400" dirty="0"/>
          </a:p>
          <a:p>
            <a:pPr eaLnBrk="1" hangingPunct="1"/>
            <a:r>
              <a:rPr lang="pt-BR" dirty="0"/>
              <a:t>Terminologia XML</a:t>
            </a:r>
          </a:p>
          <a:p>
            <a:pPr eaLnBrk="1" hangingPunct="1"/>
            <a:r>
              <a:rPr lang="pt-BR" dirty="0" err="1"/>
              <a:t>Namespaces</a:t>
            </a:r>
            <a:endParaRPr lang="pt-BR" dirty="0"/>
          </a:p>
          <a:p>
            <a:pPr eaLnBrk="1" hangingPunct="1"/>
            <a:endParaRPr lang="pt-BR" dirty="0"/>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2</a:t>
            </a:fld>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Linguagens de Marcação</a:t>
            </a:r>
          </a:p>
        </p:txBody>
      </p:sp>
      <p:sp>
        <p:nvSpPr>
          <p:cNvPr id="3" name="Espaço Reservado para Conteúdo 2"/>
          <p:cNvSpPr>
            <a:spLocks noGrp="1"/>
          </p:cNvSpPr>
          <p:nvPr>
            <p:ph idx="1"/>
          </p:nvPr>
        </p:nvSpPr>
        <p:spPr/>
        <p:txBody>
          <a:bodyPr/>
          <a:lstStyle/>
          <a:p>
            <a:r>
              <a:rPr lang="pt-BR" dirty="0"/>
              <a:t>SGML – linguagem de marcação com regras para definição de </a:t>
            </a:r>
            <a:r>
              <a:rPr lang="pt-BR" b="1" dirty="0"/>
              <a:t>classes</a:t>
            </a:r>
            <a:r>
              <a:rPr lang="pt-BR" dirty="0"/>
              <a:t> de documentos</a:t>
            </a:r>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20</a:t>
            </a:fld>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7" name="Rectangle 9"/>
          <p:cNvSpPr>
            <a:spLocks noGrp="1" noChangeArrowheads="1"/>
          </p:cNvSpPr>
          <p:nvPr>
            <p:ph type="title"/>
          </p:nvPr>
        </p:nvSpPr>
        <p:spPr/>
        <p:txBody>
          <a:bodyPr/>
          <a:lstStyle/>
          <a:p>
            <a:pPr eaLnBrk="1" hangingPunct="1">
              <a:defRPr/>
            </a:pPr>
            <a:r>
              <a:rPr lang="pt-BR"/>
              <a:t>De HTML para XML...</a:t>
            </a:r>
          </a:p>
        </p:txBody>
      </p:sp>
      <p:pic>
        <p:nvPicPr>
          <p:cNvPr id="29699" name="Picture 3"/>
          <p:cNvPicPr>
            <a:picLocks noChangeAspect="1" noChangeArrowheads="1"/>
          </p:cNvPicPr>
          <p:nvPr/>
        </p:nvPicPr>
        <p:blipFill>
          <a:blip r:embed="rId2" cstate="print"/>
          <a:srcRect/>
          <a:stretch>
            <a:fillRect/>
          </a:stretch>
        </p:blipFill>
        <p:spPr bwMode="auto">
          <a:xfrm>
            <a:off x="1676400" y="1524000"/>
            <a:ext cx="5429250" cy="3814763"/>
          </a:xfrm>
          <a:prstGeom prst="rect">
            <a:avLst/>
          </a:prstGeom>
          <a:noFill/>
          <a:ln w="9525">
            <a:noFill/>
            <a:miter lim="800000"/>
            <a:headEnd/>
            <a:tailEnd/>
          </a:ln>
        </p:spPr>
      </p:pic>
      <p:sp>
        <p:nvSpPr>
          <p:cNvPr id="534532" name="Text Box 4"/>
          <p:cNvSpPr txBox="1">
            <a:spLocks noChangeArrowheads="1"/>
          </p:cNvSpPr>
          <p:nvPr/>
        </p:nvSpPr>
        <p:spPr bwMode="auto">
          <a:xfrm>
            <a:off x="1425575" y="5462588"/>
            <a:ext cx="6276975" cy="579437"/>
          </a:xfrm>
          <a:prstGeom prst="rect">
            <a:avLst/>
          </a:prstGeom>
          <a:noFill/>
          <a:ln w="9525">
            <a:noFill/>
            <a:miter lim="800000"/>
            <a:headEnd/>
            <a:tailEnd/>
          </a:ln>
          <a:effectLst/>
        </p:spPr>
        <p:txBody>
          <a:bodyPr wrap="none">
            <a:spAutoFit/>
          </a:bodyPr>
          <a:lstStyle/>
          <a:p>
            <a:pPr eaLnBrk="0" hangingPunct="0">
              <a:defRPr/>
            </a:pPr>
            <a:r>
              <a:rPr lang="en-US" sz="3200">
                <a:solidFill>
                  <a:srgbClr val="CC3399"/>
                </a:solidFill>
                <a:latin typeface="Tahoma" pitchFamily="34" charset="0"/>
              </a:rPr>
              <a:t>HTML descreve a </a:t>
            </a:r>
            <a:r>
              <a:rPr lang="en-US" sz="3200" b="1">
                <a:solidFill>
                  <a:srgbClr val="CC3399"/>
                </a:solidFill>
                <a:effectLst>
                  <a:outerShdw blurRad="38100" dist="38100" dir="2700000" algn="tl">
                    <a:srgbClr val="C0C0C0"/>
                  </a:outerShdw>
                </a:effectLst>
                <a:latin typeface="Tahoma" pitchFamily="34" charset="0"/>
              </a:rPr>
              <a:t>apresentação!</a:t>
            </a:r>
          </a:p>
        </p:txBody>
      </p:sp>
      <p:sp>
        <p:nvSpPr>
          <p:cNvPr id="29701"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21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4532"/>
                                        </p:tgtEl>
                                        <p:attrNameLst>
                                          <p:attrName>style.visibility</p:attrName>
                                        </p:attrNameLst>
                                      </p:cBhvr>
                                      <p:to>
                                        <p:strVal val="visible"/>
                                      </p:to>
                                    </p:set>
                                    <p:anim calcmode="lin" valueType="num">
                                      <p:cBhvr additive="base">
                                        <p:cTn id="7" dur="500" fill="hold"/>
                                        <p:tgtEl>
                                          <p:spTgt spid="534532"/>
                                        </p:tgtEl>
                                        <p:attrNameLst>
                                          <p:attrName>ppt_x</p:attrName>
                                        </p:attrNameLst>
                                      </p:cBhvr>
                                      <p:tavLst>
                                        <p:tav tm="0">
                                          <p:val>
                                            <p:strVal val="1+#ppt_w/2"/>
                                          </p:val>
                                        </p:tav>
                                        <p:tav tm="100000">
                                          <p:val>
                                            <p:strVal val="#ppt_x"/>
                                          </p:val>
                                        </p:tav>
                                      </p:tavLst>
                                    </p:anim>
                                    <p:anim calcmode="lin" valueType="num">
                                      <p:cBhvr additive="base">
                                        <p:cTn id="8" dur="500" fill="hold"/>
                                        <p:tgtEl>
                                          <p:spTgt spid="534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61" name="Rectangle 9"/>
          <p:cNvSpPr>
            <a:spLocks noGrp="1" noChangeArrowheads="1"/>
          </p:cNvSpPr>
          <p:nvPr>
            <p:ph type="title"/>
          </p:nvPr>
        </p:nvSpPr>
        <p:spPr/>
        <p:txBody>
          <a:bodyPr/>
          <a:lstStyle/>
          <a:p>
            <a:pPr eaLnBrk="1" hangingPunct="1">
              <a:defRPr/>
            </a:pPr>
            <a:r>
              <a:rPr lang="pt-BR"/>
              <a:t>Fonte HTML</a:t>
            </a:r>
          </a:p>
        </p:txBody>
      </p:sp>
      <p:sp>
        <p:nvSpPr>
          <p:cNvPr id="30723" name="Rectangle 3"/>
          <p:cNvSpPr>
            <a:spLocks noChangeArrowheads="1"/>
          </p:cNvSpPr>
          <p:nvPr/>
        </p:nvSpPr>
        <p:spPr bwMode="auto">
          <a:xfrm>
            <a:off x="212725" y="1335088"/>
            <a:ext cx="8699500" cy="5018087"/>
          </a:xfrm>
          <a:prstGeom prst="rect">
            <a:avLst/>
          </a:prstGeom>
          <a:noFill/>
          <a:ln w="9525">
            <a:noFill/>
            <a:miter lim="800000"/>
            <a:headEnd/>
            <a:tailEnd/>
          </a:ln>
        </p:spPr>
        <p:txBody>
          <a:bodyPr/>
          <a:lstStyle/>
          <a:p>
            <a:pPr eaLnBrk="0" hangingPunct="0">
              <a:spcBef>
                <a:spcPts val="0"/>
              </a:spcBef>
            </a:pPr>
            <a:r>
              <a:rPr lang="pt-BR" dirty="0">
                <a:latin typeface="Tahoma" pitchFamily="34" charset="0"/>
              </a:rPr>
              <a:t>&lt;!DOCTYPE HTML PUBLIC "-//W3C//DTD HTML 4.0 </a:t>
            </a:r>
            <a:r>
              <a:rPr lang="pt-BR" dirty="0" err="1">
                <a:latin typeface="Tahoma" pitchFamily="34" charset="0"/>
              </a:rPr>
              <a:t>Transitional</a:t>
            </a:r>
            <a:r>
              <a:rPr lang="pt-BR" dirty="0">
                <a:latin typeface="Tahoma" pitchFamily="34" charset="0"/>
              </a:rPr>
              <a:t>//EN"&gt;</a:t>
            </a:r>
          </a:p>
          <a:p>
            <a:pPr eaLnBrk="0" hangingPunct="0">
              <a:spcBef>
                <a:spcPts val="0"/>
              </a:spcBef>
            </a:pPr>
            <a:r>
              <a:rPr lang="pt-BR" dirty="0">
                <a:latin typeface="Tahoma" pitchFamily="34" charset="0"/>
              </a:rPr>
              <a:t>&lt;</a:t>
            </a:r>
            <a:r>
              <a:rPr lang="pt-BR" b="1" dirty="0">
                <a:latin typeface="Tahoma" pitchFamily="34" charset="0"/>
              </a:rPr>
              <a:t>HTML</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HEAD</a:t>
            </a:r>
            <a:r>
              <a:rPr lang="pt-BR" dirty="0">
                <a:latin typeface="Tahoma" pitchFamily="34" charset="0"/>
              </a:rPr>
              <a:t>&gt;&lt;</a:t>
            </a:r>
            <a:r>
              <a:rPr lang="pt-BR" b="1" dirty="0">
                <a:latin typeface="Tahoma" pitchFamily="34" charset="0"/>
              </a:rPr>
              <a:t>TITLE</a:t>
            </a:r>
            <a:r>
              <a:rPr lang="pt-BR" dirty="0">
                <a:latin typeface="Tahoma" pitchFamily="34" charset="0"/>
              </a:rPr>
              <a:t>&gt;A </a:t>
            </a:r>
            <a:r>
              <a:rPr lang="pt-BR" dirty="0" err="1">
                <a:latin typeface="Tahoma" pitchFamily="34" charset="0"/>
              </a:rPr>
              <a:t>bibliography</a:t>
            </a:r>
            <a:r>
              <a:rPr lang="pt-BR" dirty="0">
                <a:latin typeface="Tahoma" pitchFamily="34" charset="0"/>
              </a:rPr>
              <a:t> </a:t>
            </a:r>
            <a:r>
              <a:rPr lang="pt-BR" dirty="0" err="1">
                <a:latin typeface="Tahoma" pitchFamily="34" charset="0"/>
              </a:rPr>
              <a:t>on</a:t>
            </a:r>
            <a:r>
              <a:rPr lang="pt-BR" dirty="0">
                <a:latin typeface="Tahoma" pitchFamily="34" charset="0"/>
              </a:rPr>
              <a:t> Databases&lt;/</a:t>
            </a:r>
            <a:r>
              <a:rPr lang="pt-BR" b="1" dirty="0">
                <a:latin typeface="Tahoma" pitchFamily="34" charset="0"/>
              </a:rPr>
              <a:t>TITLE</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META</a:t>
            </a:r>
            <a:r>
              <a:rPr lang="pt-BR" dirty="0">
                <a:latin typeface="Tahoma" pitchFamily="34" charset="0"/>
              </a:rPr>
              <a:t> </a:t>
            </a:r>
            <a:r>
              <a:rPr lang="pt-BR" dirty="0" err="1">
                <a:latin typeface="Tahoma" pitchFamily="34" charset="0"/>
              </a:rPr>
              <a:t>content</a:t>
            </a:r>
            <a:r>
              <a:rPr lang="pt-BR" dirty="0">
                <a:latin typeface="Tahoma" pitchFamily="34" charset="0"/>
              </a:rPr>
              <a:t>="</a:t>
            </a:r>
            <a:r>
              <a:rPr lang="pt-BR" dirty="0" err="1">
                <a:latin typeface="Tahoma" pitchFamily="34" charset="0"/>
              </a:rPr>
              <a:t>text</a:t>
            </a:r>
            <a:r>
              <a:rPr lang="pt-BR" dirty="0">
                <a:latin typeface="Tahoma" pitchFamily="34" charset="0"/>
              </a:rPr>
              <a:t>/</a:t>
            </a:r>
            <a:r>
              <a:rPr lang="pt-BR" dirty="0" err="1">
                <a:latin typeface="Tahoma" pitchFamily="34" charset="0"/>
              </a:rPr>
              <a:t>html</a:t>
            </a:r>
            <a:r>
              <a:rPr lang="pt-BR" dirty="0">
                <a:latin typeface="Tahoma" pitchFamily="34" charset="0"/>
              </a:rPr>
              <a:t>; </a:t>
            </a:r>
            <a:r>
              <a:rPr lang="pt-BR" dirty="0" err="1">
                <a:latin typeface="Tahoma" pitchFamily="34" charset="0"/>
              </a:rPr>
              <a:t>charset</a:t>
            </a:r>
            <a:r>
              <a:rPr lang="pt-BR" dirty="0">
                <a:latin typeface="Tahoma" pitchFamily="34" charset="0"/>
              </a:rPr>
              <a:t>=</a:t>
            </a:r>
            <a:r>
              <a:rPr lang="pt-BR" dirty="0" err="1">
                <a:latin typeface="Tahoma" pitchFamily="34" charset="0"/>
              </a:rPr>
              <a:t>windows</a:t>
            </a:r>
            <a:r>
              <a:rPr lang="pt-BR" dirty="0">
                <a:latin typeface="Tahoma" pitchFamily="34" charset="0"/>
              </a:rPr>
              <a:t>-1252" </a:t>
            </a:r>
            <a:r>
              <a:rPr lang="pt-BR" dirty="0" err="1">
                <a:latin typeface="Tahoma" pitchFamily="34" charset="0"/>
              </a:rPr>
              <a:t>http-equiv</a:t>
            </a:r>
            <a:r>
              <a:rPr lang="pt-BR" dirty="0">
                <a:latin typeface="Tahoma" pitchFamily="34" charset="0"/>
              </a:rPr>
              <a:t>=</a:t>
            </a:r>
            <a:r>
              <a:rPr lang="pt-BR" dirty="0" err="1">
                <a:latin typeface="Tahoma" pitchFamily="34" charset="0"/>
              </a:rPr>
              <a:t>Content-Type</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META</a:t>
            </a:r>
            <a:r>
              <a:rPr lang="pt-BR" dirty="0">
                <a:latin typeface="Tahoma" pitchFamily="34" charset="0"/>
              </a:rPr>
              <a:t> </a:t>
            </a:r>
            <a:r>
              <a:rPr lang="pt-BR" dirty="0" err="1">
                <a:latin typeface="Tahoma" pitchFamily="34" charset="0"/>
              </a:rPr>
              <a:t>content</a:t>
            </a:r>
            <a:r>
              <a:rPr lang="pt-BR" dirty="0">
                <a:latin typeface="Tahoma" pitchFamily="34" charset="0"/>
              </a:rPr>
              <a:t>="MSHTML 5.00.2314.1000” </a:t>
            </a:r>
            <a:r>
              <a:rPr lang="pt-BR" dirty="0" err="1">
                <a:latin typeface="Tahoma" pitchFamily="34" charset="0"/>
              </a:rPr>
              <a:t>name</a:t>
            </a:r>
            <a:r>
              <a:rPr lang="pt-BR" dirty="0">
                <a:latin typeface="Tahoma" pitchFamily="34" charset="0"/>
              </a:rPr>
              <a:t>=GENERATOR&gt;</a:t>
            </a:r>
          </a:p>
          <a:p>
            <a:pPr eaLnBrk="0" hangingPunct="0">
              <a:spcBef>
                <a:spcPts val="0"/>
              </a:spcBef>
            </a:pPr>
            <a:r>
              <a:rPr lang="pt-BR" dirty="0">
                <a:latin typeface="Tahoma" pitchFamily="34" charset="0"/>
              </a:rPr>
              <a:t>   &lt;/</a:t>
            </a:r>
            <a:r>
              <a:rPr lang="pt-BR" b="1" dirty="0">
                <a:latin typeface="Tahoma" pitchFamily="34" charset="0"/>
              </a:rPr>
              <a:t>HEAD</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BODY</a:t>
            </a:r>
            <a:r>
              <a:rPr lang="pt-BR" dirty="0">
                <a:latin typeface="Tahoma" pitchFamily="34" charset="0"/>
              </a:rPr>
              <a:t>&gt;</a:t>
            </a:r>
            <a:endParaRPr lang="pt-BR" sz="1400" dirty="0">
              <a:latin typeface="Tahoma" pitchFamily="34" charset="0"/>
            </a:endParaRPr>
          </a:p>
          <a:p>
            <a:pPr eaLnBrk="0" hangingPunct="0">
              <a:spcBef>
                <a:spcPts val="0"/>
              </a:spcBef>
            </a:pPr>
            <a:r>
              <a:rPr lang="en-US" dirty="0">
                <a:latin typeface="Tahoma" pitchFamily="34" charset="0"/>
              </a:rPr>
              <a:t>        &lt;</a:t>
            </a:r>
            <a:r>
              <a:rPr lang="en-US" dirty="0">
                <a:solidFill>
                  <a:srgbClr val="006600"/>
                </a:solidFill>
                <a:latin typeface="Tahoma" pitchFamily="34" charset="0"/>
              </a:rPr>
              <a:t>h1</a:t>
            </a:r>
            <a:r>
              <a:rPr lang="en-US" dirty="0">
                <a:latin typeface="Tahoma" pitchFamily="34" charset="0"/>
              </a:rPr>
              <a:t>&gt; Bibliography &lt;/</a:t>
            </a:r>
            <a:r>
              <a:rPr lang="en-US" dirty="0">
                <a:solidFill>
                  <a:srgbClr val="006600"/>
                </a:solidFill>
                <a:latin typeface="Tahoma" pitchFamily="34" charset="0"/>
              </a:rPr>
              <a:t>h1</a:t>
            </a:r>
            <a:r>
              <a:rPr lang="en-US" dirty="0">
                <a:latin typeface="Tahoma" pitchFamily="34" charset="0"/>
              </a:rPr>
              <a:t>&gt;</a:t>
            </a:r>
          </a:p>
          <a:p>
            <a:pPr eaLnBrk="0" hangingPunct="0">
              <a:spcBef>
                <a:spcPts val="0"/>
              </a:spcBef>
            </a:pPr>
            <a:r>
              <a:rPr lang="en-US" dirty="0">
                <a:latin typeface="Tahoma" pitchFamily="34" charset="0"/>
              </a:rPr>
              <a:t>        &lt;</a:t>
            </a:r>
            <a:r>
              <a:rPr lang="en-US" dirty="0">
                <a:solidFill>
                  <a:srgbClr val="006600"/>
                </a:solidFill>
                <a:latin typeface="Tahoma" pitchFamily="34" charset="0"/>
              </a:rPr>
              <a:t>p</a:t>
            </a:r>
            <a:r>
              <a:rPr lang="en-US" dirty="0">
                <a:latin typeface="Tahoma" pitchFamily="34" charset="0"/>
              </a:rPr>
              <a:t>&gt; &lt;</a:t>
            </a:r>
            <a:r>
              <a:rPr lang="en-US" dirty="0" err="1">
                <a:solidFill>
                  <a:srgbClr val="006600"/>
                </a:solidFill>
                <a:latin typeface="Tahoma" pitchFamily="34" charset="0"/>
              </a:rPr>
              <a:t>i</a:t>
            </a:r>
            <a:r>
              <a:rPr lang="en-US" dirty="0">
                <a:latin typeface="Tahoma" pitchFamily="34" charset="0"/>
              </a:rPr>
              <a:t>&gt; Foundations of Databases &lt;/</a:t>
            </a:r>
            <a:r>
              <a:rPr lang="en-US" dirty="0" err="1">
                <a:solidFill>
                  <a:srgbClr val="006600"/>
                </a:solidFill>
                <a:latin typeface="Tahoma" pitchFamily="34" charset="0"/>
              </a:rPr>
              <a:t>i</a:t>
            </a:r>
            <a:r>
              <a:rPr lang="en-US" dirty="0">
                <a:latin typeface="Tahoma" pitchFamily="34" charset="0"/>
              </a:rPr>
              <a:t>&gt; </a:t>
            </a:r>
            <a:r>
              <a:rPr lang="en-US" dirty="0" err="1">
                <a:latin typeface="Tahoma" pitchFamily="34" charset="0"/>
              </a:rPr>
              <a:t>Abiteboul</a:t>
            </a:r>
            <a:r>
              <a:rPr lang="en-US" dirty="0">
                <a:latin typeface="Tahoma" pitchFamily="34" charset="0"/>
              </a:rPr>
              <a:t>, Hull, </a:t>
            </a:r>
            <a:r>
              <a:rPr lang="en-US" dirty="0" err="1">
                <a:latin typeface="Tahoma" pitchFamily="34" charset="0"/>
              </a:rPr>
              <a:t>Vianu</a:t>
            </a:r>
            <a:r>
              <a:rPr lang="en-US" dirty="0">
                <a:latin typeface="Tahoma" pitchFamily="34" charset="0"/>
              </a:rPr>
              <a:t> &lt;</a:t>
            </a:r>
            <a:r>
              <a:rPr lang="en-US" dirty="0" err="1">
                <a:latin typeface="Tahoma" pitchFamily="34" charset="0"/>
              </a:rPr>
              <a:t>br</a:t>
            </a:r>
            <a:r>
              <a:rPr lang="en-US" dirty="0">
                <a:latin typeface="Tahoma" pitchFamily="34" charset="0"/>
              </a:rPr>
              <a:t>&gt;</a:t>
            </a:r>
          </a:p>
          <a:p>
            <a:pPr eaLnBrk="0" hangingPunct="0">
              <a:spcBef>
                <a:spcPts val="0"/>
              </a:spcBef>
            </a:pPr>
            <a:r>
              <a:rPr lang="en-US" dirty="0">
                <a:latin typeface="Tahoma" pitchFamily="34" charset="0"/>
              </a:rPr>
              <a:t>               Addison Wesley, 1995</a:t>
            </a:r>
          </a:p>
          <a:p>
            <a:pPr eaLnBrk="0" hangingPunct="0">
              <a:spcBef>
                <a:spcPts val="0"/>
              </a:spcBef>
            </a:pPr>
            <a:r>
              <a:rPr lang="en-US" dirty="0">
                <a:latin typeface="Tahoma" pitchFamily="34" charset="0"/>
              </a:rPr>
              <a:t>        &lt;</a:t>
            </a:r>
            <a:r>
              <a:rPr lang="en-US" dirty="0">
                <a:solidFill>
                  <a:srgbClr val="006600"/>
                </a:solidFill>
                <a:latin typeface="Tahoma" pitchFamily="34" charset="0"/>
              </a:rPr>
              <a:t>p</a:t>
            </a:r>
            <a:r>
              <a:rPr lang="en-US" dirty="0">
                <a:latin typeface="Tahoma" pitchFamily="34" charset="0"/>
              </a:rPr>
              <a:t>&gt; &lt;</a:t>
            </a:r>
            <a:r>
              <a:rPr lang="en-US" dirty="0" err="1">
                <a:solidFill>
                  <a:srgbClr val="006600"/>
                </a:solidFill>
                <a:latin typeface="Tahoma" pitchFamily="34" charset="0"/>
              </a:rPr>
              <a:t>i</a:t>
            </a:r>
            <a:r>
              <a:rPr lang="en-US" dirty="0">
                <a:latin typeface="Tahoma" pitchFamily="34" charset="0"/>
              </a:rPr>
              <a:t>&gt; Data on the Web &lt;/</a:t>
            </a:r>
            <a:r>
              <a:rPr lang="en-US" dirty="0" err="1">
                <a:solidFill>
                  <a:srgbClr val="006600"/>
                </a:solidFill>
                <a:latin typeface="Tahoma" pitchFamily="34" charset="0"/>
              </a:rPr>
              <a:t>i</a:t>
            </a:r>
            <a:r>
              <a:rPr lang="en-US" dirty="0">
                <a:latin typeface="Tahoma" pitchFamily="34" charset="0"/>
              </a:rPr>
              <a:t>&gt; </a:t>
            </a:r>
            <a:r>
              <a:rPr lang="en-US" dirty="0" err="1">
                <a:latin typeface="Tahoma" pitchFamily="34" charset="0"/>
              </a:rPr>
              <a:t>Abiteoul</a:t>
            </a:r>
            <a:r>
              <a:rPr lang="en-US" dirty="0">
                <a:latin typeface="Tahoma" pitchFamily="34" charset="0"/>
              </a:rPr>
              <a:t>, </a:t>
            </a:r>
            <a:r>
              <a:rPr lang="en-US" dirty="0" err="1">
                <a:latin typeface="Tahoma" pitchFamily="34" charset="0"/>
              </a:rPr>
              <a:t>Buneman</a:t>
            </a:r>
            <a:r>
              <a:rPr lang="en-US" dirty="0">
                <a:latin typeface="Tahoma" pitchFamily="34" charset="0"/>
              </a:rPr>
              <a:t>, </a:t>
            </a:r>
            <a:r>
              <a:rPr lang="en-US" dirty="0" err="1">
                <a:latin typeface="Tahoma" pitchFamily="34" charset="0"/>
              </a:rPr>
              <a:t>Suciu</a:t>
            </a:r>
            <a:r>
              <a:rPr lang="en-US" dirty="0">
                <a:latin typeface="Tahoma" pitchFamily="34" charset="0"/>
              </a:rPr>
              <a:t> &lt;</a:t>
            </a:r>
            <a:r>
              <a:rPr lang="en-US" dirty="0" err="1">
                <a:solidFill>
                  <a:srgbClr val="006600"/>
                </a:solidFill>
                <a:latin typeface="Tahoma" pitchFamily="34" charset="0"/>
              </a:rPr>
              <a:t>br</a:t>
            </a:r>
            <a:r>
              <a:rPr lang="en-US" dirty="0">
                <a:latin typeface="Tahoma" pitchFamily="34" charset="0"/>
              </a:rPr>
              <a:t>&gt; </a:t>
            </a:r>
          </a:p>
          <a:p>
            <a:pPr eaLnBrk="0" hangingPunct="0">
              <a:spcBef>
                <a:spcPts val="0"/>
              </a:spcBef>
            </a:pPr>
            <a:r>
              <a:rPr lang="en-US" dirty="0">
                <a:latin typeface="Tahoma" pitchFamily="34" charset="0"/>
              </a:rPr>
              <a:t>               Morgan Kaufmann, 1999</a:t>
            </a:r>
          </a:p>
          <a:p>
            <a:pPr eaLnBrk="0" hangingPunct="0">
              <a:spcBef>
                <a:spcPts val="0"/>
              </a:spcBef>
            </a:pPr>
            <a:endParaRPr lang="en-US" dirty="0">
              <a:latin typeface="Tahoma" pitchFamily="34" charset="0"/>
            </a:endParaRPr>
          </a:p>
          <a:p>
            <a:pPr eaLnBrk="0" hangingPunct="0">
              <a:spcBef>
                <a:spcPts val="0"/>
              </a:spcBef>
            </a:pPr>
            <a:r>
              <a:rPr lang="en-US" b="1" dirty="0">
                <a:latin typeface="Tahoma" pitchFamily="34" charset="0"/>
              </a:rPr>
              <a:t>   </a:t>
            </a:r>
            <a:r>
              <a:rPr lang="pt-BR" dirty="0">
                <a:latin typeface="Tahoma" pitchFamily="34" charset="0"/>
              </a:rPr>
              <a:t>&lt;/</a:t>
            </a:r>
            <a:r>
              <a:rPr lang="pt-BR" b="1" dirty="0">
                <a:latin typeface="Tahoma" pitchFamily="34" charset="0"/>
              </a:rPr>
              <a:t>BODY</a:t>
            </a:r>
            <a:r>
              <a:rPr lang="pt-BR" dirty="0">
                <a:latin typeface="Tahoma" pitchFamily="34" charset="0"/>
              </a:rPr>
              <a:t>&gt;</a:t>
            </a:r>
          </a:p>
          <a:p>
            <a:pPr eaLnBrk="0" hangingPunct="0">
              <a:spcBef>
                <a:spcPts val="0"/>
              </a:spcBef>
            </a:pPr>
            <a:r>
              <a:rPr lang="pt-BR" dirty="0">
                <a:latin typeface="Tahoma" pitchFamily="34" charset="0"/>
              </a:rPr>
              <a:t>&lt;/</a:t>
            </a:r>
            <a:r>
              <a:rPr lang="pt-BR" b="1" dirty="0">
                <a:latin typeface="Tahoma" pitchFamily="34" charset="0"/>
              </a:rPr>
              <a:t>HTML</a:t>
            </a:r>
            <a:r>
              <a:rPr lang="pt-BR" dirty="0">
                <a:latin typeface="Tahoma" pitchFamily="34" charset="0"/>
              </a:rPr>
              <a:t>&gt;</a:t>
            </a:r>
            <a:endParaRPr lang="en-US" dirty="0">
              <a:latin typeface="Tahoma" pitchFamily="34" charset="0"/>
            </a:endParaRPr>
          </a:p>
        </p:txBody>
      </p:sp>
      <p:sp>
        <p:nvSpPr>
          <p:cNvPr id="535556" name="AutoShape 4"/>
          <p:cNvSpPr>
            <a:spLocks noChangeArrowheads="1"/>
          </p:cNvSpPr>
          <p:nvPr/>
        </p:nvSpPr>
        <p:spPr bwMode="auto">
          <a:xfrm>
            <a:off x="4783138" y="4856163"/>
            <a:ext cx="4065587" cy="1706562"/>
          </a:xfrm>
          <a:prstGeom prst="wedgeRoundRectCallout">
            <a:avLst>
              <a:gd name="adj1" fmla="val -80222"/>
              <a:gd name="adj2" fmla="val -56699"/>
              <a:gd name="adj3" fmla="val 16667"/>
            </a:avLst>
          </a:prstGeom>
          <a:solidFill>
            <a:srgbClr val="99CCFF"/>
          </a:solidFill>
          <a:ln w="9525">
            <a:noFill/>
            <a:miter lim="800000"/>
            <a:headEnd/>
            <a:tailEnd/>
          </a:ln>
        </p:spPr>
        <p:txBody>
          <a:bodyPr wrap="none" anchor="ctr"/>
          <a:lstStyle/>
          <a:p>
            <a:pPr algn="ctr" eaLnBrk="0" hangingPunct="0">
              <a:spcBef>
                <a:spcPts val="0"/>
              </a:spcBef>
            </a:pPr>
            <a:r>
              <a:rPr lang="en-US" sz="2000" i="1" dirty="0">
                <a:solidFill>
                  <a:schemeClr val="tx2"/>
                </a:solidFill>
                <a:latin typeface="Tahoma" pitchFamily="34" charset="0"/>
              </a:rPr>
              <a:t>HTML: </a:t>
            </a:r>
            <a:r>
              <a:rPr lang="en-US" sz="2000" i="1" dirty="0" err="1">
                <a:solidFill>
                  <a:schemeClr val="tx2"/>
                </a:solidFill>
                <a:latin typeface="Tahoma" pitchFamily="34" charset="0"/>
              </a:rPr>
              <a:t>Conjunto</a:t>
            </a:r>
            <a:r>
              <a:rPr lang="en-US" sz="2000" i="1" dirty="0">
                <a:solidFill>
                  <a:schemeClr val="tx2"/>
                </a:solidFill>
                <a:latin typeface="Tahoma" pitchFamily="34" charset="0"/>
              </a:rPr>
              <a:t> </a:t>
            </a:r>
            <a:r>
              <a:rPr lang="en-US" sz="2000" i="1" u="sng" dirty="0" err="1">
                <a:solidFill>
                  <a:schemeClr val="tx2"/>
                </a:solidFill>
                <a:latin typeface="Tahoma" pitchFamily="34" charset="0"/>
              </a:rPr>
              <a:t>pré-definido</a:t>
            </a:r>
            <a:r>
              <a:rPr lang="en-US" sz="2000" i="1" dirty="0">
                <a:solidFill>
                  <a:schemeClr val="tx2"/>
                </a:solidFill>
                <a:latin typeface="Tahoma" pitchFamily="34" charset="0"/>
              </a:rPr>
              <a:t> </a:t>
            </a:r>
          </a:p>
          <a:p>
            <a:pPr algn="ctr" eaLnBrk="0" hangingPunct="0">
              <a:spcBef>
                <a:spcPts val="0"/>
              </a:spcBef>
            </a:pPr>
            <a:r>
              <a:rPr lang="en-US" sz="2000" i="1" dirty="0">
                <a:solidFill>
                  <a:schemeClr val="tx2"/>
                </a:solidFill>
                <a:latin typeface="Tahoma" pitchFamily="34" charset="0"/>
              </a:rPr>
              <a:t>de </a:t>
            </a:r>
            <a:r>
              <a:rPr lang="en-US" sz="2000" i="1" dirty="0" err="1">
                <a:solidFill>
                  <a:schemeClr val="tx2"/>
                </a:solidFill>
                <a:latin typeface="Tahoma" pitchFamily="34" charset="0"/>
              </a:rPr>
              <a:t>elementos</a:t>
            </a:r>
            <a:r>
              <a:rPr lang="en-US" sz="2000" i="1" dirty="0">
                <a:solidFill>
                  <a:schemeClr val="tx2"/>
                </a:solidFill>
                <a:latin typeface="Tahoma" pitchFamily="34" charset="0"/>
              </a:rPr>
              <a:t> (tags) </a:t>
            </a:r>
            <a:r>
              <a:rPr lang="en-US" sz="2000" i="1" dirty="0" err="1">
                <a:solidFill>
                  <a:schemeClr val="tx2"/>
                </a:solidFill>
                <a:latin typeface="Tahoma" pitchFamily="34" charset="0"/>
              </a:rPr>
              <a:t>para</a:t>
            </a:r>
            <a:r>
              <a:rPr lang="en-US" sz="2000" i="1" dirty="0">
                <a:solidFill>
                  <a:schemeClr val="tx2"/>
                </a:solidFill>
                <a:latin typeface="Tahoma" pitchFamily="34" charset="0"/>
              </a:rPr>
              <a:t> </a:t>
            </a:r>
          </a:p>
          <a:p>
            <a:pPr algn="ctr" eaLnBrk="0" hangingPunct="0">
              <a:spcBef>
                <a:spcPts val="0"/>
              </a:spcBef>
            </a:pPr>
            <a:r>
              <a:rPr lang="en-US" sz="2000" i="1" dirty="0" err="1">
                <a:solidFill>
                  <a:schemeClr val="tx2"/>
                </a:solidFill>
                <a:latin typeface="Tahoma" pitchFamily="34" charset="0"/>
              </a:rPr>
              <a:t>especificação</a:t>
            </a:r>
            <a:r>
              <a:rPr lang="en-US" sz="2000" i="1" dirty="0">
                <a:solidFill>
                  <a:schemeClr val="tx2"/>
                </a:solidFill>
                <a:latin typeface="Tahoma" pitchFamily="34" charset="0"/>
              </a:rPr>
              <a:t> das </a:t>
            </a:r>
            <a:r>
              <a:rPr lang="en-US" sz="2000" i="1" dirty="0" err="1">
                <a:solidFill>
                  <a:schemeClr val="tx2"/>
                </a:solidFill>
                <a:latin typeface="Tahoma" pitchFamily="34" charset="0"/>
              </a:rPr>
              <a:t>dimensões</a:t>
            </a:r>
            <a:r>
              <a:rPr lang="en-US" sz="2000" i="1" dirty="0">
                <a:solidFill>
                  <a:schemeClr val="tx2"/>
                </a:solidFill>
                <a:latin typeface="Tahoma" pitchFamily="34" charset="0"/>
              </a:rPr>
              <a:t> de </a:t>
            </a:r>
          </a:p>
          <a:p>
            <a:pPr algn="ctr" eaLnBrk="0" hangingPunct="0">
              <a:spcBef>
                <a:spcPts val="0"/>
              </a:spcBef>
            </a:pPr>
            <a:r>
              <a:rPr lang="en-US" sz="2000" i="1" u="sng" dirty="0" err="1">
                <a:solidFill>
                  <a:schemeClr val="tx2"/>
                </a:solidFill>
                <a:latin typeface="Tahoma" pitchFamily="34" charset="0"/>
              </a:rPr>
              <a:t>estrutura</a:t>
            </a:r>
            <a:r>
              <a:rPr lang="en-US" sz="2000" i="1" dirty="0">
                <a:solidFill>
                  <a:schemeClr val="tx2"/>
                </a:solidFill>
                <a:latin typeface="Tahoma" pitchFamily="34" charset="0"/>
              </a:rPr>
              <a:t> e </a:t>
            </a:r>
            <a:r>
              <a:rPr lang="en-US" sz="2000" i="1" u="sng" dirty="0" err="1">
                <a:solidFill>
                  <a:schemeClr val="tx2"/>
                </a:solidFill>
                <a:latin typeface="Tahoma" pitchFamily="34" charset="0"/>
              </a:rPr>
              <a:t>apresentação</a:t>
            </a:r>
            <a:endParaRPr lang="en-US" sz="2000" i="1" dirty="0">
              <a:solidFill>
                <a:schemeClr val="tx2"/>
              </a:solidFill>
              <a:latin typeface="Tahoma" pitchFamily="34" charset="0"/>
            </a:endParaRPr>
          </a:p>
          <a:p>
            <a:pPr algn="ctr" eaLnBrk="0" hangingPunct="0">
              <a:spcBef>
                <a:spcPts val="0"/>
              </a:spcBef>
            </a:pPr>
            <a:r>
              <a:rPr lang="en-US" sz="2000" i="1" dirty="0">
                <a:solidFill>
                  <a:schemeClr val="tx2"/>
                </a:solidFill>
                <a:latin typeface="Tahoma" pitchFamily="34" charset="0"/>
              </a:rPr>
              <a:t>de um </a:t>
            </a:r>
            <a:r>
              <a:rPr lang="en-US" sz="2000" i="1" dirty="0" err="1">
                <a:solidFill>
                  <a:schemeClr val="tx2"/>
                </a:solidFill>
                <a:latin typeface="Tahoma" pitchFamily="34" charset="0"/>
              </a:rPr>
              <a:t>documento</a:t>
            </a:r>
            <a:endParaRPr lang="en-US" sz="2400" i="1" dirty="0">
              <a:solidFill>
                <a:schemeClr val="tx2"/>
              </a:solidFill>
              <a:latin typeface="Tahoma" pitchFamily="34" charset="0"/>
            </a:endParaRPr>
          </a:p>
        </p:txBody>
      </p:sp>
      <p:sp>
        <p:nvSpPr>
          <p:cNvPr id="30725"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22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Rectangle 10"/>
          <p:cNvSpPr>
            <a:spLocks noGrp="1" noChangeArrowheads="1"/>
          </p:cNvSpPr>
          <p:nvPr>
            <p:ph type="title"/>
          </p:nvPr>
        </p:nvSpPr>
        <p:spPr/>
        <p:txBody>
          <a:bodyPr/>
          <a:lstStyle/>
          <a:p>
            <a:pPr eaLnBrk="1" hangingPunct="1">
              <a:defRPr/>
            </a:pPr>
            <a:r>
              <a:rPr lang="pt-BR"/>
              <a:t>Fonte XML</a:t>
            </a:r>
          </a:p>
        </p:txBody>
      </p:sp>
      <p:sp>
        <p:nvSpPr>
          <p:cNvPr id="31747" name="Rectangle 3"/>
          <p:cNvSpPr>
            <a:spLocks noChangeArrowheads="1"/>
          </p:cNvSpPr>
          <p:nvPr/>
        </p:nvSpPr>
        <p:spPr bwMode="auto">
          <a:xfrm>
            <a:off x="320675" y="1447800"/>
            <a:ext cx="8010525" cy="3170099"/>
          </a:xfrm>
          <a:prstGeom prst="rect">
            <a:avLst/>
          </a:prstGeom>
          <a:noFill/>
          <a:ln w="9525">
            <a:noFill/>
            <a:miter lim="800000"/>
            <a:headEnd/>
            <a:tailEnd/>
          </a:ln>
        </p:spPr>
        <p:txBody>
          <a:bodyPr>
            <a:spAutoFit/>
          </a:bodyPr>
          <a:lstStyle/>
          <a:p>
            <a:pPr eaLnBrk="0" hangingPunct="0">
              <a:spcBef>
                <a:spcPts val="0"/>
              </a:spcBef>
            </a:pPr>
            <a:r>
              <a:rPr lang="pt-BR" sz="2000" dirty="0">
                <a:latin typeface="Tahoma" pitchFamily="34" charset="0"/>
              </a:rPr>
              <a:t>&lt;</a:t>
            </a:r>
            <a:r>
              <a:rPr lang="pt-BR" sz="2000" dirty="0" err="1">
                <a:solidFill>
                  <a:srgbClr val="006600"/>
                </a:solidFill>
                <a:latin typeface="Tahoma" pitchFamily="34" charset="0"/>
              </a:rPr>
              <a:t>bibliography</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a:solidFill>
                  <a:srgbClr val="006600"/>
                </a:solidFill>
                <a:latin typeface="Tahoma" pitchFamily="34" charset="0"/>
              </a:rPr>
              <a:t>book</a:t>
            </a:r>
            <a:r>
              <a:rPr lang="pt-BR" sz="2000" dirty="0">
                <a:latin typeface="Tahoma" pitchFamily="34" charset="0"/>
              </a:rPr>
              <a:t>&gt;    &lt;</a:t>
            </a:r>
            <a:r>
              <a:rPr lang="pt-BR" sz="2000" dirty="0" err="1">
                <a:solidFill>
                  <a:srgbClr val="006600"/>
                </a:solidFill>
                <a:latin typeface="Tahoma" pitchFamily="34" charset="0"/>
              </a:rPr>
              <a:t>title</a:t>
            </a:r>
            <a:r>
              <a:rPr lang="pt-BR" sz="2000" dirty="0">
                <a:latin typeface="Tahoma" pitchFamily="34" charset="0"/>
              </a:rPr>
              <a:t>&gt; </a:t>
            </a:r>
            <a:r>
              <a:rPr lang="pt-BR" sz="2000" dirty="0" err="1">
                <a:latin typeface="Tahoma" pitchFamily="34" charset="0"/>
              </a:rPr>
              <a:t>Foundations</a:t>
            </a:r>
            <a:r>
              <a:rPr lang="pt-BR" sz="2000" dirty="0">
                <a:latin typeface="Tahoma" pitchFamily="34" charset="0"/>
              </a:rPr>
              <a:t>… &lt;/</a:t>
            </a:r>
            <a:r>
              <a:rPr lang="pt-BR" sz="2000" dirty="0" err="1">
                <a:solidFill>
                  <a:srgbClr val="006600"/>
                </a:solidFill>
                <a:latin typeface="Tahoma" pitchFamily="34" charset="0"/>
              </a:rPr>
              <a:t>title</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Abiteboul</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Hull</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Vianu</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publisher</a:t>
            </a:r>
            <a:r>
              <a:rPr lang="pt-BR" sz="2000" dirty="0">
                <a:latin typeface="Tahoma" pitchFamily="34" charset="0"/>
              </a:rPr>
              <a:t>&gt; </a:t>
            </a:r>
            <a:r>
              <a:rPr lang="pt-BR" sz="2000" dirty="0" err="1">
                <a:latin typeface="Tahoma" pitchFamily="34" charset="0"/>
              </a:rPr>
              <a:t>Addison</a:t>
            </a:r>
            <a:r>
              <a:rPr lang="pt-BR" sz="2000" dirty="0">
                <a:latin typeface="Tahoma" pitchFamily="34" charset="0"/>
              </a:rPr>
              <a:t> Wesley &lt;/</a:t>
            </a:r>
            <a:r>
              <a:rPr lang="pt-BR" sz="2000" dirty="0" err="1">
                <a:solidFill>
                  <a:srgbClr val="006600"/>
                </a:solidFill>
                <a:latin typeface="Tahoma" pitchFamily="34" charset="0"/>
              </a:rPr>
              <a:t>publisher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year</a:t>
            </a:r>
            <a:r>
              <a:rPr lang="pt-BR" sz="2000" dirty="0">
                <a:latin typeface="Tahoma" pitchFamily="34" charset="0"/>
              </a:rPr>
              <a:t>&gt; 1995 &lt;/</a:t>
            </a:r>
            <a:r>
              <a:rPr lang="pt-BR" sz="2000" dirty="0" err="1">
                <a:solidFill>
                  <a:srgbClr val="006600"/>
                </a:solidFill>
                <a:latin typeface="Tahoma" pitchFamily="34" charset="0"/>
              </a:rPr>
              <a:t>year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a:solidFill>
                  <a:srgbClr val="006600"/>
                </a:solidFill>
                <a:latin typeface="Tahoma" pitchFamily="34" charset="0"/>
              </a:rPr>
              <a:t>book</a:t>
            </a:r>
            <a:r>
              <a:rPr lang="pt-BR" sz="2000" dirty="0">
                <a:latin typeface="Tahoma" pitchFamily="34" charset="0"/>
              </a:rPr>
              <a:t>&gt;</a:t>
            </a:r>
          </a:p>
          <a:p>
            <a:pPr lvl="1" eaLnBrk="0" hangingPunct="0">
              <a:spcBef>
                <a:spcPts val="0"/>
              </a:spcBef>
            </a:pPr>
            <a:r>
              <a:rPr lang="pt-BR" sz="2000" dirty="0">
                <a:latin typeface="Tahoma" pitchFamily="34" charset="0"/>
              </a:rPr>
              <a:t>  …</a:t>
            </a:r>
          </a:p>
          <a:p>
            <a:pPr eaLnBrk="0" hangingPunct="0">
              <a:spcBef>
                <a:spcPts val="0"/>
              </a:spcBef>
            </a:pPr>
            <a:r>
              <a:rPr lang="pt-BR" sz="2000" dirty="0">
                <a:latin typeface="Tahoma" pitchFamily="34" charset="0"/>
              </a:rPr>
              <a:t>&lt;/</a:t>
            </a:r>
            <a:r>
              <a:rPr lang="pt-BR" sz="2000" dirty="0" err="1">
                <a:solidFill>
                  <a:srgbClr val="006600"/>
                </a:solidFill>
                <a:latin typeface="Tahoma" pitchFamily="34" charset="0"/>
              </a:rPr>
              <a:t>bibliography</a:t>
            </a:r>
            <a:r>
              <a:rPr lang="pt-BR" sz="2000" dirty="0">
                <a:latin typeface="Tahoma" pitchFamily="34" charset="0"/>
              </a:rPr>
              <a:t>&gt;</a:t>
            </a:r>
          </a:p>
        </p:txBody>
      </p:sp>
      <p:sp>
        <p:nvSpPr>
          <p:cNvPr id="536580" name="Text Box 4"/>
          <p:cNvSpPr txBox="1">
            <a:spLocks noChangeArrowheads="1"/>
          </p:cNvSpPr>
          <p:nvPr/>
        </p:nvSpPr>
        <p:spPr bwMode="auto">
          <a:xfrm>
            <a:off x="365125" y="5840413"/>
            <a:ext cx="5391150" cy="579437"/>
          </a:xfrm>
          <a:prstGeom prst="rect">
            <a:avLst/>
          </a:prstGeom>
          <a:noFill/>
          <a:ln w="9525">
            <a:noFill/>
            <a:miter lim="800000"/>
            <a:headEnd/>
            <a:tailEnd/>
          </a:ln>
          <a:effectLst/>
        </p:spPr>
        <p:txBody>
          <a:bodyPr wrap="none">
            <a:spAutoFit/>
          </a:bodyPr>
          <a:lstStyle/>
          <a:p>
            <a:pPr eaLnBrk="0" hangingPunct="0">
              <a:defRPr/>
            </a:pPr>
            <a:r>
              <a:rPr lang="pt-BR" sz="3200">
                <a:solidFill>
                  <a:srgbClr val="CC3399"/>
                </a:solidFill>
                <a:latin typeface="Arial" charset="0"/>
              </a:rPr>
              <a:t>XML descreve o </a:t>
            </a:r>
            <a:r>
              <a:rPr lang="pt-BR" sz="3200" b="1">
                <a:solidFill>
                  <a:srgbClr val="CC3399"/>
                </a:solidFill>
                <a:effectLst>
                  <a:outerShdw blurRad="38100" dist="38100" dir="2700000" algn="tl">
                    <a:srgbClr val="C0C0C0"/>
                  </a:outerShdw>
                </a:effectLst>
                <a:latin typeface="Arial" charset="0"/>
              </a:rPr>
              <a:t>conteúdo</a:t>
            </a:r>
            <a:r>
              <a:rPr lang="pt-BR" sz="3200">
                <a:solidFill>
                  <a:srgbClr val="CC3399"/>
                </a:solidFill>
                <a:latin typeface="Arial" charset="0"/>
              </a:rPr>
              <a:t>!!!</a:t>
            </a:r>
          </a:p>
        </p:txBody>
      </p:sp>
      <p:sp>
        <p:nvSpPr>
          <p:cNvPr id="536581" name="AutoShape 5"/>
          <p:cNvSpPr>
            <a:spLocks noChangeArrowheads="1"/>
          </p:cNvSpPr>
          <p:nvPr/>
        </p:nvSpPr>
        <p:spPr bwMode="auto">
          <a:xfrm>
            <a:off x="4019550" y="3876675"/>
            <a:ext cx="4829175" cy="1557338"/>
          </a:xfrm>
          <a:prstGeom prst="wedgeRoundRectCallout">
            <a:avLst>
              <a:gd name="adj1" fmla="val -75214"/>
              <a:gd name="adj2" fmla="val -52750"/>
              <a:gd name="adj3" fmla="val 16667"/>
            </a:avLst>
          </a:prstGeom>
          <a:solidFill>
            <a:srgbClr val="99CCFF"/>
          </a:solidFill>
          <a:ln w="9525">
            <a:noFill/>
            <a:miter lim="800000"/>
            <a:headEnd/>
            <a:tailEnd/>
          </a:ln>
        </p:spPr>
        <p:txBody>
          <a:bodyPr wrap="none" anchor="ctr"/>
          <a:lstStyle/>
          <a:p>
            <a:pPr algn="ctr" eaLnBrk="0" hangingPunct="0"/>
            <a:r>
              <a:rPr lang="pt-BR" sz="2000" i="1" dirty="0">
                <a:solidFill>
                  <a:schemeClr val="tx2"/>
                </a:solidFill>
                <a:latin typeface="Comic Sans MS" pitchFamily="66" charset="0"/>
              </a:rPr>
              <a:t>XML: Elementos (</a:t>
            </a:r>
            <a:r>
              <a:rPr lang="pt-BR" sz="2000" i="1" dirty="0" err="1">
                <a:solidFill>
                  <a:schemeClr val="tx2"/>
                </a:solidFill>
                <a:latin typeface="Comic Sans MS" pitchFamily="66" charset="0"/>
              </a:rPr>
              <a:t>tags</a:t>
            </a:r>
            <a:r>
              <a:rPr lang="pt-BR" sz="2000" i="1" dirty="0">
                <a:solidFill>
                  <a:schemeClr val="tx2"/>
                </a:solidFill>
                <a:latin typeface="Comic Sans MS" pitchFamily="66" charset="0"/>
              </a:rPr>
              <a:t>) definidos pelo </a:t>
            </a:r>
          </a:p>
          <a:p>
            <a:pPr algn="ctr" eaLnBrk="0" hangingPunct="0"/>
            <a:r>
              <a:rPr lang="pt-BR" sz="2000" i="1" dirty="0">
                <a:solidFill>
                  <a:schemeClr val="tx2"/>
                </a:solidFill>
                <a:latin typeface="Comic Sans MS" pitchFamily="66" charset="0"/>
              </a:rPr>
              <a:t>usuário da linguagem</a:t>
            </a:r>
            <a:br>
              <a:rPr lang="pt-BR" sz="2000" i="1" dirty="0">
                <a:solidFill>
                  <a:schemeClr val="tx2"/>
                </a:solidFill>
                <a:latin typeface="Comic Sans MS" pitchFamily="66" charset="0"/>
              </a:rPr>
            </a:br>
            <a:r>
              <a:rPr lang="pt-BR" sz="2000" i="1" dirty="0">
                <a:solidFill>
                  <a:schemeClr val="tx2"/>
                </a:solidFill>
                <a:latin typeface="Comic Sans MS" pitchFamily="66" charset="0"/>
              </a:rPr>
              <a:t>e servindo para descrever o conteúdo</a:t>
            </a:r>
            <a:br>
              <a:rPr lang="pt-BR" sz="2000" i="1" dirty="0">
                <a:solidFill>
                  <a:schemeClr val="tx2"/>
                </a:solidFill>
                <a:latin typeface="Comic Sans MS" pitchFamily="66" charset="0"/>
              </a:rPr>
            </a:br>
            <a:r>
              <a:rPr lang="pt-BR" sz="2000" i="1" dirty="0">
                <a:solidFill>
                  <a:schemeClr val="tx2"/>
                </a:solidFill>
                <a:latin typeface="Comic Sans MS" pitchFamily="66" charset="0"/>
              </a:rPr>
              <a:t> e a estrutura.</a:t>
            </a:r>
            <a:endParaRPr lang="pt-BR" sz="2400" i="1" dirty="0">
              <a:solidFill>
                <a:schemeClr val="tx2"/>
              </a:solidFill>
              <a:latin typeface="Comic Sans MS" pitchFamily="66" charset="0"/>
            </a:endParaRPr>
          </a:p>
        </p:txBody>
      </p:sp>
      <p:sp>
        <p:nvSpPr>
          <p:cNvPr id="31750" name="Text Box 6"/>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7" name="Espaço Reservado para Número de Slide 6"/>
          <p:cNvSpPr>
            <a:spLocks noGrp="1"/>
          </p:cNvSpPr>
          <p:nvPr>
            <p:ph type="sldNum" sz="quarter" idx="12"/>
          </p:nvPr>
        </p:nvSpPr>
        <p:spPr/>
        <p:txBody>
          <a:bodyPr/>
          <a:lstStyle/>
          <a:p>
            <a:fld id="{B61940D8-20C8-4B65-BAA1-B7C7EAACD1B3}" type="slidenum">
              <a:rPr lang="pt-BR" smtClean="0"/>
              <a:pPr/>
              <a:t>23</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6580"/>
                                        </p:tgtEl>
                                        <p:attrNameLst>
                                          <p:attrName>style.visibility</p:attrName>
                                        </p:attrNameLst>
                                      </p:cBhvr>
                                      <p:to>
                                        <p:strVal val="visible"/>
                                      </p:to>
                                    </p:set>
                                    <p:anim calcmode="lin" valueType="num">
                                      <p:cBhvr additive="base">
                                        <p:cTn id="7" dur="500" fill="hold"/>
                                        <p:tgtEl>
                                          <p:spTgt spid="536580"/>
                                        </p:tgtEl>
                                        <p:attrNameLst>
                                          <p:attrName>ppt_x</p:attrName>
                                        </p:attrNameLst>
                                      </p:cBhvr>
                                      <p:tavLst>
                                        <p:tav tm="0">
                                          <p:val>
                                            <p:strVal val="1+#ppt_w/2"/>
                                          </p:val>
                                        </p:tav>
                                        <p:tav tm="100000">
                                          <p:val>
                                            <p:strVal val="#ppt_x"/>
                                          </p:val>
                                        </p:tav>
                                      </p:tavLst>
                                    </p:anim>
                                    <p:anim calcmode="lin" valueType="num">
                                      <p:cBhvr additive="base">
                                        <p:cTn id="8" dur="500" fill="hold"/>
                                        <p:tgtEl>
                                          <p:spTgt spid="536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6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utoUpdateAnimBg="0"/>
      <p:bldP spid="53658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eaLnBrk="1" hangingPunct="1">
              <a:defRPr/>
            </a:pPr>
            <a:r>
              <a:rPr lang="pt-BR" sz="3200"/>
              <a:t>Dimensões de informações em um documento</a:t>
            </a:r>
          </a:p>
        </p:txBody>
      </p:sp>
      <p:sp>
        <p:nvSpPr>
          <p:cNvPr id="32771" name="Rectangle 3"/>
          <p:cNvSpPr>
            <a:spLocks noGrp="1" noChangeArrowheads="1"/>
          </p:cNvSpPr>
          <p:nvPr>
            <p:ph type="body" idx="1"/>
          </p:nvPr>
        </p:nvSpPr>
        <p:spPr/>
        <p:txBody>
          <a:bodyPr/>
          <a:lstStyle/>
          <a:p>
            <a:pPr eaLnBrk="1" hangingPunct="1"/>
            <a:r>
              <a:rPr lang="pt-BR"/>
              <a:t>Documentos apresentam pelo menos duas </a:t>
            </a:r>
            <a:r>
              <a:rPr lang="pt-BR">
                <a:solidFill>
                  <a:srgbClr val="000000"/>
                </a:solidFill>
              </a:rPr>
              <a:t>dimensões</a:t>
            </a:r>
            <a:r>
              <a:rPr lang="pt-BR"/>
              <a:t> de informações:</a:t>
            </a:r>
          </a:p>
          <a:p>
            <a:pPr lvl="1" eaLnBrk="1" hangingPunct="1"/>
            <a:r>
              <a:rPr lang="pt-BR"/>
              <a:t>o conteúdo propriamente dito </a:t>
            </a:r>
          </a:p>
          <a:p>
            <a:pPr lvl="1" eaLnBrk="1" hangingPunct="1"/>
            <a:r>
              <a:rPr lang="pt-BR"/>
              <a:t>a estrutura organizacional</a:t>
            </a:r>
          </a:p>
        </p:txBody>
      </p:sp>
      <p:sp>
        <p:nvSpPr>
          <p:cNvPr id="32772"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24</a:t>
            </a:fld>
            <a:endParaRPr lang="pt-B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eaLnBrk="1" hangingPunct="1">
              <a:defRPr/>
            </a:pPr>
            <a:r>
              <a:rPr lang="pt-BR" dirty="0"/>
              <a:t>XML: dimensões e processamento ... </a:t>
            </a:r>
          </a:p>
        </p:txBody>
      </p:sp>
      <p:sp>
        <p:nvSpPr>
          <p:cNvPr id="33795" name="Rectangle 2"/>
          <p:cNvSpPr>
            <a:spLocks noGrp="1" noChangeArrowheads="1"/>
          </p:cNvSpPr>
          <p:nvPr>
            <p:ph type="body" idx="1"/>
          </p:nvPr>
        </p:nvSpPr>
        <p:spPr/>
        <p:txBody>
          <a:bodyPr/>
          <a:lstStyle/>
          <a:p>
            <a:pPr eaLnBrk="1" hangingPunct="1"/>
            <a:r>
              <a:rPr lang="pt-BR"/>
              <a:t>XML</a:t>
            </a:r>
          </a:p>
          <a:p>
            <a:pPr marL="819150" lvl="1" eaLnBrk="1" hangingPunct="1"/>
            <a:r>
              <a:rPr lang="pt-BR" sz="2000"/>
              <a:t>Dimensões de </a:t>
            </a:r>
            <a:r>
              <a:rPr lang="pt-BR" sz="2000" u="sng"/>
              <a:t>estrutura</a:t>
            </a:r>
            <a:r>
              <a:rPr lang="pt-BR" sz="2000"/>
              <a:t> e </a:t>
            </a:r>
            <a:r>
              <a:rPr lang="pt-BR" sz="2000" u="sng"/>
              <a:t>conteúdo</a:t>
            </a:r>
            <a:endParaRPr lang="pt-BR" sz="2000"/>
          </a:p>
          <a:p>
            <a:pPr marL="819150" lvl="1" eaLnBrk="1" hangingPunct="1"/>
            <a:r>
              <a:rPr lang="pt-BR" sz="2000"/>
              <a:t>Documentos bem formados!</a:t>
            </a:r>
          </a:p>
          <a:p>
            <a:pPr eaLnBrk="1" hangingPunct="1"/>
            <a:r>
              <a:rPr lang="pt-BR"/>
              <a:t>Outras dimensões de um documento XML</a:t>
            </a:r>
          </a:p>
          <a:p>
            <a:pPr marL="819150" lvl="1" eaLnBrk="1" hangingPunct="1"/>
            <a:r>
              <a:rPr lang="pt-BR" sz="2000" u="sng"/>
              <a:t>Apresentação</a:t>
            </a:r>
            <a:r>
              <a:rPr lang="pt-BR" sz="2000"/>
              <a:t>: CSS, XSL</a:t>
            </a:r>
          </a:p>
          <a:p>
            <a:pPr marL="819150" lvl="1" eaLnBrk="1" hangingPunct="1"/>
            <a:r>
              <a:rPr lang="pt-BR" sz="2000" u="sng"/>
              <a:t>Mais estrutura</a:t>
            </a:r>
            <a:r>
              <a:rPr lang="pt-BR" sz="2000"/>
              <a:t> e s</a:t>
            </a:r>
            <a:r>
              <a:rPr lang="pt-BR" sz="2000" u="sng"/>
              <a:t>emântica</a:t>
            </a:r>
            <a:r>
              <a:rPr lang="pt-BR" sz="2000"/>
              <a:t>: DTDs e XML Schemas</a:t>
            </a:r>
          </a:p>
          <a:p>
            <a:pPr marL="819150" lvl="1" eaLnBrk="1" hangingPunct="1"/>
            <a:r>
              <a:rPr lang="pt-BR" sz="2000" u="sng"/>
              <a:t>Metadados</a:t>
            </a:r>
            <a:r>
              <a:rPr lang="pt-BR" sz="2000"/>
              <a:t> e </a:t>
            </a:r>
            <a:r>
              <a:rPr lang="pt-BR" sz="2000" u="sng"/>
              <a:t>mais semântica</a:t>
            </a:r>
            <a:r>
              <a:rPr lang="pt-BR" sz="2000"/>
              <a:t>: RDF</a:t>
            </a:r>
          </a:p>
          <a:p>
            <a:pPr marL="819150" lvl="1" eaLnBrk="1" hangingPunct="1"/>
            <a:r>
              <a:rPr lang="pt-BR" sz="2000" u="sng"/>
              <a:t>Estrutura de</a:t>
            </a:r>
            <a:r>
              <a:rPr lang="pt-BR" sz="2000"/>
              <a:t> </a:t>
            </a:r>
            <a:r>
              <a:rPr lang="pt-BR" sz="2000" u="sng"/>
              <a:t>hipertexto</a:t>
            </a:r>
            <a:r>
              <a:rPr lang="pt-BR" sz="2000"/>
              <a:t>: XLink  e XPointer </a:t>
            </a:r>
          </a:p>
          <a:p>
            <a:pPr eaLnBrk="1" hangingPunct="1"/>
            <a:r>
              <a:rPr lang="pt-BR"/>
              <a:t>Processamento de documentos XML</a:t>
            </a:r>
          </a:p>
          <a:p>
            <a:pPr marL="819150" lvl="1" eaLnBrk="1" hangingPunct="1"/>
            <a:r>
              <a:rPr lang="pt-BR" sz="2000"/>
              <a:t>Parsers, APIs, DOM...</a:t>
            </a:r>
          </a:p>
          <a:p>
            <a:pPr marL="819150" lvl="1" eaLnBrk="1" hangingPunct="1"/>
            <a:r>
              <a:rPr lang="pt-BR" sz="2000"/>
              <a:t>Aplicações em geral</a:t>
            </a:r>
            <a:endParaRPr lang="pt-BR"/>
          </a:p>
        </p:txBody>
      </p:sp>
      <p:sp>
        <p:nvSpPr>
          <p:cNvPr id="3379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25</a:t>
            </a:fld>
            <a:endParaRPr lang="pt-B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eaLnBrk="1" hangingPunct="1">
              <a:defRPr/>
            </a:pPr>
            <a:r>
              <a:rPr lang="pt-BR"/>
              <a:t>E a apresentação? </a:t>
            </a:r>
          </a:p>
        </p:txBody>
      </p:sp>
      <p:sp>
        <p:nvSpPr>
          <p:cNvPr id="34819" name="Rectangle 3"/>
          <p:cNvSpPr>
            <a:spLocks noGrp="1" noChangeArrowheads="1"/>
          </p:cNvSpPr>
          <p:nvPr>
            <p:ph type="body" idx="1"/>
          </p:nvPr>
        </p:nvSpPr>
        <p:spPr/>
        <p:txBody>
          <a:bodyPr/>
          <a:lstStyle/>
          <a:p>
            <a:pPr eaLnBrk="1" hangingPunct="1">
              <a:lnSpc>
                <a:spcPct val="90000"/>
              </a:lnSpc>
              <a:spcBef>
                <a:spcPct val="50000"/>
              </a:spcBef>
            </a:pPr>
            <a:r>
              <a:rPr lang="pt-BR" sz="2400"/>
              <a:t>Uma  representação em XML não tem diretamente nenhuma informação de apresentação. </a:t>
            </a:r>
          </a:p>
          <a:p>
            <a:pPr eaLnBrk="1" hangingPunct="1">
              <a:lnSpc>
                <a:spcPct val="90000"/>
              </a:lnSpc>
              <a:spcBef>
                <a:spcPct val="50000"/>
              </a:spcBef>
            </a:pPr>
            <a:r>
              <a:rPr lang="pt-BR" sz="2400"/>
              <a:t>As numerosas propriedades gráficas ou tipográficas estão ausentes da fonte XML. </a:t>
            </a:r>
          </a:p>
          <a:p>
            <a:pPr eaLnBrk="1" hangingPunct="1">
              <a:lnSpc>
                <a:spcPct val="90000"/>
              </a:lnSpc>
              <a:spcBef>
                <a:spcPct val="50000"/>
              </a:spcBef>
            </a:pPr>
            <a:r>
              <a:rPr lang="pt-BR" sz="2400"/>
              <a:t>Estas propriedades serão definidas por intermédio de um informações suplementares, em uma folha de estilo associada ao documento XML</a:t>
            </a:r>
          </a:p>
          <a:p>
            <a:pPr eaLnBrk="1" hangingPunct="1">
              <a:lnSpc>
                <a:spcPct val="90000"/>
              </a:lnSpc>
              <a:spcBef>
                <a:spcPct val="50000"/>
              </a:spcBef>
            </a:pPr>
            <a:r>
              <a:rPr lang="pt-BR" sz="2400"/>
              <a:t>Uma folha de estilo é um </a:t>
            </a:r>
            <a:r>
              <a:rPr lang="pt-BR" sz="2400" i="1"/>
              <a:t>conjunto de regras</a:t>
            </a:r>
            <a:r>
              <a:rPr lang="pt-BR" sz="2400"/>
              <a:t> para especificar a </a:t>
            </a:r>
            <a:r>
              <a:rPr lang="pt-BR" sz="2400" i="1"/>
              <a:t>realização concreta</a:t>
            </a:r>
            <a:r>
              <a:rPr lang="pt-BR" sz="2400"/>
              <a:t> de um documento sobre uma </a:t>
            </a:r>
            <a:r>
              <a:rPr lang="pt-BR" sz="2400" i="1"/>
              <a:t>mídia</a:t>
            </a:r>
            <a:r>
              <a:rPr lang="pt-BR" sz="2400"/>
              <a:t> particular.</a:t>
            </a:r>
          </a:p>
        </p:txBody>
      </p:sp>
      <p:sp>
        <p:nvSpPr>
          <p:cNvPr id="34820"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26</a:t>
            </a:fld>
            <a:endParaRPr lang="pt-B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eaLnBrk="1" hangingPunct="1">
              <a:defRPr/>
            </a:pPr>
            <a:r>
              <a:rPr lang="pt-BR"/>
              <a:t>Exemplo de um documento</a:t>
            </a:r>
          </a:p>
        </p:txBody>
      </p:sp>
      <p:grpSp>
        <p:nvGrpSpPr>
          <p:cNvPr id="2" name="Group 3"/>
          <p:cNvGrpSpPr>
            <a:grpSpLocks/>
          </p:cNvGrpSpPr>
          <p:nvPr/>
        </p:nvGrpSpPr>
        <p:grpSpPr bwMode="auto">
          <a:xfrm>
            <a:off x="2984500" y="1514475"/>
            <a:ext cx="3665682" cy="4419600"/>
            <a:chOff x="1920" y="1104"/>
            <a:chExt cx="2064" cy="2784"/>
          </a:xfrm>
        </p:grpSpPr>
        <p:sp>
          <p:nvSpPr>
            <p:cNvPr id="540676" name="Rectangle 4"/>
            <p:cNvSpPr>
              <a:spLocks noChangeArrowheads="1"/>
            </p:cNvSpPr>
            <p:nvPr/>
          </p:nvSpPr>
          <p:spPr bwMode="auto">
            <a:xfrm>
              <a:off x="1920" y="1104"/>
              <a:ext cx="2064" cy="278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pt-BR"/>
            </a:p>
          </p:txBody>
        </p:sp>
        <p:pic>
          <p:nvPicPr>
            <p:cNvPr id="35866" name="Picture 5" descr="dd01352_"/>
            <p:cNvPicPr>
              <a:picLocks noChangeAspect="1" noChangeArrowheads="1"/>
            </p:cNvPicPr>
            <p:nvPr/>
          </p:nvPicPr>
          <p:blipFill>
            <a:blip r:embed="rId3" cstate="print"/>
            <a:srcRect/>
            <a:stretch>
              <a:fillRect/>
            </a:stretch>
          </p:blipFill>
          <p:spPr bwMode="auto">
            <a:xfrm>
              <a:off x="3563" y="1200"/>
              <a:ext cx="325" cy="313"/>
            </a:xfrm>
            <a:prstGeom prst="rect">
              <a:avLst/>
            </a:prstGeom>
            <a:noFill/>
            <a:ln w="9525">
              <a:noFill/>
              <a:miter lim="800000"/>
              <a:headEnd/>
              <a:tailEnd/>
            </a:ln>
          </p:spPr>
        </p:pic>
        <p:sp>
          <p:nvSpPr>
            <p:cNvPr id="35867" name="Text Box 6"/>
            <p:cNvSpPr txBox="1">
              <a:spLocks noChangeArrowheads="1"/>
            </p:cNvSpPr>
            <p:nvPr/>
          </p:nvSpPr>
          <p:spPr bwMode="auto">
            <a:xfrm>
              <a:off x="3270" y="1804"/>
              <a:ext cx="620" cy="212"/>
            </a:xfrm>
            <a:prstGeom prst="rect">
              <a:avLst/>
            </a:prstGeom>
            <a:noFill/>
            <a:ln w="9525">
              <a:noFill/>
              <a:miter lim="800000"/>
              <a:headEnd/>
              <a:tailEnd/>
            </a:ln>
          </p:spPr>
          <p:txBody>
            <a:bodyPr wrap="none">
              <a:spAutoFit/>
            </a:bodyPr>
            <a:lstStyle/>
            <a:p>
              <a:r>
                <a:rPr lang="pt-BR" sz="800"/>
                <a:t>Campina GRande,</a:t>
              </a:r>
            </a:p>
            <a:p>
              <a:r>
                <a:rPr lang="pt-BR" sz="800"/>
                <a:t>20 de maio de 2001</a:t>
              </a:r>
            </a:p>
          </p:txBody>
        </p:sp>
        <p:sp>
          <p:nvSpPr>
            <p:cNvPr id="35868" name="Text Box 7"/>
            <p:cNvSpPr txBox="1">
              <a:spLocks noChangeArrowheads="1"/>
            </p:cNvSpPr>
            <p:nvPr/>
          </p:nvSpPr>
          <p:spPr bwMode="auto">
            <a:xfrm>
              <a:off x="2832" y="2188"/>
              <a:ext cx="592" cy="289"/>
            </a:xfrm>
            <a:prstGeom prst="rect">
              <a:avLst/>
            </a:prstGeom>
            <a:noFill/>
            <a:ln w="9525">
              <a:noFill/>
              <a:miter lim="800000"/>
              <a:headEnd/>
              <a:tailEnd/>
            </a:ln>
          </p:spPr>
          <p:txBody>
            <a:bodyPr wrap="none">
              <a:spAutoFit/>
            </a:bodyPr>
            <a:lstStyle/>
            <a:p>
              <a:r>
                <a:rPr lang="pt-BR" sz="800"/>
                <a:t>Sr. Edilson Silva,</a:t>
              </a:r>
            </a:p>
            <a:p>
              <a:r>
                <a:rPr lang="pt-BR" sz="800"/>
                <a:t>Rua das Flores, 12</a:t>
              </a:r>
            </a:p>
            <a:p>
              <a:r>
                <a:rPr lang="pt-BR" sz="800"/>
                <a:t>581293 Caruaru</a:t>
              </a:r>
            </a:p>
          </p:txBody>
        </p:sp>
        <p:sp>
          <p:nvSpPr>
            <p:cNvPr id="35869" name="Text Box 8"/>
            <p:cNvSpPr txBox="1">
              <a:spLocks noChangeArrowheads="1"/>
            </p:cNvSpPr>
            <p:nvPr/>
          </p:nvSpPr>
          <p:spPr bwMode="auto">
            <a:xfrm>
              <a:off x="2016" y="1248"/>
              <a:ext cx="671" cy="597"/>
            </a:xfrm>
            <a:prstGeom prst="rect">
              <a:avLst/>
            </a:prstGeom>
            <a:noFill/>
            <a:ln w="9525">
              <a:noFill/>
              <a:miter lim="800000"/>
              <a:headEnd/>
              <a:tailEnd/>
            </a:ln>
          </p:spPr>
          <p:txBody>
            <a:bodyPr wrap="none">
              <a:spAutoFit/>
            </a:bodyPr>
            <a:lstStyle/>
            <a:p>
              <a:r>
                <a:rPr lang="pt-BR" sz="800"/>
                <a:t>Bar do Carrego</a:t>
              </a:r>
            </a:p>
            <a:p>
              <a:r>
                <a:rPr lang="pt-BR" sz="800"/>
                <a:t>Rua das Bodegas, s/n</a:t>
              </a:r>
            </a:p>
            <a:p>
              <a:r>
                <a:rPr lang="pt-BR" sz="800"/>
                <a:t>58106-920 C. Grande</a:t>
              </a:r>
            </a:p>
            <a:p>
              <a:endParaRPr lang="pt-BR" sz="800"/>
            </a:p>
            <a:p>
              <a:endParaRPr lang="pt-BR" sz="800"/>
            </a:p>
            <a:p>
              <a:r>
                <a:rPr lang="pt-BR" sz="800"/>
                <a:t>Tel: 012133564</a:t>
              </a:r>
            </a:p>
            <a:p>
              <a:r>
                <a:rPr lang="pt-BR" sz="800"/>
                <a:t>Fax: 879765426</a:t>
              </a:r>
            </a:p>
          </p:txBody>
        </p:sp>
        <p:sp>
          <p:nvSpPr>
            <p:cNvPr id="35870" name="Text Box 9"/>
            <p:cNvSpPr txBox="1">
              <a:spLocks noChangeArrowheads="1"/>
            </p:cNvSpPr>
            <p:nvPr/>
          </p:nvSpPr>
          <p:spPr bwMode="auto">
            <a:xfrm>
              <a:off x="2064" y="2572"/>
              <a:ext cx="505" cy="136"/>
            </a:xfrm>
            <a:prstGeom prst="rect">
              <a:avLst/>
            </a:prstGeom>
            <a:noFill/>
            <a:ln w="9525">
              <a:noFill/>
              <a:miter lim="800000"/>
              <a:headEnd/>
              <a:tailEnd/>
            </a:ln>
          </p:spPr>
          <p:txBody>
            <a:bodyPr wrap="none">
              <a:spAutoFit/>
            </a:bodyPr>
            <a:lstStyle/>
            <a:p>
              <a:r>
                <a:rPr lang="pt-BR" sz="800" dirty="0"/>
                <a:t>Objeto: Dívida?</a:t>
              </a:r>
            </a:p>
          </p:txBody>
        </p:sp>
        <p:sp>
          <p:nvSpPr>
            <p:cNvPr id="35871" name="Text Box 10"/>
            <p:cNvSpPr txBox="1">
              <a:spLocks noChangeArrowheads="1"/>
            </p:cNvSpPr>
            <p:nvPr/>
          </p:nvSpPr>
          <p:spPr bwMode="auto">
            <a:xfrm>
              <a:off x="2064" y="2688"/>
              <a:ext cx="534" cy="135"/>
            </a:xfrm>
            <a:prstGeom prst="rect">
              <a:avLst/>
            </a:prstGeom>
            <a:noFill/>
            <a:ln w="9525">
              <a:noFill/>
              <a:miter lim="800000"/>
              <a:headEnd/>
              <a:tailEnd/>
            </a:ln>
          </p:spPr>
          <p:txBody>
            <a:bodyPr wrap="none">
              <a:spAutoFit/>
            </a:bodyPr>
            <a:lstStyle/>
            <a:p>
              <a:r>
                <a:rPr lang="pt-BR" sz="800"/>
                <a:t>Prezado Senhor,</a:t>
              </a:r>
            </a:p>
          </p:txBody>
        </p:sp>
        <p:sp>
          <p:nvSpPr>
            <p:cNvPr id="35872" name="Text Box 11"/>
            <p:cNvSpPr txBox="1">
              <a:spLocks noChangeArrowheads="1"/>
            </p:cNvSpPr>
            <p:nvPr/>
          </p:nvSpPr>
          <p:spPr bwMode="auto">
            <a:xfrm>
              <a:off x="2237" y="2784"/>
              <a:ext cx="1507" cy="289"/>
            </a:xfrm>
            <a:prstGeom prst="rect">
              <a:avLst/>
            </a:prstGeom>
            <a:noFill/>
            <a:ln w="9525">
              <a:noFill/>
              <a:miter lim="800000"/>
              <a:headEnd/>
              <a:tailEnd/>
            </a:ln>
          </p:spPr>
          <p:txBody>
            <a:bodyPr>
              <a:spAutoFit/>
            </a:bodyPr>
            <a:lstStyle/>
            <a:p>
              <a:r>
                <a:rPr lang="pt-BR" sz="800"/>
                <a:t>Bla bla bli, bli blo bla, kkkk vhlg vckjdhklbg  fdskjbvhv  feje slc  ifehfe fhckh c jeflccj n khef  iheznf jùkvbc lkhdklvn v </a:t>
              </a:r>
            </a:p>
          </p:txBody>
        </p:sp>
        <p:sp>
          <p:nvSpPr>
            <p:cNvPr id="35873" name="Text Box 12"/>
            <p:cNvSpPr txBox="1">
              <a:spLocks noChangeArrowheads="1"/>
            </p:cNvSpPr>
            <p:nvPr/>
          </p:nvSpPr>
          <p:spPr bwMode="auto">
            <a:xfrm>
              <a:off x="2050" y="3177"/>
              <a:ext cx="1896" cy="212"/>
            </a:xfrm>
            <a:prstGeom prst="rect">
              <a:avLst/>
            </a:prstGeom>
            <a:noFill/>
            <a:ln w="9525">
              <a:noFill/>
              <a:miter lim="800000"/>
              <a:headEnd/>
              <a:tailEnd/>
            </a:ln>
          </p:spPr>
          <p:txBody>
            <a:bodyPr wrap="none">
              <a:spAutoFit/>
            </a:bodyPr>
            <a:lstStyle/>
            <a:p>
              <a:r>
                <a:rPr lang="pt-BR" sz="800"/>
                <a:t>Aproveito do ensejo para renovar meus protestos de elevada estima e </a:t>
              </a:r>
            </a:p>
            <a:p>
              <a:r>
                <a:rPr lang="pt-BR" sz="800"/>
                <a:t>consideração.</a:t>
              </a:r>
            </a:p>
          </p:txBody>
        </p:sp>
        <p:sp>
          <p:nvSpPr>
            <p:cNvPr id="35874" name="Text Box 13"/>
            <p:cNvSpPr txBox="1">
              <a:spLocks noChangeArrowheads="1"/>
            </p:cNvSpPr>
            <p:nvPr/>
          </p:nvSpPr>
          <p:spPr bwMode="auto">
            <a:xfrm>
              <a:off x="3216" y="3360"/>
              <a:ext cx="371" cy="135"/>
            </a:xfrm>
            <a:prstGeom prst="rect">
              <a:avLst/>
            </a:prstGeom>
            <a:noFill/>
            <a:ln w="9525">
              <a:noFill/>
              <a:miter lim="800000"/>
              <a:headEnd/>
              <a:tailEnd/>
            </a:ln>
          </p:spPr>
          <p:txBody>
            <a:bodyPr wrap="none">
              <a:spAutoFit/>
            </a:bodyPr>
            <a:lstStyle/>
            <a:p>
              <a:r>
                <a:rPr lang="pt-BR" sz="800"/>
                <a:t>assinatura</a:t>
              </a:r>
            </a:p>
          </p:txBody>
        </p:sp>
        <p:sp>
          <p:nvSpPr>
            <p:cNvPr id="35875" name="Text Box 14"/>
            <p:cNvSpPr txBox="1">
              <a:spLocks noChangeArrowheads="1"/>
            </p:cNvSpPr>
            <p:nvPr/>
          </p:nvSpPr>
          <p:spPr bwMode="auto">
            <a:xfrm>
              <a:off x="2640" y="3648"/>
              <a:ext cx="311" cy="135"/>
            </a:xfrm>
            <a:prstGeom prst="rect">
              <a:avLst/>
            </a:prstGeom>
            <a:noFill/>
            <a:ln w="9525">
              <a:noFill/>
              <a:miter lim="800000"/>
              <a:headEnd/>
              <a:tailEnd/>
            </a:ln>
          </p:spPr>
          <p:txBody>
            <a:bodyPr wrap="none">
              <a:spAutoFit/>
            </a:bodyPr>
            <a:lstStyle/>
            <a:p>
              <a:r>
                <a:rPr lang="pt-BR" sz="800"/>
                <a:t>Rodapé</a:t>
              </a:r>
            </a:p>
          </p:txBody>
        </p:sp>
      </p:grpSp>
      <p:sp>
        <p:nvSpPr>
          <p:cNvPr id="35844" name="AutoShape 15"/>
          <p:cNvSpPr>
            <a:spLocks noChangeArrowheads="1"/>
          </p:cNvSpPr>
          <p:nvPr/>
        </p:nvSpPr>
        <p:spPr bwMode="auto">
          <a:xfrm>
            <a:off x="7137400" y="16668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Logotipo</a:t>
            </a:r>
          </a:p>
        </p:txBody>
      </p:sp>
      <p:sp>
        <p:nvSpPr>
          <p:cNvPr id="35845" name="AutoShape 16"/>
          <p:cNvSpPr>
            <a:spLocks noChangeArrowheads="1"/>
          </p:cNvSpPr>
          <p:nvPr/>
        </p:nvSpPr>
        <p:spPr bwMode="auto">
          <a:xfrm>
            <a:off x="7137400" y="25431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Data</a:t>
            </a:r>
          </a:p>
        </p:txBody>
      </p:sp>
      <p:sp>
        <p:nvSpPr>
          <p:cNvPr id="35846" name="AutoShape 17"/>
          <p:cNvSpPr>
            <a:spLocks noChangeArrowheads="1"/>
          </p:cNvSpPr>
          <p:nvPr/>
        </p:nvSpPr>
        <p:spPr bwMode="auto">
          <a:xfrm>
            <a:off x="6985000" y="3419475"/>
            <a:ext cx="16002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Destinatário</a:t>
            </a:r>
          </a:p>
        </p:txBody>
      </p:sp>
      <p:sp>
        <p:nvSpPr>
          <p:cNvPr id="35847" name="AutoShape 18"/>
          <p:cNvSpPr>
            <a:spLocks noChangeArrowheads="1"/>
          </p:cNvSpPr>
          <p:nvPr/>
        </p:nvSpPr>
        <p:spPr bwMode="auto">
          <a:xfrm>
            <a:off x="7137400" y="42957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Corpo</a:t>
            </a:r>
          </a:p>
        </p:txBody>
      </p:sp>
      <p:sp>
        <p:nvSpPr>
          <p:cNvPr id="35848" name="AutoShape 19"/>
          <p:cNvSpPr>
            <a:spLocks noChangeArrowheads="1"/>
          </p:cNvSpPr>
          <p:nvPr/>
        </p:nvSpPr>
        <p:spPr bwMode="auto">
          <a:xfrm>
            <a:off x="546100" y="5248275"/>
            <a:ext cx="1600200" cy="5334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Rodapé </a:t>
            </a:r>
          </a:p>
        </p:txBody>
      </p:sp>
      <p:sp>
        <p:nvSpPr>
          <p:cNvPr id="35849" name="AutoShape 20"/>
          <p:cNvSpPr>
            <a:spLocks noChangeArrowheads="1"/>
          </p:cNvSpPr>
          <p:nvPr/>
        </p:nvSpPr>
        <p:spPr bwMode="auto">
          <a:xfrm>
            <a:off x="698500" y="16668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dirty="0"/>
              <a:t>Cabeçalho</a:t>
            </a:r>
          </a:p>
        </p:txBody>
      </p:sp>
      <p:sp>
        <p:nvSpPr>
          <p:cNvPr id="35850" name="AutoShape 21"/>
          <p:cNvSpPr>
            <a:spLocks noChangeArrowheads="1"/>
          </p:cNvSpPr>
          <p:nvPr/>
        </p:nvSpPr>
        <p:spPr bwMode="auto">
          <a:xfrm>
            <a:off x="698500" y="244792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Objeto</a:t>
            </a:r>
          </a:p>
        </p:txBody>
      </p:sp>
      <p:sp>
        <p:nvSpPr>
          <p:cNvPr id="35851" name="AutoShape 22"/>
          <p:cNvSpPr>
            <a:spLocks noChangeArrowheads="1"/>
          </p:cNvSpPr>
          <p:nvPr/>
        </p:nvSpPr>
        <p:spPr bwMode="auto">
          <a:xfrm>
            <a:off x="622300" y="3228975"/>
            <a:ext cx="1447800" cy="5334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Saudação</a:t>
            </a:r>
          </a:p>
        </p:txBody>
      </p:sp>
      <p:sp>
        <p:nvSpPr>
          <p:cNvPr id="35852" name="AutoShape 23"/>
          <p:cNvSpPr>
            <a:spLocks noChangeArrowheads="1"/>
          </p:cNvSpPr>
          <p:nvPr/>
        </p:nvSpPr>
        <p:spPr bwMode="auto">
          <a:xfrm>
            <a:off x="622300" y="4086225"/>
            <a:ext cx="1447800" cy="838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Forma </a:t>
            </a:r>
          </a:p>
          <a:p>
            <a:pPr algn="ctr">
              <a:spcBef>
                <a:spcPts val="0"/>
              </a:spcBef>
            </a:pPr>
            <a:r>
              <a:rPr lang="pt-BR"/>
              <a:t>Polida</a:t>
            </a:r>
          </a:p>
        </p:txBody>
      </p:sp>
      <p:sp>
        <p:nvSpPr>
          <p:cNvPr id="35853" name="AutoShape 24"/>
          <p:cNvSpPr>
            <a:spLocks noChangeArrowheads="1"/>
          </p:cNvSpPr>
          <p:nvPr/>
        </p:nvSpPr>
        <p:spPr bwMode="auto">
          <a:xfrm>
            <a:off x="7175500" y="51720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Assinatura</a:t>
            </a:r>
          </a:p>
        </p:txBody>
      </p:sp>
      <p:cxnSp>
        <p:nvCxnSpPr>
          <p:cNvPr id="35854" name="AutoShape 25"/>
          <p:cNvCxnSpPr>
            <a:cxnSpLocks noChangeShapeType="1"/>
            <a:stCxn id="35849" idx="3"/>
            <a:endCxn id="35869" idx="1"/>
          </p:cNvCxnSpPr>
          <p:nvPr/>
        </p:nvCxnSpPr>
        <p:spPr bwMode="auto">
          <a:xfrm>
            <a:off x="1993900" y="1895475"/>
            <a:ext cx="1161097" cy="321469"/>
          </a:xfrm>
          <a:prstGeom prst="straightConnector1">
            <a:avLst/>
          </a:prstGeom>
          <a:noFill/>
          <a:ln w="9525">
            <a:solidFill>
              <a:schemeClr val="tx1"/>
            </a:solidFill>
            <a:round/>
            <a:headEnd/>
            <a:tailEnd type="triangle" w="med" len="med"/>
          </a:ln>
        </p:spPr>
      </p:cxnSp>
      <p:cxnSp>
        <p:nvCxnSpPr>
          <p:cNvPr id="35855" name="AutoShape 26"/>
          <p:cNvCxnSpPr>
            <a:cxnSpLocks noChangeShapeType="1"/>
            <a:stCxn id="35850" idx="3"/>
            <a:endCxn id="35870" idx="0"/>
          </p:cNvCxnSpPr>
          <p:nvPr/>
        </p:nvCxnSpPr>
        <p:spPr bwMode="auto">
          <a:xfrm>
            <a:off x="1993900" y="2676525"/>
            <a:ext cx="1694545" cy="1168400"/>
          </a:xfrm>
          <a:prstGeom prst="straightConnector1">
            <a:avLst/>
          </a:prstGeom>
          <a:noFill/>
          <a:ln w="9525">
            <a:solidFill>
              <a:schemeClr val="tx1"/>
            </a:solidFill>
            <a:round/>
            <a:headEnd/>
            <a:tailEnd type="triangle" w="med" len="med"/>
          </a:ln>
        </p:spPr>
      </p:cxnSp>
      <p:cxnSp>
        <p:nvCxnSpPr>
          <p:cNvPr id="35856" name="AutoShape 27"/>
          <p:cNvCxnSpPr>
            <a:cxnSpLocks noChangeShapeType="1"/>
            <a:stCxn id="35851" idx="3"/>
            <a:endCxn id="35871" idx="1"/>
          </p:cNvCxnSpPr>
          <p:nvPr/>
        </p:nvCxnSpPr>
        <p:spPr bwMode="auto">
          <a:xfrm>
            <a:off x="2070100" y="3495675"/>
            <a:ext cx="1170145" cy="640557"/>
          </a:xfrm>
          <a:prstGeom prst="straightConnector1">
            <a:avLst/>
          </a:prstGeom>
          <a:noFill/>
          <a:ln w="9525">
            <a:solidFill>
              <a:schemeClr val="tx1"/>
            </a:solidFill>
            <a:round/>
            <a:headEnd/>
            <a:tailEnd type="triangle" w="med" len="med"/>
          </a:ln>
        </p:spPr>
      </p:cxnSp>
      <p:cxnSp>
        <p:nvCxnSpPr>
          <p:cNvPr id="35857" name="AutoShape 28"/>
          <p:cNvCxnSpPr>
            <a:cxnSpLocks noChangeShapeType="1"/>
            <a:stCxn id="35852" idx="3"/>
            <a:endCxn id="35873" idx="1"/>
          </p:cNvCxnSpPr>
          <p:nvPr/>
        </p:nvCxnSpPr>
        <p:spPr bwMode="auto">
          <a:xfrm>
            <a:off x="2070100" y="4505325"/>
            <a:ext cx="1145281" cy="468313"/>
          </a:xfrm>
          <a:prstGeom prst="straightConnector1">
            <a:avLst/>
          </a:prstGeom>
          <a:noFill/>
          <a:ln w="9525">
            <a:solidFill>
              <a:schemeClr val="tx1"/>
            </a:solidFill>
            <a:round/>
            <a:headEnd/>
            <a:tailEnd type="triangle" w="med" len="med"/>
          </a:ln>
        </p:spPr>
      </p:cxnSp>
      <p:cxnSp>
        <p:nvCxnSpPr>
          <p:cNvPr id="35858" name="AutoShape 29"/>
          <p:cNvCxnSpPr>
            <a:cxnSpLocks noChangeShapeType="1"/>
            <a:stCxn id="35848" idx="3"/>
            <a:endCxn id="35875" idx="1"/>
          </p:cNvCxnSpPr>
          <p:nvPr/>
        </p:nvCxnSpPr>
        <p:spPr bwMode="auto">
          <a:xfrm>
            <a:off x="2146300" y="5514975"/>
            <a:ext cx="2116926" cy="145257"/>
          </a:xfrm>
          <a:prstGeom prst="straightConnector1">
            <a:avLst/>
          </a:prstGeom>
          <a:noFill/>
          <a:ln w="9525">
            <a:solidFill>
              <a:schemeClr val="tx1"/>
            </a:solidFill>
            <a:round/>
            <a:headEnd/>
            <a:tailEnd type="triangle" w="med" len="med"/>
          </a:ln>
        </p:spPr>
      </p:cxnSp>
      <p:cxnSp>
        <p:nvCxnSpPr>
          <p:cNvPr id="35859" name="AutoShape 30"/>
          <p:cNvCxnSpPr>
            <a:cxnSpLocks noChangeShapeType="1"/>
            <a:stCxn id="35853" idx="1"/>
            <a:endCxn id="35874" idx="3"/>
          </p:cNvCxnSpPr>
          <p:nvPr/>
        </p:nvCxnSpPr>
        <p:spPr bwMode="auto">
          <a:xfrm rot="10800000">
            <a:off x="5945106" y="5203033"/>
            <a:ext cx="1230394" cy="197643"/>
          </a:xfrm>
          <a:prstGeom prst="straightConnector1">
            <a:avLst/>
          </a:prstGeom>
          <a:noFill/>
          <a:ln w="9525">
            <a:solidFill>
              <a:schemeClr val="tx1"/>
            </a:solidFill>
            <a:round/>
            <a:headEnd/>
            <a:tailEnd type="triangle" w="med" len="med"/>
          </a:ln>
        </p:spPr>
      </p:cxnSp>
      <p:cxnSp>
        <p:nvCxnSpPr>
          <p:cNvPr id="35860" name="AutoShape 31"/>
          <p:cNvCxnSpPr>
            <a:cxnSpLocks noChangeShapeType="1"/>
            <a:stCxn id="35847" idx="1"/>
            <a:endCxn id="35872" idx="3"/>
          </p:cNvCxnSpPr>
          <p:nvPr/>
        </p:nvCxnSpPr>
        <p:spPr bwMode="auto">
          <a:xfrm rot="10800000">
            <a:off x="6223940" y="4410869"/>
            <a:ext cx="913460" cy="113506"/>
          </a:xfrm>
          <a:prstGeom prst="straightConnector1">
            <a:avLst/>
          </a:prstGeom>
          <a:noFill/>
          <a:ln w="9525">
            <a:solidFill>
              <a:schemeClr val="tx1"/>
            </a:solidFill>
            <a:round/>
            <a:headEnd/>
            <a:tailEnd type="triangle" w="med" len="med"/>
          </a:ln>
        </p:spPr>
      </p:cxnSp>
      <p:cxnSp>
        <p:nvCxnSpPr>
          <p:cNvPr id="35861" name="AutoShape 32"/>
          <p:cNvCxnSpPr>
            <a:cxnSpLocks noChangeShapeType="1"/>
            <a:stCxn id="35846" idx="1"/>
            <a:endCxn id="35868" idx="3"/>
          </p:cNvCxnSpPr>
          <p:nvPr/>
        </p:nvCxnSpPr>
        <p:spPr bwMode="auto">
          <a:xfrm rot="10800000">
            <a:off x="5655618" y="3464719"/>
            <a:ext cx="1329383" cy="183356"/>
          </a:xfrm>
          <a:prstGeom prst="straightConnector1">
            <a:avLst/>
          </a:prstGeom>
          <a:noFill/>
          <a:ln w="9525">
            <a:solidFill>
              <a:schemeClr val="tx1"/>
            </a:solidFill>
            <a:round/>
            <a:headEnd/>
            <a:tailEnd type="triangle" w="med" len="med"/>
          </a:ln>
        </p:spPr>
      </p:cxnSp>
      <p:cxnSp>
        <p:nvCxnSpPr>
          <p:cNvPr id="35862" name="AutoShape 33"/>
          <p:cNvCxnSpPr>
            <a:cxnSpLocks noChangeShapeType="1"/>
            <a:stCxn id="35845" idx="1"/>
            <a:endCxn id="35867" idx="3"/>
          </p:cNvCxnSpPr>
          <p:nvPr/>
        </p:nvCxnSpPr>
        <p:spPr bwMode="auto">
          <a:xfrm rot="10800000" flipV="1">
            <a:off x="6483238" y="2771774"/>
            <a:ext cx="654163" cy="22225"/>
          </a:xfrm>
          <a:prstGeom prst="straightConnector1">
            <a:avLst/>
          </a:prstGeom>
          <a:noFill/>
          <a:ln w="9525">
            <a:solidFill>
              <a:schemeClr val="tx1"/>
            </a:solidFill>
            <a:round/>
            <a:headEnd/>
            <a:tailEnd type="triangle" w="med" len="med"/>
          </a:ln>
        </p:spPr>
      </p:cxnSp>
      <p:cxnSp>
        <p:nvCxnSpPr>
          <p:cNvPr id="35863" name="AutoShape 34"/>
          <p:cNvCxnSpPr>
            <a:cxnSpLocks noChangeShapeType="1"/>
            <a:stCxn id="35844" idx="1"/>
          </p:cNvCxnSpPr>
          <p:nvPr/>
        </p:nvCxnSpPr>
        <p:spPr bwMode="auto">
          <a:xfrm flipH="1">
            <a:off x="6108700" y="1895475"/>
            <a:ext cx="1028700" cy="20638"/>
          </a:xfrm>
          <a:prstGeom prst="straightConnector1">
            <a:avLst/>
          </a:prstGeom>
          <a:noFill/>
          <a:ln w="9525">
            <a:solidFill>
              <a:schemeClr val="tx1"/>
            </a:solidFill>
            <a:round/>
            <a:headEnd/>
            <a:tailEnd type="triangle" w="med" len="med"/>
          </a:ln>
        </p:spPr>
      </p:cxnSp>
      <p:sp>
        <p:nvSpPr>
          <p:cNvPr id="35864" name="Text Box 3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36" name="Espaço Reservado para Número de Slide 35"/>
          <p:cNvSpPr>
            <a:spLocks noGrp="1"/>
          </p:cNvSpPr>
          <p:nvPr>
            <p:ph type="sldNum" sz="quarter" idx="12"/>
          </p:nvPr>
        </p:nvSpPr>
        <p:spPr/>
        <p:txBody>
          <a:bodyPr/>
          <a:lstStyle/>
          <a:p>
            <a:fld id="{B61940D8-20C8-4B65-BAA1-B7C7EAACD1B3}" type="slidenum">
              <a:rPr lang="pt-BR" smtClean="0"/>
              <a:pPr/>
              <a:t>27</a:t>
            </a:fld>
            <a:endParaRPr lang="pt-B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338138" y="123825"/>
            <a:ext cx="6496050" cy="768350"/>
          </a:xfrm>
        </p:spPr>
        <p:txBody>
          <a:bodyPr/>
          <a:lstStyle/>
          <a:p>
            <a:pPr eaLnBrk="1" hangingPunct="1">
              <a:defRPr/>
            </a:pPr>
            <a:r>
              <a:rPr lang="pt-BR"/>
              <a:t>Representação XML</a:t>
            </a:r>
          </a:p>
        </p:txBody>
      </p:sp>
      <p:sp>
        <p:nvSpPr>
          <p:cNvPr id="36867" name="Text Box 3"/>
          <p:cNvSpPr txBox="1">
            <a:spLocks noChangeArrowheads="1"/>
          </p:cNvSpPr>
          <p:nvPr/>
        </p:nvSpPr>
        <p:spPr bwMode="auto">
          <a:xfrm>
            <a:off x="382588" y="3573463"/>
            <a:ext cx="1600200" cy="1006475"/>
          </a:xfrm>
          <a:prstGeom prst="rect">
            <a:avLst/>
          </a:prstGeom>
          <a:noFill/>
          <a:ln w="9525">
            <a:noFill/>
            <a:miter lim="800000"/>
            <a:headEnd/>
            <a:tailEnd/>
          </a:ln>
        </p:spPr>
        <p:txBody>
          <a:bodyPr>
            <a:spAutoFit/>
          </a:bodyPr>
          <a:lstStyle/>
          <a:p>
            <a:r>
              <a:rPr lang="pt-BR" sz="2000">
                <a:latin typeface="Tahoma" pitchFamily="34" charset="0"/>
              </a:rPr>
              <a:t>&lt;carta&gt;</a:t>
            </a:r>
          </a:p>
          <a:p>
            <a:r>
              <a:rPr lang="pt-BR" sz="2000">
                <a:latin typeface="Tahoma" pitchFamily="34" charset="0"/>
              </a:rPr>
              <a:t>  . . .</a:t>
            </a:r>
            <a:endParaRPr lang="pt-BR" sz="2000" i="1">
              <a:latin typeface="Tahoma" pitchFamily="34" charset="0"/>
            </a:endParaRPr>
          </a:p>
          <a:p>
            <a:r>
              <a:rPr lang="pt-BR" sz="2000">
                <a:latin typeface="Tahoma" pitchFamily="34" charset="0"/>
              </a:rPr>
              <a:t>&lt;/carta&gt;</a:t>
            </a:r>
          </a:p>
        </p:txBody>
      </p:sp>
      <p:sp>
        <p:nvSpPr>
          <p:cNvPr id="36868" name="Text Box 4"/>
          <p:cNvSpPr txBox="1">
            <a:spLocks noChangeArrowheads="1"/>
          </p:cNvSpPr>
          <p:nvPr/>
        </p:nvSpPr>
        <p:spPr bwMode="auto">
          <a:xfrm>
            <a:off x="2133600" y="1339850"/>
            <a:ext cx="6284913" cy="5273675"/>
          </a:xfrm>
          <a:prstGeom prst="rect">
            <a:avLst/>
          </a:prstGeom>
          <a:noFill/>
          <a:ln w="9525">
            <a:noFill/>
            <a:miter lim="800000"/>
            <a:headEnd/>
            <a:tailEnd/>
          </a:ln>
        </p:spPr>
        <p:txBody>
          <a:bodyPr>
            <a:spAutoFit/>
          </a:bodyPr>
          <a:lstStyle/>
          <a:p>
            <a:pPr>
              <a:spcBef>
                <a:spcPts val="0"/>
              </a:spcBef>
            </a:pPr>
            <a:r>
              <a:rPr lang="pt-BR" sz="2000" dirty="0">
                <a:latin typeface="Tahoma" pitchFamily="34" charset="0"/>
              </a:rPr>
              <a:t>&lt;</a:t>
            </a:r>
            <a:r>
              <a:rPr lang="pt-BR" sz="2000" dirty="0" err="1">
                <a:latin typeface="Tahoma" pitchFamily="34" charset="0"/>
              </a:rPr>
              <a:t>cabecalho</a:t>
            </a:r>
            <a:r>
              <a:rPr lang="pt-BR" sz="2000" dirty="0">
                <a:latin typeface="Tahoma" pitchFamily="34" charset="0"/>
              </a:rPr>
              <a:t>&gt;</a:t>
            </a:r>
          </a:p>
          <a:p>
            <a:pPr>
              <a:spcBef>
                <a:spcPts val="0"/>
              </a:spcBef>
            </a:pPr>
            <a:r>
              <a:rPr lang="pt-BR" sz="2000" i="1" dirty="0">
                <a:latin typeface="Tahoma" pitchFamily="34" charset="0"/>
              </a:rPr>
              <a:t>  . . .</a:t>
            </a:r>
          </a:p>
          <a:p>
            <a:pPr>
              <a:spcBef>
                <a:spcPts val="0"/>
              </a:spcBef>
            </a:pPr>
            <a:r>
              <a:rPr lang="pt-BR" sz="2000" dirty="0">
                <a:latin typeface="Tahoma" pitchFamily="34" charset="0"/>
              </a:rPr>
              <a:t>&lt;/</a:t>
            </a:r>
            <a:r>
              <a:rPr lang="pt-BR" sz="2000" dirty="0" err="1">
                <a:latin typeface="Tahoma" pitchFamily="34" charset="0"/>
              </a:rPr>
              <a:t>cabecalho</a:t>
            </a:r>
            <a:r>
              <a:rPr lang="pt-BR" sz="2000" dirty="0">
                <a:latin typeface="Tahoma" pitchFamily="34" charset="0"/>
              </a:rPr>
              <a:t>&gt;</a:t>
            </a:r>
          </a:p>
          <a:p>
            <a:pPr>
              <a:spcBef>
                <a:spcPts val="0"/>
              </a:spcBef>
            </a:pPr>
            <a:r>
              <a:rPr lang="pt-BR" sz="2000" dirty="0">
                <a:latin typeface="Tahoma" pitchFamily="34" charset="0"/>
              </a:rPr>
              <a:t>&lt;</a:t>
            </a:r>
            <a:r>
              <a:rPr lang="pt-BR" sz="2000" dirty="0" err="1">
                <a:latin typeface="Tahoma" pitchFamily="34" charset="0"/>
              </a:rPr>
              <a:t>destinatario</a:t>
            </a:r>
            <a:r>
              <a:rPr lang="pt-BR" sz="2000" dirty="0">
                <a:latin typeface="Tahoma" pitchFamily="34" charset="0"/>
              </a:rPr>
              <a:t>&gt;</a:t>
            </a:r>
          </a:p>
          <a:p>
            <a:pPr>
              <a:spcBef>
                <a:spcPts val="0"/>
              </a:spcBef>
            </a:pPr>
            <a:r>
              <a:rPr lang="pt-BR" sz="2000" i="1" dirty="0">
                <a:latin typeface="Tahoma" pitchFamily="34" charset="0"/>
              </a:rPr>
              <a:t>  </a:t>
            </a:r>
            <a:r>
              <a:rPr lang="pt-BR" sz="2000" dirty="0">
                <a:latin typeface="Tahoma" pitchFamily="34" charset="0"/>
              </a:rPr>
              <a:t>&lt;nome&gt; Sr Edilson Silva &lt;/nome&gt;</a:t>
            </a:r>
          </a:p>
          <a:p>
            <a:pPr>
              <a:spcBef>
                <a:spcPts val="0"/>
              </a:spcBef>
            </a:pPr>
            <a:r>
              <a:rPr lang="pt-BR" sz="2000" dirty="0">
                <a:latin typeface="Tahoma" pitchFamily="34" charset="0"/>
              </a:rPr>
              <a:t>  &lt;</a:t>
            </a:r>
            <a:r>
              <a:rPr lang="pt-BR" sz="2000" dirty="0" err="1">
                <a:latin typeface="Tahoma" pitchFamily="34" charset="0"/>
              </a:rPr>
              <a:t>endereco</a:t>
            </a:r>
            <a:r>
              <a:rPr lang="pt-BR" sz="2000" dirty="0">
                <a:latin typeface="Tahoma" pitchFamily="34" charset="0"/>
              </a:rPr>
              <a:t>&gt;</a:t>
            </a:r>
          </a:p>
          <a:p>
            <a:pPr>
              <a:spcBef>
                <a:spcPts val="0"/>
              </a:spcBef>
            </a:pPr>
            <a:r>
              <a:rPr lang="pt-BR" sz="2000" dirty="0">
                <a:latin typeface="Tahoma" pitchFamily="34" charset="0"/>
              </a:rPr>
              <a:t>    &lt;rua&gt; rua das Flores &lt;/rua&gt;</a:t>
            </a:r>
          </a:p>
          <a:p>
            <a:pPr>
              <a:spcBef>
                <a:spcPts val="0"/>
              </a:spcBef>
            </a:pPr>
            <a:r>
              <a:rPr lang="pt-BR" sz="2000" dirty="0">
                <a:latin typeface="Tahoma" pitchFamily="34" charset="0"/>
              </a:rPr>
              <a:t>    &lt;cidade&gt; Caruaru &lt;/cidade&gt;</a:t>
            </a:r>
          </a:p>
          <a:p>
            <a:pPr>
              <a:spcBef>
                <a:spcPts val="0"/>
              </a:spcBef>
            </a:pPr>
            <a:r>
              <a:rPr lang="pt-BR" sz="2000" dirty="0">
                <a:latin typeface="Tahoma" pitchFamily="34" charset="0"/>
              </a:rPr>
              <a:t>  &lt;/</a:t>
            </a:r>
            <a:r>
              <a:rPr lang="pt-BR" sz="2000" dirty="0" err="1">
                <a:latin typeface="Tahoma" pitchFamily="34" charset="0"/>
              </a:rPr>
              <a:t>endereco</a:t>
            </a:r>
            <a:r>
              <a:rPr lang="pt-BR" sz="2000" dirty="0">
                <a:latin typeface="Tahoma" pitchFamily="34" charset="0"/>
              </a:rPr>
              <a:t>&gt;</a:t>
            </a:r>
          </a:p>
          <a:p>
            <a:pPr>
              <a:spcBef>
                <a:spcPts val="0"/>
              </a:spcBef>
            </a:pPr>
            <a:r>
              <a:rPr lang="pt-BR" sz="2000" dirty="0">
                <a:latin typeface="Tahoma" pitchFamily="34" charset="0"/>
              </a:rPr>
              <a:t>&lt;/</a:t>
            </a:r>
            <a:r>
              <a:rPr lang="pt-BR" sz="2000" dirty="0" err="1">
                <a:latin typeface="Tahoma" pitchFamily="34" charset="0"/>
              </a:rPr>
              <a:t>destinatario</a:t>
            </a:r>
            <a:r>
              <a:rPr lang="pt-BR" sz="2000" dirty="0">
                <a:latin typeface="Tahoma" pitchFamily="34" charset="0"/>
              </a:rPr>
              <a:t>&gt;</a:t>
            </a:r>
          </a:p>
          <a:p>
            <a:pPr>
              <a:spcBef>
                <a:spcPts val="0"/>
              </a:spcBef>
            </a:pPr>
            <a:r>
              <a:rPr lang="pt-BR" sz="2000" dirty="0">
                <a:latin typeface="Tahoma" pitchFamily="34" charset="0"/>
              </a:rPr>
              <a:t>&lt;objeto&gt; </a:t>
            </a:r>
            <a:r>
              <a:rPr lang="pt-BR" sz="2000" dirty="0" err="1">
                <a:latin typeface="Tahoma" pitchFamily="34" charset="0"/>
              </a:rPr>
              <a:t>bla</a:t>
            </a:r>
            <a:r>
              <a:rPr lang="pt-BR" sz="2000" dirty="0">
                <a:latin typeface="Tahoma" pitchFamily="34" charset="0"/>
              </a:rPr>
              <a:t> </a:t>
            </a:r>
            <a:r>
              <a:rPr lang="pt-BR" sz="2000" dirty="0" err="1">
                <a:latin typeface="Tahoma" pitchFamily="34" charset="0"/>
              </a:rPr>
              <a:t>bla</a:t>
            </a:r>
            <a:r>
              <a:rPr lang="pt-BR" sz="2000" dirty="0">
                <a:latin typeface="Tahoma" pitchFamily="34" charset="0"/>
              </a:rPr>
              <a:t> &lt;/objeto&gt;</a:t>
            </a:r>
          </a:p>
          <a:p>
            <a:pPr>
              <a:spcBef>
                <a:spcPts val="0"/>
              </a:spcBef>
            </a:pPr>
            <a:r>
              <a:rPr lang="pt-BR" sz="2000" dirty="0">
                <a:latin typeface="Tahoma" pitchFamily="34" charset="0"/>
              </a:rPr>
              <a:t>&lt;data&gt; 20 Maio 2001 &lt;/data&gt;</a:t>
            </a:r>
          </a:p>
          <a:p>
            <a:pPr>
              <a:spcBef>
                <a:spcPts val="0"/>
              </a:spcBef>
            </a:pPr>
            <a:r>
              <a:rPr lang="pt-BR" sz="2000" dirty="0">
                <a:latin typeface="Tahoma" pitchFamily="34" charset="0"/>
              </a:rPr>
              <a:t>&lt;</a:t>
            </a:r>
            <a:r>
              <a:rPr lang="pt-BR" sz="2000" dirty="0" err="1">
                <a:latin typeface="Tahoma" pitchFamily="34" charset="0"/>
              </a:rPr>
              <a:t>saudacao</a:t>
            </a:r>
            <a:r>
              <a:rPr lang="pt-BR" sz="2000" dirty="0">
                <a:latin typeface="Tahoma" pitchFamily="34" charset="0"/>
              </a:rPr>
              <a:t>&gt; Prezado Senhor, &lt;/</a:t>
            </a:r>
            <a:r>
              <a:rPr lang="pt-BR" sz="2000" dirty="0" err="1">
                <a:latin typeface="Tahoma" pitchFamily="34" charset="0"/>
              </a:rPr>
              <a:t>saudacao</a:t>
            </a:r>
            <a:r>
              <a:rPr lang="pt-BR" sz="2000" dirty="0">
                <a:latin typeface="Tahoma" pitchFamily="34" charset="0"/>
              </a:rPr>
              <a:t>&gt;</a:t>
            </a:r>
          </a:p>
          <a:p>
            <a:pPr>
              <a:spcBef>
                <a:spcPts val="0"/>
              </a:spcBef>
            </a:pPr>
            <a:r>
              <a:rPr lang="pt-BR" sz="2000" dirty="0">
                <a:latin typeface="Tahoma" pitchFamily="34" charset="0"/>
              </a:rPr>
              <a:t>&lt;corpo&gt;</a:t>
            </a:r>
          </a:p>
          <a:p>
            <a:pPr>
              <a:spcBef>
                <a:spcPts val="0"/>
              </a:spcBef>
            </a:pPr>
            <a:r>
              <a:rPr lang="pt-BR" sz="2000" dirty="0">
                <a:latin typeface="Tahoma" pitchFamily="34" charset="0"/>
              </a:rPr>
              <a:t>  &lt;para&gt;Aqui é o primeiro parágrafo&lt;/para&gt;</a:t>
            </a:r>
          </a:p>
          <a:p>
            <a:pPr>
              <a:spcBef>
                <a:spcPts val="0"/>
              </a:spcBef>
            </a:pPr>
            <a:r>
              <a:rPr lang="pt-BR" sz="2000" dirty="0">
                <a:latin typeface="Tahoma" pitchFamily="34" charset="0"/>
              </a:rPr>
              <a:t>  &lt;para&gt; aqui é o segundo ... &lt;/para&gt;</a:t>
            </a:r>
          </a:p>
          <a:p>
            <a:pPr>
              <a:spcBef>
                <a:spcPts val="0"/>
              </a:spcBef>
            </a:pPr>
            <a:r>
              <a:rPr lang="pt-BR" sz="2000" dirty="0">
                <a:latin typeface="Tahoma" pitchFamily="34" charset="0"/>
              </a:rPr>
              <a:t>&lt;/corpo&gt;</a:t>
            </a:r>
          </a:p>
        </p:txBody>
      </p:sp>
      <p:sp>
        <p:nvSpPr>
          <p:cNvPr id="36869" name="AutoShape 5"/>
          <p:cNvSpPr>
            <a:spLocks/>
          </p:cNvSpPr>
          <p:nvPr/>
        </p:nvSpPr>
        <p:spPr bwMode="auto">
          <a:xfrm>
            <a:off x="1752600" y="1412875"/>
            <a:ext cx="457200" cy="5153025"/>
          </a:xfrm>
          <a:prstGeom prst="leftBrace">
            <a:avLst>
              <a:gd name="adj1" fmla="val 93924"/>
              <a:gd name="adj2" fmla="val 50000"/>
            </a:avLst>
          </a:prstGeom>
          <a:noFill/>
          <a:ln w="9525">
            <a:solidFill>
              <a:schemeClr val="tx1"/>
            </a:solidFill>
            <a:round/>
            <a:headEnd/>
            <a:tailEnd/>
          </a:ln>
        </p:spPr>
        <p:txBody>
          <a:bodyPr wrap="none" anchor="ctr"/>
          <a:lstStyle/>
          <a:p>
            <a:endParaRPr lang="pt-BR"/>
          </a:p>
        </p:txBody>
      </p:sp>
      <p:sp>
        <p:nvSpPr>
          <p:cNvPr id="36870" name="Text Box 8"/>
          <p:cNvSpPr txBox="1">
            <a:spLocks noChangeArrowheads="1"/>
          </p:cNvSpPr>
          <p:nvPr/>
        </p:nvSpPr>
        <p:spPr bwMode="auto">
          <a:xfrm>
            <a:off x="4505325" y="1268413"/>
            <a:ext cx="4114800" cy="1006475"/>
          </a:xfrm>
          <a:prstGeom prst="rect">
            <a:avLst/>
          </a:prstGeom>
          <a:noFill/>
          <a:ln w="9525">
            <a:noFill/>
            <a:miter lim="800000"/>
            <a:headEnd/>
            <a:tailEnd/>
          </a:ln>
        </p:spPr>
        <p:txBody>
          <a:bodyPr>
            <a:spAutoFit/>
          </a:bodyPr>
          <a:lstStyle/>
          <a:p>
            <a:r>
              <a:rPr lang="pt-BR" sz="2000">
                <a:latin typeface="Tahoma" pitchFamily="34" charset="0"/>
              </a:rPr>
              <a:t>&lt;logotipo loc="logo-graph"/&gt;</a:t>
            </a:r>
          </a:p>
          <a:p>
            <a:r>
              <a:rPr lang="pt-BR" sz="2000">
                <a:latin typeface="Tahoma" pitchFamily="34" charset="0"/>
              </a:rPr>
              <a:t>     &lt;endereco&gt; &amp;abrev-endereco; &lt;/endereco&gt;</a:t>
            </a:r>
          </a:p>
        </p:txBody>
      </p:sp>
      <p:sp>
        <p:nvSpPr>
          <p:cNvPr id="36871" name="AutoShape 9"/>
          <p:cNvSpPr>
            <a:spLocks/>
          </p:cNvSpPr>
          <p:nvPr/>
        </p:nvSpPr>
        <p:spPr bwMode="auto">
          <a:xfrm>
            <a:off x="4343400" y="1311275"/>
            <a:ext cx="252413" cy="927100"/>
          </a:xfrm>
          <a:prstGeom prst="leftBrace">
            <a:avLst>
              <a:gd name="adj1" fmla="val 53564"/>
              <a:gd name="adj2" fmla="val 49565"/>
            </a:avLst>
          </a:prstGeom>
          <a:noFill/>
          <a:ln w="9525">
            <a:solidFill>
              <a:schemeClr val="tx1"/>
            </a:solidFill>
            <a:round/>
            <a:headEnd/>
            <a:tailEnd/>
          </a:ln>
        </p:spPr>
        <p:txBody>
          <a:bodyPr wrap="none" anchor="ctr"/>
          <a:lstStyle/>
          <a:p>
            <a:endParaRPr lang="pt-BR"/>
          </a:p>
        </p:txBody>
      </p:sp>
      <p:sp>
        <p:nvSpPr>
          <p:cNvPr id="36872" name="Line 10"/>
          <p:cNvSpPr>
            <a:spLocks noChangeShapeType="1"/>
          </p:cNvSpPr>
          <p:nvPr/>
        </p:nvSpPr>
        <p:spPr bwMode="auto">
          <a:xfrm flipH="1">
            <a:off x="3365500" y="1776413"/>
            <a:ext cx="990600" cy="0"/>
          </a:xfrm>
          <a:prstGeom prst="line">
            <a:avLst/>
          </a:prstGeom>
          <a:noFill/>
          <a:ln w="9525">
            <a:solidFill>
              <a:schemeClr val="tx1"/>
            </a:solidFill>
            <a:round/>
            <a:headEnd/>
            <a:tailEnd/>
          </a:ln>
        </p:spPr>
        <p:txBody>
          <a:bodyPr/>
          <a:lstStyle/>
          <a:p>
            <a:endParaRPr lang="pt-BR"/>
          </a:p>
        </p:txBody>
      </p:sp>
      <p:sp>
        <p:nvSpPr>
          <p:cNvPr id="36873" name="Text Box 12"/>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36874" name="Line 13"/>
          <p:cNvSpPr>
            <a:spLocks noChangeShapeType="1"/>
          </p:cNvSpPr>
          <p:nvPr/>
        </p:nvSpPr>
        <p:spPr bwMode="auto">
          <a:xfrm flipH="1" flipV="1">
            <a:off x="1409700" y="3986213"/>
            <a:ext cx="392113" cy="11112"/>
          </a:xfrm>
          <a:prstGeom prst="line">
            <a:avLst/>
          </a:prstGeom>
          <a:noFill/>
          <a:ln w="9525">
            <a:solidFill>
              <a:schemeClr val="tx1"/>
            </a:solidFill>
            <a:round/>
            <a:headEnd/>
            <a:tailEnd/>
          </a:ln>
        </p:spPr>
        <p:txBody>
          <a:bodyPr/>
          <a:lstStyle/>
          <a:p>
            <a:endParaRPr lang="pt-BR"/>
          </a:p>
        </p:txBody>
      </p:sp>
      <p:sp>
        <p:nvSpPr>
          <p:cNvPr id="11" name="Espaço Reservado para Número de Slide 10"/>
          <p:cNvSpPr>
            <a:spLocks noGrp="1"/>
          </p:cNvSpPr>
          <p:nvPr>
            <p:ph type="sldNum" sz="quarter" idx="12"/>
          </p:nvPr>
        </p:nvSpPr>
        <p:spPr/>
        <p:txBody>
          <a:bodyPr/>
          <a:lstStyle/>
          <a:p>
            <a:fld id="{B61940D8-20C8-4B65-BAA1-B7C7EAACD1B3}" type="slidenum">
              <a:rPr lang="pt-BR" smtClean="0"/>
              <a:pPr/>
              <a:t>28</a:t>
            </a:fld>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6505575" y="2290763"/>
            <a:ext cx="1281113" cy="1241425"/>
            <a:chOff x="4098" y="1443"/>
            <a:chExt cx="807" cy="782"/>
          </a:xfrm>
        </p:grpSpPr>
        <p:sp>
          <p:nvSpPr>
            <p:cNvPr id="37912" name="AutoShape 37"/>
            <p:cNvSpPr>
              <a:spLocks noChangeArrowheads="1"/>
            </p:cNvSpPr>
            <p:nvPr/>
          </p:nvSpPr>
          <p:spPr bwMode="auto">
            <a:xfrm rot="5400000">
              <a:off x="4390" y="1710"/>
              <a:ext cx="776" cy="254"/>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sp>
          <p:nvSpPr>
            <p:cNvPr id="37913" name="Rectangle 38"/>
            <p:cNvSpPr>
              <a:spLocks noChangeArrowheads="1"/>
            </p:cNvSpPr>
            <p:nvPr/>
          </p:nvSpPr>
          <p:spPr bwMode="auto">
            <a:xfrm rot="5400000">
              <a:off x="4402" y="1139"/>
              <a:ext cx="138" cy="746"/>
            </a:xfrm>
            <a:prstGeom prst="rect">
              <a:avLst/>
            </a:prstGeom>
            <a:solidFill>
              <a:srgbClr val="CC3399"/>
            </a:solidFill>
            <a:ln w="9525">
              <a:solidFill>
                <a:schemeClr val="tx1"/>
              </a:solidFill>
              <a:miter lim="800000"/>
              <a:headEnd/>
              <a:tailEnd/>
            </a:ln>
          </p:spPr>
          <p:txBody>
            <a:bodyPr wrap="none" anchor="ctr"/>
            <a:lstStyle/>
            <a:p>
              <a:endParaRPr lang="pt-BR"/>
            </a:p>
          </p:txBody>
        </p:sp>
      </p:grpSp>
      <p:grpSp>
        <p:nvGrpSpPr>
          <p:cNvPr id="3" name="Group 35"/>
          <p:cNvGrpSpPr>
            <a:grpSpLocks/>
          </p:cNvGrpSpPr>
          <p:nvPr/>
        </p:nvGrpSpPr>
        <p:grpSpPr bwMode="auto">
          <a:xfrm>
            <a:off x="2794000" y="3306763"/>
            <a:ext cx="1241425" cy="608012"/>
            <a:chOff x="1728" y="2067"/>
            <a:chExt cx="782" cy="383"/>
          </a:xfrm>
        </p:grpSpPr>
        <p:sp>
          <p:nvSpPr>
            <p:cNvPr id="37910" name="AutoShape 33"/>
            <p:cNvSpPr>
              <a:spLocks noChangeArrowheads="1"/>
            </p:cNvSpPr>
            <p:nvPr/>
          </p:nvSpPr>
          <p:spPr bwMode="auto">
            <a:xfrm>
              <a:off x="1734" y="2067"/>
              <a:ext cx="776" cy="254"/>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sp>
          <p:nvSpPr>
            <p:cNvPr id="37911" name="Rectangle 34"/>
            <p:cNvSpPr>
              <a:spLocks noChangeArrowheads="1"/>
            </p:cNvSpPr>
            <p:nvPr/>
          </p:nvSpPr>
          <p:spPr bwMode="auto">
            <a:xfrm>
              <a:off x="1728" y="2135"/>
              <a:ext cx="108" cy="315"/>
            </a:xfrm>
            <a:prstGeom prst="rect">
              <a:avLst/>
            </a:prstGeom>
            <a:solidFill>
              <a:srgbClr val="CC3399"/>
            </a:solidFill>
            <a:ln w="9525">
              <a:solidFill>
                <a:schemeClr val="tx1"/>
              </a:solidFill>
              <a:miter lim="800000"/>
              <a:headEnd/>
              <a:tailEnd/>
            </a:ln>
          </p:spPr>
          <p:txBody>
            <a:bodyPr wrap="none" anchor="ctr"/>
            <a:lstStyle/>
            <a:p>
              <a:endParaRPr lang="pt-BR"/>
            </a:p>
          </p:txBody>
        </p:sp>
      </p:grpSp>
      <p:sp>
        <p:nvSpPr>
          <p:cNvPr id="37892" name="AutoShape 32"/>
          <p:cNvSpPr>
            <a:spLocks noChangeArrowheads="1"/>
          </p:cNvSpPr>
          <p:nvPr/>
        </p:nvSpPr>
        <p:spPr bwMode="auto">
          <a:xfrm>
            <a:off x="2816225" y="2662238"/>
            <a:ext cx="1231900" cy="403225"/>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grpSp>
        <p:nvGrpSpPr>
          <p:cNvPr id="4" name="Group 26"/>
          <p:cNvGrpSpPr>
            <a:grpSpLocks/>
          </p:cNvGrpSpPr>
          <p:nvPr/>
        </p:nvGrpSpPr>
        <p:grpSpPr bwMode="auto">
          <a:xfrm>
            <a:off x="6657974" y="3467100"/>
            <a:ext cx="2486025" cy="3203575"/>
            <a:chOff x="1967" y="1919"/>
            <a:chExt cx="1416" cy="2018"/>
          </a:xfrm>
        </p:grpSpPr>
        <p:sp>
          <p:nvSpPr>
            <p:cNvPr id="543747" name="Rectangle 3"/>
            <p:cNvSpPr>
              <a:spLocks noChangeArrowheads="1"/>
            </p:cNvSpPr>
            <p:nvPr/>
          </p:nvSpPr>
          <p:spPr bwMode="auto">
            <a:xfrm>
              <a:off x="1967" y="1919"/>
              <a:ext cx="1371" cy="201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pt-BR"/>
            </a:p>
          </p:txBody>
        </p:sp>
        <p:pic>
          <p:nvPicPr>
            <p:cNvPr id="37900" name="Picture 4" descr="dd01352_"/>
            <p:cNvPicPr>
              <a:picLocks noChangeAspect="1" noChangeArrowheads="1"/>
            </p:cNvPicPr>
            <p:nvPr/>
          </p:nvPicPr>
          <p:blipFill>
            <a:blip r:embed="rId2" cstate="print"/>
            <a:srcRect/>
            <a:stretch>
              <a:fillRect/>
            </a:stretch>
          </p:blipFill>
          <p:spPr bwMode="auto">
            <a:xfrm>
              <a:off x="3058" y="1989"/>
              <a:ext cx="216" cy="226"/>
            </a:xfrm>
            <a:prstGeom prst="rect">
              <a:avLst/>
            </a:prstGeom>
            <a:noFill/>
            <a:ln w="9525">
              <a:noFill/>
              <a:miter lim="800000"/>
              <a:headEnd/>
              <a:tailEnd/>
            </a:ln>
          </p:spPr>
        </p:pic>
        <p:sp>
          <p:nvSpPr>
            <p:cNvPr id="37901" name="Text Box 5"/>
            <p:cNvSpPr txBox="1">
              <a:spLocks noChangeArrowheads="1"/>
            </p:cNvSpPr>
            <p:nvPr/>
          </p:nvSpPr>
          <p:spPr bwMode="auto">
            <a:xfrm>
              <a:off x="2713" y="2426"/>
              <a:ext cx="670" cy="212"/>
            </a:xfrm>
            <a:prstGeom prst="rect">
              <a:avLst/>
            </a:prstGeom>
            <a:noFill/>
            <a:ln w="9525">
              <a:noFill/>
              <a:miter lim="800000"/>
              <a:headEnd/>
              <a:tailEnd/>
            </a:ln>
          </p:spPr>
          <p:txBody>
            <a:bodyPr wrap="none">
              <a:spAutoFit/>
            </a:bodyPr>
            <a:lstStyle/>
            <a:p>
              <a:r>
                <a:rPr lang="pt-BR" sz="800"/>
                <a:t>Saint Pétaouchnoque,</a:t>
              </a:r>
            </a:p>
            <a:p>
              <a:r>
                <a:rPr lang="pt-BR" sz="800"/>
                <a:t>Le 30 nivose 2004</a:t>
              </a:r>
            </a:p>
          </p:txBody>
        </p:sp>
        <p:sp>
          <p:nvSpPr>
            <p:cNvPr id="37902" name="Text Box 6"/>
            <p:cNvSpPr txBox="1">
              <a:spLocks noChangeArrowheads="1"/>
            </p:cNvSpPr>
            <p:nvPr/>
          </p:nvSpPr>
          <p:spPr bwMode="auto">
            <a:xfrm>
              <a:off x="2571" y="2705"/>
              <a:ext cx="625" cy="289"/>
            </a:xfrm>
            <a:prstGeom prst="rect">
              <a:avLst/>
            </a:prstGeom>
            <a:noFill/>
            <a:ln w="9525">
              <a:noFill/>
              <a:miter lim="800000"/>
              <a:headEnd/>
              <a:tailEnd/>
            </a:ln>
          </p:spPr>
          <p:txBody>
            <a:bodyPr wrap="none">
              <a:spAutoFit/>
            </a:bodyPr>
            <a:lstStyle/>
            <a:p>
              <a:r>
                <a:rPr lang="pt-BR" sz="800"/>
                <a:t>Editions Duschmol,</a:t>
              </a:r>
            </a:p>
            <a:p>
              <a:r>
                <a:rPr lang="pt-BR" sz="800"/>
                <a:t>12 rue Schmurz</a:t>
              </a:r>
            </a:p>
            <a:p>
              <a:r>
                <a:rPr lang="pt-BR" sz="800"/>
                <a:t>YT123 Rapis</a:t>
              </a:r>
            </a:p>
          </p:txBody>
        </p:sp>
        <p:sp>
          <p:nvSpPr>
            <p:cNvPr id="37903" name="Text Box 7"/>
            <p:cNvSpPr txBox="1">
              <a:spLocks noChangeArrowheads="1"/>
            </p:cNvSpPr>
            <p:nvPr/>
          </p:nvSpPr>
          <p:spPr bwMode="auto">
            <a:xfrm>
              <a:off x="2029" y="2023"/>
              <a:ext cx="855" cy="520"/>
            </a:xfrm>
            <a:prstGeom prst="rect">
              <a:avLst/>
            </a:prstGeom>
            <a:noFill/>
            <a:ln w="9525">
              <a:noFill/>
              <a:miter lim="800000"/>
              <a:headEnd/>
              <a:tailEnd/>
            </a:ln>
          </p:spPr>
          <p:txBody>
            <a:bodyPr wrap="none">
              <a:spAutoFit/>
            </a:bodyPr>
            <a:lstStyle/>
            <a:p>
              <a:r>
                <a:rPr lang="pt-BR" sz="800"/>
                <a:t>WindStar 2000</a:t>
              </a:r>
            </a:p>
            <a:p>
              <a:r>
                <a:rPr lang="pt-BR" sz="800"/>
                <a:t>Les rosières en buget</a:t>
              </a:r>
            </a:p>
            <a:p>
              <a:r>
                <a:rPr lang="pt-BR" sz="800"/>
                <a:t>AB562 Saint Pétaouchnoque</a:t>
              </a:r>
            </a:p>
            <a:p>
              <a:endParaRPr lang="pt-BR" sz="800"/>
            </a:p>
            <a:p>
              <a:r>
                <a:rPr lang="pt-BR" sz="800"/>
                <a:t>Tel: 012133564</a:t>
              </a:r>
            </a:p>
            <a:p>
              <a:r>
                <a:rPr lang="pt-BR" sz="800"/>
                <a:t>Fax: 879765426</a:t>
              </a:r>
            </a:p>
          </p:txBody>
        </p:sp>
        <p:sp>
          <p:nvSpPr>
            <p:cNvPr id="37904" name="Text Box 8"/>
            <p:cNvSpPr txBox="1">
              <a:spLocks noChangeArrowheads="1"/>
            </p:cNvSpPr>
            <p:nvPr/>
          </p:nvSpPr>
          <p:spPr bwMode="auto">
            <a:xfrm>
              <a:off x="2063" y="2983"/>
              <a:ext cx="498" cy="135"/>
            </a:xfrm>
            <a:prstGeom prst="rect">
              <a:avLst/>
            </a:prstGeom>
            <a:noFill/>
            <a:ln w="9525">
              <a:noFill/>
              <a:miter lim="800000"/>
              <a:headEnd/>
              <a:tailEnd/>
            </a:ln>
          </p:spPr>
          <p:txBody>
            <a:bodyPr wrap="none">
              <a:spAutoFit/>
            </a:bodyPr>
            <a:lstStyle/>
            <a:p>
              <a:r>
                <a:rPr lang="pt-BR" sz="800"/>
                <a:t>Objeto: Dívida</a:t>
              </a:r>
            </a:p>
          </p:txBody>
        </p:sp>
        <p:sp>
          <p:nvSpPr>
            <p:cNvPr id="37905" name="Text Box 9"/>
            <p:cNvSpPr txBox="1">
              <a:spLocks noChangeArrowheads="1"/>
            </p:cNvSpPr>
            <p:nvPr/>
          </p:nvSpPr>
          <p:spPr bwMode="auto">
            <a:xfrm>
              <a:off x="2063" y="3067"/>
              <a:ext cx="531" cy="135"/>
            </a:xfrm>
            <a:prstGeom prst="rect">
              <a:avLst/>
            </a:prstGeom>
            <a:noFill/>
            <a:ln w="9525">
              <a:noFill/>
              <a:miter lim="800000"/>
              <a:headEnd/>
              <a:tailEnd/>
            </a:ln>
          </p:spPr>
          <p:txBody>
            <a:bodyPr wrap="none">
              <a:spAutoFit/>
            </a:bodyPr>
            <a:lstStyle/>
            <a:p>
              <a:r>
                <a:rPr lang="pt-BR" sz="800"/>
                <a:t>Prezado Senhot,</a:t>
              </a:r>
            </a:p>
          </p:txBody>
        </p:sp>
        <p:sp>
          <p:nvSpPr>
            <p:cNvPr id="37906" name="Text Box 10"/>
            <p:cNvSpPr txBox="1">
              <a:spLocks noChangeArrowheads="1"/>
            </p:cNvSpPr>
            <p:nvPr/>
          </p:nvSpPr>
          <p:spPr bwMode="auto">
            <a:xfrm>
              <a:off x="2178" y="3136"/>
              <a:ext cx="1001" cy="366"/>
            </a:xfrm>
            <a:prstGeom prst="rect">
              <a:avLst/>
            </a:prstGeom>
            <a:noFill/>
            <a:ln w="9525">
              <a:noFill/>
              <a:miter lim="800000"/>
              <a:headEnd/>
              <a:tailEnd/>
            </a:ln>
          </p:spPr>
          <p:txBody>
            <a:bodyPr>
              <a:spAutoFit/>
            </a:bodyPr>
            <a:lstStyle/>
            <a:p>
              <a:r>
                <a:rPr lang="pt-BR" sz="800"/>
                <a:t>Bla bla bli, bli blo bla, kkkk vhlg vckjdhklbg  fdskjbvhv  feje slc  ifehfe fhckh c jeflccj n khef  iheznf jùkvbc lkhdklvn v </a:t>
              </a:r>
            </a:p>
          </p:txBody>
        </p:sp>
        <p:sp>
          <p:nvSpPr>
            <p:cNvPr id="37907" name="Text Box 11"/>
            <p:cNvSpPr txBox="1">
              <a:spLocks noChangeArrowheads="1"/>
            </p:cNvSpPr>
            <p:nvPr/>
          </p:nvSpPr>
          <p:spPr bwMode="auto">
            <a:xfrm>
              <a:off x="2054" y="3422"/>
              <a:ext cx="132" cy="135"/>
            </a:xfrm>
            <a:prstGeom prst="rect">
              <a:avLst/>
            </a:prstGeom>
            <a:noFill/>
            <a:ln w="9525">
              <a:noFill/>
              <a:miter lim="800000"/>
              <a:headEnd/>
              <a:tailEnd/>
            </a:ln>
          </p:spPr>
          <p:txBody>
            <a:bodyPr wrap="none">
              <a:spAutoFit/>
            </a:bodyPr>
            <a:lstStyle/>
            <a:p>
              <a:r>
                <a:rPr lang="pt-BR" sz="800"/>
                <a:t>.</a:t>
              </a:r>
            </a:p>
          </p:txBody>
        </p:sp>
        <p:sp>
          <p:nvSpPr>
            <p:cNvPr id="37908" name="Text Box 12"/>
            <p:cNvSpPr txBox="1">
              <a:spLocks noChangeArrowheads="1"/>
            </p:cNvSpPr>
            <p:nvPr/>
          </p:nvSpPr>
          <p:spPr bwMode="auto">
            <a:xfrm>
              <a:off x="2827" y="3554"/>
              <a:ext cx="368" cy="135"/>
            </a:xfrm>
            <a:prstGeom prst="rect">
              <a:avLst/>
            </a:prstGeom>
            <a:noFill/>
            <a:ln w="9525">
              <a:noFill/>
              <a:miter lim="800000"/>
              <a:headEnd/>
              <a:tailEnd/>
            </a:ln>
          </p:spPr>
          <p:txBody>
            <a:bodyPr wrap="none">
              <a:spAutoFit/>
            </a:bodyPr>
            <a:lstStyle/>
            <a:p>
              <a:r>
                <a:rPr lang="pt-BR" sz="800"/>
                <a:t>sssinatura</a:t>
              </a:r>
            </a:p>
          </p:txBody>
        </p:sp>
        <p:sp>
          <p:nvSpPr>
            <p:cNvPr id="37909" name="Text Box 13"/>
            <p:cNvSpPr txBox="1">
              <a:spLocks noChangeArrowheads="1"/>
            </p:cNvSpPr>
            <p:nvPr/>
          </p:nvSpPr>
          <p:spPr bwMode="auto">
            <a:xfrm>
              <a:off x="2445" y="3763"/>
              <a:ext cx="311" cy="135"/>
            </a:xfrm>
            <a:prstGeom prst="rect">
              <a:avLst/>
            </a:prstGeom>
            <a:noFill/>
            <a:ln w="9525">
              <a:noFill/>
              <a:miter lim="800000"/>
              <a:headEnd/>
              <a:tailEnd/>
            </a:ln>
          </p:spPr>
          <p:txBody>
            <a:bodyPr wrap="none">
              <a:spAutoFit/>
            </a:bodyPr>
            <a:lstStyle/>
            <a:p>
              <a:r>
                <a:rPr lang="pt-BR" sz="800"/>
                <a:t>Rodapé</a:t>
              </a:r>
            </a:p>
          </p:txBody>
        </p:sp>
      </p:grpSp>
      <p:sp>
        <p:nvSpPr>
          <p:cNvPr id="37894" name="Text Box 15"/>
          <p:cNvSpPr txBox="1">
            <a:spLocks noChangeArrowheads="1"/>
          </p:cNvSpPr>
          <p:nvPr/>
        </p:nvSpPr>
        <p:spPr bwMode="auto">
          <a:xfrm>
            <a:off x="292100" y="1454150"/>
            <a:ext cx="2530475" cy="1744663"/>
          </a:xfrm>
          <a:prstGeom prst="rect">
            <a:avLst/>
          </a:prstGeom>
          <a:solidFill>
            <a:srgbClr val="99CCFF"/>
          </a:solidFill>
          <a:ln w="9525">
            <a:solidFill>
              <a:schemeClr val="tx1"/>
            </a:solidFill>
            <a:miter lim="800000"/>
            <a:headEnd/>
            <a:tailEnd/>
          </a:ln>
        </p:spPr>
        <p:txBody>
          <a:bodyPr>
            <a:spAutoFit/>
          </a:bodyPr>
          <a:lstStyle/>
          <a:p>
            <a:pPr>
              <a:spcBef>
                <a:spcPts val="0"/>
              </a:spcBef>
            </a:pPr>
            <a:r>
              <a:rPr lang="pt-BR" sz="1200" dirty="0">
                <a:latin typeface="Courier New" pitchFamily="49" charset="0"/>
              </a:rPr>
              <a:t>&lt;carta&gt;</a:t>
            </a:r>
          </a:p>
          <a:p>
            <a:pPr>
              <a:spcBef>
                <a:spcPts val="0"/>
              </a:spcBef>
            </a:pPr>
            <a:r>
              <a:rPr lang="pt-BR" sz="1200" dirty="0">
                <a:latin typeface="Courier New" pitchFamily="49" charset="0"/>
              </a:rPr>
              <a:t>  &lt;</a:t>
            </a:r>
            <a:r>
              <a:rPr lang="pt-BR" sz="1200" dirty="0" err="1">
                <a:latin typeface="Courier New" pitchFamily="49" charset="0"/>
              </a:rPr>
              <a:t>cabecalho</a:t>
            </a:r>
            <a:r>
              <a:rPr lang="pt-BR" sz="1200" dirty="0">
                <a:latin typeface="Courier New" pitchFamily="49" charset="0"/>
              </a:rPr>
              <a:t>&gt;</a:t>
            </a:r>
          </a:p>
          <a:p>
            <a:pPr>
              <a:spcBef>
                <a:spcPts val="0"/>
              </a:spcBef>
            </a:pPr>
            <a:r>
              <a:rPr lang="pt-BR" sz="1200" dirty="0">
                <a:latin typeface="Courier New" pitchFamily="49" charset="0"/>
              </a:rPr>
              <a:t>    . . .</a:t>
            </a:r>
          </a:p>
          <a:p>
            <a:pPr>
              <a:spcBef>
                <a:spcPts val="0"/>
              </a:spcBef>
            </a:pPr>
            <a:r>
              <a:rPr lang="pt-BR" sz="1200" dirty="0">
                <a:latin typeface="Courier New" pitchFamily="49" charset="0"/>
              </a:rPr>
              <a:t>  &lt;/</a:t>
            </a:r>
            <a:r>
              <a:rPr lang="pt-BR" sz="1200" dirty="0" err="1">
                <a:latin typeface="Courier New" pitchFamily="49" charset="0"/>
              </a:rPr>
              <a:t>cabecalho</a:t>
            </a:r>
            <a:r>
              <a:rPr lang="pt-BR" sz="1200" dirty="0">
                <a:latin typeface="Courier New" pitchFamily="49" charset="0"/>
              </a:rPr>
              <a:t>&gt;</a:t>
            </a:r>
          </a:p>
          <a:p>
            <a:pPr>
              <a:spcBef>
                <a:spcPts val="0"/>
              </a:spcBef>
            </a:pPr>
            <a:endParaRPr lang="pt-BR" sz="1200" dirty="0">
              <a:latin typeface="Courier New" pitchFamily="49" charset="0"/>
            </a:endParaRPr>
          </a:p>
          <a:p>
            <a:pPr>
              <a:spcBef>
                <a:spcPts val="0"/>
              </a:spcBef>
            </a:pPr>
            <a:r>
              <a:rPr lang="pt-BR" sz="1200" dirty="0">
                <a:latin typeface="Courier New" pitchFamily="49" charset="0"/>
              </a:rPr>
              <a:t>  &lt;corpo&gt;</a:t>
            </a:r>
          </a:p>
          <a:p>
            <a:pPr>
              <a:spcBef>
                <a:spcPts val="0"/>
              </a:spcBef>
            </a:pPr>
            <a:r>
              <a:rPr lang="pt-BR" sz="1200" dirty="0">
                <a:latin typeface="Courier New" pitchFamily="49" charset="0"/>
              </a:rPr>
              <a:t>    . . .</a:t>
            </a:r>
          </a:p>
          <a:p>
            <a:pPr>
              <a:spcBef>
                <a:spcPts val="0"/>
              </a:spcBef>
            </a:pPr>
            <a:r>
              <a:rPr lang="pt-BR" sz="1200" dirty="0">
                <a:latin typeface="Courier New" pitchFamily="49" charset="0"/>
              </a:rPr>
              <a:t>  &lt;/corpo&gt;</a:t>
            </a:r>
          </a:p>
          <a:p>
            <a:pPr>
              <a:spcBef>
                <a:spcPts val="0"/>
              </a:spcBef>
            </a:pPr>
            <a:r>
              <a:rPr lang="pt-BR" sz="1200" dirty="0">
                <a:latin typeface="Courier New" pitchFamily="49" charset="0"/>
              </a:rPr>
              <a:t>&lt;/carta&gt;</a:t>
            </a:r>
          </a:p>
        </p:txBody>
      </p:sp>
      <p:sp>
        <p:nvSpPr>
          <p:cNvPr id="37895" name="Text Box 16"/>
          <p:cNvSpPr txBox="1">
            <a:spLocks noChangeArrowheads="1"/>
          </p:cNvSpPr>
          <p:nvPr/>
        </p:nvSpPr>
        <p:spPr bwMode="auto">
          <a:xfrm>
            <a:off x="277813" y="3279775"/>
            <a:ext cx="2789237" cy="1744663"/>
          </a:xfrm>
          <a:prstGeom prst="rect">
            <a:avLst/>
          </a:prstGeom>
          <a:solidFill>
            <a:srgbClr val="99CCFF"/>
          </a:solidFill>
          <a:ln w="9525">
            <a:solidFill>
              <a:schemeClr val="tx1"/>
            </a:solidFill>
            <a:miter lim="800000"/>
            <a:headEnd/>
            <a:tailEnd/>
          </a:ln>
        </p:spPr>
        <p:txBody>
          <a:bodyPr>
            <a:spAutoFit/>
          </a:bodyPr>
          <a:lstStyle/>
          <a:p>
            <a:pPr>
              <a:spcBef>
                <a:spcPts val="0"/>
              </a:spcBef>
            </a:pPr>
            <a:r>
              <a:rPr lang="pt-BR" sz="1200" dirty="0" err="1"/>
              <a:t>If</a:t>
            </a:r>
            <a:r>
              <a:rPr lang="pt-BR" sz="1200" dirty="0"/>
              <a:t> </a:t>
            </a:r>
            <a:r>
              <a:rPr lang="pt-BR" sz="1200" dirty="0">
                <a:latin typeface="Courier New" pitchFamily="49" charset="0"/>
              </a:rPr>
              <a:t>carta</a:t>
            </a:r>
            <a:r>
              <a:rPr lang="pt-BR" sz="1200" dirty="0"/>
              <a:t> </a:t>
            </a:r>
            <a:r>
              <a:rPr lang="pt-BR" sz="1200" dirty="0" err="1"/>
              <a:t>then</a:t>
            </a:r>
            <a:r>
              <a:rPr lang="pt-BR" sz="1200" dirty="0"/>
              <a:t> </a:t>
            </a:r>
            <a:r>
              <a:rPr lang="pt-BR" sz="1200" i="1" dirty="0">
                <a:latin typeface="Courier New" pitchFamily="49" charset="0"/>
              </a:rPr>
              <a:t>...</a:t>
            </a:r>
          </a:p>
          <a:p>
            <a:pPr>
              <a:spcBef>
                <a:spcPts val="0"/>
              </a:spcBef>
            </a:pPr>
            <a:r>
              <a:rPr lang="pt-BR" sz="1200" dirty="0" err="1"/>
              <a:t>If</a:t>
            </a:r>
            <a:r>
              <a:rPr lang="pt-BR" sz="1200" dirty="0"/>
              <a:t> </a:t>
            </a:r>
            <a:r>
              <a:rPr lang="pt-BR" sz="1200" dirty="0" err="1">
                <a:latin typeface="Courier New" pitchFamily="49" charset="0"/>
              </a:rPr>
              <a:t>cabecalho</a:t>
            </a:r>
            <a:r>
              <a:rPr lang="pt-BR" sz="1200" dirty="0"/>
              <a:t> </a:t>
            </a:r>
            <a:r>
              <a:rPr lang="pt-BR" sz="1200" dirty="0" err="1"/>
              <a:t>then</a:t>
            </a:r>
            <a:r>
              <a:rPr lang="pt-BR" sz="1200" dirty="0"/>
              <a:t>  …</a:t>
            </a:r>
          </a:p>
          <a:p>
            <a:pPr>
              <a:spcBef>
                <a:spcPts val="0"/>
              </a:spcBef>
            </a:pPr>
            <a:r>
              <a:rPr lang="pt-BR" sz="1200" dirty="0" err="1"/>
              <a:t>If</a:t>
            </a:r>
            <a:r>
              <a:rPr lang="pt-BR" sz="1200" dirty="0"/>
              <a:t> </a:t>
            </a:r>
            <a:r>
              <a:rPr lang="pt-BR" sz="1200" dirty="0">
                <a:latin typeface="Courier New" pitchFamily="49" charset="0"/>
              </a:rPr>
              <a:t>corpo</a:t>
            </a:r>
            <a:r>
              <a:rPr lang="pt-BR" sz="1200" dirty="0"/>
              <a:t> </a:t>
            </a:r>
            <a:r>
              <a:rPr lang="pt-BR" sz="1200" dirty="0" err="1"/>
              <a:t>then</a:t>
            </a:r>
            <a:r>
              <a:rPr lang="pt-BR" sz="1200" dirty="0"/>
              <a:t> </a:t>
            </a:r>
          </a:p>
          <a:p>
            <a:pPr>
              <a:spcBef>
                <a:spcPts val="0"/>
              </a:spcBef>
            </a:pPr>
            <a:r>
              <a:rPr lang="pt-BR" sz="1200" dirty="0"/>
              <a:t>	...</a:t>
            </a:r>
          </a:p>
          <a:p>
            <a:pPr>
              <a:spcBef>
                <a:spcPts val="0"/>
              </a:spcBef>
            </a:pPr>
            <a:r>
              <a:rPr lang="pt-BR" sz="1200" dirty="0" err="1"/>
              <a:t>If</a:t>
            </a:r>
            <a:r>
              <a:rPr lang="pt-BR" sz="1200" dirty="0"/>
              <a:t> </a:t>
            </a:r>
            <a:r>
              <a:rPr lang="pt-BR" sz="1200" dirty="0">
                <a:latin typeface="Courier New" pitchFamily="49" charset="0"/>
              </a:rPr>
              <a:t>para</a:t>
            </a:r>
            <a:r>
              <a:rPr lang="pt-BR" sz="1200" dirty="0"/>
              <a:t> </a:t>
            </a:r>
            <a:r>
              <a:rPr lang="pt-BR" sz="1200" dirty="0" err="1"/>
              <a:t>then</a:t>
            </a:r>
            <a:endParaRPr lang="pt-BR" sz="1200" dirty="0"/>
          </a:p>
          <a:p>
            <a:pPr>
              <a:spcBef>
                <a:spcPts val="0"/>
              </a:spcBef>
            </a:pPr>
            <a:r>
              <a:rPr lang="pt-BR" sz="1200" dirty="0"/>
              <a:t>	</a:t>
            </a:r>
            <a:r>
              <a:rPr lang="pt-BR" sz="1200" dirty="0">
                <a:latin typeface="Courier New" pitchFamily="49" charset="0"/>
              </a:rPr>
              <a:t>Times </a:t>
            </a:r>
            <a:r>
              <a:rPr lang="pt-BR" sz="1200" dirty="0" err="1">
                <a:latin typeface="Courier New" pitchFamily="49" charset="0"/>
              </a:rPr>
              <a:t>new</a:t>
            </a:r>
            <a:r>
              <a:rPr lang="pt-BR" sz="1200" dirty="0">
                <a:latin typeface="Courier New" pitchFamily="49" charset="0"/>
              </a:rPr>
              <a:t> </a:t>
            </a:r>
            <a:r>
              <a:rPr lang="pt-BR" sz="1200" dirty="0" err="1">
                <a:latin typeface="Courier New" pitchFamily="49" charset="0"/>
              </a:rPr>
              <a:t>roman</a:t>
            </a:r>
            <a:r>
              <a:rPr lang="pt-BR" sz="1200" dirty="0">
                <a:latin typeface="Courier New" pitchFamily="49" charset="0"/>
              </a:rPr>
              <a:t>,</a:t>
            </a:r>
          </a:p>
          <a:p>
            <a:pPr>
              <a:spcBef>
                <a:spcPts val="0"/>
              </a:spcBef>
            </a:pPr>
            <a:r>
              <a:rPr lang="pt-BR" sz="1200" dirty="0">
                <a:latin typeface="Courier New" pitchFamily="49" charset="0"/>
              </a:rPr>
              <a:t>	</a:t>
            </a:r>
            <a:r>
              <a:rPr lang="pt-BR" sz="1200" dirty="0" err="1">
                <a:latin typeface="Courier New" pitchFamily="49" charset="0"/>
              </a:rPr>
              <a:t>size</a:t>
            </a:r>
            <a:r>
              <a:rPr lang="pt-BR" sz="1200" dirty="0">
                <a:latin typeface="Courier New" pitchFamily="49" charset="0"/>
              </a:rPr>
              <a:t> 12, </a:t>
            </a:r>
          </a:p>
          <a:p>
            <a:pPr>
              <a:spcBef>
                <a:spcPts val="0"/>
              </a:spcBef>
            </a:pPr>
            <a:r>
              <a:rPr lang="pt-BR" sz="1200" dirty="0">
                <a:latin typeface="Courier New" pitchFamily="49" charset="0"/>
              </a:rPr>
              <a:t>	</a:t>
            </a:r>
            <a:r>
              <a:rPr lang="pt-BR" sz="1200" dirty="0" err="1">
                <a:latin typeface="Courier New" pitchFamily="49" charset="0"/>
              </a:rPr>
              <a:t>skip</a:t>
            </a:r>
            <a:r>
              <a:rPr lang="pt-BR" sz="1200" dirty="0">
                <a:latin typeface="Courier New" pitchFamily="49" charset="0"/>
              </a:rPr>
              <a:t> </a:t>
            </a:r>
            <a:r>
              <a:rPr lang="pt-BR" sz="1200" dirty="0" err="1">
                <a:latin typeface="Courier New" pitchFamily="49" charset="0"/>
              </a:rPr>
              <a:t>first</a:t>
            </a:r>
            <a:r>
              <a:rPr lang="pt-BR" sz="1200" dirty="0">
                <a:latin typeface="Courier New" pitchFamily="49" charset="0"/>
              </a:rPr>
              <a:t> </a:t>
            </a:r>
            <a:r>
              <a:rPr lang="pt-BR" sz="1200" dirty="0" err="1">
                <a:latin typeface="Courier New" pitchFamily="49" charset="0"/>
              </a:rPr>
              <a:t>line</a:t>
            </a:r>
            <a:endParaRPr lang="pt-BR" sz="1200" dirty="0">
              <a:latin typeface="Courier New" pitchFamily="49" charset="0"/>
            </a:endParaRPr>
          </a:p>
          <a:p>
            <a:pPr>
              <a:spcBef>
                <a:spcPts val="0"/>
              </a:spcBef>
            </a:pPr>
            <a:r>
              <a:rPr lang="pt-BR" sz="1200" dirty="0" err="1"/>
              <a:t>If</a:t>
            </a:r>
            <a:r>
              <a:rPr lang="pt-BR" sz="1200" dirty="0"/>
              <a:t> … </a:t>
            </a:r>
            <a:r>
              <a:rPr lang="pt-BR" sz="1200" dirty="0" err="1"/>
              <a:t>then</a:t>
            </a:r>
            <a:r>
              <a:rPr lang="pt-BR" sz="1200" dirty="0"/>
              <a:t> …</a:t>
            </a:r>
          </a:p>
        </p:txBody>
      </p:sp>
      <p:sp>
        <p:nvSpPr>
          <p:cNvPr id="543765" name="Rectangle 21"/>
          <p:cNvSpPr>
            <a:spLocks noGrp="1" noChangeArrowheads="1"/>
          </p:cNvSpPr>
          <p:nvPr>
            <p:ph type="title"/>
          </p:nvPr>
        </p:nvSpPr>
        <p:spPr/>
        <p:txBody>
          <a:bodyPr/>
          <a:lstStyle/>
          <a:p>
            <a:pPr eaLnBrk="1" hangingPunct="1">
              <a:defRPr/>
            </a:pPr>
            <a:r>
              <a:rPr lang="pt-BR" sz="4000"/>
              <a:t>Princípio de funcionamento das folhas de estilos</a:t>
            </a:r>
          </a:p>
        </p:txBody>
      </p:sp>
      <p:sp>
        <p:nvSpPr>
          <p:cNvPr id="37897" name="Text Box 22"/>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pic>
        <p:nvPicPr>
          <p:cNvPr id="37898" name="Picture 29" descr="MCIN00501A0000[1]"/>
          <p:cNvPicPr>
            <a:picLocks noChangeAspect="1" noChangeArrowheads="1"/>
          </p:cNvPicPr>
          <p:nvPr/>
        </p:nvPicPr>
        <p:blipFill>
          <a:blip r:embed="rId3" cstate="print"/>
          <a:srcRect/>
          <a:stretch>
            <a:fillRect/>
          </a:stretch>
        </p:blipFill>
        <p:spPr bwMode="auto">
          <a:xfrm>
            <a:off x="4057650" y="1770063"/>
            <a:ext cx="2446338" cy="2471737"/>
          </a:xfrm>
          <a:prstGeom prst="rect">
            <a:avLst/>
          </a:prstGeom>
          <a:noFill/>
          <a:ln w="9525">
            <a:noFill/>
            <a:miter lim="800000"/>
            <a:headEnd/>
            <a:tailEnd/>
          </a:ln>
        </p:spPr>
      </p:pic>
      <p:sp>
        <p:nvSpPr>
          <p:cNvPr id="26" name="Espaço Reservado para Número de Slide 25"/>
          <p:cNvSpPr>
            <a:spLocks noGrp="1"/>
          </p:cNvSpPr>
          <p:nvPr>
            <p:ph type="sldNum" sz="quarter" idx="12"/>
          </p:nvPr>
        </p:nvSpPr>
        <p:spPr/>
        <p:txBody>
          <a:bodyPr/>
          <a:lstStyle/>
          <a:p>
            <a:fld id="{B61940D8-20C8-4B65-BAA1-B7C7EAACD1B3}" type="slidenum">
              <a:rPr lang="pt-BR" smtClean="0"/>
              <a:pPr/>
              <a:t>29</a:t>
            </a:fld>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026"/>
          <p:cNvSpPr>
            <a:spLocks noGrp="1" noChangeArrowheads="1"/>
          </p:cNvSpPr>
          <p:nvPr>
            <p:ph type="title"/>
          </p:nvPr>
        </p:nvSpPr>
        <p:spPr/>
        <p:txBody>
          <a:bodyPr/>
          <a:lstStyle/>
          <a:p>
            <a:pPr eaLnBrk="1" hangingPunct="1">
              <a:defRPr/>
            </a:pPr>
            <a:r>
              <a:rPr lang="pt-BR"/>
              <a:t>Dados estruturados ou não...</a:t>
            </a:r>
            <a:endParaRPr lang="en-US"/>
          </a:p>
        </p:txBody>
      </p:sp>
      <p:sp>
        <p:nvSpPr>
          <p:cNvPr id="6147" name="Rectangle 1027"/>
          <p:cNvSpPr>
            <a:spLocks noGrp="1" noChangeArrowheads="1"/>
          </p:cNvSpPr>
          <p:nvPr>
            <p:ph idx="1"/>
          </p:nvPr>
        </p:nvSpPr>
        <p:spPr/>
        <p:txBody>
          <a:bodyPr/>
          <a:lstStyle/>
          <a:p>
            <a:pPr eaLnBrk="1" hangingPunct="1"/>
            <a:r>
              <a:rPr lang="pt-BR" dirty="0"/>
              <a:t>Dados estruturados</a:t>
            </a:r>
          </a:p>
          <a:p>
            <a:pPr lvl="1" eaLnBrk="1" hangingPunct="1"/>
            <a:r>
              <a:rPr lang="pt-BR" dirty="0"/>
              <a:t>Estrutura é conhecida </a:t>
            </a:r>
            <a:r>
              <a:rPr lang="pt-BR" i="1" dirty="0"/>
              <a:t>a priori</a:t>
            </a:r>
            <a:br>
              <a:rPr lang="pt-BR" dirty="0"/>
            </a:br>
            <a:r>
              <a:rPr lang="pt-BR" dirty="0"/>
              <a:t>Ex.: Dados de um SGBD relacional têm um esquema relacional associado</a:t>
            </a:r>
          </a:p>
          <a:p>
            <a:pPr lvl="3">
              <a:buNone/>
            </a:pPr>
            <a:r>
              <a:rPr lang="pt-BR" dirty="0"/>
              <a:t>CREATE TABLE empregado ( matricula </a:t>
            </a:r>
            <a:r>
              <a:rPr lang="pt-BR" dirty="0" err="1"/>
              <a:t>int</a:t>
            </a:r>
            <a:r>
              <a:rPr lang="pt-BR" dirty="0"/>
              <a:t>, nome </a:t>
            </a:r>
            <a:r>
              <a:rPr lang="pt-BR" dirty="0" err="1"/>
              <a:t>varchar</a:t>
            </a:r>
            <a:r>
              <a:rPr lang="pt-BR" dirty="0"/>
              <a:t>(30),</a:t>
            </a:r>
          </a:p>
          <a:p>
            <a:pPr lvl="3">
              <a:buNone/>
            </a:pPr>
            <a:r>
              <a:rPr lang="pt-BR" dirty="0"/>
              <a:t>   </a:t>
            </a:r>
            <a:r>
              <a:rPr lang="pt-BR" dirty="0" err="1"/>
              <a:t>salario</a:t>
            </a:r>
            <a:r>
              <a:rPr lang="pt-BR" dirty="0"/>
              <a:t> </a:t>
            </a:r>
            <a:r>
              <a:rPr lang="pt-BR" dirty="0" err="1"/>
              <a:t>float</a:t>
            </a:r>
            <a:r>
              <a:rPr lang="pt-BR" dirty="0"/>
              <a:t>,  depto </a:t>
            </a:r>
            <a:r>
              <a:rPr lang="pt-BR" dirty="0" err="1"/>
              <a:t>int</a:t>
            </a:r>
            <a:r>
              <a:rPr lang="pt-BR" dirty="0"/>
              <a:t>)</a:t>
            </a:r>
          </a:p>
          <a:p>
            <a:pPr lvl="2">
              <a:buNone/>
            </a:pPr>
            <a:endParaRPr lang="pt-BR" dirty="0"/>
          </a:p>
          <a:p>
            <a:pPr eaLnBrk="1" hangingPunct="1"/>
            <a:r>
              <a:rPr lang="pt-BR" dirty="0"/>
              <a:t>Dados não estruturados</a:t>
            </a:r>
          </a:p>
          <a:p>
            <a:pPr lvl="1" eaLnBrk="1" hangingPunct="1"/>
            <a:r>
              <a:rPr lang="pt-BR" dirty="0"/>
              <a:t>Não há nenhuma estrutura prévia </a:t>
            </a:r>
            <a:br>
              <a:rPr lang="pt-BR" dirty="0"/>
            </a:br>
            <a:r>
              <a:rPr lang="pt-BR" dirty="0"/>
              <a:t>Ex.: imagem, </a:t>
            </a:r>
            <a:r>
              <a:rPr lang="pt-BR" dirty="0" err="1"/>
              <a:t>video</a:t>
            </a:r>
            <a:r>
              <a:rPr lang="pt-BR" dirty="0"/>
              <a:t>, áudio, etc.</a:t>
            </a:r>
            <a:endParaRPr lang="en-US"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3</a:t>
            </a:fld>
            <a:endParaRPr lang="pt-B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hangingPunct="1">
              <a:defRPr/>
            </a:pPr>
            <a:r>
              <a:rPr lang="pt-BR" dirty="0"/>
              <a:t>Por quê  XML?</a:t>
            </a:r>
          </a:p>
        </p:txBody>
      </p:sp>
      <p:sp>
        <p:nvSpPr>
          <p:cNvPr id="38915"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pic>
        <p:nvPicPr>
          <p:cNvPr id="38916" name="Picture 1024" descr="C:\Users\vanessa\AppData\Local\Microsoft\Windows\Temporary Internet Files\Content.IE5\HLZNBHDC\MCj03979030000[1].wmf"/>
          <p:cNvPicPr>
            <a:picLocks noGrp="1" noChangeAspect="1" noChangeArrowheads="1"/>
          </p:cNvPicPr>
          <p:nvPr>
            <p:ph idx="1"/>
          </p:nvPr>
        </p:nvPicPr>
        <p:blipFill>
          <a:blip r:embed="rId2" cstate="print"/>
          <a:srcRect/>
          <a:stretch>
            <a:fillRect/>
          </a:stretch>
        </p:blipFill>
        <p:spPr>
          <a:xfrm>
            <a:off x="2720975" y="2017713"/>
            <a:ext cx="3259138" cy="3375025"/>
          </a:xfrm>
          <a:noFill/>
        </p:spPr>
      </p:pic>
      <p:sp>
        <p:nvSpPr>
          <p:cNvPr id="5" name="Espaço Reservado para Número de Slide 4"/>
          <p:cNvSpPr>
            <a:spLocks noGrp="1"/>
          </p:cNvSpPr>
          <p:nvPr>
            <p:ph type="sldNum" sz="quarter" idx="12"/>
          </p:nvPr>
        </p:nvSpPr>
        <p:spPr/>
        <p:txBody>
          <a:bodyPr/>
          <a:lstStyle/>
          <a:p>
            <a:fld id="{B61940D8-20C8-4B65-BAA1-B7C7EAACD1B3}" type="slidenum">
              <a:rPr lang="pt-BR" smtClean="0"/>
              <a:pPr/>
              <a:t>30</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pPr eaLnBrk="1" hangingPunct="1">
              <a:defRPr/>
            </a:pPr>
            <a:r>
              <a:rPr lang="pt-BR"/>
              <a:t>Dados Semi-estruturados</a:t>
            </a:r>
            <a:endParaRPr lang="en-US"/>
          </a:p>
        </p:txBody>
      </p:sp>
      <p:sp>
        <p:nvSpPr>
          <p:cNvPr id="7171" name="Rectangle 1027"/>
          <p:cNvSpPr>
            <a:spLocks noGrp="1" noChangeArrowheads="1"/>
          </p:cNvSpPr>
          <p:nvPr>
            <p:ph type="body" idx="1"/>
          </p:nvPr>
        </p:nvSpPr>
        <p:spPr/>
        <p:txBody>
          <a:bodyPr/>
          <a:lstStyle/>
          <a:p>
            <a:pPr eaLnBrk="1" hangingPunct="1">
              <a:lnSpc>
                <a:spcPct val="90000"/>
              </a:lnSpc>
              <a:buNone/>
            </a:pPr>
            <a:r>
              <a:rPr lang="pt-BR" sz="2400" b="1" dirty="0"/>
              <a:t>Características</a:t>
            </a:r>
          </a:p>
          <a:p>
            <a:pPr eaLnBrk="1" hangingPunct="1">
              <a:lnSpc>
                <a:spcPct val="90000"/>
              </a:lnSpc>
            </a:pPr>
            <a:r>
              <a:rPr lang="pt-BR" sz="2400" dirty="0"/>
              <a:t>Dados irregulares</a:t>
            </a:r>
          </a:p>
          <a:p>
            <a:pPr lvl="1" eaLnBrk="1" hangingPunct="1">
              <a:lnSpc>
                <a:spcPct val="90000"/>
              </a:lnSpc>
            </a:pPr>
            <a:r>
              <a:rPr lang="pt-BR" sz="2000" dirty="0"/>
              <a:t>Livros podem ser descritos por uma estrutura de partes e capítulos ou podem ser descritos somente por capítulos.</a:t>
            </a:r>
          </a:p>
          <a:p>
            <a:pPr lvl="1" eaLnBrk="1" hangingPunct="1">
              <a:lnSpc>
                <a:spcPct val="90000"/>
              </a:lnSpc>
            </a:pPr>
            <a:r>
              <a:rPr lang="pt-BR" sz="2000" dirty="0"/>
              <a:t>A descrição de uma disciplina pode variar em termos de atributos de um departamento para outro: </a:t>
            </a:r>
          </a:p>
          <a:p>
            <a:pPr lvl="2" eaLnBrk="1" hangingPunct="1">
              <a:lnSpc>
                <a:spcPct val="90000"/>
              </a:lnSpc>
            </a:pPr>
            <a:r>
              <a:rPr lang="pt-BR" sz="1800" dirty="0"/>
              <a:t>faltam atributos ou apresentam atributos a mais</a:t>
            </a:r>
          </a:p>
          <a:p>
            <a:pPr eaLnBrk="1" hangingPunct="1">
              <a:lnSpc>
                <a:spcPct val="90000"/>
              </a:lnSpc>
            </a:pPr>
            <a:r>
              <a:rPr lang="pt-BR" sz="2400" dirty="0"/>
              <a:t>Dados incompletos</a:t>
            </a:r>
          </a:p>
          <a:p>
            <a:pPr lvl="1" eaLnBrk="1" hangingPunct="1">
              <a:lnSpc>
                <a:spcPct val="90000"/>
              </a:lnSpc>
            </a:pPr>
            <a:r>
              <a:rPr lang="pt-BR" sz="2000" dirty="0"/>
              <a:t>Nem todo endereço tem caixa postal</a:t>
            </a:r>
          </a:p>
          <a:p>
            <a:pPr lvl="1" eaLnBrk="1" hangingPunct="1">
              <a:lnSpc>
                <a:spcPct val="90000"/>
              </a:lnSpc>
            </a:pPr>
            <a:r>
              <a:rPr lang="pt-BR" sz="2000" dirty="0"/>
              <a:t>Nem todo livro tem apêndice ou prefácio </a:t>
            </a:r>
          </a:p>
          <a:p>
            <a:pPr eaLnBrk="1" hangingPunct="1">
              <a:lnSpc>
                <a:spcPct val="90000"/>
              </a:lnSpc>
            </a:pPr>
            <a:r>
              <a:rPr lang="pt-BR" sz="2400" dirty="0"/>
              <a:t>Não necessariamente está de acordo com um esquema</a:t>
            </a:r>
          </a:p>
          <a:p>
            <a:pPr lvl="1" eaLnBrk="1" hangingPunct="1">
              <a:lnSpc>
                <a:spcPct val="90000"/>
              </a:lnSpc>
            </a:pPr>
            <a:r>
              <a:rPr lang="pt-BR" sz="2000" dirty="0"/>
              <a:t>Sua estrutura não é previamente conhecida, não existe à parte</a:t>
            </a:r>
          </a:p>
          <a:p>
            <a:pPr lvl="1" eaLnBrk="1" hangingPunct="1">
              <a:lnSpc>
                <a:spcPct val="90000"/>
              </a:lnSpc>
            </a:pPr>
            <a:r>
              <a:rPr lang="pt-BR" sz="2000" dirty="0"/>
              <a:t>São auto-descritivos, i.e., embute a própria estrutura.</a:t>
            </a:r>
            <a:endParaRPr lang="en-US" sz="2000"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4</a:t>
            </a:fld>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p:nvPr>
        </p:nvSpPr>
        <p:spPr/>
        <p:txBody>
          <a:bodyPr/>
          <a:lstStyle/>
          <a:p>
            <a:pPr eaLnBrk="1" hangingPunct="1">
              <a:defRPr/>
            </a:pPr>
            <a:r>
              <a:rPr lang="pt-BR" dirty="0"/>
              <a:t>Dados Semi-estruturados</a:t>
            </a:r>
            <a:br>
              <a:rPr lang="pt-BR" dirty="0"/>
            </a:br>
            <a:r>
              <a:rPr lang="pt-BR" dirty="0"/>
              <a:t>Como se auto-descrevem...</a:t>
            </a:r>
            <a:endParaRPr lang="en-US" dirty="0"/>
          </a:p>
        </p:txBody>
      </p:sp>
      <p:sp>
        <p:nvSpPr>
          <p:cNvPr id="8195" name="Rectangle 1027"/>
          <p:cNvSpPr>
            <a:spLocks noGrp="1" noChangeArrowheads="1"/>
          </p:cNvSpPr>
          <p:nvPr>
            <p:ph type="body" idx="1"/>
          </p:nvPr>
        </p:nvSpPr>
        <p:spPr/>
        <p:txBody>
          <a:bodyPr/>
          <a:lstStyle/>
          <a:p>
            <a:pPr eaLnBrk="1" hangingPunct="1">
              <a:buFont typeface="Wingdings" pitchFamily="2" charset="2"/>
              <a:buNone/>
            </a:pPr>
            <a:r>
              <a:rPr lang="en-US" sz="2800" dirty="0"/>
              <a:t>– </a:t>
            </a:r>
            <a:r>
              <a:rPr lang="pt-BR" sz="2800" dirty="0"/>
              <a:t>pares </a:t>
            </a:r>
            <a:r>
              <a:rPr lang="pt-BR" dirty="0">
                <a:solidFill>
                  <a:srgbClr val="0066FF"/>
                </a:solidFill>
              </a:rPr>
              <a:t>atributo-</a:t>
            </a:r>
            <a:r>
              <a:rPr lang="pt-BR" dirty="0">
                <a:solidFill>
                  <a:srgbClr val="CD3300"/>
                </a:solidFill>
              </a:rPr>
              <a:t>valor</a:t>
            </a:r>
            <a:endParaRPr lang="en-US" dirty="0">
              <a:solidFill>
                <a:srgbClr val="CD3300"/>
              </a:solidFill>
            </a:endParaRPr>
          </a:p>
          <a:p>
            <a:pPr eaLnBrk="1" hangingPunct="1">
              <a:buFont typeface="Wingdings" pitchFamily="2" charset="2"/>
              <a:buNone/>
            </a:pPr>
            <a:r>
              <a:rPr lang="en-US" sz="2800" dirty="0">
                <a:solidFill>
                  <a:srgbClr val="0066FF"/>
                </a:solidFill>
              </a:rPr>
              <a:t>{name: </a:t>
            </a:r>
            <a:r>
              <a:rPr lang="en-US" sz="2800" dirty="0">
                <a:solidFill>
                  <a:srgbClr val="CD3300"/>
                </a:solidFill>
              </a:rPr>
              <a:t>“John Smith”</a:t>
            </a:r>
            <a:r>
              <a:rPr lang="en-US" sz="2800" dirty="0">
                <a:solidFill>
                  <a:srgbClr val="0066FF"/>
                </a:solidFill>
              </a:rPr>
              <a:t>, </a:t>
            </a:r>
            <a:r>
              <a:rPr lang="en-US" sz="2800"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age: </a:t>
            </a:r>
            <a:r>
              <a:rPr lang="en-US" sz="2800" dirty="0">
                <a:solidFill>
                  <a:srgbClr val="CD3300"/>
                </a:solidFill>
              </a:rPr>
              <a:t>32</a:t>
            </a:r>
            <a:r>
              <a:rPr lang="en-US" sz="2800" dirty="0">
                <a:solidFill>
                  <a:srgbClr val="0066FF"/>
                </a:solidFill>
              </a:rPr>
              <a:t>}</a:t>
            </a:r>
          </a:p>
          <a:p>
            <a:pPr eaLnBrk="1" hangingPunct="1">
              <a:buFont typeface="Wingdings" pitchFamily="2" charset="2"/>
              <a:buNone/>
            </a:pPr>
            <a:r>
              <a:rPr lang="en-US" sz="2800" dirty="0"/>
              <a:t>– </a:t>
            </a:r>
            <a:r>
              <a:rPr lang="pt-BR" sz="2800" dirty="0"/>
              <a:t>valor de atributo pode também conter </a:t>
            </a:r>
            <a:r>
              <a:rPr lang="pt-BR" sz="2800" u="sng" dirty="0"/>
              <a:t>estrutura</a:t>
            </a:r>
            <a:endParaRPr lang="en-US" sz="2800" u="sng" dirty="0"/>
          </a:p>
          <a:p>
            <a:pPr eaLnBrk="1" hangingPunct="1">
              <a:buFont typeface="Wingdings" pitchFamily="2" charset="2"/>
              <a:buNone/>
            </a:pPr>
            <a:r>
              <a:rPr lang="en-US" sz="2800" dirty="0">
                <a:solidFill>
                  <a:srgbClr val="0066FF"/>
                </a:solidFill>
              </a:rPr>
              <a:t>{name: {</a:t>
            </a:r>
            <a:r>
              <a:rPr lang="en-US" sz="2800" u="sng" dirty="0">
                <a:solidFill>
                  <a:srgbClr val="0066FF"/>
                </a:solidFill>
              </a:rPr>
              <a:t>first:</a:t>
            </a:r>
            <a:r>
              <a:rPr lang="en-US" sz="2800" u="sng" dirty="0">
                <a:solidFill>
                  <a:srgbClr val="CD3300"/>
                </a:solidFill>
              </a:rPr>
              <a:t>“John”</a:t>
            </a:r>
            <a:r>
              <a:rPr lang="en-US" sz="2800" u="sng" dirty="0">
                <a:solidFill>
                  <a:srgbClr val="0066FF"/>
                </a:solidFill>
              </a:rPr>
              <a:t>, last: </a:t>
            </a:r>
            <a:r>
              <a:rPr lang="en-US" sz="2800" u="sng" dirty="0">
                <a:solidFill>
                  <a:srgbClr val="CD3300"/>
                </a:solidFill>
              </a:rPr>
              <a:t>“Smith”</a:t>
            </a:r>
            <a:r>
              <a:rPr lang="en-US" sz="2800" u="sng" dirty="0">
                <a:solidFill>
                  <a:srgbClr val="0066FF"/>
                </a:solidFill>
              </a:rPr>
              <a:t>},</a:t>
            </a:r>
          </a:p>
          <a:p>
            <a:pPr eaLnBrk="1" hangingPunct="1">
              <a:buFont typeface="Wingdings" pitchFamily="2" charset="2"/>
              <a:buNone/>
            </a:pPr>
            <a:r>
              <a:rPr lang="en-US" sz="2800"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age: </a:t>
            </a:r>
            <a:r>
              <a:rPr lang="en-US" sz="2800" dirty="0">
                <a:solidFill>
                  <a:srgbClr val="CD3300"/>
                </a:solidFill>
              </a:rPr>
              <a:t>32</a:t>
            </a:r>
            <a:r>
              <a:rPr lang="en-US" sz="2800" dirty="0">
                <a:solidFill>
                  <a:srgbClr val="0066FF"/>
                </a:solidFill>
              </a:rPr>
              <a:t>}</a:t>
            </a:r>
          </a:p>
          <a:p>
            <a:pPr eaLnBrk="1" hangingPunct="1">
              <a:buFont typeface="Wingdings" pitchFamily="2" charset="2"/>
              <a:buNone/>
            </a:pPr>
            <a:r>
              <a:rPr lang="en-US" sz="2800" dirty="0"/>
              <a:t>– </a:t>
            </a:r>
            <a:r>
              <a:rPr lang="pt-BR" sz="2800" dirty="0"/>
              <a:t>rótulos de atributo não necessariamente únicos</a:t>
            </a:r>
            <a:endParaRPr lang="en-US" sz="2800" dirty="0"/>
          </a:p>
          <a:p>
            <a:pPr eaLnBrk="1" hangingPunct="1">
              <a:buFont typeface="Wingdings" pitchFamily="2" charset="2"/>
              <a:buNone/>
            </a:pPr>
            <a:r>
              <a:rPr lang="en-US" sz="2800" dirty="0">
                <a:solidFill>
                  <a:srgbClr val="0066FF"/>
                </a:solidFill>
              </a:rPr>
              <a:t>{name: </a:t>
            </a:r>
            <a:r>
              <a:rPr lang="en-US" sz="2800" dirty="0">
                <a:solidFill>
                  <a:srgbClr val="CD3300"/>
                </a:solidFill>
              </a:rPr>
              <a:t>“John Smith”</a:t>
            </a:r>
            <a:r>
              <a:rPr lang="en-US" sz="2800" dirty="0">
                <a:solidFill>
                  <a:srgbClr val="0066FF"/>
                </a:solidFill>
              </a:rPr>
              <a:t>, </a:t>
            </a:r>
            <a:r>
              <a:rPr lang="en-US" sz="2800" u="sng"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t>
            </a:r>
            <a:r>
              <a:rPr lang="en-US" sz="2800" u="sng" dirty="0" err="1">
                <a:solidFill>
                  <a:srgbClr val="0066FF"/>
                </a:solidFill>
              </a:rPr>
              <a:t>tel</a:t>
            </a:r>
            <a:r>
              <a:rPr lang="en-US" sz="2800" dirty="0">
                <a:solidFill>
                  <a:srgbClr val="0066FF"/>
                </a:solidFill>
              </a:rPr>
              <a:t>: </a:t>
            </a:r>
            <a:r>
              <a:rPr lang="en-US" sz="2800" dirty="0">
                <a:solidFill>
                  <a:srgbClr val="CD3300"/>
                </a:solidFill>
              </a:rPr>
              <a:t>7891</a:t>
            </a:r>
            <a:r>
              <a:rPr lang="en-US" sz="2800" dirty="0">
                <a:solidFill>
                  <a:srgbClr val="0066FF"/>
                </a:solidFill>
              </a:rPr>
              <a:t>}</a:t>
            </a:r>
            <a:endParaRPr lang="en-US" sz="2800" dirty="0">
              <a:solidFill>
                <a:srgbClr val="000000"/>
              </a:solidFill>
            </a:endParaRPr>
          </a:p>
          <a:p>
            <a:pPr eaLnBrk="1" hangingPunct="1">
              <a:buFont typeface="Wingdings" pitchFamily="2" charset="2"/>
              <a:buNone/>
            </a:pPr>
            <a:endParaRPr lang="en-US" sz="2800"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5</a:t>
            </a:fld>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978" name="Rectangle 2050"/>
          <p:cNvSpPr>
            <a:spLocks noGrp="1" noChangeArrowheads="1"/>
          </p:cNvSpPr>
          <p:nvPr>
            <p:ph type="title"/>
          </p:nvPr>
        </p:nvSpPr>
        <p:spPr/>
        <p:txBody>
          <a:bodyPr/>
          <a:lstStyle/>
          <a:p>
            <a:pPr eaLnBrk="1" hangingPunct="1">
              <a:defRPr/>
            </a:pPr>
            <a:r>
              <a:rPr lang="pt-BR" dirty="0"/>
              <a:t>Dados Semi-estruturados </a:t>
            </a:r>
            <a:endParaRPr lang="en-US" dirty="0"/>
          </a:p>
        </p:txBody>
      </p:sp>
      <p:sp>
        <p:nvSpPr>
          <p:cNvPr id="9219" name="Rectangle 2051"/>
          <p:cNvSpPr>
            <a:spLocks noGrp="1" noChangeArrowheads="1"/>
          </p:cNvSpPr>
          <p:nvPr>
            <p:ph idx="1"/>
          </p:nvPr>
        </p:nvSpPr>
        <p:spPr/>
        <p:txBody>
          <a:bodyPr/>
          <a:lstStyle/>
          <a:p>
            <a:pPr eaLnBrk="1" hangingPunct="1"/>
            <a:r>
              <a:rPr lang="pt-BR" dirty="0"/>
              <a:t>Podem ser representados graficamente</a:t>
            </a:r>
            <a:endParaRPr lang="en-US" dirty="0"/>
          </a:p>
          <a:p>
            <a:pPr lvl="1">
              <a:buFont typeface="Wingdings" pitchFamily="2" charset="2"/>
              <a:buNone/>
            </a:pPr>
            <a:r>
              <a:rPr lang="en-US" dirty="0"/>
              <a:t>– 	</a:t>
            </a:r>
            <a:r>
              <a:rPr lang="pt-BR" dirty="0"/>
              <a:t>nós representam objetos conectados por arestas que os descrevem</a:t>
            </a:r>
            <a:endParaRPr lang="en-US" dirty="0"/>
          </a:p>
          <a:p>
            <a:pPr eaLnBrk="1" hangingPunct="1">
              <a:buFont typeface="Wingdings" pitchFamily="2" charset="2"/>
              <a:buNone/>
            </a:pPr>
            <a:r>
              <a:rPr lang="pt-BR" sz="2400" dirty="0">
                <a:solidFill>
                  <a:srgbClr val="0066FF"/>
                </a:solidFill>
              </a:rPr>
              <a:t>Ex.: </a:t>
            </a:r>
            <a:r>
              <a:rPr lang="en-US" sz="2400" dirty="0">
                <a:solidFill>
                  <a:srgbClr val="0066FF"/>
                </a:solidFill>
              </a:rPr>
              <a:t>{name: {first:</a:t>
            </a:r>
            <a:r>
              <a:rPr lang="en-US" sz="2400" dirty="0">
                <a:solidFill>
                  <a:srgbClr val="CD3300"/>
                </a:solidFill>
              </a:rPr>
              <a:t>“John”</a:t>
            </a:r>
            <a:r>
              <a:rPr lang="en-US" sz="2400" dirty="0">
                <a:solidFill>
                  <a:srgbClr val="0066FF"/>
                </a:solidFill>
              </a:rPr>
              <a:t>, last: </a:t>
            </a:r>
            <a:r>
              <a:rPr lang="en-US" sz="2400" dirty="0">
                <a:solidFill>
                  <a:srgbClr val="CD3300"/>
                </a:solidFill>
              </a:rPr>
              <a:t>“Smith”</a:t>
            </a:r>
            <a:r>
              <a:rPr lang="en-US" sz="2400" dirty="0">
                <a:solidFill>
                  <a:srgbClr val="0066FF"/>
                </a:solidFill>
              </a:rPr>
              <a:t>},</a:t>
            </a:r>
            <a:r>
              <a:rPr lang="pt-BR" sz="2400" dirty="0">
                <a:solidFill>
                  <a:srgbClr val="0066FF"/>
                </a:solidFill>
              </a:rPr>
              <a:t> </a:t>
            </a:r>
            <a:r>
              <a:rPr lang="en-US" sz="2400" dirty="0" err="1">
                <a:solidFill>
                  <a:srgbClr val="0066FF"/>
                </a:solidFill>
              </a:rPr>
              <a:t>tel</a:t>
            </a:r>
            <a:r>
              <a:rPr lang="en-US" sz="2400" dirty="0">
                <a:solidFill>
                  <a:srgbClr val="0066FF"/>
                </a:solidFill>
              </a:rPr>
              <a:t>: </a:t>
            </a:r>
            <a:r>
              <a:rPr lang="en-US" sz="2400" dirty="0">
                <a:solidFill>
                  <a:srgbClr val="CD3300"/>
                </a:solidFill>
              </a:rPr>
              <a:t>3456</a:t>
            </a:r>
            <a:r>
              <a:rPr lang="en-US" sz="2400" dirty="0">
                <a:solidFill>
                  <a:srgbClr val="0066FF"/>
                </a:solidFill>
              </a:rPr>
              <a:t>, age: </a:t>
            </a:r>
            <a:r>
              <a:rPr lang="en-US" sz="2400" dirty="0">
                <a:solidFill>
                  <a:srgbClr val="CD3300"/>
                </a:solidFill>
              </a:rPr>
              <a:t>32</a:t>
            </a:r>
            <a:r>
              <a:rPr lang="en-US" sz="2400" dirty="0">
                <a:solidFill>
                  <a:srgbClr val="0066FF"/>
                </a:solidFill>
              </a:rPr>
              <a:t>}</a:t>
            </a:r>
          </a:p>
        </p:txBody>
      </p:sp>
      <p:sp>
        <p:nvSpPr>
          <p:cNvPr id="9220" name="Rectangle 2052"/>
          <p:cNvSpPr>
            <a:spLocks noChangeArrowheads="1"/>
          </p:cNvSpPr>
          <p:nvPr/>
        </p:nvSpPr>
        <p:spPr bwMode="auto">
          <a:xfrm>
            <a:off x="3733800" y="4419600"/>
            <a:ext cx="914400" cy="381000"/>
          </a:xfrm>
          <a:prstGeom prst="rect">
            <a:avLst/>
          </a:prstGeom>
          <a:solidFill>
            <a:schemeClr val="bg1"/>
          </a:solidFill>
          <a:ln w="9525">
            <a:noFill/>
            <a:miter lim="800000"/>
            <a:headEnd/>
            <a:tailEnd/>
          </a:ln>
        </p:spPr>
        <p:txBody>
          <a:bodyPr wrap="none" anchor="ctr"/>
          <a:lstStyle/>
          <a:p>
            <a:pPr algn="ctr"/>
            <a:r>
              <a:rPr lang="pt-BR" sz="2800"/>
              <a:t>tel</a:t>
            </a:r>
            <a:endParaRPr lang="en-US" sz="2800"/>
          </a:p>
        </p:txBody>
      </p:sp>
      <p:sp>
        <p:nvSpPr>
          <p:cNvPr id="9221" name="Rectangle 2053"/>
          <p:cNvSpPr>
            <a:spLocks noChangeArrowheads="1"/>
          </p:cNvSpPr>
          <p:nvPr/>
        </p:nvSpPr>
        <p:spPr bwMode="auto">
          <a:xfrm>
            <a:off x="2438400" y="4343400"/>
            <a:ext cx="914400" cy="381000"/>
          </a:xfrm>
          <a:prstGeom prst="rect">
            <a:avLst/>
          </a:prstGeom>
          <a:solidFill>
            <a:schemeClr val="bg1"/>
          </a:solidFill>
          <a:ln w="9525">
            <a:noFill/>
            <a:miter lim="800000"/>
            <a:headEnd/>
            <a:tailEnd/>
          </a:ln>
        </p:spPr>
        <p:txBody>
          <a:bodyPr wrap="none" anchor="ctr"/>
          <a:lstStyle/>
          <a:p>
            <a:pPr algn="ctr"/>
            <a:r>
              <a:rPr lang="pt-BR" sz="2800"/>
              <a:t>name</a:t>
            </a:r>
            <a:endParaRPr lang="en-US" sz="2800"/>
          </a:p>
        </p:txBody>
      </p:sp>
      <p:sp>
        <p:nvSpPr>
          <p:cNvPr id="9222" name="Rectangle 2054"/>
          <p:cNvSpPr>
            <a:spLocks noChangeArrowheads="1"/>
          </p:cNvSpPr>
          <p:nvPr/>
        </p:nvSpPr>
        <p:spPr bwMode="auto">
          <a:xfrm>
            <a:off x="5486400" y="4343400"/>
            <a:ext cx="914400" cy="381000"/>
          </a:xfrm>
          <a:prstGeom prst="rect">
            <a:avLst/>
          </a:prstGeom>
          <a:solidFill>
            <a:schemeClr val="bg1"/>
          </a:solidFill>
          <a:ln w="9525">
            <a:noFill/>
            <a:miter lim="800000"/>
            <a:headEnd/>
            <a:tailEnd/>
          </a:ln>
        </p:spPr>
        <p:txBody>
          <a:bodyPr wrap="none" anchor="ctr"/>
          <a:lstStyle/>
          <a:p>
            <a:pPr algn="ctr"/>
            <a:r>
              <a:rPr lang="pt-BR" sz="2800"/>
              <a:t>age</a:t>
            </a:r>
            <a:endParaRPr lang="en-US" sz="2800"/>
          </a:p>
        </p:txBody>
      </p:sp>
      <p:sp>
        <p:nvSpPr>
          <p:cNvPr id="9223" name="Rectangle 2055"/>
          <p:cNvSpPr>
            <a:spLocks noChangeArrowheads="1"/>
          </p:cNvSpPr>
          <p:nvPr/>
        </p:nvSpPr>
        <p:spPr bwMode="auto">
          <a:xfrm>
            <a:off x="3200400" y="6248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“Smith”</a:t>
            </a:r>
            <a:endParaRPr lang="en-US" sz="2800">
              <a:solidFill>
                <a:srgbClr val="FF0000"/>
              </a:solidFill>
            </a:endParaRPr>
          </a:p>
        </p:txBody>
      </p:sp>
      <p:sp>
        <p:nvSpPr>
          <p:cNvPr id="9224" name="Rectangle 2056"/>
          <p:cNvSpPr>
            <a:spLocks noChangeArrowheads="1"/>
          </p:cNvSpPr>
          <p:nvPr/>
        </p:nvSpPr>
        <p:spPr bwMode="auto">
          <a:xfrm>
            <a:off x="1524000" y="6248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“John”</a:t>
            </a:r>
            <a:endParaRPr lang="en-US" sz="2800">
              <a:solidFill>
                <a:srgbClr val="FF0000"/>
              </a:solidFill>
            </a:endParaRPr>
          </a:p>
        </p:txBody>
      </p:sp>
      <p:sp>
        <p:nvSpPr>
          <p:cNvPr id="9225" name="Rectangle 2057"/>
          <p:cNvSpPr>
            <a:spLocks noChangeArrowheads="1"/>
          </p:cNvSpPr>
          <p:nvPr/>
        </p:nvSpPr>
        <p:spPr bwMode="auto">
          <a:xfrm>
            <a:off x="1524000" y="5486400"/>
            <a:ext cx="914400" cy="381000"/>
          </a:xfrm>
          <a:prstGeom prst="rect">
            <a:avLst/>
          </a:prstGeom>
          <a:solidFill>
            <a:schemeClr val="bg1"/>
          </a:solidFill>
          <a:ln w="9525">
            <a:noFill/>
            <a:miter lim="800000"/>
            <a:headEnd/>
            <a:tailEnd/>
          </a:ln>
        </p:spPr>
        <p:txBody>
          <a:bodyPr wrap="none" anchor="ctr"/>
          <a:lstStyle/>
          <a:p>
            <a:pPr algn="ctr"/>
            <a:r>
              <a:rPr lang="pt-BR" sz="2800"/>
              <a:t>first</a:t>
            </a:r>
            <a:endParaRPr lang="en-US" sz="2800"/>
          </a:p>
        </p:txBody>
      </p:sp>
      <p:sp>
        <p:nvSpPr>
          <p:cNvPr id="9226" name="Rectangle 2058"/>
          <p:cNvSpPr>
            <a:spLocks noChangeArrowheads="1"/>
          </p:cNvSpPr>
          <p:nvPr/>
        </p:nvSpPr>
        <p:spPr bwMode="auto">
          <a:xfrm>
            <a:off x="3200400" y="5486400"/>
            <a:ext cx="914400" cy="381000"/>
          </a:xfrm>
          <a:prstGeom prst="rect">
            <a:avLst/>
          </a:prstGeom>
          <a:solidFill>
            <a:schemeClr val="bg1"/>
          </a:solidFill>
          <a:ln w="9525">
            <a:noFill/>
            <a:miter lim="800000"/>
            <a:headEnd/>
            <a:tailEnd/>
          </a:ln>
        </p:spPr>
        <p:txBody>
          <a:bodyPr wrap="none" anchor="ctr"/>
          <a:lstStyle/>
          <a:p>
            <a:pPr algn="ctr"/>
            <a:r>
              <a:rPr lang="pt-BR" sz="2800"/>
              <a:t>last</a:t>
            </a:r>
            <a:endParaRPr lang="en-US" sz="2800"/>
          </a:p>
        </p:txBody>
      </p:sp>
      <p:sp>
        <p:nvSpPr>
          <p:cNvPr id="9227" name="Rectangle 2059"/>
          <p:cNvSpPr>
            <a:spLocks noChangeArrowheads="1"/>
          </p:cNvSpPr>
          <p:nvPr/>
        </p:nvSpPr>
        <p:spPr bwMode="auto">
          <a:xfrm>
            <a:off x="4343400" y="5105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3456</a:t>
            </a:r>
            <a:endParaRPr lang="en-US" sz="2800">
              <a:solidFill>
                <a:srgbClr val="FF0000"/>
              </a:solidFill>
            </a:endParaRPr>
          </a:p>
        </p:txBody>
      </p:sp>
      <p:sp>
        <p:nvSpPr>
          <p:cNvPr id="9228" name="Rectangle 2060"/>
          <p:cNvSpPr>
            <a:spLocks noChangeArrowheads="1"/>
          </p:cNvSpPr>
          <p:nvPr/>
        </p:nvSpPr>
        <p:spPr bwMode="auto">
          <a:xfrm>
            <a:off x="5715000" y="5105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32</a:t>
            </a:r>
            <a:endParaRPr lang="en-US" sz="2800">
              <a:solidFill>
                <a:srgbClr val="FF0000"/>
              </a:solidFill>
            </a:endParaRPr>
          </a:p>
        </p:txBody>
      </p:sp>
      <p:sp>
        <p:nvSpPr>
          <p:cNvPr id="9229" name="Oval 2062"/>
          <p:cNvSpPr>
            <a:spLocks noChangeArrowheads="1"/>
          </p:cNvSpPr>
          <p:nvPr/>
        </p:nvSpPr>
        <p:spPr bwMode="auto">
          <a:xfrm>
            <a:off x="4038600" y="3810000"/>
            <a:ext cx="152400" cy="152400"/>
          </a:xfrm>
          <a:prstGeom prst="ellipse">
            <a:avLst/>
          </a:prstGeom>
          <a:solidFill>
            <a:srgbClr val="FF6600"/>
          </a:solidFill>
          <a:ln w="9525">
            <a:solidFill>
              <a:schemeClr val="tx1"/>
            </a:solidFill>
            <a:miter lim="800000"/>
            <a:headEnd/>
            <a:tailEnd/>
          </a:ln>
        </p:spPr>
        <p:txBody>
          <a:bodyPr wrap="none" anchor="ctr"/>
          <a:lstStyle/>
          <a:p>
            <a:endParaRPr lang="pt-BR"/>
          </a:p>
        </p:txBody>
      </p:sp>
      <p:sp>
        <p:nvSpPr>
          <p:cNvPr id="9230" name="Oval 2063"/>
          <p:cNvSpPr>
            <a:spLocks noChangeArrowheads="1"/>
          </p:cNvSpPr>
          <p:nvPr/>
        </p:nvSpPr>
        <p:spPr bwMode="auto">
          <a:xfrm>
            <a:off x="2819400" y="5105400"/>
            <a:ext cx="152400" cy="152400"/>
          </a:xfrm>
          <a:prstGeom prst="ellipse">
            <a:avLst/>
          </a:prstGeom>
          <a:solidFill>
            <a:srgbClr val="FF6600"/>
          </a:solidFill>
          <a:ln w="9525">
            <a:solidFill>
              <a:schemeClr val="tx1"/>
            </a:solidFill>
            <a:miter lim="800000"/>
            <a:headEnd/>
            <a:tailEnd/>
          </a:ln>
        </p:spPr>
        <p:txBody>
          <a:bodyPr wrap="none" anchor="ctr"/>
          <a:lstStyle/>
          <a:p>
            <a:endParaRPr lang="pt-BR"/>
          </a:p>
        </p:txBody>
      </p:sp>
      <p:cxnSp>
        <p:nvCxnSpPr>
          <p:cNvPr id="9231" name="AutoShape 2069"/>
          <p:cNvCxnSpPr>
            <a:cxnSpLocks noChangeShapeType="1"/>
            <a:stCxn id="9229" idx="3"/>
            <a:endCxn id="9230" idx="7"/>
          </p:cNvCxnSpPr>
          <p:nvPr/>
        </p:nvCxnSpPr>
        <p:spPr bwMode="auto">
          <a:xfrm flipH="1">
            <a:off x="2949575" y="3940175"/>
            <a:ext cx="1111250" cy="1187450"/>
          </a:xfrm>
          <a:prstGeom prst="straightConnector1">
            <a:avLst/>
          </a:prstGeom>
          <a:noFill/>
          <a:ln w="9525">
            <a:solidFill>
              <a:schemeClr val="tx1"/>
            </a:solidFill>
            <a:miter lim="800000"/>
            <a:headEnd/>
            <a:tailEnd/>
          </a:ln>
        </p:spPr>
      </p:cxnSp>
      <p:cxnSp>
        <p:nvCxnSpPr>
          <p:cNvPr id="9232" name="AutoShape 2070"/>
          <p:cNvCxnSpPr>
            <a:cxnSpLocks noChangeShapeType="1"/>
            <a:stCxn id="9229" idx="4"/>
            <a:endCxn id="9227" idx="0"/>
          </p:cNvCxnSpPr>
          <p:nvPr/>
        </p:nvCxnSpPr>
        <p:spPr bwMode="auto">
          <a:xfrm>
            <a:off x="4114800" y="3962400"/>
            <a:ext cx="685800" cy="1143000"/>
          </a:xfrm>
          <a:prstGeom prst="straightConnector1">
            <a:avLst/>
          </a:prstGeom>
          <a:noFill/>
          <a:ln w="9525">
            <a:solidFill>
              <a:schemeClr val="tx1"/>
            </a:solidFill>
            <a:miter lim="800000"/>
            <a:headEnd/>
            <a:tailEnd/>
          </a:ln>
        </p:spPr>
      </p:cxnSp>
      <p:cxnSp>
        <p:nvCxnSpPr>
          <p:cNvPr id="9233" name="AutoShape 2071"/>
          <p:cNvCxnSpPr>
            <a:cxnSpLocks noChangeShapeType="1"/>
            <a:stCxn id="9229" idx="6"/>
            <a:endCxn id="9228" idx="0"/>
          </p:cNvCxnSpPr>
          <p:nvPr/>
        </p:nvCxnSpPr>
        <p:spPr bwMode="auto">
          <a:xfrm>
            <a:off x="4191000" y="3886200"/>
            <a:ext cx="1981200" cy="1219200"/>
          </a:xfrm>
          <a:prstGeom prst="straightConnector1">
            <a:avLst/>
          </a:prstGeom>
          <a:noFill/>
          <a:ln w="9525">
            <a:solidFill>
              <a:schemeClr val="tx1"/>
            </a:solidFill>
            <a:miter lim="800000"/>
            <a:headEnd/>
            <a:tailEnd/>
          </a:ln>
        </p:spPr>
      </p:cxnSp>
      <p:cxnSp>
        <p:nvCxnSpPr>
          <p:cNvPr id="9234" name="AutoShape 2072"/>
          <p:cNvCxnSpPr>
            <a:cxnSpLocks noChangeShapeType="1"/>
            <a:stCxn id="9230" idx="3"/>
            <a:endCxn id="9224" idx="0"/>
          </p:cNvCxnSpPr>
          <p:nvPr/>
        </p:nvCxnSpPr>
        <p:spPr bwMode="auto">
          <a:xfrm flipH="1">
            <a:off x="1981200" y="5235575"/>
            <a:ext cx="860425" cy="1012825"/>
          </a:xfrm>
          <a:prstGeom prst="straightConnector1">
            <a:avLst/>
          </a:prstGeom>
          <a:noFill/>
          <a:ln w="9525">
            <a:solidFill>
              <a:schemeClr val="tx1"/>
            </a:solidFill>
            <a:miter lim="800000"/>
            <a:headEnd/>
            <a:tailEnd/>
          </a:ln>
        </p:spPr>
      </p:cxnSp>
      <p:cxnSp>
        <p:nvCxnSpPr>
          <p:cNvPr id="9235" name="AutoShape 2073"/>
          <p:cNvCxnSpPr>
            <a:cxnSpLocks noChangeShapeType="1"/>
            <a:stCxn id="9230" idx="5"/>
            <a:endCxn id="9223" idx="0"/>
          </p:cNvCxnSpPr>
          <p:nvPr/>
        </p:nvCxnSpPr>
        <p:spPr bwMode="auto">
          <a:xfrm>
            <a:off x="2949575" y="5235575"/>
            <a:ext cx="708025" cy="1012825"/>
          </a:xfrm>
          <a:prstGeom prst="straightConnector1">
            <a:avLst/>
          </a:prstGeom>
          <a:noFill/>
          <a:ln w="9525">
            <a:solidFill>
              <a:schemeClr val="tx1"/>
            </a:solidFill>
            <a:miter lim="800000"/>
            <a:headEnd/>
            <a:tailEnd/>
          </a:ln>
        </p:spPr>
      </p:cxnSp>
      <p:sp>
        <p:nvSpPr>
          <p:cNvPr id="20" name="Retângulo 19"/>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21" name="Espaço Reservado para Número de Slide 20"/>
          <p:cNvSpPr>
            <a:spLocks noGrp="1"/>
          </p:cNvSpPr>
          <p:nvPr>
            <p:ph type="sldNum" sz="quarter" idx="12"/>
          </p:nvPr>
        </p:nvSpPr>
        <p:spPr/>
        <p:txBody>
          <a:bodyPr/>
          <a:lstStyle/>
          <a:p>
            <a:fld id="{B61940D8-20C8-4B65-BAA1-B7C7EAACD1B3}" type="slidenum">
              <a:rPr lang="pt-BR" smtClean="0"/>
              <a:pPr/>
              <a:t>6</a:t>
            </a:fld>
            <a:endParaRPr lang="pt-B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p:txBody>
          <a:bodyPr/>
          <a:lstStyle/>
          <a:p>
            <a:pPr eaLnBrk="1" hangingPunct="1">
              <a:defRPr/>
            </a:pPr>
            <a:r>
              <a:rPr lang="pt-BR"/>
              <a:t>Dados Semi-estruturados</a:t>
            </a:r>
            <a:endParaRPr lang="en-US"/>
          </a:p>
        </p:txBody>
      </p:sp>
      <p:sp>
        <p:nvSpPr>
          <p:cNvPr id="10243" name="Rectangle 1027"/>
          <p:cNvSpPr>
            <a:spLocks noGrp="1" noChangeArrowheads="1"/>
          </p:cNvSpPr>
          <p:nvPr>
            <p:ph idx="1"/>
          </p:nvPr>
        </p:nvSpPr>
        <p:spPr/>
        <p:txBody>
          <a:bodyPr/>
          <a:lstStyle/>
          <a:p>
            <a:pPr eaLnBrk="1" hangingPunct="1">
              <a:lnSpc>
                <a:spcPct val="90000"/>
              </a:lnSpc>
            </a:pPr>
            <a:r>
              <a:rPr lang="pt-BR"/>
              <a:t>Situações típicas</a:t>
            </a:r>
          </a:p>
          <a:p>
            <a:pPr lvl="1" eaLnBrk="1" hangingPunct="1">
              <a:lnSpc>
                <a:spcPct val="90000"/>
              </a:lnSpc>
            </a:pPr>
            <a:r>
              <a:rPr lang="pt-BR"/>
              <a:t>Qdo os dados não podem ser restritos a um esquema</a:t>
            </a:r>
          </a:p>
          <a:p>
            <a:pPr lvl="2" eaLnBrk="1" hangingPunct="1">
              <a:lnSpc>
                <a:spcPct val="90000"/>
              </a:lnSpc>
            </a:pPr>
            <a:r>
              <a:rPr lang="pt-BR"/>
              <a:t>Difícil definir uma estrutura... Ex: contratos</a:t>
            </a:r>
          </a:p>
          <a:p>
            <a:pPr lvl="1" eaLnBrk="1" hangingPunct="1">
              <a:lnSpc>
                <a:spcPct val="90000"/>
              </a:lnSpc>
            </a:pPr>
            <a:r>
              <a:rPr lang="pt-BR"/>
              <a:t>Qdo não há compromisso com o conteúdo</a:t>
            </a:r>
          </a:p>
          <a:p>
            <a:pPr lvl="2" eaLnBrk="1" hangingPunct="1">
              <a:lnSpc>
                <a:spcPct val="90000"/>
              </a:lnSpc>
            </a:pPr>
            <a:r>
              <a:rPr lang="pt-BR"/>
              <a:t>Pode-se ter muitos dados faltando... Ex. Leis</a:t>
            </a:r>
          </a:p>
          <a:p>
            <a:pPr lvl="1" eaLnBrk="1" hangingPunct="1">
              <a:lnSpc>
                <a:spcPct val="90000"/>
              </a:lnSpc>
            </a:pPr>
            <a:r>
              <a:rPr lang="pt-BR"/>
              <a:t>Qdo as fontes de dados são heterogêneas e é preciso integrar dados... </a:t>
            </a:r>
          </a:p>
          <a:p>
            <a:pPr lvl="2" eaLnBrk="1" hangingPunct="1">
              <a:lnSpc>
                <a:spcPct val="90000"/>
              </a:lnSpc>
            </a:pPr>
            <a:r>
              <a:rPr lang="pt-BR"/>
              <a:t>Descrições equivalentes mas distintas...</a:t>
            </a:r>
            <a:endParaRPr lang="en-US"/>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7</a:t>
            </a:fld>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050"/>
          <p:cNvSpPr>
            <a:spLocks noGrp="1" noChangeArrowheads="1"/>
          </p:cNvSpPr>
          <p:nvPr>
            <p:ph type="title"/>
          </p:nvPr>
        </p:nvSpPr>
        <p:spPr/>
        <p:txBody>
          <a:bodyPr/>
          <a:lstStyle/>
          <a:p>
            <a:pPr eaLnBrk="1" hangingPunct="1">
              <a:defRPr/>
            </a:pPr>
            <a:r>
              <a:rPr lang="pt-BR" dirty="0"/>
              <a:t>Exemplos em SI</a:t>
            </a:r>
            <a:endParaRPr lang="en-US" dirty="0"/>
          </a:p>
        </p:txBody>
      </p:sp>
      <p:sp>
        <p:nvSpPr>
          <p:cNvPr id="11267" name="Rectangle 2051"/>
          <p:cNvSpPr>
            <a:spLocks noGrp="1" noChangeArrowheads="1"/>
          </p:cNvSpPr>
          <p:nvPr>
            <p:ph type="body" idx="1"/>
          </p:nvPr>
        </p:nvSpPr>
        <p:spPr>
          <a:xfrm>
            <a:off x="533400" y="1285875"/>
            <a:ext cx="3048000" cy="4114800"/>
          </a:xfrm>
        </p:spPr>
        <p:txBody>
          <a:bodyPr/>
          <a:lstStyle/>
          <a:p>
            <a:pPr eaLnBrk="1" hangingPunct="1"/>
            <a:r>
              <a:rPr lang="pt-BR" sz="2800" dirty="0"/>
              <a:t>Arquivos </a:t>
            </a:r>
            <a:r>
              <a:rPr lang="en-US" sz="2800" dirty="0" err="1"/>
              <a:t>BibTex</a:t>
            </a:r>
            <a:endParaRPr lang="pt-BR" sz="2800" dirty="0"/>
          </a:p>
          <a:p>
            <a:pPr lvl="1" eaLnBrk="1" hangingPunct="1"/>
            <a:r>
              <a:rPr lang="pt-BR" sz="2400" dirty="0"/>
              <a:t>Têm estrutura mas não é regular</a:t>
            </a:r>
          </a:p>
          <a:p>
            <a:pPr lvl="1"/>
            <a:r>
              <a:rPr lang="pt-BR" sz="2400" dirty="0"/>
              <a:t>Alguns atributos não aparecem, apesar de  obrigatórios</a:t>
            </a:r>
          </a:p>
        </p:txBody>
      </p:sp>
      <p:sp>
        <p:nvSpPr>
          <p:cNvPr id="11268" name="Text Box 2052"/>
          <p:cNvSpPr txBox="1">
            <a:spLocks noChangeArrowheads="1"/>
          </p:cNvSpPr>
          <p:nvPr/>
        </p:nvSpPr>
        <p:spPr bwMode="auto">
          <a:xfrm>
            <a:off x="3657600" y="1495425"/>
            <a:ext cx="5486400" cy="5216813"/>
          </a:xfrm>
          <a:prstGeom prst="rect">
            <a:avLst/>
          </a:prstGeom>
          <a:noFill/>
          <a:ln w="9525">
            <a:noFill/>
            <a:miter lim="800000"/>
            <a:headEnd/>
            <a:tailEnd/>
          </a:ln>
        </p:spPr>
        <p:txBody>
          <a:bodyPr>
            <a:spAutoFit/>
          </a:bodyPr>
          <a:lstStyle/>
          <a:p>
            <a:pPr>
              <a:spcBef>
                <a:spcPts val="0"/>
              </a:spcBef>
            </a:pPr>
            <a:r>
              <a:rPr lang="en-US" dirty="0">
                <a:latin typeface="Courier New" pitchFamily="49" charset="0"/>
              </a:rPr>
              <a:t>@article{Gettys90,</a:t>
            </a:r>
          </a:p>
          <a:p>
            <a:pPr lvl="1">
              <a:spcBef>
                <a:spcPts val="0"/>
              </a:spcBef>
            </a:pPr>
            <a:r>
              <a:rPr lang="en-US" dirty="0">
                <a:latin typeface="Courier New" pitchFamily="49" charset="0"/>
              </a:rPr>
              <a:t>author = {Jim </a:t>
            </a:r>
            <a:r>
              <a:rPr lang="en-US" dirty="0" err="1">
                <a:latin typeface="Courier New" pitchFamily="49" charset="0"/>
              </a:rPr>
              <a:t>Gettys</a:t>
            </a:r>
            <a:r>
              <a:rPr lang="en-US" dirty="0">
                <a:latin typeface="Courier New" pitchFamily="49" charset="0"/>
              </a:rPr>
              <a:t> and Phil </a:t>
            </a:r>
            <a:r>
              <a:rPr lang="en-US" dirty="0" err="1">
                <a:latin typeface="Courier New" pitchFamily="49" charset="0"/>
              </a:rPr>
              <a:t>Karlton</a:t>
            </a:r>
            <a:r>
              <a:rPr lang="en-US" dirty="0">
                <a:latin typeface="Courier New" pitchFamily="49" charset="0"/>
              </a:rPr>
              <a:t> and Scott</a:t>
            </a:r>
            <a:r>
              <a:rPr lang="pt-BR" dirty="0">
                <a:latin typeface="Courier New" pitchFamily="49" charset="0"/>
              </a:rPr>
              <a:t> </a:t>
            </a:r>
            <a:r>
              <a:rPr lang="en-US" dirty="0">
                <a:latin typeface="Courier New" pitchFamily="49" charset="0"/>
              </a:rPr>
              <a:t>McGregor},</a:t>
            </a:r>
          </a:p>
          <a:p>
            <a:pPr lvl="1">
              <a:spcBef>
                <a:spcPts val="0"/>
              </a:spcBef>
            </a:pPr>
            <a:r>
              <a:rPr lang="en-US" dirty="0">
                <a:latin typeface="Courier New" pitchFamily="49" charset="0"/>
              </a:rPr>
              <a:t>title = {The X Window System, Version 11},</a:t>
            </a:r>
          </a:p>
          <a:p>
            <a:pPr lvl="1">
              <a:spcBef>
                <a:spcPts val="0"/>
              </a:spcBef>
            </a:pPr>
            <a:r>
              <a:rPr lang="en-US" dirty="0">
                <a:latin typeface="Courier New" pitchFamily="49" charset="0"/>
              </a:rPr>
              <a:t>journal = {Software Practice and Experience},</a:t>
            </a:r>
          </a:p>
          <a:p>
            <a:pPr lvl="1">
              <a:spcBef>
                <a:spcPts val="0"/>
              </a:spcBef>
            </a:pPr>
            <a:r>
              <a:rPr lang="en-US" dirty="0">
                <a:latin typeface="Courier New" pitchFamily="49" charset="0"/>
              </a:rPr>
              <a:t>volume = {20},</a:t>
            </a:r>
          </a:p>
          <a:p>
            <a:pPr lvl="1">
              <a:spcBef>
                <a:spcPts val="0"/>
              </a:spcBef>
            </a:pPr>
            <a:r>
              <a:rPr lang="en-US" dirty="0">
                <a:latin typeface="Courier New" pitchFamily="49" charset="0"/>
              </a:rPr>
              <a:t>number = {S2},</a:t>
            </a:r>
          </a:p>
          <a:p>
            <a:pPr lvl="1">
              <a:spcBef>
                <a:spcPts val="0"/>
              </a:spcBef>
            </a:pPr>
            <a:r>
              <a:rPr lang="en-US" dirty="0">
                <a:latin typeface="Courier New" pitchFamily="49" charset="0"/>
              </a:rPr>
              <a:t>year = {1990},</a:t>
            </a:r>
          </a:p>
          <a:p>
            <a:pPr lvl="1">
              <a:spcBef>
                <a:spcPts val="0"/>
              </a:spcBef>
            </a:pPr>
            <a:r>
              <a:rPr lang="en-US" dirty="0">
                <a:latin typeface="Courier New" pitchFamily="49" charset="0"/>
              </a:rPr>
              <a:t>postscript = “papers/gettys90.ps.gz”,</a:t>
            </a:r>
          </a:p>
          <a:p>
            <a:pPr lvl="1">
              <a:spcBef>
                <a:spcPts val="0"/>
              </a:spcBef>
            </a:pPr>
            <a:r>
              <a:rPr lang="en-US" dirty="0">
                <a:latin typeface="Courier New" pitchFamily="49" charset="0"/>
              </a:rPr>
              <a:t>abstract = {A technical overview of the X11</a:t>
            </a:r>
            <a:r>
              <a:rPr lang="pt-BR" dirty="0">
                <a:latin typeface="Courier New" pitchFamily="49" charset="0"/>
              </a:rPr>
              <a:t> </a:t>
            </a:r>
            <a:r>
              <a:rPr lang="en-US" dirty="0">
                <a:latin typeface="Courier New" pitchFamily="49" charset="0"/>
              </a:rPr>
              <a:t>functionality. This is an update of the X10 TOG</a:t>
            </a:r>
            <a:r>
              <a:rPr lang="pt-BR" dirty="0">
                <a:latin typeface="Courier New" pitchFamily="49" charset="0"/>
              </a:rPr>
              <a:t> </a:t>
            </a:r>
            <a:r>
              <a:rPr lang="en-US" dirty="0">
                <a:latin typeface="Courier New" pitchFamily="49" charset="0"/>
              </a:rPr>
              <a:t>paper by </a:t>
            </a:r>
            <a:r>
              <a:rPr lang="en-US" dirty="0" err="1">
                <a:latin typeface="Courier New" pitchFamily="49" charset="0"/>
              </a:rPr>
              <a:t>Scheifler</a:t>
            </a:r>
            <a:r>
              <a:rPr lang="en-US" dirty="0">
                <a:latin typeface="Courier New" pitchFamily="49" charset="0"/>
              </a:rPr>
              <a:t> \&amp; </a:t>
            </a:r>
            <a:r>
              <a:rPr lang="en-US" dirty="0" err="1">
                <a:latin typeface="Courier New" pitchFamily="49" charset="0"/>
              </a:rPr>
              <a:t>Gettys</a:t>
            </a:r>
            <a:r>
              <a:rPr lang="en-US" dirty="0">
                <a:latin typeface="Courier New" pitchFamily="49" charset="0"/>
              </a:rPr>
              <a:t>.} </a:t>
            </a:r>
            <a:endParaRPr lang="pt-BR" dirty="0">
              <a:latin typeface="Courier New" pitchFamily="49" charset="0"/>
            </a:endParaRPr>
          </a:p>
          <a:p>
            <a:pPr>
              <a:spcBef>
                <a:spcPts val="0"/>
              </a:spcBef>
            </a:pPr>
            <a:r>
              <a:rPr lang="en-US" dirty="0">
                <a:latin typeface="Courier New" pitchFamily="49" charset="0"/>
              </a:rPr>
              <a:t>}</a:t>
            </a:r>
          </a:p>
          <a:p>
            <a:endParaRPr lang="en-US" dirty="0">
              <a:latin typeface="Courier New" pitchFamily="49" charset="0"/>
            </a:endParaRPr>
          </a:p>
        </p:txBody>
      </p:sp>
      <p:sp>
        <p:nvSpPr>
          <p:cNvPr id="5" name="Retângulo 4"/>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8</a:t>
            </a:fld>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074"/>
          <p:cNvSpPr>
            <a:spLocks noGrp="1" noChangeArrowheads="1"/>
          </p:cNvSpPr>
          <p:nvPr>
            <p:ph type="title"/>
          </p:nvPr>
        </p:nvSpPr>
        <p:spPr/>
        <p:txBody>
          <a:bodyPr/>
          <a:lstStyle/>
          <a:p>
            <a:pPr eaLnBrk="1" hangingPunct="1">
              <a:defRPr/>
            </a:pPr>
            <a:r>
              <a:rPr lang="pt-BR" dirty="0"/>
              <a:t>Exemplos em SI</a:t>
            </a:r>
          </a:p>
        </p:txBody>
      </p:sp>
      <p:sp>
        <p:nvSpPr>
          <p:cNvPr id="12292" name="Text Box 3075"/>
          <p:cNvSpPr txBox="1">
            <a:spLocks noChangeArrowheads="1"/>
          </p:cNvSpPr>
          <p:nvPr/>
        </p:nvSpPr>
        <p:spPr bwMode="auto">
          <a:xfrm>
            <a:off x="781050" y="1476375"/>
            <a:ext cx="7470775" cy="5078313"/>
          </a:xfrm>
          <a:prstGeom prst="rect">
            <a:avLst/>
          </a:prstGeom>
          <a:solidFill>
            <a:schemeClr val="accent1"/>
          </a:solidFill>
          <a:ln w="12700">
            <a:solidFill>
              <a:schemeClr val="tx1"/>
            </a:solidFill>
            <a:miter lim="800000"/>
            <a:headEnd/>
            <a:tailEnd/>
          </a:ln>
        </p:spPr>
        <p:txBody>
          <a:bodyPr wrap="square">
            <a:spAutoFit/>
          </a:bodyPr>
          <a:lstStyle/>
          <a:p>
            <a:pPr eaLnBrk="0" hangingPunct="0">
              <a:spcBef>
                <a:spcPts val="0"/>
              </a:spcBef>
            </a:pPr>
            <a:r>
              <a:rPr lang="pt-BR" sz="1200" dirty="0">
                <a:latin typeface="Courier New" pitchFamily="49" charset="0"/>
              </a:rPr>
              <a:t>LOCUS       SCU49845     5028 </a:t>
            </a:r>
            <a:r>
              <a:rPr lang="pt-BR" sz="1200" dirty="0" err="1">
                <a:latin typeface="Courier New" pitchFamily="49" charset="0"/>
              </a:rPr>
              <a:t>bp</a:t>
            </a:r>
            <a:r>
              <a:rPr lang="pt-BR" sz="1200" dirty="0">
                <a:latin typeface="Courier New" pitchFamily="49" charset="0"/>
              </a:rPr>
              <a:t>    DNA             PLN       21-JUN-1999</a:t>
            </a:r>
          </a:p>
          <a:p>
            <a:pPr eaLnBrk="0" hangingPunct="0">
              <a:spcBef>
                <a:spcPts val="0"/>
              </a:spcBef>
            </a:pPr>
            <a:r>
              <a:rPr lang="pt-BR" sz="1200" dirty="0">
                <a:latin typeface="Courier New" pitchFamily="49" charset="0"/>
              </a:rPr>
              <a:t>DEFINITION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r>
              <a:rPr lang="pt-BR" sz="1200" dirty="0">
                <a:latin typeface="Courier New" pitchFamily="49" charset="0"/>
              </a:rPr>
              <a:t> TCP1-beta gene, </a:t>
            </a:r>
            <a:r>
              <a:rPr lang="pt-BR" sz="1200" dirty="0" err="1">
                <a:latin typeface="Courier New" pitchFamily="49" charset="0"/>
              </a:rPr>
              <a:t>partial</a:t>
            </a:r>
            <a:r>
              <a:rPr lang="pt-BR" sz="1200" dirty="0">
                <a:latin typeface="Courier New" pitchFamily="49" charset="0"/>
              </a:rPr>
              <a:t> </a:t>
            </a:r>
            <a:r>
              <a:rPr lang="pt-BR" sz="1200" dirty="0" err="1">
                <a:latin typeface="Courier New" pitchFamily="49" charset="0"/>
              </a:rPr>
              <a:t>cds</a:t>
            </a:r>
            <a:r>
              <a:rPr lang="pt-BR" sz="1200" dirty="0">
                <a:latin typeface="Courier New" pitchFamily="49" charset="0"/>
              </a:rPr>
              <a:t>, </a:t>
            </a:r>
            <a:r>
              <a:rPr lang="pt-BR" sz="1200" dirty="0" err="1">
                <a:latin typeface="Courier New" pitchFamily="49" charset="0"/>
              </a:rPr>
              <a:t>and</a:t>
            </a:r>
            <a:r>
              <a:rPr lang="pt-BR" sz="1200" dirty="0">
                <a:latin typeface="Courier New" pitchFamily="49" charset="0"/>
              </a:rPr>
              <a:t> Axl2p</a:t>
            </a:r>
          </a:p>
          <a:p>
            <a:pPr eaLnBrk="0" hangingPunct="0">
              <a:spcBef>
                <a:spcPts val="0"/>
              </a:spcBef>
            </a:pPr>
            <a:r>
              <a:rPr lang="pt-BR" sz="1200" dirty="0">
                <a:latin typeface="Courier New" pitchFamily="49" charset="0"/>
              </a:rPr>
              <a:t>            (AXL2) </a:t>
            </a:r>
            <a:r>
              <a:rPr lang="pt-BR" sz="1200" dirty="0" err="1">
                <a:latin typeface="Courier New" pitchFamily="49" charset="0"/>
              </a:rPr>
              <a:t>and</a:t>
            </a:r>
            <a:r>
              <a:rPr lang="pt-BR" sz="1200" dirty="0">
                <a:latin typeface="Courier New" pitchFamily="49" charset="0"/>
              </a:rPr>
              <a:t> Rev7p (REV7) genes, complete </a:t>
            </a:r>
            <a:r>
              <a:rPr lang="pt-BR" sz="1200" dirty="0" err="1">
                <a:latin typeface="Courier New" pitchFamily="49" charset="0"/>
              </a:rPr>
              <a:t>cds</a:t>
            </a:r>
            <a:r>
              <a:rPr lang="pt-BR" sz="1200" dirty="0">
                <a:latin typeface="Courier New" pitchFamily="49" charset="0"/>
              </a:rPr>
              <a:t>.</a:t>
            </a:r>
          </a:p>
          <a:p>
            <a:pPr eaLnBrk="0" hangingPunct="0">
              <a:spcBef>
                <a:spcPts val="0"/>
              </a:spcBef>
            </a:pPr>
            <a:r>
              <a:rPr lang="pt-BR" sz="1200" dirty="0">
                <a:latin typeface="Courier New" pitchFamily="49" charset="0"/>
              </a:rPr>
              <a:t>ACCESSION   U49845</a:t>
            </a:r>
          </a:p>
          <a:p>
            <a:pPr eaLnBrk="0" hangingPunct="0">
              <a:spcBef>
                <a:spcPts val="0"/>
              </a:spcBef>
            </a:pPr>
            <a:r>
              <a:rPr lang="pt-BR" sz="1200" dirty="0">
                <a:latin typeface="Courier New" pitchFamily="49" charset="0"/>
              </a:rPr>
              <a:t>VERSION     U49845.1  GI:1293613</a:t>
            </a:r>
          </a:p>
          <a:p>
            <a:pPr eaLnBrk="0" hangingPunct="0">
              <a:spcBef>
                <a:spcPts val="0"/>
              </a:spcBef>
            </a:pPr>
            <a:r>
              <a:rPr lang="pt-BR" sz="1200" dirty="0">
                <a:latin typeface="Courier New" pitchFamily="49" charset="0"/>
              </a:rPr>
              <a:t>KEYWORDS    .</a:t>
            </a:r>
          </a:p>
          <a:p>
            <a:pPr eaLnBrk="0" hangingPunct="0">
              <a:spcBef>
                <a:spcPts val="0"/>
              </a:spcBef>
            </a:pPr>
            <a:r>
              <a:rPr lang="pt-BR" sz="1200" dirty="0">
                <a:latin typeface="Courier New" pitchFamily="49" charset="0"/>
              </a:rPr>
              <a:t>SOURCE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r>
              <a:rPr lang="pt-BR" sz="1200" dirty="0">
                <a:latin typeface="Courier New" pitchFamily="49" charset="0"/>
              </a:rPr>
              <a:t> (</a:t>
            </a:r>
            <a:r>
              <a:rPr lang="pt-BR" sz="1200" dirty="0" err="1">
                <a:latin typeface="Courier New" pitchFamily="49" charset="0"/>
              </a:rPr>
              <a:t>baker's</a:t>
            </a:r>
            <a:r>
              <a:rPr lang="pt-BR" sz="1200" dirty="0">
                <a:latin typeface="Courier New" pitchFamily="49" charset="0"/>
              </a:rPr>
              <a:t> </a:t>
            </a:r>
            <a:r>
              <a:rPr lang="pt-BR" sz="1200" dirty="0" err="1">
                <a:latin typeface="Courier New" pitchFamily="49" charset="0"/>
              </a:rPr>
              <a:t>yeast</a:t>
            </a:r>
            <a:r>
              <a:rPr lang="pt-BR" sz="1200" dirty="0">
                <a:latin typeface="Courier New" pitchFamily="49" charset="0"/>
              </a:rPr>
              <a:t>)</a:t>
            </a:r>
          </a:p>
          <a:p>
            <a:pPr eaLnBrk="0" hangingPunct="0">
              <a:spcBef>
                <a:spcPts val="0"/>
              </a:spcBef>
            </a:pPr>
            <a:r>
              <a:rPr lang="pt-BR" sz="1200" dirty="0">
                <a:latin typeface="Courier New" pitchFamily="49" charset="0"/>
              </a:rPr>
              <a:t>  ORGANISM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endParaRPr lang="pt-BR" sz="1200" dirty="0">
              <a:latin typeface="Courier New" pitchFamily="49" charset="0"/>
            </a:endParaRPr>
          </a:p>
          <a:p>
            <a:pPr eaLnBrk="0" hangingPunct="0">
              <a:spcBef>
                <a:spcPts val="0"/>
              </a:spcBef>
            </a:pPr>
            <a:r>
              <a:rPr lang="pt-BR" sz="1200" dirty="0">
                <a:latin typeface="Courier New" pitchFamily="49" charset="0"/>
              </a:rPr>
              <a:t>            </a:t>
            </a:r>
            <a:r>
              <a:rPr lang="pt-BR" sz="1200" dirty="0" err="1">
                <a:latin typeface="Courier New" pitchFamily="49" charset="0"/>
              </a:rPr>
              <a:t>Eukaryota</a:t>
            </a:r>
            <a:r>
              <a:rPr lang="pt-BR" sz="1200" dirty="0">
                <a:latin typeface="Courier New" pitchFamily="49" charset="0"/>
              </a:rPr>
              <a:t>; </a:t>
            </a:r>
            <a:r>
              <a:rPr lang="pt-BR" sz="1200" dirty="0" err="1">
                <a:latin typeface="Courier New" pitchFamily="49" charset="0"/>
              </a:rPr>
              <a:t>Fungi</a:t>
            </a:r>
            <a:r>
              <a:rPr lang="pt-BR" sz="1200" dirty="0">
                <a:latin typeface="Courier New" pitchFamily="49" charset="0"/>
              </a:rPr>
              <a:t>; </a:t>
            </a:r>
            <a:r>
              <a:rPr lang="pt-BR" sz="1200" dirty="0" err="1">
                <a:latin typeface="Courier New" pitchFamily="49" charset="0"/>
              </a:rPr>
              <a:t>Ascomycota</a:t>
            </a:r>
            <a:r>
              <a:rPr lang="pt-BR" sz="1200" dirty="0">
                <a:latin typeface="Courier New" pitchFamily="49" charset="0"/>
              </a:rPr>
              <a:t>; </a:t>
            </a:r>
            <a:r>
              <a:rPr lang="pt-BR" sz="1200" dirty="0" err="1">
                <a:latin typeface="Courier New" pitchFamily="49" charset="0"/>
              </a:rPr>
              <a:t>Saccharomycotina</a:t>
            </a:r>
            <a:r>
              <a:rPr lang="pt-BR" sz="1200" dirty="0">
                <a:latin typeface="Courier New" pitchFamily="49" charset="0"/>
              </a:rPr>
              <a:t>; </a:t>
            </a:r>
            <a:r>
              <a:rPr lang="pt-BR" sz="1200" dirty="0" err="1">
                <a:latin typeface="Courier New" pitchFamily="49" charset="0"/>
              </a:rPr>
              <a:t>Saccharomycetes</a:t>
            </a:r>
            <a:r>
              <a:rPr lang="pt-BR" sz="1200" dirty="0">
                <a:latin typeface="Courier New" pitchFamily="49" charset="0"/>
              </a:rPr>
              <a:t>;</a:t>
            </a:r>
          </a:p>
          <a:p>
            <a:pPr eaLnBrk="0" hangingPunct="0">
              <a:spcBef>
                <a:spcPts val="0"/>
              </a:spcBef>
            </a:pPr>
            <a:r>
              <a:rPr lang="pt-BR" sz="1200" dirty="0">
                <a:latin typeface="Courier New" pitchFamily="49" charset="0"/>
              </a:rPr>
              <a:t>            </a:t>
            </a:r>
            <a:r>
              <a:rPr lang="pt-BR" sz="1200" dirty="0" err="1">
                <a:latin typeface="Courier New" pitchFamily="49" charset="0"/>
              </a:rPr>
              <a:t>Saccharomycetales</a:t>
            </a:r>
            <a:r>
              <a:rPr lang="pt-BR" sz="1200" dirty="0">
                <a:latin typeface="Courier New" pitchFamily="49" charset="0"/>
              </a:rPr>
              <a:t>; </a:t>
            </a:r>
            <a:r>
              <a:rPr lang="pt-BR" sz="1200" dirty="0" err="1">
                <a:latin typeface="Courier New" pitchFamily="49" charset="0"/>
              </a:rPr>
              <a:t>Saccharomycetaceae</a:t>
            </a:r>
            <a:r>
              <a:rPr lang="pt-BR" sz="1200" dirty="0">
                <a:latin typeface="Courier New" pitchFamily="49" charset="0"/>
              </a:rPr>
              <a:t>; </a:t>
            </a:r>
            <a:r>
              <a:rPr lang="pt-BR" sz="1200" dirty="0" err="1">
                <a:latin typeface="Courier New" pitchFamily="49" charset="0"/>
              </a:rPr>
              <a:t>Saccharomyces</a:t>
            </a:r>
            <a:r>
              <a:rPr lang="pt-BR" sz="1200" dirty="0">
                <a:latin typeface="Courier New" pitchFamily="49" charset="0"/>
              </a:rPr>
              <a:t>.</a:t>
            </a:r>
          </a:p>
          <a:p>
            <a:pPr eaLnBrk="0" hangingPunct="0">
              <a:spcBef>
                <a:spcPts val="0"/>
              </a:spcBef>
            </a:pPr>
            <a:r>
              <a:rPr lang="pt-BR" sz="1200" dirty="0">
                <a:latin typeface="Courier New" pitchFamily="49" charset="0"/>
              </a:rPr>
              <a:t>REFERENCE   1  (bases 1 to 5028)</a:t>
            </a:r>
          </a:p>
          <a:p>
            <a:pPr eaLnBrk="0" hangingPunct="0">
              <a:spcBef>
                <a:spcPts val="0"/>
              </a:spcBef>
            </a:pPr>
            <a:r>
              <a:rPr lang="pt-BR" sz="1200" dirty="0">
                <a:latin typeface="Courier New" pitchFamily="49" charset="0"/>
              </a:rPr>
              <a:t>  AUTHORS   </a:t>
            </a:r>
            <a:r>
              <a:rPr lang="pt-BR" sz="1200" dirty="0" err="1">
                <a:latin typeface="Courier New" pitchFamily="49" charset="0"/>
              </a:rPr>
              <a:t>Torpey</a:t>
            </a:r>
            <a:r>
              <a:rPr lang="pt-BR" sz="1200" dirty="0">
                <a:latin typeface="Courier New" pitchFamily="49" charset="0"/>
              </a:rPr>
              <a:t>,</a:t>
            </a:r>
            <a:r>
              <a:rPr lang="pt-BR" sz="1200" dirty="0" err="1">
                <a:latin typeface="Courier New" pitchFamily="49" charset="0"/>
              </a:rPr>
              <a:t>L.E.</a:t>
            </a:r>
            <a:r>
              <a:rPr lang="pt-BR" sz="1200" dirty="0">
                <a:latin typeface="Courier New" pitchFamily="49" charset="0"/>
              </a:rPr>
              <a:t>, </a:t>
            </a:r>
            <a:r>
              <a:rPr lang="pt-BR" sz="1200" dirty="0" err="1">
                <a:latin typeface="Courier New" pitchFamily="49" charset="0"/>
              </a:rPr>
              <a:t>Gibbs</a:t>
            </a:r>
            <a:r>
              <a:rPr lang="pt-BR" sz="1200" dirty="0">
                <a:latin typeface="Courier New" pitchFamily="49" charset="0"/>
              </a:rPr>
              <a:t>,</a:t>
            </a:r>
            <a:r>
              <a:rPr lang="pt-BR" sz="1200" dirty="0" err="1">
                <a:latin typeface="Courier New" pitchFamily="49" charset="0"/>
              </a:rPr>
              <a:t>P.E.</a:t>
            </a:r>
            <a:r>
              <a:rPr lang="pt-BR" sz="1200" dirty="0">
                <a:latin typeface="Courier New" pitchFamily="49" charset="0"/>
              </a:rPr>
              <a:t>, Nelson,J. </a:t>
            </a:r>
            <a:r>
              <a:rPr lang="pt-BR" sz="1200" dirty="0" err="1">
                <a:latin typeface="Courier New" pitchFamily="49" charset="0"/>
              </a:rPr>
              <a:t>and</a:t>
            </a:r>
            <a:r>
              <a:rPr lang="pt-BR" sz="1200" dirty="0">
                <a:latin typeface="Courier New" pitchFamily="49" charset="0"/>
              </a:rPr>
              <a:t> Lawrence,</a:t>
            </a:r>
            <a:r>
              <a:rPr lang="pt-BR" sz="1200" dirty="0" err="1">
                <a:latin typeface="Courier New" pitchFamily="49" charset="0"/>
              </a:rPr>
              <a:t>C.W.</a:t>
            </a:r>
            <a:endParaRPr lang="pt-BR" sz="1200" dirty="0">
              <a:latin typeface="Courier New" pitchFamily="49" charset="0"/>
            </a:endParaRPr>
          </a:p>
          <a:p>
            <a:pPr eaLnBrk="0" hangingPunct="0">
              <a:spcBef>
                <a:spcPts val="0"/>
              </a:spcBef>
            </a:pPr>
            <a:r>
              <a:rPr lang="pt-BR" sz="1200" dirty="0">
                <a:latin typeface="Courier New" pitchFamily="49" charset="0"/>
              </a:rPr>
              <a:t>  TITLE     </a:t>
            </a:r>
            <a:r>
              <a:rPr lang="pt-BR" sz="1200" dirty="0" err="1">
                <a:latin typeface="Courier New" pitchFamily="49" charset="0"/>
              </a:rPr>
              <a:t>Cloning</a:t>
            </a:r>
            <a:r>
              <a:rPr lang="pt-BR" sz="1200" dirty="0">
                <a:latin typeface="Courier New" pitchFamily="49" charset="0"/>
              </a:rPr>
              <a:t> </a:t>
            </a:r>
            <a:r>
              <a:rPr lang="pt-BR" sz="1200" dirty="0" err="1">
                <a:latin typeface="Courier New" pitchFamily="49" charset="0"/>
              </a:rPr>
              <a:t>and</a:t>
            </a:r>
            <a:r>
              <a:rPr lang="pt-BR" sz="1200" dirty="0">
                <a:latin typeface="Courier New" pitchFamily="49" charset="0"/>
              </a:rPr>
              <a:t> </a:t>
            </a:r>
            <a:r>
              <a:rPr lang="pt-BR" sz="1200" dirty="0" err="1">
                <a:latin typeface="Courier New" pitchFamily="49" charset="0"/>
              </a:rPr>
              <a:t>sequence</a:t>
            </a:r>
            <a:r>
              <a:rPr lang="pt-BR" sz="1200" dirty="0">
                <a:latin typeface="Courier New" pitchFamily="49" charset="0"/>
              </a:rPr>
              <a:t> </a:t>
            </a:r>
            <a:r>
              <a:rPr lang="pt-BR" sz="1200" dirty="0" err="1">
                <a:latin typeface="Courier New" pitchFamily="49" charset="0"/>
              </a:rPr>
              <a:t>of</a:t>
            </a:r>
            <a:r>
              <a:rPr lang="pt-BR" sz="1200" dirty="0">
                <a:latin typeface="Courier New" pitchFamily="49" charset="0"/>
              </a:rPr>
              <a:t> REV7, a gene </a:t>
            </a:r>
            <a:r>
              <a:rPr lang="pt-BR" sz="1200" dirty="0" err="1">
                <a:latin typeface="Courier New" pitchFamily="49" charset="0"/>
              </a:rPr>
              <a:t>whose</a:t>
            </a:r>
            <a:r>
              <a:rPr lang="pt-BR" sz="1200" dirty="0">
                <a:latin typeface="Courier New" pitchFamily="49" charset="0"/>
              </a:rPr>
              <a:t> </a:t>
            </a:r>
            <a:r>
              <a:rPr lang="pt-BR" sz="1200" dirty="0" err="1">
                <a:latin typeface="Courier New" pitchFamily="49" charset="0"/>
              </a:rPr>
              <a:t>function</a:t>
            </a:r>
            <a:r>
              <a:rPr lang="pt-BR" sz="1200" dirty="0">
                <a:latin typeface="Courier New" pitchFamily="49" charset="0"/>
              </a:rPr>
              <a:t> is </a:t>
            </a:r>
            <a:r>
              <a:rPr lang="pt-BR" sz="1200" dirty="0" err="1">
                <a:latin typeface="Courier New" pitchFamily="49" charset="0"/>
              </a:rPr>
              <a:t>required</a:t>
            </a:r>
            <a:r>
              <a:rPr lang="pt-BR" sz="1200" dirty="0">
                <a:latin typeface="Courier New" pitchFamily="49" charset="0"/>
              </a:rPr>
              <a:t> for</a:t>
            </a:r>
          </a:p>
          <a:p>
            <a:pPr eaLnBrk="0" hangingPunct="0">
              <a:spcBef>
                <a:spcPts val="0"/>
              </a:spcBef>
            </a:pPr>
            <a:r>
              <a:rPr lang="pt-BR" sz="1200" dirty="0">
                <a:latin typeface="Courier New" pitchFamily="49" charset="0"/>
              </a:rPr>
              <a:t>            DNA </a:t>
            </a:r>
            <a:r>
              <a:rPr lang="pt-BR" sz="1200" dirty="0" err="1">
                <a:latin typeface="Courier New" pitchFamily="49" charset="0"/>
              </a:rPr>
              <a:t>damage-induced</a:t>
            </a:r>
            <a:r>
              <a:rPr lang="pt-BR" sz="1200" dirty="0">
                <a:latin typeface="Courier New" pitchFamily="49" charset="0"/>
              </a:rPr>
              <a:t> </a:t>
            </a:r>
            <a:r>
              <a:rPr lang="pt-BR" sz="1200" dirty="0" err="1">
                <a:latin typeface="Courier New" pitchFamily="49" charset="0"/>
              </a:rPr>
              <a:t>mutagenesis</a:t>
            </a:r>
            <a:r>
              <a:rPr lang="pt-BR" sz="1200" dirty="0">
                <a:latin typeface="Courier New" pitchFamily="49" charset="0"/>
              </a:rPr>
              <a:t> in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endParaRPr lang="pt-BR" sz="1200" dirty="0">
              <a:latin typeface="Courier New" pitchFamily="49" charset="0"/>
            </a:endParaRPr>
          </a:p>
          <a:p>
            <a:pPr eaLnBrk="0" hangingPunct="0">
              <a:spcBef>
                <a:spcPts val="0"/>
              </a:spcBef>
            </a:pPr>
            <a:r>
              <a:rPr lang="pt-BR" sz="1200" dirty="0">
                <a:latin typeface="Courier New" pitchFamily="49" charset="0"/>
              </a:rPr>
              <a:t>  JOURNAL   </a:t>
            </a:r>
            <a:r>
              <a:rPr lang="pt-BR" sz="1200" dirty="0" err="1">
                <a:latin typeface="Courier New" pitchFamily="49" charset="0"/>
              </a:rPr>
              <a:t>Yeast</a:t>
            </a:r>
            <a:r>
              <a:rPr lang="pt-BR" sz="1200" dirty="0">
                <a:latin typeface="Courier New" pitchFamily="49" charset="0"/>
              </a:rPr>
              <a:t> 10 (11), 1503-1509 (1994)</a:t>
            </a:r>
          </a:p>
          <a:p>
            <a:pPr eaLnBrk="0" hangingPunct="0">
              <a:spcBef>
                <a:spcPts val="0"/>
              </a:spcBef>
            </a:pPr>
            <a:r>
              <a:rPr lang="pt-BR" sz="1200" dirty="0">
                <a:latin typeface="Courier New" pitchFamily="49" charset="0"/>
              </a:rPr>
              <a:t>  MEDLINE   95176709</a:t>
            </a:r>
          </a:p>
          <a:p>
            <a:pPr eaLnBrk="0" hangingPunct="0">
              <a:spcBef>
                <a:spcPts val="0"/>
              </a:spcBef>
            </a:pPr>
            <a:r>
              <a:rPr lang="pt-BR" sz="1200" dirty="0">
                <a:latin typeface="Courier New" pitchFamily="49" charset="0"/>
              </a:rPr>
              <a:t>  PUBMED    7871890</a:t>
            </a:r>
          </a:p>
          <a:p>
            <a:pPr eaLnBrk="0" hangingPunct="0">
              <a:spcBef>
                <a:spcPts val="0"/>
              </a:spcBef>
            </a:pPr>
            <a:r>
              <a:rPr lang="pt-BR" sz="1200" dirty="0">
                <a:latin typeface="Courier New" pitchFamily="49" charset="0"/>
              </a:rPr>
              <a:t>FEATURES             </a:t>
            </a:r>
            <a:r>
              <a:rPr lang="pt-BR" sz="1200" dirty="0" err="1">
                <a:latin typeface="Courier New" pitchFamily="49" charset="0"/>
              </a:rPr>
              <a:t>Location</a:t>
            </a:r>
            <a:r>
              <a:rPr lang="pt-BR" sz="1200" dirty="0">
                <a:latin typeface="Courier New" pitchFamily="49" charset="0"/>
              </a:rPr>
              <a:t>/</a:t>
            </a:r>
            <a:r>
              <a:rPr lang="pt-BR" sz="1200" dirty="0" err="1">
                <a:latin typeface="Courier New" pitchFamily="49" charset="0"/>
              </a:rPr>
              <a:t>Qualifiers</a:t>
            </a:r>
            <a:endParaRPr lang="pt-BR" sz="1200" dirty="0">
              <a:latin typeface="Courier New" pitchFamily="49" charset="0"/>
            </a:endParaRPr>
          </a:p>
          <a:p>
            <a:pPr eaLnBrk="0" hangingPunct="0">
              <a:spcBef>
                <a:spcPts val="0"/>
              </a:spcBef>
            </a:pPr>
            <a:r>
              <a:rPr lang="pt-BR" sz="1200" dirty="0">
                <a:latin typeface="Courier New" pitchFamily="49" charset="0"/>
              </a:rPr>
              <a:t>     CDS             &lt;1..206</a:t>
            </a:r>
          </a:p>
          <a:p>
            <a:pPr eaLnBrk="0" hangingPunct="0">
              <a:spcBef>
                <a:spcPts val="0"/>
              </a:spcBef>
            </a:pPr>
            <a:r>
              <a:rPr lang="pt-BR" sz="1200" dirty="0">
                <a:latin typeface="Courier New" pitchFamily="49" charset="0"/>
              </a:rPr>
              <a:t>                     /</a:t>
            </a:r>
            <a:r>
              <a:rPr lang="pt-BR" sz="1200" dirty="0" err="1">
                <a:latin typeface="Courier New" pitchFamily="49" charset="0"/>
              </a:rPr>
              <a:t>codon_start</a:t>
            </a:r>
            <a:r>
              <a:rPr lang="pt-BR" sz="1200" dirty="0">
                <a:latin typeface="Courier New" pitchFamily="49" charset="0"/>
              </a:rPr>
              <a:t>=3</a:t>
            </a:r>
          </a:p>
          <a:p>
            <a:pPr eaLnBrk="0" hangingPunct="0">
              <a:spcBef>
                <a:spcPts val="0"/>
              </a:spcBef>
            </a:pPr>
            <a:r>
              <a:rPr lang="pt-BR" sz="1200" dirty="0">
                <a:latin typeface="Courier New" pitchFamily="49" charset="0"/>
              </a:rPr>
              <a:t>                     /</a:t>
            </a:r>
            <a:r>
              <a:rPr lang="pt-BR" sz="1200" dirty="0" err="1">
                <a:latin typeface="Courier New" pitchFamily="49" charset="0"/>
              </a:rPr>
              <a:t>product</a:t>
            </a:r>
            <a:r>
              <a:rPr lang="pt-BR" sz="1200" dirty="0">
                <a:latin typeface="Courier New" pitchFamily="49" charset="0"/>
              </a:rPr>
              <a:t>="TCP1-beta"</a:t>
            </a:r>
          </a:p>
          <a:p>
            <a:pPr eaLnBrk="0" hangingPunct="0">
              <a:spcBef>
                <a:spcPts val="0"/>
              </a:spcBef>
            </a:pPr>
            <a:r>
              <a:rPr lang="pt-BR" sz="1200" dirty="0">
                <a:latin typeface="Courier New" pitchFamily="49" charset="0"/>
              </a:rPr>
              <a:t>                     /</a:t>
            </a:r>
            <a:r>
              <a:rPr lang="pt-BR" sz="1200" dirty="0" err="1">
                <a:latin typeface="Courier New" pitchFamily="49" charset="0"/>
              </a:rPr>
              <a:t>protein_id</a:t>
            </a:r>
            <a:r>
              <a:rPr lang="pt-BR" sz="1200" dirty="0">
                <a:latin typeface="Courier New" pitchFamily="49" charset="0"/>
              </a:rPr>
              <a:t>="AAA98665.1"</a:t>
            </a:r>
          </a:p>
          <a:p>
            <a:pPr eaLnBrk="0" hangingPunct="0">
              <a:spcBef>
                <a:spcPts val="0"/>
              </a:spcBef>
            </a:pPr>
            <a:r>
              <a:rPr lang="pt-BR" sz="1200" dirty="0">
                <a:latin typeface="Courier New" pitchFamily="49" charset="0"/>
              </a:rPr>
              <a:t>                     /</a:t>
            </a:r>
            <a:r>
              <a:rPr lang="pt-BR" sz="1200" dirty="0" err="1">
                <a:latin typeface="Courier New" pitchFamily="49" charset="0"/>
              </a:rPr>
              <a:t>db_xref</a:t>
            </a:r>
            <a:r>
              <a:rPr lang="pt-BR" sz="1200" dirty="0">
                <a:latin typeface="Courier New" pitchFamily="49" charset="0"/>
              </a:rPr>
              <a:t>="GI:1293614"</a:t>
            </a:r>
          </a:p>
          <a:p>
            <a:pPr eaLnBrk="0" hangingPunct="0">
              <a:spcBef>
                <a:spcPts val="0"/>
              </a:spcBef>
            </a:pPr>
            <a:r>
              <a:rPr lang="pt-BR" sz="1200" dirty="0">
                <a:latin typeface="Courier New" pitchFamily="49" charset="0"/>
              </a:rPr>
              <a:t>                     /</a:t>
            </a:r>
            <a:r>
              <a:rPr lang="pt-BR" sz="1200" dirty="0" err="1">
                <a:latin typeface="Courier New" pitchFamily="49" charset="0"/>
              </a:rPr>
              <a:t>translation</a:t>
            </a:r>
            <a:r>
              <a:rPr lang="pt-BR" sz="1200" dirty="0">
                <a:latin typeface="Courier New" pitchFamily="49" charset="0"/>
              </a:rPr>
              <a:t>="SSIYNGISTSGLDLNNGTIADMRQLGIVESYKLKRAVVSSASEA</a:t>
            </a:r>
          </a:p>
          <a:p>
            <a:pPr eaLnBrk="0" hangingPunct="0">
              <a:spcBef>
                <a:spcPts val="0"/>
              </a:spcBef>
            </a:pPr>
            <a:r>
              <a:rPr lang="pt-BR" sz="1200" dirty="0">
                <a:latin typeface="Courier New" pitchFamily="49" charset="0"/>
              </a:rPr>
              <a:t>                     AEVLLRVDNIIRARPRTANRQHM"</a:t>
            </a:r>
          </a:p>
          <a:p>
            <a:pPr eaLnBrk="0" hangingPunct="0">
              <a:spcBef>
                <a:spcPts val="0"/>
              </a:spcBef>
            </a:pPr>
            <a:r>
              <a:rPr lang="pt-BR" sz="1200" dirty="0">
                <a:latin typeface="Courier New" pitchFamily="49" charset="0"/>
              </a:rPr>
              <a:t>     gene            687..3158</a:t>
            </a:r>
          </a:p>
          <a:p>
            <a:pPr eaLnBrk="0" hangingPunct="0">
              <a:spcBef>
                <a:spcPts val="0"/>
              </a:spcBef>
            </a:pPr>
            <a:r>
              <a:rPr lang="pt-BR" sz="1200" dirty="0">
                <a:latin typeface="Courier New" pitchFamily="49" charset="0"/>
              </a:rPr>
              <a:t>                     /gene="AXL2"</a:t>
            </a:r>
          </a:p>
        </p:txBody>
      </p:sp>
      <p:sp>
        <p:nvSpPr>
          <p:cNvPr id="5" name="Retângulo 4"/>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9</a:t>
            </a:fld>
            <a:endParaRPr lang="pt-BR"/>
          </a:p>
        </p:txBody>
      </p:sp>
      <p:sp>
        <p:nvSpPr>
          <p:cNvPr id="7" name="Retângulo 6"/>
          <p:cNvSpPr/>
          <p:nvPr/>
        </p:nvSpPr>
        <p:spPr>
          <a:xfrm>
            <a:off x="5724039" y="4868418"/>
            <a:ext cx="2326278" cy="369332"/>
          </a:xfrm>
          <a:prstGeom prst="rect">
            <a:avLst/>
          </a:prstGeom>
        </p:spPr>
        <p:txBody>
          <a:bodyPr wrap="none">
            <a:spAutoFit/>
          </a:bodyPr>
          <a:lstStyle/>
          <a:p>
            <a:r>
              <a:rPr lang="pt-BR" b="1" dirty="0"/>
              <a:t>Arquivos GenBank </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2606</Words>
  <Application>Microsoft Office PowerPoint</Application>
  <PresentationFormat>Apresentação na tela (4:3)</PresentationFormat>
  <Paragraphs>407</Paragraphs>
  <Slides>30</Slides>
  <Notes>8</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30</vt:i4>
      </vt:variant>
    </vt:vector>
  </HeadingPairs>
  <TitlesOfParts>
    <vt:vector size="38" baseType="lpstr">
      <vt:lpstr>Arial</vt:lpstr>
      <vt:lpstr>Comic Sans MS</vt:lpstr>
      <vt:lpstr>Courier New</vt:lpstr>
      <vt:lpstr>Monotype Corsiva</vt:lpstr>
      <vt:lpstr>Symbol</vt:lpstr>
      <vt:lpstr>Tahoma</vt:lpstr>
      <vt:lpstr>Wingdings</vt:lpstr>
      <vt:lpstr>Design padrão</vt:lpstr>
      <vt:lpstr>Integração de Sistemas e XML</vt:lpstr>
      <vt:lpstr>Roteiro da Aula </vt:lpstr>
      <vt:lpstr>Dados estruturados ou não...</vt:lpstr>
      <vt:lpstr>Dados Semi-estruturados</vt:lpstr>
      <vt:lpstr>Dados Semi-estruturados Como se auto-descrevem...</vt:lpstr>
      <vt:lpstr>Dados Semi-estruturados </vt:lpstr>
      <vt:lpstr>Dados Semi-estruturados</vt:lpstr>
      <vt:lpstr>Exemplos em SI</vt:lpstr>
      <vt:lpstr>Exemplos em SI</vt:lpstr>
      <vt:lpstr>Exemplos</vt:lpstr>
      <vt:lpstr>Web: grande fonte de dados semi-estruturados</vt:lpstr>
      <vt:lpstr>Descrever os dados da Web</vt:lpstr>
      <vt:lpstr>O que é XML?</vt:lpstr>
      <vt:lpstr>O que é W3C?</vt:lpstr>
      <vt:lpstr>XML  ≠  HTML</vt:lpstr>
      <vt:lpstr>Histórico do XML </vt:lpstr>
      <vt:lpstr>Histórico do XML </vt:lpstr>
      <vt:lpstr>SGML - Características</vt:lpstr>
      <vt:lpstr>XML vs. HTML</vt:lpstr>
      <vt:lpstr>Linguagens de Marcação</vt:lpstr>
      <vt:lpstr>De HTML para XML...</vt:lpstr>
      <vt:lpstr>Fonte HTML</vt:lpstr>
      <vt:lpstr>Fonte XML</vt:lpstr>
      <vt:lpstr>Dimensões de informações em um documento</vt:lpstr>
      <vt:lpstr>XML: dimensões e processamento ... </vt:lpstr>
      <vt:lpstr>E a apresentação? </vt:lpstr>
      <vt:lpstr>Exemplo de um documento</vt:lpstr>
      <vt:lpstr>Representação XML</vt:lpstr>
      <vt:lpstr>Princípio de funcionamento das folhas de estilos</vt:lpstr>
      <vt:lpstr>Por quê  XML?</vt:lpstr>
    </vt:vector>
  </TitlesOfParts>
  <Company>Núcleo de Computação Eletrônica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dc:title>
  <dc:creator>NCE-UFRJ</dc:creator>
  <cp:lastModifiedBy>Sergio Serra</cp:lastModifiedBy>
  <cp:revision>62</cp:revision>
  <dcterms:created xsi:type="dcterms:W3CDTF">2007-04-02T14:31:28Z</dcterms:created>
  <dcterms:modified xsi:type="dcterms:W3CDTF">2020-09-19T14:23:28Z</dcterms:modified>
</cp:coreProperties>
</file>