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4" autoAdjust="0"/>
  </p:normalViewPr>
  <p:slideViewPr>
    <p:cSldViewPr snapToGrid="0">
      <p:cViewPr varScale="1">
        <p:scale>
          <a:sx n="72" d="100"/>
          <a:sy n="72" d="100"/>
        </p:scale>
        <p:origin x="1488" y="72"/>
      </p:cViewPr>
      <p:guideLst>
        <p:guide orient="horz" pos="356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B2189126-B6CA-48CF-BF2E-9695391BC9F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6D5895D1-EAC2-43B3-9258-EBD263E281BF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elementFormDefault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="qualified“ indicates that any elements used by the XML instance document which were declared in this schema must be namespace qualified.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95D1-EAC2-43B3-9258-EBD263E281BF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targetNamespaceOptional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A URI reference of the namespace of this schema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95D1-EAC2-43B3-9258-EBD263E281BF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138C-0DBE-4021-A5A9-53DBCF3E6D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A8EC1-18BF-42E6-B936-8F7E46F9521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19D8-4AF1-4800-8EA2-27305DB4B12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43400" cy="4800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4800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814A950-D6D8-4696-B917-74D1D65905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940D8-20C8-4B65-BAA1-B7C7EAACD1B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416B2-BF7D-4461-B90C-F816B9436A3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21B8D-E771-4DA2-A2A1-5F9A0E2BC9E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38F75-6254-4F99-91C5-10B980E1124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71873-4F05-4207-98BB-78A1D664FD1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F70AE-0F34-4920-A1D8-75D961A337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3FDD5-3470-4DB0-BE24-15502286B06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762F4-28CB-415D-80E0-9C14D83DB7D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8485C39A-2408-42F9-A9E1-C16C828E774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-0/" TargetMode="External"/><Relationship Id="rId2" Type="http://schemas.openxmlformats.org/officeDocument/2006/relationships/hyperlink" Target="http://www.w3schools.com/Schema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60350"/>
            <a:ext cx="6307137" cy="792163"/>
          </a:xfrm>
        </p:spPr>
        <p:txBody>
          <a:bodyPr/>
          <a:lstStyle/>
          <a:p>
            <a:pPr algn="l"/>
            <a:r>
              <a:rPr lang="pt-BR" sz="3200" b="1" dirty="0"/>
              <a:t>Integração de Sistemas e XML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2350" y="1939925"/>
            <a:ext cx="6400800" cy="1752600"/>
          </a:xfrm>
        </p:spPr>
        <p:txBody>
          <a:bodyPr/>
          <a:lstStyle/>
          <a:p>
            <a:pPr algn="r"/>
            <a:r>
              <a:rPr lang="pt-BR" sz="4000" b="1" dirty="0"/>
              <a:t>Esquemas para XML</a:t>
            </a:r>
          </a:p>
          <a:p>
            <a:pPr algn="r"/>
            <a:r>
              <a:rPr lang="pt-BR" sz="2800" dirty="0"/>
              <a:t>Aula 03</a:t>
            </a:r>
          </a:p>
          <a:p>
            <a:pPr algn="r"/>
            <a:endParaRPr lang="pt-BR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95488" y="981075"/>
            <a:ext cx="403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/>
              <a:t>PROF. Sergio Serra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Como ligar um XML a um XML Schema? (Exemplos)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Usando </a:t>
            </a:r>
            <a:r>
              <a:rPr lang="pt-BR" dirty="0" err="1"/>
              <a:t>schemaLocation</a:t>
            </a:r>
            <a:endParaRPr lang="pt-B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solidFill>
                  <a:srgbClr val="006666"/>
                </a:solidFill>
              </a:rPr>
              <a:t>No </a:t>
            </a:r>
            <a:r>
              <a:rPr lang="pt-BR" sz="2400" dirty="0" err="1">
                <a:solidFill>
                  <a:srgbClr val="006666"/>
                </a:solidFill>
              </a:rPr>
              <a:t>doc</a:t>
            </a:r>
            <a:r>
              <a:rPr lang="pt-BR" sz="2400" dirty="0">
                <a:solidFill>
                  <a:srgbClr val="006666"/>
                </a:solidFill>
              </a:rPr>
              <a:t>. XML: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</a:t>
            </a:r>
            <a:r>
              <a:rPr lang="pt-BR" sz="2000" dirty="0" err="1">
                <a:latin typeface="Tahoma" pitchFamily="34" charset="0"/>
              </a:rPr>
              <a:t>report</a:t>
            </a:r>
            <a:r>
              <a:rPr lang="pt-BR" sz="2000" dirty="0">
                <a:latin typeface="Tahoma" pitchFamily="34" charset="0"/>
              </a:rPr>
              <a:t> </a:t>
            </a:r>
            <a:r>
              <a:rPr lang="pt-BR" sz="2000" dirty="0" err="1">
                <a:solidFill>
                  <a:srgbClr val="CC3399"/>
                </a:solidFill>
                <a:latin typeface="Tahoma" pitchFamily="34" charset="0"/>
              </a:rPr>
              <a:t>xmlns</a:t>
            </a:r>
            <a:r>
              <a:rPr lang="pt-BR" sz="2000" dirty="0">
                <a:solidFill>
                  <a:srgbClr val="CC3399"/>
                </a:solidFill>
                <a:latin typeface="Tahoma" pitchFamily="34" charset="0"/>
              </a:rPr>
              <a:t>="http://www.example.com/Report"</a:t>
            </a:r>
            <a:r>
              <a:rPr lang="pt-BR" sz="2000" dirty="0">
                <a:latin typeface="Tahoma" pitchFamily="34" charset="0"/>
              </a:rPr>
              <a:t> </a:t>
            </a:r>
            <a:r>
              <a:rPr lang="pt-BR" sz="2000" dirty="0" err="1">
                <a:latin typeface="Tahoma" pitchFamily="34" charset="0"/>
              </a:rPr>
              <a:t>xmlns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xsi</a:t>
            </a:r>
            <a:r>
              <a:rPr lang="pt-BR" sz="2000" dirty="0">
                <a:latin typeface="Tahoma" pitchFamily="34" charset="0"/>
              </a:rPr>
              <a:t>="http://www.w3.org/2001/XMLSchema-instance" </a:t>
            </a:r>
            <a:r>
              <a:rPr lang="pt-BR" sz="2000" b="1" dirty="0" err="1">
                <a:solidFill>
                  <a:schemeClr val="accent2"/>
                </a:solidFill>
                <a:latin typeface="Tahoma" pitchFamily="34" charset="0"/>
              </a:rPr>
              <a:t>xsi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2000" b="1" dirty="0" err="1">
                <a:solidFill>
                  <a:schemeClr val="accent2"/>
                </a:solidFill>
                <a:latin typeface="Tahoma" pitchFamily="34" charset="0"/>
              </a:rPr>
              <a:t>schemaLocation</a:t>
            </a:r>
            <a:r>
              <a:rPr lang="pt-BR" sz="2000" dirty="0">
                <a:latin typeface="Tahoma" pitchFamily="34" charset="0"/>
              </a:rPr>
              <a:t>="</a:t>
            </a:r>
            <a:r>
              <a:rPr lang="pt-BR" sz="2000" dirty="0">
                <a:solidFill>
                  <a:srgbClr val="006666"/>
                </a:solidFill>
                <a:latin typeface="Tahoma" pitchFamily="34" charset="0"/>
              </a:rPr>
              <a:t>http://www.example.com/Report</a:t>
            </a:r>
            <a:r>
              <a:rPr lang="pt-BR" sz="2000" dirty="0">
                <a:latin typeface="Tahoma" pitchFamily="34" charset="0"/>
              </a:rPr>
              <a:t> </a:t>
            </a: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http://www.example.com/Report.xsd</a:t>
            </a:r>
            <a:r>
              <a:rPr lang="pt-BR" sz="2000" dirty="0">
                <a:latin typeface="Tahoma" pitchFamily="34" charset="0"/>
              </a:rPr>
              <a:t>“&gt;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&lt;/</a:t>
            </a:r>
            <a:r>
              <a:rPr lang="pt-BR" sz="2000" dirty="0" err="1">
                <a:latin typeface="Tahoma" pitchFamily="34" charset="0"/>
              </a:rPr>
              <a:t>report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>
                <a:solidFill>
                  <a:srgbClr val="006666"/>
                </a:solidFill>
              </a:rPr>
              <a:t>No esquema: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</a:t>
            </a:r>
            <a:r>
              <a:rPr lang="pt-BR" sz="2000" dirty="0" err="1">
                <a:latin typeface="Tahoma" pitchFamily="34" charset="0"/>
              </a:rPr>
              <a:t>xs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schema</a:t>
            </a:r>
            <a:r>
              <a:rPr lang="pt-BR" sz="2000" dirty="0">
                <a:latin typeface="Tahoma" pitchFamily="34" charset="0"/>
              </a:rPr>
              <a:t> </a:t>
            </a:r>
            <a:r>
              <a:rPr lang="pt-BR" sz="2000" dirty="0" err="1">
                <a:latin typeface="Tahoma" pitchFamily="34" charset="0"/>
              </a:rPr>
              <a:t>xmlns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xs</a:t>
            </a:r>
            <a:r>
              <a:rPr lang="pt-BR" sz="2000" dirty="0">
                <a:latin typeface="Tahoma" pitchFamily="34" charset="0"/>
              </a:rPr>
              <a:t>="http://www.w3.org/2001/XMLSchema"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    </a:t>
            </a:r>
            <a:r>
              <a:rPr lang="pt-BR" sz="2000" dirty="0" err="1">
                <a:solidFill>
                  <a:srgbClr val="CC3399"/>
                </a:solidFill>
                <a:latin typeface="Tahoma" pitchFamily="34" charset="0"/>
              </a:rPr>
              <a:t>xmlns</a:t>
            </a:r>
            <a:r>
              <a:rPr lang="pt-BR" sz="2000" dirty="0">
                <a:solidFill>
                  <a:srgbClr val="CC3399"/>
                </a:solidFill>
                <a:latin typeface="Tahoma" pitchFamily="34" charset="0"/>
              </a:rPr>
              <a:t>="http://www.example.com/Report"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    </a:t>
            </a:r>
            <a:r>
              <a:rPr lang="pt-BR" sz="2000" b="1" dirty="0" err="1">
                <a:solidFill>
                  <a:srgbClr val="CC3399"/>
                </a:solidFill>
                <a:latin typeface="Tahoma" pitchFamily="34" charset="0"/>
              </a:rPr>
              <a:t>targetNamespace</a:t>
            </a:r>
            <a:r>
              <a:rPr lang="pt-BR" sz="2000" dirty="0">
                <a:solidFill>
                  <a:srgbClr val="CC3399"/>
                </a:solidFill>
                <a:latin typeface="Tahoma" pitchFamily="34" charset="0"/>
              </a:rPr>
              <a:t>="http://www.example.com/Report"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&lt;/</a:t>
            </a:r>
            <a:r>
              <a:rPr lang="pt-BR" sz="2000" dirty="0" err="1">
                <a:latin typeface="Tahoma" pitchFamily="34" charset="0"/>
              </a:rPr>
              <a:t>xs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schema</a:t>
            </a:r>
            <a:r>
              <a:rPr lang="pt-BR" sz="2000" dirty="0">
                <a:latin typeface="Tahoma" pitchFamily="34" charset="0"/>
              </a:rPr>
              <a:t>&gt;</a:t>
            </a:r>
          </a:p>
        </p:txBody>
      </p:sp>
      <p:sp>
        <p:nvSpPr>
          <p:cNvPr id="525316" name="Line 4"/>
          <p:cNvSpPr>
            <a:spLocks noChangeShapeType="1"/>
          </p:cNvSpPr>
          <p:nvPr/>
        </p:nvSpPr>
        <p:spPr bwMode="auto">
          <a:xfrm>
            <a:off x="274638" y="4427538"/>
            <a:ext cx="8542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Definições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XML Schema TAMBÉM é um documento XML!!</a:t>
            </a:r>
          </a:p>
          <a:p>
            <a:r>
              <a:rPr lang="pt-BR" sz="2400" dirty="0"/>
              <a:t>Se é XML, é composta por elementos...</a:t>
            </a:r>
          </a:p>
          <a:p>
            <a:r>
              <a:rPr lang="pt-BR" sz="2400" dirty="0"/>
              <a:t>Se é composta por elementos, como são feitas as definições? 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52400" y="3297395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pt-BR" sz="2400" dirty="0">
                <a:latin typeface="Arial" pitchFamily="34" charset="0"/>
              </a:rPr>
              <a:t>Todas as definições são feitas através de elementos!!!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152400" y="3657600"/>
            <a:ext cx="8991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pt-BR" sz="2400">
                <a:latin typeface="Arial" pitchFamily="34" charset="0"/>
              </a:rPr>
              <a:t>Isto significa que...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</a:pPr>
            <a:r>
              <a:rPr lang="pt-BR" sz="2400">
                <a:solidFill>
                  <a:srgbClr val="FF0000"/>
                </a:solidFill>
                <a:latin typeface="Arial" pitchFamily="34" charset="0"/>
              </a:rPr>
              <a:t>XML Schema é um documento XML</a:t>
            </a:r>
            <a:r>
              <a:rPr lang="pt-BR" sz="2400">
                <a:latin typeface="Arial" pitchFamily="34" charset="0"/>
              </a:rPr>
              <a:t> onde são definidos os elementos, atributos e outras características de </a:t>
            </a: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</a:pPr>
            <a:r>
              <a:rPr lang="pt-BR" sz="2400">
                <a:solidFill>
                  <a:schemeClr val="accent2"/>
                </a:solidFill>
                <a:latin typeface="Arial" pitchFamily="34" charset="0"/>
              </a:rPr>
              <a:t>    outros documentos XML</a:t>
            </a:r>
            <a:endParaRPr lang="pt-BR" sz="2400"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009900"/>
              </a:buClr>
              <a:buFont typeface="Wingdings" pitchFamily="2" charset="2"/>
              <a:buChar char="§"/>
            </a:pPr>
            <a:endParaRPr lang="pt-BR" sz="2400">
              <a:latin typeface="Arial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6863" y="4152900"/>
            <a:ext cx="5202237" cy="2090738"/>
            <a:chOff x="187" y="2616"/>
            <a:chExt cx="3277" cy="1317"/>
          </a:xfrm>
        </p:grpSpPr>
        <p:sp>
          <p:nvSpPr>
            <p:cNvPr id="313351" name="AutoShape 7"/>
            <p:cNvSpPr>
              <a:spLocks noChangeArrowheads="1"/>
            </p:cNvSpPr>
            <p:nvPr/>
          </p:nvSpPr>
          <p:spPr bwMode="auto">
            <a:xfrm>
              <a:off x="361" y="2616"/>
              <a:ext cx="3103" cy="240"/>
            </a:xfrm>
            <a:prstGeom prst="wedgeRectCallout">
              <a:avLst>
                <a:gd name="adj1" fmla="val -48065"/>
                <a:gd name="adj2" fmla="val 42375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313352" name="Text Box 8"/>
            <p:cNvSpPr txBox="1">
              <a:spLocks noChangeArrowheads="1"/>
            </p:cNvSpPr>
            <p:nvPr/>
          </p:nvSpPr>
          <p:spPr bwMode="auto">
            <a:xfrm>
              <a:off x="187" y="3702"/>
              <a:ext cx="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FF0000"/>
                  </a:solidFill>
                  <a:latin typeface="Arial" pitchFamily="34" charset="0"/>
                </a:rPr>
                <a:t>Esquema</a:t>
              </a:r>
              <a:endParaRPr lang="pt-BR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3875" y="4953000"/>
            <a:ext cx="6330950" cy="1471613"/>
            <a:chOff x="138" y="3128"/>
            <a:chExt cx="3988" cy="927"/>
          </a:xfrm>
        </p:grpSpPr>
        <p:sp>
          <p:nvSpPr>
            <p:cNvPr id="313353" name="AutoShape 9"/>
            <p:cNvSpPr>
              <a:spLocks noChangeArrowheads="1"/>
            </p:cNvSpPr>
            <p:nvPr/>
          </p:nvSpPr>
          <p:spPr bwMode="auto">
            <a:xfrm>
              <a:off x="138" y="3128"/>
              <a:ext cx="2176" cy="240"/>
            </a:xfrm>
            <a:prstGeom prst="wedgeRectCallout">
              <a:avLst>
                <a:gd name="adj1" fmla="val 102435"/>
                <a:gd name="adj2" fmla="val 232083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313354" name="Text Box 10"/>
            <p:cNvSpPr txBox="1">
              <a:spLocks noChangeArrowheads="1"/>
            </p:cNvSpPr>
            <p:nvPr/>
          </p:nvSpPr>
          <p:spPr bwMode="auto">
            <a:xfrm>
              <a:off x="3362" y="3824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chemeClr val="accent2"/>
                  </a:solidFill>
                  <a:latin typeface="Arial" pitchFamily="34" charset="0"/>
                </a:rPr>
                <a:t>Instancias</a:t>
              </a: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utoUpdateAnimBg="0"/>
      <p:bldP spid="3133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Definições</a:t>
            </a:r>
            <a:endParaRPr lang="pt-BR" i="1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Definições de elementos</a:t>
            </a:r>
            <a:endParaRPr lang="pt-BR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b="1" dirty="0" err="1">
                <a:latin typeface="Tahoma" pitchFamily="34" charset="0"/>
              </a:rPr>
              <a:t>element</a:t>
            </a:r>
            <a:r>
              <a:rPr lang="pt-BR" dirty="0"/>
              <a:t> define um elemento e o associa a um tipo</a:t>
            </a:r>
          </a:p>
          <a:p>
            <a:pPr>
              <a:lnSpc>
                <a:spcPct val="90000"/>
              </a:lnSpc>
            </a:pPr>
            <a:endParaRPr lang="pt-BR" sz="1800" i="1" dirty="0"/>
          </a:p>
          <a:p>
            <a:pPr>
              <a:lnSpc>
                <a:spcPct val="90000"/>
              </a:lnSpc>
            </a:pPr>
            <a:r>
              <a:rPr lang="pt-BR" sz="1800" dirty="0"/>
              <a:t>Exemplos: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Elemento atômico: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Define o elemento "rua" e o associa ao tipo "string"</a:t>
            </a:r>
          </a:p>
          <a:p>
            <a:pPr>
              <a:lnSpc>
                <a:spcPct val="90000"/>
              </a:lnSpc>
            </a:pPr>
            <a:endParaRPr lang="pt-BR" sz="1800" i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Courier New" pitchFamily="49" charset="0"/>
              </a:rPr>
              <a:t>	</a:t>
            </a:r>
            <a:r>
              <a:rPr lang="pt-BR" sz="2000" dirty="0">
                <a:latin typeface="Tahoma" pitchFamily="34" charset="0"/>
              </a:rPr>
              <a:t>	&lt;</a:t>
            </a:r>
            <a:r>
              <a:rPr lang="pt-BR" sz="2000" dirty="0" err="1">
                <a:latin typeface="Tahoma" pitchFamily="34" charset="0"/>
              </a:rPr>
              <a:t>xs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element</a:t>
            </a:r>
            <a:r>
              <a:rPr lang="pt-BR" sz="2000" dirty="0">
                <a:latin typeface="Tahoma" pitchFamily="34" charset="0"/>
              </a:rPr>
              <a:t> </a:t>
            </a:r>
            <a:r>
              <a:rPr lang="pt-BR" sz="2000" dirty="0" err="1">
                <a:latin typeface="Tahoma" pitchFamily="34" charset="0"/>
              </a:rPr>
              <a:t>name</a:t>
            </a:r>
            <a:r>
              <a:rPr lang="pt-BR" sz="2000" dirty="0">
                <a:latin typeface="Tahoma" pitchFamily="34" charset="0"/>
              </a:rPr>
              <a:t>="rua" </a:t>
            </a:r>
            <a:r>
              <a:rPr lang="pt-BR" sz="2000" dirty="0" err="1">
                <a:latin typeface="Tahoma" pitchFamily="34" charset="0"/>
              </a:rPr>
              <a:t>type</a:t>
            </a:r>
            <a:r>
              <a:rPr lang="pt-BR" sz="2000" dirty="0">
                <a:latin typeface="Tahoma" pitchFamily="34" charset="0"/>
              </a:rPr>
              <a:t>="</a:t>
            </a:r>
            <a:r>
              <a:rPr lang="pt-BR" sz="2000" dirty="0" err="1">
                <a:latin typeface="Tahoma" pitchFamily="34" charset="0"/>
              </a:rPr>
              <a:t>xs</a:t>
            </a:r>
            <a:r>
              <a:rPr lang="pt-BR" sz="2000" dirty="0">
                <a:latin typeface="Tahoma" pitchFamily="34" charset="0"/>
              </a:rPr>
              <a:t>:string"/&gt;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pt-BR" dirty="0"/>
              <a:t>Elemento composto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Define o elemento "</a:t>
            </a:r>
            <a:r>
              <a:rPr lang="pt-BR" dirty="0" err="1"/>
              <a:t>endereco</a:t>
            </a:r>
            <a:r>
              <a:rPr lang="pt-BR" dirty="0"/>
              <a:t>" e o associa ao tipo "</a:t>
            </a:r>
            <a:r>
              <a:rPr lang="pt-BR" dirty="0" err="1"/>
              <a:t>tEndereco</a:t>
            </a:r>
            <a:r>
              <a:rPr lang="pt-BR" dirty="0"/>
              <a:t>"</a:t>
            </a:r>
          </a:p>
          <a:p>
            <a:pPr lvl="2"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Courier New" pitchFamily="49" charset="0"/>
              </a:rPr>
              <a:t>		</a:t>
            </a:r>
            <a:r>
              <a:rPr lang="pt-BR" sz="2000" dirty="0">
                <a:latin typeface="Tahoma" pitchFamily="34" charset="0"/>
              </a:rPr>
              <a:t>&lt;</a:t>
            </a:r>
            <a:r>
              <a:rPr lang="pt-BR" sz="2000" dirty="0" err="1">
                <a:latin typeface="Tahoma" pitchFamily="34" charset="0"/>
              </a:rPr>
              <a:t>xs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element</a:t>
            </a:r>
            <a:r>
              <a:rPr lang="pt-BR" sz="2000" dirty="0">
                <a:latin typeface="Tahoma" pitchFamily="34" charset="0"/>
              </a:rPr>
              <a:t> </a:t>
            </a:r>
            <a:r>
              <a:rPr lang="pt-BR" sz="2000" dirty="0" err="1">
                <a:latin typeface="Tahoma" pitchFamily="34" charset="0"/>
              </a:rPr>
              <a:t>name</a:t>
            </a:r>
            <a:r>
              <a:rPr lang="pt-BR" sz="2000" dirty="0">
                <a:latin typeface="Tahoma" pitchFamily="34" charset="0"/>
              </a:rPr>
              <a:t>="</a:t>
            </a:r>
            <a:r>
              <a:rPr lang="pt-BR" sz="2000" dirty="0" err="1">
                <a:latin typeface="Tahoma" pitchFamily="34" charset="0"/>
              </a:rPr>
              <a:t>endereco</a:t>
            </a:r>
            <a:r>
              <a:rPr lang="pt-BR" sz="2000" dirty="0">
                <a:latin typeface="Tahoma" pitchFamily="34" charset="0"/>
              </a:rPr>
              <a:t>" </a:t>
            </a:r>
            <a:r>
              <a:rPr lang="pt-BR" sz="2000" dirty="0" err="1">
                <a:latin typeface="Tahoma" pitchFamily="34" charset="0"/>
              </a:rPr>
              <a:t>type</a:t>
            </a:r>
            <a:r>
              <a:rPr lang="pt-BR" sz="2000" dirty="0">
                <a:latin typeface="Tahoma" pitchFamily="34" charset="0"/>
              </a:rPr>
              <a:t>="</a:t>
            </a:r>
            <a:r>
              <a:rPr lang="pt-BR" sz="2000" dirty="0" err="1">
                <a:latin typeface="Tahoma" pitchFamily="34" charset="0"/>
              </a:rPr>
              <a:t>tEndereco</a:t>
            </a:r>
            <a:r>
              <a:rPr lang="pt-BR" sz="2000" dirty="0">
                <a:latin typeface="Tahoma" pitchFamily="34" charset="0"/>
              </a:rPr>
              <a:t>"/&gt;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Os tipos...</a:t>
            </a:r>
            <a:endParaRPr lang="pt-BR" i="1"/>
          </a:p>
        </p:txBody>
      </p:sp>
      <p:sp>
        <p:nvSpPr>
          <p:cNvPr id="3143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/>
              <a:t>tEndereco</a:t>
            </a:r>
            <a:endParaRPr lang="pt-BR" sz="14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complexType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tEndereco</a:t>
            </a:r>
            <a:r>
              <a:rPr lang="pt-BR" sz="1400" dirty="0">
                <a:latin typeface="Tahoma" pitchFamily="34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sequence</a:t>
            </a:r>
            <a:r>
              <a:rPr lang="pt-BR" sz="1400" dirty="0">
                <a:latin typeface="Tahoma" pitchFamily="34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element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="rua" </a:t>
            </a:r>
            <a:r>
              <a:rPr lang="pt-BR" sz="1400" dirty="0" err="1">
                <a:latin typeface="Tahoma" pitchFamily="34" charset="0"/>
              </a:rPr>
              <a:t>type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:string"/&gt;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element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="numero" </a:t>
            </a:r>
            <a:r>
              <a:rPr lang="pt-BR" sz="1400" dirty="0" err="1">
                <a:latin typeface="Tahoma" pitchFamily="34" charset="0"/>
              </a:rPr>
              <a:t>type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integer</a:t>
            </a:r>
            <a:r>
              <a:rPr lang="pt-BR" sz="1400" dirty="0">
                <a:latin typeface="Tahoma" pitchFamily="34" charset="0"/>
              </a:rPr>
              <a:t>"/&gt;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element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="bairro" </a:t>
            </a:r>
            <a:r>
              <a:rPr lang="pt-BR" sz="1400" dirty="0" err="1">
                <a:latin typeface="Tahoma" pitchFamily="34" charset="0"/>
              </a:rPr>
              <a:t>type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:string"/&gt;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element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="cidade" </a:t>
            </a:r>
            <a:r>
              <a:rPr lang="pt-BR" sz="1400" dirty="0" err="1">
                <a:latin typeface="Tahoma" pitchFamily="34" charset="0"/>
              </a:rPr>
              <a:t>type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:string"/&gt;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element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="estado" </a:t>
            </a:r>
            <a:r>
              <a:rPr lang="pt-BR" sz="1400" dirty="0" err="1">
                <a:latin typeface="Tahoma" pitchFamily="34" charset="0"/>
              </a:rPr>
              <a:t>type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:string"/&gt;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element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="CEP" </a:t>
            </a:r>
            <a:r>
              <a:rPr lang="pt-BR" sz="1400" dirty="0" err="1">
                <a:latin typeface="Tahoma" pitchFamily="34" charset="0"/>
              </a:rPr>
              <a:t>type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:string"/&gt;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  &lt;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element</a:t>
            </a:r>
            <a:r>
              <a:rPr lang="pt-BR" sz="1400" dirty="0">
                <a:latin typeface="Tahoma" pitchFamily="34" charset="0"/>
              </a:rPr>
              <a:t> </a:t>
            </a:r>
            <a:r>
              <a:rPr lang="pt-BR" sz="1400" dirty="0" err="1">
                <a:latin typeface="Tahoma" pitchFamily="34" charset="0"/>
              </a:rPr>
              <a:t>name</a:t>
            </a:r>
            <a:r>
              <a:rPr lang="pt-BR" sz="1400" dirty="0">
                <a:latin typeface="Tahoma" pitchFamily="34" charset="0"/>
              </a:rPr>
              <a:t>="pais" </a:t>
            </a:r>
            <a:r>
              <a:rPr lang="pt-BR" sz="1400" dirty="0" err="1">
                <a:latin typeface="Tahoma" pitchFamily="34" charset="0"/>
              </a:rPr>
              <a:t>type</a:t>
            </a:r>
            <a:r>
              <a:rPr lang="pt-BR" sz="1400" dirty="0">
                <a:latin typeface="Tahoma" pitchFamily="34" charset="0"/>
              </a:rPr>
              <a:t>="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:string"/&gt;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  &lt;/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sequence</a:t>
            </a:r>
            <a:r>
              <a:rPr lang="pt-BR" sz="1400" dirty="0">
                <a:latin typeface="Tahoma" pitchFamily="34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pt-BR" sz="1400" dirty="0">
                <a:latin typeface="Tahoma" pitchFamily="34" charset="0"/>
              </a:rPr>
              <a:t>&lt;/</a:t>
            </a:r>
            <a:r>
              <a:rPr lang="pt-BR" sz="1400" dirty="0" err="1">
                <a:latin typeface="Tahoma" pitchFamily="34" charset="0"/>
              </a:rPr>
              <a:t>xs</a:t>
            </a:r>
            <a:r>
              <a:rPr lang="pt-BR" sz="1400" dirty="0">
                <a:latin typeface="Tahoma" pitchFamily="34" charset="0"/>
              </a:rPr>
              <a:t>:</a:t>
            </a:r>
            <a:r>
              <a:rPr lang="pt-BR" sz="1400" dirty="0" err="1">
                <a:latin typeface="Tahoma" pitchFamily="34" charset="0"/>
              </a:rPr>
              <a:t>complexType</a:t>
            </a:r>
            <a:r>
              <a:rPr lang="pt-BR" sz="1400" dirty="0">
                <a:latin typeface="Tahoma" pitchFamily="34" charset="0"/>
              </a:rPr>
              <a:t>&gt;</a:t>
            </a:r>
          </a:p>
          <a:p>
            <a:pPr>
              <a:buFont typeface="Wingdings" pitchFamily="2" charset="2"/>
              <a:buNone/>
            </a:pPr>
            <a:endParaRPr lang="pt-BR" sz="1600" dirty="0">
              <a:latin typeface="Courier New" pitchFamily="49" charset="0"/>
            </a:endParaRPr>
          </a:p>
          <a:p>
            <a:r>
              <a:rPr lang="pt-BR" sz="2000" dirty="0" err="1"/>
              <a:t>xs</a:t>
            </a:r>
            <a:r>
              <a:rPr lang="pt-BR" sz="2000" dirty="0"/>
              <a:t>:string</a:t>
            </a:r>
            <a:endParaRPr lang="pt-BR" sz="1600" dirty="0"/>
          </a:p>
          <a:p>
            <a:pPr lvl="1"/>
            <a:r>
              <a:rPr lang="pt-BR" sz="1800" dirty="0"/>
              <a:t>Um dos tipos </a:t>
            </a:r>
            <a:r>
              <a:rPr lang="pt-BR" sz="1800" i="1" dirty="0" err="1"/>
              <a:t>built</a:t>
            </a:r>
            <a:r>
              <a:rPr lang="pt-BR" sz="1800" i="1" dirty="0"/>
              <a:t> in</a:t>
            </a:r>
            <a:r>
              <a:rPr lang="pt-BR" sz="1800" dirty="0"/>
              <a:t> do </a:t>
            </a:r>
            <a:r>
              <a:rPr lang="pt-BR" sz="2000" dirty="0"/>
              <a:t>XML </a:t>
            </a:r>
            <a:r>
              <a:rPr lang="pt-BR" sz="1800" dirty="0"/>
              <a:t>Schema (</a:t>
            </a:r>
            <a:r>
              <a:rPr lang="pt-BR" sz="1800" b="1" dirty="0" err="1"/>
              <a:t>xs</a:t>
            </a:r>
            <a:r>
              <a:rPr lang="pt-BR" sz="1800" b="1" dirty="0"/>
              <a:t>:string, </a:t>
            </a:r>
            <a:r>
              <a:rPr lang="pt-BR" sz="1800" b="1" dirty="0" err="1"/>
              <a:t>xs</a:t>
            </a:r>
            <a:r>
              <a:rPr lang="pt-BR" sz="1800" b="1" dirty="0"/>
              <a:t>:decimal, </a:t>
            </a:r>
            <a:r>
              <a:rPr lang="pt-BR" sz="1800" b="1" dirty="0" err="1"/>
              <a:t>xs</a:t>
            </a:r>
            <a:r>
              <a:rPr lang="pt-BR" sz="1800" b="1" dirty="0"/>
              <a:t>:</a:t>
            </a:r>
            <a:r>
              <a:rPr lang="pt-BR" sz="1800" b="1" dirty="0" err="1"/>
              <a:t>integer</a:t>
            </a:r>
            <a:r>
              <a:rPr lang="pt-BR" sz="1800" b="1" dirty="0"/>
              <a:t>, </a:t>
            </a:r>
            <a:r>
              <a:rPr lang="pt-BR" sz="1800" b="1" dirty="0" err="1"/>
              <a:t>xs</a:t>
            </a:r>
            <a:r>
              <a:rPr lang="pt-BR" sz="1800" b="1" dirty="0"/>
              <a:t>:</a:t>
            </a:r>
            <a:r>
              <a:rPr lang="pt-BR" sz="1800" b="1" dirty="0" err="1"/>
              <a:t>boolean</a:t>
            </a:r>
            <a:r>
              <a:rPr lang="pt-BR" sz="1800" b="1" dirty="0"/>
              <a:t>, </a:t>
            </a:r>
            <a:r>
              <a:rPr lang="pt-BR" sz="1800" b="1" dirty="0" err="1"/>
              <a:t>xs</a:t>
            </a:r>
            <a:r>
              <a:rPr lang="pt-BR" sz="1800" b="1" dirty="0"/>
              <a:t>:date, </a:t>
            </a:r>
            <a:r>
              <a:rPr lang="pt-BR" sz="1800" b="1" dirty="0" err="1"/>
              <a:t>xs</a:t>
            </a:r>
            <a:r>
              <a:rPr lang="pt-BR" sz="1800" b="1" dirty="0"/>
              <a:t>:time, </a:t>
            </a:r>
            <a:r>
              <a:rPr lang="pt-BR" sz="1800" dirty="0" err="1"/>
              <a:t>etc</a:t>
            </a:r>
            <a:r>
              <a:rPr lang="pt-BR" sz="1800" dirty="0"/>
              <a:t>)</a:t>
            </a:r>
            <a:r>
              <a:rPr lang="pt-BR" dirty="0"/>
              <a:t> </a:t>
            </a:r>
            <a:endParaRPr lang="pt-BR" sz="1800" dirty="0"/>
          </a:p>
          <a:p>
            <a:pPr lvl="1"/>
            <a:endParaRPr lang="pt-BR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complexos - </a:t>
            </a:r>
            <a:r>
              <a:rPr lang="pt-BR" sz="3600" b="1">
                <a:latin typeface="Courier New" pitchFamily="49" charset="0"/>
              </a:rPr>
              <a:t>complexType</a:t>
            </a:r>
            <a:endParaRPr lang="pt-BR" b="1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restrições para o </a:t>
            </a:r>
            <a:r>
              <a:rPr lang="pt-BR" u="sng" dirty="0"/>
              <a:t>modelo de conteúdo de um determinado elemento</a:t>
            </a:r>
          </a:p>
          <a:p>
            <a:pPr lvl="1"/>
            <a:endParaRPr lang="pt-BR" dirty="0"/>
          </a:p>
          <a:p>
            <a:r>
              <a:rPr lang="pt-BR" dirty="0"/>
              <a:t>Feito através de atributos para especificação de: </a:t>
            </a:r>
          </a:p>
          <a:p>
            <a:pPr lvl="1"/>
            <a:r>
              <a:rPr lang="pt-BR" dirty="0"/>
              <a:t>Cardinalidade </a:t>
            </a:r>
          </a:p>
          <a:p>
            <a:pPr lvl="2"/>
            <a:r>
              <a:rPr lang="pt-BR" dirty="0" err="1">
                <a:latin typeface="Tahoma" pitchFamily="34" charset="0"/>
              </a:rPr>
              <a:t>minOccurs</a:t>
            </a:r>
            <a:r>
              <a:rPr lang="pt-BR" dirty="0">
                <a:latin typeface="Arial;Courier"/>
              </a:rPr>
              <a:t> </a:t>
            </a:r>
            <a:r>
              <a:rPr lang="pt-BR" dirty="0"/>
              <a:t>e </a:t>
            </a:r>
            <a:r>
              <a:rPr lang="pt-BR" dirty="0" err="1">
                <a:latin typeface="Tahoma" pitchFamily="34" charset="0"/>
              </a:rPr>
              <a:t>maxOccurs</a:t>
            </a:r>
            <a:endParaRPr lang="pt-BR" dirty="0">
              <a:latin typeface="Tahoma" pitchFamily="34" charset="0"/>
            </a:endParaRPr>
          </a:p>
          <a:p>
            <a:pPr lvl="2">
              <a:buFontTx/>
              <a:buNone/>
            </a:pPr>
            <a:endParaRPr lang="pt-BR" dirty="0"/>
          </a:p>
          <a:p>
            <a:pPr lvl="1"/>
            <a:r>
              <a:rPr lang="pt-BR" dirty="0"/>
              <a:t>Delimitadores de grupos de elementos </a:t>
            </a:r>
          </a:p>
          <a:p>
            <a:pPr lvl="2"/>
            <a:r>
              <a:rPr lang="pt-BR" dirty="0" err="1">
                <a:latin typeface="Tahoma" pitchFamily="34" charset="0"/>
              </a:rPr>
              <a:t>sequence</a:t>
            </a:r>
            <a:r>
              <a:rPr lang="pt-BR" dirty="0"/>
              <a:t>, </a:t>
            </a:r>
            <a:r>
              <a:rPr lang="pt-BR" dirty="0" err="1">
                <a:latin typeface="Tahoma" pitchFamily="34" charset="0"/>
              </a:rPr>
              <a:t>choice</a:t>
            </a:r>
            <a:r>
              <a:rPr lang="pt-BR" dirty="0">
                <a:latin typeface="Arial;Courier"/>
              </a:rPr>
              <a:t> </a:t>
            </a:r>
            <a:r>
              <a:rPr lang="pt-BR" dirty="0"/>
              <a:t>e </a:t>
            </a:r>
            <a:r>
              <a:rPr lang="pt-BR" dirty="0" err="1">
                <a:latin typeface="Tahoma" pitchFamily="34" charset="0"/>
              </a:rPr>
              <a:t>all</a:t>
            </a:r>
            <a:endParaRPr lang="pt-BR" dirty="0">
              <a:latin typeface="Tahoma" pitchFamily="34" charset="0"/>
            </a:endParaRPr>
          </a:p>
          <a:p>
            <a:endParaRPr lang="pt-BR" sz="3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Cardinalidade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>
                <a:latin typeface="Tahoma" pitchFamily="34" charset="0"/>
              </a:rPr>
              <a:t>xs:minOccurs </a:t>
            </a:r>
          </a:p>
          <a:p>
            <a:pPr lvl="1">
              <a:lnSpc>
                <a:spcPct val="90000"/>
              </a:lnSpc>
            </a:pPr>
            <a:r>
              <a:rPr lang="pt-BR"/>
              <a:t>número mínimo de vezes que um subelemento pode aparecer.</a:t>
            </a:r>
          </a:p>
          <a:p>
            <a:pPr lvl="2">
              <a:lnSpc>
                <a:spcPct val="90000"/>
              </a:lnSpc>
            </a:pPr>
            <a:r>
              <a:rPr lang="pt-BR"/>
              <a:t>Default = 1</a:t>
            </a:r>
          </a:p>
          <a:p>
            <a:pPr lvl="1">
              <a:lnSpc>
                <a:spcPct val="90000"/>
              </a:lnSpc>
            </a:pPr>
            <a:endParaRPr lang="pt-BR"/>
          </a:p>
          <a:p>
            <a:pPr>
              <a:lnSpc>
                <a:spcPct val="90000"/>
              </a:lnSpc>
            </a:pPr>
            <a:r>
              <a:rPr lang="pt-BR">
                <a:latin typeface="Tahoma" pitchFamily="34" charset="0"/>
              </a:rPr>
              <a:t>xs:maxOccurs </a:t>
            </a:r>
          </a:p>
          <a:p>
            <a:pPr lvl="1">
              <a:lnSpc>
                <a:spcPct val="90000"/>
              </a:lnSpc>
            </a:pPr>
            <a:r>
              <a:rPr lang="pt-BR"/>
              <a:t>número máximo de vezes que um subelemento pode aparecer.</a:t>
            </a:r>
          </a:p>
          <a:p>
            <a:pPr lvl="2">
              <a:lnSpc>
                <a:spcPct val="90000"/>
              </a:lnSpc>
            </a:pPr>
            <a:r>
              <a:rPr lang="pt-BR"/>
              <a:t>Default = 1.</a:t>
            </a:r>
          </a:p>
          <a:p>
            <a:pPr lvl="2">
              <a:lnSpc>
                <a:spcPct val="90000"/>
              </a:lnSpc>
            </a:pPr>
            <a:r>
              <a:rPr lang="pt-BR"/>
              <a:t>Max = unbounded 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Cardinalidade - exemplo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pt-BR" sz="1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&lt;xs:complexType name="tEndereco"&gt;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&lt;xs:sequence&gt;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&lt;xs:element name="rua" type="xs:string"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         </a:t>
            </a:r>
            <a:r>
              <a:rPr lang="pt-BR" sz="1800" b="1">
                <a:latin typeface="Tahoma" pitchFamily="34" charset="0"/>
              </a:rPr>
              <a:t>minOccurs="0" maxOccurs="1"</a:t>
            </a:r>
            <a:r>
              <a:rPr lang="pt-BR" sz="180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&lt;xs:element name="numero" type="xs:integer"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         </a:t>
            </a:r>
            <a:r>
              <a:rPr lang="pt-BR" sz="1800" b="1">
                <a:latin typeface="Tahoma" pitchFamily="34" charset="0"/>
              </a:rPr>
              <a:t>minOccurs="0" maxOccurs="1"</a:t>
            </a:r>
            <a:r>
              <a:rPr lang="pt-BR" sz="180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&lt;xs:element name="cidade" type="xs:string"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         </a:t>
            </a:r>
            <a:r>
              <a:rPr lang="pt-BR" sz="1800" b="1">
                <a:latin typeface="Tahoma" pitchFamily="34" charset="0"/>
              </a:rPr>
              <a:t>minOccurs="0" maxOccurs="1"</a:t>
            </a:r>
            <a:r>
              <a:rPr lang="pt-BR" sz="180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&lt;xs:element name="estado" type="xs:string"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         </a:t>
            </a:r>
            <a:r>
              <a:rPr lang="pt-BR" sz="1800" b="1">
                <a:latin typeface="Tahoma" pitchFamily="34" charset="0"/>
              </a:rPr>
              <a:t>minOccurs="0" maxOccurs="1"</a:t>
            </a:r>
            <a:r>
              <a:rPr lang="pt-BR" sz="180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&lt;xs:element name="CEP" type="tCep"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         </a:t>
            </a:r>
            <a:r>
              <a:rPr lang="pt-BR" sz="1800" b="1">
                <a:latin typeface="Tahoma" pitchFamily="34" charset="0"/>
              </a:rPr>
              <a:t>minOccurs="0" maxOccurs="1"</a:t>
            </a:r>
            <a:r>
              <a:rPr lang="pt-BR" sz="180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&lt;xs:element name="email" type="xs:string"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         </a:t>
            </a:r>
            <a:r>
              <a:rPr lang="pt-BR" sz="1800" b="1">
                <a:latin typeface="Tahoma" pitchFamily="34" charset="0"/>
              </a:rPr>
              <a:t>minOccurs="0" maxOccurs="unbounded"</a:t>
            </a:r>
            <a:r>
              <a:rPr lang="pt-BR" sz="180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&lt;/xs:sequence&gt;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&lt;/xs:complexType&gt;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Delimitadores de grupo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dirty="0">
                <a:latin typeface="Tahoma" pitchFamily="34" charset="0"/>
              </a:rPr>
              <a:t>&lt;</a:t>
            </a:r>
            <a:r>
              <a:rPr lang="pt-BR" dirty="0" err="1">
                <a:latin typeface="Tahoma" pitchFamily="34" charset="0"/>
              </a:rPr>
              <a:t>xs</a:t>
            </a:r>
            <a:r>
              <a:rPr lang="pt-BR" dirty="0">
                <a:latin typeface="Tahoma" pitchFamily="34" charset="0"/>
              </a:rPr>
              <a:t>:</a:t>
            </a:r>
            <a:r>
              <a:rPr lang="pt-BR" dirty="0" err="1">
                <a:latin typeface="Tahoma" pitchFamily="34" charset="0"/>
              </a:rPr>
              <a:t>sequence</a:t>
            </a:r>
            <a:r>
              <a:rPr lang="pt-BR" dirty="0">
                <a:latin typeface="Tahoma" pitchFamily="34" charset="0"/>
              </a:rPr>
              <a:t>&gt;</a:t>
            </a:r>
            <a:r>
              <a:rPr lang="pt-BR" dirty="0"/>
              <a:t> </a:t>
            </a:r>
          </a:p>
          <a:p>
            <a:pPr lvl="1">
              <a:lnSpc>
                <a:spcPct val="80000"/>
              </a:lnSpc>
            </a:pPr>
            <a:r>
              <a:rPr lang="pt-BR" sz="2000" dirty="0" err="1"/>
              <a:t>subelementos</a:t>
            </a:r>
            <a:r>
              <a:rPr lang="pt-BR" sz="2000" dirty="0"/>
              <a:t> </a:t>
            </a:r>
            <a:r>
              <a:rPr lang="pt-BR" sz="2000" b="1" dirty="0"/>
              <a:t>devem aparecer na instância XML na mesma ordem</a:t>
            </a:r>
            <a:r>
              <a:rPr lang="pt-BR" sz="2000" dirty="0"/>
              <a:t> em que foram declarados no esquema</a:t>
            </a:r>
          </a:p>
          <a:p>
            <a:pPr>
              <a:lnSpc>
                <a:spcPct val="80000"/>
              </a:lnSpc>
            </a:pPr>
            <a:endParaRPr lang="pt-BR" sz="2400" dirty="0"/>
          </a:p>
          <a:p>
            <a:pPr>
              <a:lnSpc>
                <a:spcPct val="80000"/>
              </a:lnSpc>
            </a:pPr>
            <a:r>
              <a:rPr lang="pt-BR" dirty="0">
                <a:latin typeface="Tahoma" pitchFamily="34" charset="0"/>
              </a:rPr>
              <a:t>&lt;</a:t>
            </a:r>
            <a:r>
              <a:rPr lang="pt-BR" dirty="0" err="1">
                <a:latin typeface="Tahoma" pitchFamily="34" charset="0"/>
              </a:rPr>
              <a:t>xs</a:t>
            </a:r>
            <a:r>
              <a:rPr lang="pt-BR" dirty="0">
                <a:latin typeface="Tahoma" pitchFamily="34" charset="0"/>
              </a:rPr>
              <a:t>:</a:t>
            </a:r>
            <a:r>
              <a:rPr lang="pt-BR" dirty="0" err="1">
                <a:latin typeface="Tahoma" pitchFamily="34" charset="0"/>
              </a:rPr>
              <a:t>choice</a:t>
            </a:r>
            <a:r>
              <a:rPr lang="pt-BR" dirty="0">
                <a:latin typeface="Tahoma" pitchFamily="34" charset="0"/>
              </a:rPr>
              <a:t>&gt; </a:t>
            </a:r>
          </a:p>
          <a:p>
            <a:pPr lvl="1">
              <a:lnSpc>
                <a:spcPct val="80000"/>
              </a:lnSpc>
            </a:pPr>
            <a:r>
              <a:rPr lang="pt-BR" sz="2000" b="1" dirty="0"/>
              <a:t>somente um </a:t>
            </a:r>
            <a:r>
              <a:rPr lang="pt-BR" sz="2000" dirty="0"/>
              <a:t>dos elementos declarados no grupo pode aparecer na instância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</a:pPr>
            <a:r>
              <a:rPr lang="pt-BR" dirty="0">
                <a:latin typeface="Tahoma" pitchFamily="34" charset="0"/>
              </a:rPr>
              <a:t>&lt;</a:t>
            </a:r>
            <a:r>
              <a:rPr lang="pt-BR" dirty="0" err="1">
                <a:latin typeface="Tahoma" pitchFamily="34" charset="0"/>
              </a:rPr>
              <a:t>xs</a:t>
            </a:r>
            <a:r>
              <a:rPr lang="pt-BR" dirty="0">
                <a:latin typeface="Tahoma" pitchFamily="34" charset="0"/>
              </a:rPr>
              <a:t>:</a:t>
            </a:r>
            <a:r>
              <a:rPr lang="pt-BR" dirty="0" err="1">
                <a:latin typeface="Tahoma" pitchFamily="34" charset="0"/>
              </a:rPr>
              <a:t>all</a:t>
            </a:r>
            <a:r>
              <a:rPr lang="pt-BR" dirty="0">
                <a:latin typeface="Tahoma" pitchFamily="34" charset="0"/>
              </a:rPr>
              <a:t>&gt;</a:t>
            </a:r>
            <a:r>
              <a:rPr lang="pt-BR" dirty="0"/>
              <a:t>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os elementos do grupo podem aparecer </a:t>
            </a:r>
            <a:r>
              <a:rPr lang="pt-BR" sz="2000" b="1" dirty="0">
                <a:solidFill>
                  <a:schemeClr val="accent2"/>
                </a:solidFill>
              </a:rPr>
              <a:t>uma vez</a:t>
            </a:r>
            <a:r>
              <a:rPr lang="pt-BR" sz="2000" b="1" dirty="0"/>
              <a:t> em qualquer ordem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Sequence - exemplo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800"/>
              <a:t>No XML Schema:</a:t>
            </a:r>
          </a:p>
          <a:p>
            <a:pPr>
              <a:lnSpc>
                <a:spcPct val="80000"/>
              </a:lnSpc>
            </a:pPr>
            <a:endParaRPr lang="pt-B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</a:t>
            </a:r>
            <a:r>
              <a:rPr lang="pt-BR" sz="1800"/>
              <a:t>xs:</a:t>
            </a:r>
            <a:r>
              <a:rPr lang="pt-BR" sz="1800">
                <a:latin typeface="Tahoma" pitchFamily="34" charset="0"/>
              </a:rPr>
              <a:t>complexType name="</a:t>
            </a:r>
            <a:r>
              <a:rPr lang="pt-BR" sz="1800">
                <a:solidFill>
                  <a:srgbClr val="FF0000"/>
                </a:solidFill>
                <a:latin typeface="Tahoma" pitchFamily="34" charset="0"/>
              </a:rPr>
              <a:t>tEnder</a:t>
            </a:r>
            <a:r>
              <a:rPr lang="pt-BR" sz="180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>
                <a:latin typeface="Tahoma" pitchFamily="34" charset="0"/>
              </a:rPr>
              <a:t>	&lt;xs:sequence&gt;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</a:t>
            </a:r>
            <a:r>
              <a:rPr lang="pt-BR" sz="1800"/>
              <a:t>xs:</a:t>
            </a:r>
            <a:r>
              <a:rPr lang="pt-BR" sz="1800">
                <a:latin typeface="Tahoma" pitchFamily="34" charset="0"/>
              </a:rPr>
              <a:t>element name="rua" type="xs:string"/&gt;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</a:t>
            </a:r>
            <a:r>
              <a:rPr lang="pt-BR" sz="1800"/>
              <a:t>xs:</a:t>
            </a:r>
            <a:r>
              <a:rPr lang="pt-BR" sz="1800">
                <a:latin typeface="Tahoma" pitchFamily="34" charset="0"/>
              </a:rPr>
              <a:t>element name="numero" type="xs:integer"/&gt;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</a:t>
            </a:r>
            <a:r>
              <a:rPr lang="pt-BR" sz="1800"/>
              <a:t>xs:</a:t>
            </a:r>
            <a:r>
              <a:rPr lang="pt-BR" sz="1800">
                <a:latin typeface="Tahoma" pitchFamily="34" charset="0"/>
              </a:rPr>
              <a:t>element name="cidade" type="xs:string"/&gt;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>
                <a:latin typeface="Tahoma" pitchFamily="34" charset="0"/>
              </a:rPr>
              <a:t>	&lt;/xs:sequence&gt;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&lt;/xs:complexType&gt;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&lt;xs:element name=“</a:t>
            </a:r>
            <a:r>
              <a:rPr lang="pt-BR" sz="1800">
                <a:solidFill>
                  <a:srgbClr val="000099"/>
                </a:solidFill>
                <a:latin typeface="Tahoma" pitchFamily="34" charset="0"/>
              </a:rPr>
              <a:t>endereco</a:t>
            </a:r>
            <a:r>
              <a:rPr lang="pt-BR" sz="1800">
                <a:latin typeface="Tahoma" pitchFamily="34" charset="0"/>
              </a:rPr>
              <a:t>" type="</a:t>
            </a:r>
            <a:r>
              <a:rPr lang="pt-BR" sz="1800">
                <a:solidFill>
                  <a:srgbClr val="FF0000"/>
                </a:solidFill>
                <a:latin typeface="Tahoma" pitchFamily="34" charset="0"/>
              </a:rPr>
              <a:t>tEnder</a:t>
            </a:r>
            <a:r>
              <a:rPr lang="pt-BR" sz="1800">
                <a:latin typeface="Tahoma" pitchFamily="34" charset="0"/>
              </a:rPr>
              <a:t>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800"/>
              <a:t>Na instância XML:</a:t>
            </a:r>
            <a:br>
              <a:rPr lang="pt-BR" sz="1800">
                <a:latin typeface="Courier New" pitchFamily="49" charset="0"/>
              </a:rPr>
            </a:br>
            <a:endParaRPr lang="pt-BR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</a:t>
            </a:r>
            <a:r>
              <a:rPr lang="pt-BR" sz="1800">
                <a:solidFill>
                  <a:srgbClr val="000099"/>
                </a:solidFill>
                <a:latin typeface="Tahoma" pitchFamily="34" charset="0"/>
              </a:rPr>
              <a:t>endereco</a:t>
            </a:r>
            <a:r>
              <a:rPr lang="pt-BR" sz="180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&lt;rua&gt;Osvaldo Aranha&lt;/rua&gt;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&lt;numero&gt;1212121&lt;/numero&gt;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 &lt;cidade&gt;Poa&lt;/cidade&gt;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&lt;/</a:t>
            </a:r>
            <a:r>
              <a:rPr lang="pt-BR" sz="1800">
                <a:solidFill>
                  <a:srgbClr val="000099"/>
                </a:solidFill>
                <a:latin typeface="Tahoma" pitchFamily="34" charset="0"/>
              </a:rPr>
              <a:t>endereco</a:t>
            </a:r>
            <a:r>
              <a:rPr lang="pt-BR" sz="180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Sequence – comparando com DTD</a:t>
            </a:r>
          </a:p>
        </p:txBody>
      </p:sp>
      <p:sp>
        <p:nvSpPr>
          <p:cNvPr id="31846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800" dirty="0"/>
              <a:t>No XML Schema: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complexType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solidFill>
                  <a:srgbClr val="FF0000"/>
                </a:solidFill>
                <a:latin typeface="Tahoma" pitchFamily="34" charset="0"/>
              </a:rPr>
              <a:t>tEnder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  &lt;</a:t>
            </a:r>
            <a:r>
              <a:rPr lang="pt-BR" sz="1800" b="1" dirty="0" err="1">
                <a:latin typeface="Tahoma" pitchFamily="34" charset="0"/>
              </a:rPr>
              <a:t>xs</a:t>
            </a:r>
            <a:r>
              <a:rPr lang="pt-BR" sz="1800" b="1" dirty="0">
                <a:latin typeface="Tahoma" pitchFamily="34" charset="0"/>
              </a:rPr>
              <a:t>:</a:t>
            </a:r>
            <a:r>
              <a:rPr lang="pt-BR" sz="1800" b="1" dirty="0" err="1">
                <a:latin typeface="Tahoma" pitchFamily="34" charset="0"/>
              </a:rPr>
              <a:t>sequence</a:t>
            </a:r>
            <a:r>
              <a:rPr lang="pt-BR" sz="18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="rua"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="numero"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integer</a:t>
            </a:r>
            <a:r>
              <a:rPr lang="pt-BR" sz="1800" dirty="0">
                <a:latin typeface="Tahoma" pitchFamily="34" charset="0"/>
              </a:rPr>
              <a:t>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="cidade"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  &lt;/</a:t>
            </a:r>
            <a:r>
              <a:rPr lang="pt-BR" sz="1800" b="1" dirty="0" err="1">
                <a:latin typeface="Tahoma" pitchFamily="34" charset="0"/>
              </a:rPr>
              <a:t>xs</a:t>
            </a:r>
            <a:r>
              <a:rPr lang="pt-BR" sz="1800" b="1" dirty="0">
                <a:latin typeface="Tahoma" pitchFamily="34" charset="0"/>
              </a:rPr>
              <a:t>:</a:t>
            </a:r>
            <a:r>
              <a:rPr lang="pt-BR" sz="1800" b="1" dirty="0" err="1">
                <a:latin typeface="Tahoma" pitchFamily="34" charset="0"/>
              </a:rPr>
              <a:t>sequence</a:t>
            </a:r>
            <a:r>
              <a:rPr lang="pt-BR" sz="18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complexType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solidFill>
                  <a:srgbClr val="000099"/>
                </a:solidFill>
                <a:latin typeface="Tahoma" pitchFamily="34" charset="0"/>
              </a:rPr>
              <a:t>Endereco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solidFill>
                  <a:srgbClr val="FF0000"/>
                </a:solidFill>
                <a:latin typeface="Tahoma" pitchFamily="34" charset="0"/>
              </a:rPr>
              <a:t>tEnder</a:t>
            </a:r>
            <a:r>
              <a:rPr lang="pt-BR" sz="1800" dirty="0">
                <a:latin typeface="Tahoma" pitchFamily="34" charset="0"/>
              </a:rPr>
              <a:t>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pt-BR" sz="1800" dirty="0"/>
              <a:t>Na DTD: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&lt;!ELEMENT </a:t>
            </a:r>
            <a:r>
              <a:rPr lang="pt-BR" sz="1800" dirty="0" err="1">
                <a:latin typeface="Tahoma" pitchFamily="34" charset="0"/>
              </a:rPr>
              <a:t>Endereco</a:t>
            </a:r>
            <a:r>
              <a:rPr lang="pt-BR" sz="1800" dirty="0">
                <a:latin typeface="Tahoma" pitchFamily="34" charset="0"/>
              </a:rPr>
              <a:t> (rua, numero, cidade)&gt;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&lt;!ELEMENT rua (#PCDATA)&gt;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&lt;!ELEMENT numero (#PCDATA)&gt;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&lt;!ELEMENT cidade (#PCDATA)&gt;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sz="4000" b="1" dirty="0"/>
              <a:t>XML </a:t>
            </a:r>
            <a:r>
              <a:rPr lang="pt-BR" sz="4000" b="1" dirty="0" err="1"/>
              <a:t>Schema</a:t>
            </a:r>
            <a:endParaRPr lang="pt-BR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Choice – exemplo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800"/>
              <a:t>No XML Schema:</a:t>
            </a:r>
          </a:p>
          <a:p>
            <a:pPr>
              <a:lnSpc>
                <a:spcPct val="80000"/>
              </a:lnSpc>
            </a:pPr>
            <a:endParaRPr lang="pt-B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&lt;xs:complexType name="</a:t>
            </a:r>
            <a:r>
              <a:rPr lang="pt-BR" sz="1600">
                <a:solidFill>
                  <a:srgbClr val="FF0000"/>
                </a:solidFill>
                <a:latin typeface="Tahoma" pitchFamily="34" charset="0"/>
              </a:rPr>
              <a:t>tPublic</a:t>
            </a:r>
            <a:r>
              <a:rPr lang="pt-BR" sz="160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&lt;xs:sequence&gt;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   &lt;xs:element name="nome" type="xs:string"/&gt;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   </a:t>
            </a:r>
            <a:r>
              <a:rPr lang="pt-BR" sz="1600" b="1">
                <a:latin typeface="Tahoma" pitchFamily="34" charset="0"/>
              </a:rPr>
              <a:t>&lt;xs:choice&gt;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     &lt;xs:element name="ISBN" type="xs:integer"/&gt;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     &lt;xs:element name="volume" type="xs:integer"/&gt;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   </a:t>
            </a:r>
            <a:r>
              <a:rPr lang="pt-BR" sz="1600" b="1">
                <a:latin typeface="Tahoma" pitchFamily="34" charset="0"/>
              </a:rPr>
              <a:t>&lt;/xs:choice&gt;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&lt;/xs:sequence&gt;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&lt;/xs:complexType&gt;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&lt;xs:element name="</a:t>
            </a:r>
            <a:r>
              <a:rPr lang="pt-BR" sz="1600">
                <a:solidFill>
                  <a:srgbClr val="000099"/>
                </a:solidFill>
                <a:latin typeface="Tahoma" pitchFamily="34" charset="0"/>
              </a:rPr>
              <a:t>publicacao</a:t>
            </a:r>
            <a:r>
              <a:rPr lang="pt-BR" sz="1600">
                <a:latin typeface="Tahoma" pitchFamily="34" charset="0"/>
              </a:rPr>
              <a:t>" type="</a:t>
            </a:r>
            <a:r>
              <a:rPr lang="pt-BR" sz="1600">
                <a:solidFill>
                  <a:srgbClr val="FF0000"/>
                </a:solidFill>
                <a:latin typeface="Tahoma" pitchFamily="34" charset="0"/>
              </a:rPr>
              <a:t>tPublic</a:t>
            </a:r>
            <a:r>
              <a:rPr lang="pt-BR" sz="1600">
                <a:latin typeface="Tahoma" pitchFamily="34" charset="0"/>
              </a:rPr>
              <a:t>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800"/>
              <a:t>Na instancia XML:</a:t>
            </a:r>
            <a:br>
              <a:rPr lang="pt-BR" sz="1800"/>
            </a:br>
            <a:endParaRPr lang="pt-BR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Courier New" pitchFamily="49" charset="0"/>
              </a:rPr>
              <a:t>  </a:t>
            </a:r>
            <a:r>
              <a:rPr lang="pt-BR" sz="1600">
                <a:latin typeface="Tahoma" pitchFamily="34" charset="0"/>
              </a:rPr>
              <a:t>&lt;</a:t>
            </a:r>
            <a:r>
              <a:rPr lang="pt-BR" sz="1600">
                <a:solidFill>
                  <a:srgbClr val="000099"/>
                </a:solidFill>
                <a:latin typeface="Tahoma" pitchFamily="34" charset="0"/>
              </a:rPr>
              <a:t>publicacao</a:t>
            </a:r>
            <a:r>
              <a:rPr lang="pt-BR" sz="160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   &lt;nome&gt;Projeto de Banco de dados&lt;/nome&gt;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   &lt;ISBN&gt;989898989&lt;/ISBN&gt;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&lt;/</a:t>
            </a:r>
            <a:r>
              <a:rPr lang="pt-BR" sz="1600">
                <a:solidFill>
                  <a:srgbClr val="000099"/>
                </a:solidFill>
                <a:latin typeface="Tahoma" pitchFamily="34" charset="0"/>
              </a:rPr>
              <a:t>publicacao</a:t>
            </a:r>
            <a:r>
              <a:rPr lang="pt-BR" sz="1600">
                <a:latin typeface="Tahoma" pitchFamily="34" charset="0"/>
              </a:rPr>
              <a:t>&gt;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5139327" y="5016217"/>
            <a:ext cx="3852285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latin typeface="Tahoma" pitchFamily="34" charset="0"/>
              </a:rPr>
              <a:t>&lt;</a:t>
            </a:r>
            <a:r>
              <a:rPr lang="pt-BR" sz="1600" dirty="0" err="1">
                <a:solidFill>
                  <a:srgbClr val="000099"/>
                </a:solidFill>
                <a:latin typeface="Tahoma" pitchFamily="34" charset="0"/>
              </a:rPr>
              <a:t>publicacao</a:t>
            </a:r>
            <a:r>
              <a:rPr lang="pt-BR" sz="1600" dirty="0">
                <a:latin typeface="Tahoma" pitchFamily="34" charset="0"/>
              </a:rPr>
              <a:t>&gt; 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ahoma" pitchFamily="34" charset="0"/>
              </a:rPr>
              <a:t>     &lt;nome&gt;SQL Magazine&lt;/nome&gt;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ahoma" pitchFamily="34" charset="0"/>
              </a:rPr>
              <a:t>     &lt;volume&gt;9&lt;/volume&gt;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Tahoma" pitchFamily="34" charset="0"/>
              </a:rPr>
              <a:t>&lt;/</a:t>
            </a:r>
            <a:r>
              <a:rPr lang="pt-BR" sz="1600" dirty="0" err="1">
                <a:solidFill>
                  <a:srgbClr val="000099"/>
                </a:solidFill>
                <a:latin typeface="Tahoma" pitchFamily="34" charset="0"/>
              </a:rPr>
              <a:t>publicacao</a:t>
            </a:r>
            <a:r>
              <a:rPr lang="pt-BR" sz="16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Choice – comparando com a DTD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800" dirty="0"/>
              <a:t>No XML Schema:</a:t>
            </a:r>
          </a:p>
          <a:p>
            <a:pPr>
              <a:lnSpc>
                <a:spcPct val="80000"/>
              </a:lnSpc>
            </a:pPr>
            <a:endParaRPr lang="pt-BR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complexType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name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solidFill>
                  <a:srgbClr val="FF0000"/>
                </a:solidFill>
                <a:latin typeface="Tahoma" pitchFamily="34" charset="0"/>
              </a:rPr>
              <a:t>tPublic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&lt;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sequence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&lt;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element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name</a:t>
            </a:r>
            <a:r>
              <a:rPr lang="pt-BR" sz="1600" dirty="0">
                <a:latin typeface="Tahoma" pitchFamily="34" charset="0"/>
              </a:rPr>
              <a:t>="nome" </a:t>
            </a:r>
            <a:r>
              <a:rPr lang="pt-BR" sz="1600" dirty="0" err="1">
                <a:latin typeface="Tahoma" pitchFamily="34" charset="0"/>
              </a:rPr>
              <a:t>type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</a:t>
            </a:r>
            <a:r>
              <a:rPr lang="pt-BR" sz="1600" b="1" dirty="0">
                <a:latin typeface="Tahoma" pitchFamily="34" charset="0"/>
              </a:rPr>
              <a:t>&lt;</a:t>
            </a:r>
            <a:r>
              <a:rPr lang="pt-BR" sz="1600" b="1" dirty="0" err="1">
                <a:latin typeface="Tahoma" pitchFamily="34" charset="0"/>
              </a:rPr>
              <a:t>xs</a:t>
            </a:r>
            <a:r>
              <a:rPr lang="pt-BR" sz="1600" b="1" dirty="0">
                <a:latin typeface="Tahoma" pitchFamily="34" charset="0"/>
              </a:rPr>
              <a:t>:</a:t>
            </a:r>
            <a:r>
              <a:rPr lang="pt-BR" sz="1600" b="1" dirty="0" err="1">
                <a:latin typeface="Tahoma" pitchFamily="34" charset="0"/>
              </a:rPr>
              <a:t>choice</a:t>
            </a:r>
            <a:r>
              <a:rPr lang="pt-BR" sz="16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  &lt;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element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name</a:t>
            </a:r>
            <a:r>
              <a:rPr lang="pt-BR" sz="1600" dirty="0">
                <a:latin typeface="Tahoma" pitchFamily="34" charset="0"/>
              </a:rPr>
              <a:t>="ISBN" </a:t>
            </a:r>
            <a:r>
              <a:rPr lang="pt-BR" sz="1600" dirty="0" err="1">
                <a:latin typeface="Tahoma" pitchFamily="34" charset="0"/>
              </a:rPr>
              <a:t>type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integer</a:t>
            </a:r>
            <a:r>
              <a:rPr lang="pt-BR" sz="16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  &lt;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element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name</a:t>
            </a:r>
            <a:r>
              <a:rPr lang="pt-BR" sz="1600" dirty="0">
                <a:latin typeface="Tahoma" pitchFamily="34" charset="0"/>
              </a:rPr>
              <a:t>="volume" </a:t>
            </a:r>
            <a:r>
              <a:rPr lang="pt-BR" sz="1600" dirty="0" err="1">
                <a:latin typeface="Tahoma" pitchFamily="34" charset="0"/>
              </a:rPr>
              <a:t>type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integer</a:t>
            </a:r>
            <a:r>
              <a:rPr lang="pt-BR" sz="16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</a:t>
            </a:r>
            <a:r>
              <a:rPr lang="pt-BR" sz="1600" b="1" dirty="0">
                <a:latin typeface="Tahoma" pitchFamily="34" charset="0"/>
              </a:rPr>
              <a:t>&lt;/</a:t>
            </a:r>
            <a:r>
              <a:rPr lang="pt-BR" sz="1600" b="1" dirty="0" err="1">
                <a:latin typeface="Tahoma" pitchFamily="34" charset="0"/>
              </a:rPr>
              <a:t>xs</a:t>
            </a:r>
            <a:r>
              <a:rPr lang="pt-BR" sz="1600" b="1" dirty="0">
                <a:latin typeface="Tahoma" pitchFamily="34" charset="0"/>
              </a:rPr>
              <a:t>:</a:t>
            </a:r>
            <a:r>
              <a:rPr lang="pt-BR" sz="1600" b="1" dirty="0" err="1">
                <a:latin typeface="Tahoma" pitchFamily="34" charset="0"/>
              </a:rPr>
              <a:t>choice</a:t>
            </a:r>
            <a:r>
              <a:rPr lang="pt-BR" sz="16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&lt;/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sequence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&lt;/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complexType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</a:t>
            </a:r>
            <a:r>
              <a:rPr lang="pt-BR" sz="1600" dirty="0" err="1">
                <a:latin typeface="Tahoma" pitchFamily="34" charset="0"/>
              </a:rPr>
              <a:t>xs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element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name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solidFill>
                  <a:srgbClr val="000099"/>
                </a:solidFill>
                <a:latin typeface="Tahoma" pitchFamily="34" charset="0"/>
              </a:rPr>
              <a:t>publicacao</a:t>
            </a:r>
            <a:r>
              <a:rPr lang="pt-BR" sz="1600" dirty="0">
                <a:latin typeface="Tahoma" pitchFamily="34" charset="0"/>
              </a:rPr>
              <a:t>" </a:t>
            </a:r>
            <a:r>
              <a:rPr lang="pt-BR" sz="1600" dirty="0" err="1">
                <a:latin typeface="Tahoma" pitchFamily="34" charset="0"/>
              </a:rPr>
              <a:t>type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solidFill>
                  <a:srgbClr val="FF0000"/>
                </a:solidFill>
                <a:latin typeface="Tahoma" pitchFamily="34" charset="0"/>
              </a:rPr>
              <a:t>tPublic</a:t>
            </a:r>
            <a:r>
              <a:rPr lang="pt-BR" sz="1600" dirty="0">
                <a:latin typeface="Tahoma" pitchFamily="34" charset="0"/>
              </a:rPr>
              <a:t>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800" dirty="0"/>
              <a:t>Na DTD:</a:t>
            </a:r>
            <a:br>
              <a:rPr lang="pt-BR" sz="1800" dirty="0"/>
            </a:br>
            <a:endParaRPr lang="pt-B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&lt;!ELEMENT </a:t>
            </a:r>
            <a:r>
              <a:rPr lang="pt-BR" sz="1600" dirty="0" err="1">
                <a:latin typeface="Tahoma" pitchFamily="34" charset="0"/>
              </a:rPr>
              <a:t>publicacao</a:t>
            </a:r>
            <a:r>
              <a:rPr lang="pt-BR" sz="1600" dirty="0">
                <a:latin typeface="Tahoma" pitchFamily="34" charset="0"/>
              </a:rPr>
              <a:t> (nome, (</a:t>
            </a:r>
            <a:r>
              <a:rPr lang="pt-BR" sz="1600" b="1" dirty="0">
                <a:latin typeface="Tahoma" pitchFamily="34" charset="0"/>
              </a:rPr>
              <a:t>ISBN | volume</a:t>
            </a:r>
            <a:r>
              <a:rPr lang="pt-BR" sz="1600" dirty="0">
                <a:latin typeface="Tahoma" pitchFamily="34" charset="0"/>
              </a:rPr>
              <a:t>))&gt;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&lt;!ELEMENT nome (#PCDATA)&gt;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&lt;!ELEMENT ISBN (#PCDATA)&gt;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&lt;!ELEMENT volume (#PCDATA)&gt;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All - Restrições</a:t>
            </a:r>
          </a:p>
        </p:txBody>
      </p:sp>
      <p:sp>
        <p:nvSpPr>
          <p:cNvPr id="5283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Todos os elementos no grupo podem aparecer uma vez ou nenhuma vez</a:t>
            </a:r>
          </a:p>
          <a:p>
            <a:r>
              <a:rPr lang="pt-BR"/>
              <a:t>Podem aparecer em qualquer ordem</a:t>
            </a:r>
          </a:p>
          <a:p>
            <a:r>
              <a:rPr lang="pt-BR"/>
              <a:t>Só pode aparecer como grupo mais externo de qualquer modelo de conteúdo</a:t>
            </a:r>
          </a:p>
          <a:p>
            <a:r>
              <a:rPr lang="pt-BR"/>
              <a:t>Os filhos de </a:t>
            </a:r>
            <a:r>
              <a:rPr lang="pt-BR">
                <a:solidFill>
                  <a:srgbClr val="008000"/>
                </a:solidFill>
              </a:rPr>
              <a:t>all</a:t>
            </a:r>
            <a:r>
              <a:rPr lang="pt-BR"/>
              <a:t> devem ser todos elementos (não podem ser grupos)</a:t>
            </a:r>
          </a:p>
          <a:p>
            <a:r>
              <a:rPr lang="pt-BR"/>
              <a:t>Nenhum elemento pode ter cardinalidade maior que 1 (valores permitidos para </a:t>
            </a:r>
            <a:r>
              <a:rPr lang="pt-BR">
                <a:solidFill>
                  <a:srgbClr val="008000"/>
                </a:solidFill>
              </a:rPr>
              <a:t>minOccurs</a:t>
            </a:r>
            <a:r>
              <a:rPr lang="pt-BR"/>
              <a:t> e </a:t>
            </a:r>
            <a:r>
              <a:rPr lang="pt-BR">
                <a:solidFill>
                  <a:srgbClr val="008000"/>
                </a:solidFill>
              </a:rPr>
              <a:t>maxOccurs</a:t>
            </a:r>
            <a:r>
              <a:rPr lang="pt-BR"/>
              <a:t> são 0 e 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All - exemplo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1800" dirty="0"/>
              <a:t>No XML Schema:</a:t>
            </a:r>
          </a:p>
          <a:p>
            <a:pPr>
              <a:lnSpc>
                <a:spcPct val="80000"/>
              </a:lnSpc>
            </a:pPr>
            <a:endParaRPr lang="pt-B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complexType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solidFill>
                  <a:srgbClr val="FF0000"/>
                </a:solidFill>
                <a:latin typeface="Tahoma" pitchFamily="34" charset="0"/>
              </a:rPr>
              <a:t>tAut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  &lt;</a:t>
            </a:r>
            <a:r>
              <a:rPr lang="pt-BR" sz="1800" b="1" dirty="0" err="1">
                <a:latin typeface="Tahoma" pitchFamily="34" charset="0"/>
              </a:rPr>
              <a:t>xs</a:t>
            </a:r>
            <a:r>
              <a:rPr lang="pt-BR" sz="1800" b="1" dirty="0">
                <a:latin typeface="Tahoma" pitchFamily="34" charset="0"/>
              </a:rPr>
              <a:t>:</a:t>
            </a:r>
            <a:r>
              <a:rPr lang="pt-BR" sz="1800" b="1" dirty="0" err="1">
                <a:latin typeface="Tahoma" pitchFamily="34" charset="0"/>
              </a:rPr>
              <a:t>all</a:t>
            </a:r>
            <a:r>
              <a:rPr lang="pt-BR" sz="18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="nome"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="email"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integer</a:t>
            </a:r>
            <a:r>
              <a:rPr lang="pt-BR" sz="18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instituicao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  &lt;/</a:t>
            </a:r>
            <a:r>
              <a:rPr lang="pt-BR" sz="1800" b="1" dirty="0" err="1">
                <a:latin typeface="Tahoma" pitchFamily="34" charset="0"/>
              </a:rPr>
              <a:t>xs</a:t>
            </a:r>
            <a:r>
              <a:rPr lang="pt-BR" sz="1800" b="1" dirty="0">
                <a:latin typeface="Tahoma" pitchFamily="34" charset="0"/>
              </a:rPr>
              <a:t>:</a:t>
            </a:r>
            <a:r>
              <a:rPr lang="pt-BR" sz="1800" b="1" dirty="0" err="1">
                <a:latin typeface="Tahoma" pitchFamily="34" charset="0"/>
              </a:rPr>
              <a:t>all</a:t>
            </a:r>
            <a:r>
              <a:rPr lang="pt-BR" sz="18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complexType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element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name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>
                <a:solidFill>
                  <a:srgbClr val="000099"/>
                </a:solidFill>
                <a:latin typeface="Tahoma" pitchFamily="34" charset="0"/>
              </a:rPr>
              <a:t>autor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type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solidFill>
                  <a:srgbClr val="FF0000"/>
                </a:solidFill>
                <a:latin typeface="Tahoma" pitchFamily="34" charset="0"/>
              </a:rPr>
              <a:t>tAut</a:t>
            </a:r>
            <a:r>
              <a:rPr lang="pt-BR" sz="1800" dirty="0">
                <a:latin typeface="Tahoma" pitchFamily="34" charset="0"/>
              </a:rPr>
              <a:t>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800" dirty="0"/>
              <a:t>Na instancia XML:</a:t>
            </a:r>
            <a:br>
              <a:rPr lang="pt-BR" sz="1800" dirty="0">
                <a:latin typeface="Courier New" pitchFamily="49" charset="0"/>
              </a:rPr>
            </a:br>
            <a:endParaRPr lang="pt-BR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Courier New" pitchFamily="49" charset="0"/>
              </a:rPr>
              <a:t>  </a:t>
            </a: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>
                <a:solidFill>
                  <a:srgbClr val="000099"/>
                </a:solidFill>
                <a:latin typeface="Tahoma" pitchFamily="34" charset="0"/>
              </a:rPr>
              <a:t>autor</a:t>
            </a:r>
            <a:r>
              <a:rPr lang="pt-BR" sz="1800" dirty="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     &lt;nome&gt;Ana Clara&lt;/nome&gt;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     &lt;</a:t>
            </a:r>
            <a:r>
              <a:rPr lang="pt-BR" sz="1800" b="1" dirty="0" err="1">
                <a:latin typeface="Tahoma" pitchFamily="34" charset="0"/>
              </a:rPr>
              <a:t>instituicao</a:t>
            </a:r>
            <a:r>
              <a:rPr lang="pt-BR" sz="1800" b="1" dirty="0">
                <a:latin typeface="Tahoma" pitchFamily="34" charset="0"/>
              </a:rPr>
              <a:t>&gt;Universidade XYZ&lt;/</a:t>
            </a:r>
            <a:r>
              <a:rPr lang="pt-BR" sz="1800" b="1" dirty="0" err="1">
                <a:latin typeface="Tahoma" pitchFamily="34" charset="0"/>
              </a:rPr>
              <a:t>instituicao</a:t>
            </a:r>
            <a:r>
              <a:rPr lang="pt-BR" sz="18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b="1" dirty="0">
                <a:latin typeface="Tahoma" pitchFamily="34" charset="0"/>
              </a:rPr>
              <a:t>     &lt;email&gt;ana@server.domain&lt;/email&gt;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&lt;/</a:t>
            </a:r>
            <a:r>
              <a:rPr lang="pt-BR" sz="1800" dirty="0">
                <a:solidFill>
                  <a:srgbClr val="000099"/>
                </a:solidFill>
                <a:latin typeface="Tahoma" pitchFamily="34" charset="0"/>
              </a:rPr>
              <a:t>autor</a:t>
            </a:r>
            <a:r>
              <a:rPr lang="pt-BR" sz="1800" dirty="0">
                <a:latin typeface="Tahoma" pitchFamily="34" charset="0"/>
              </a:rPr>
              <a:t>&gt;</a:t>
            </a:r>
          </a:p>
        </p:txBody>
      </p:sp>
      <p:sp>
        <p:nvSpPr>
          <p:cNvPr id="321540" name="AutoShape 4"/>
          <p:cNvSpPr>
            <a:spLocks/>
          </p:cNvSpPr>
          <p:nvPr/>
        </p:nvSpPr>
        <p:spPr bwMode="auto">
          <a:xfrm rot="-26257646">
            <a:off x="5427663" y="3463925"/>
            <a:ext cx="358775" cy="3381375"/>
          </a:xfrm>
          <a:prstGeom prst="rightBrace">
            <a:avLst>
              <a:gd name="adj1" fmla="val 785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5070475" y="4184650"/>
            <a:ext cx="3442266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0"/>
              </a:spcBef>
              <a:buFontTx/>
              <a:buChar char="•"/>
            </a:pP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 Todos juntos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Sem restrição de ordem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All – comparando com a DTD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3200"/>
              <a:t>No XML Schema:</a:t>
            </a:r>
          </a:p>
          <a:p>
            <a:endParaRPr lang="pt-BR" sz="3200"/>
          </a:p>
          <a:p>
            <a:pPr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&lt;xs:complexType name="</a:t>
            </a:r>
            <a:r>
              <a:rPr lang="pt-BR" sz="2400">
                <a:solidFill>
                  <a:srgbClr val="FF0000"/>
                </a:solidFill>
                <a:latin typeface="Tahoma" pitchFamily="34" charset="0"/>
              </a:rPr>
              <a:t>tAut</a:t>
            </a:r>
            <a:r>
              <a:rPr lang="pt-BR" sz="2400">
                <a:latin typeface="Tahoma" pitchFamily="34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pt-BR" sz="2400" b="1">
                <a:latin typeface="Tahoma" pitchFamily="34" charset="0"/>
              </a:rPr>
              <a:t>  &lt;xs:all&gt;</a:t>
            </a:r>
          </a:p>
          <a:p>
            <a:pPr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     &lt;xs:element name="nome" type="xs:string"/&gt;</a:t>
            </a:r>
          </a:p>
          <a:p>
            <a:pPr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     &lt;xs:element name="email" type="xs:integer"/&gt;</a:t>
            </a:r>
          </a:p>
          <a:p>
            <a:pPr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     &lt;xs:element name="instituicao" type="xs:string"/&gt;</a:t>
            </a:r>
          </a:p>
          <a:p>
            <a:pPr>
              <a:buFont typeface="Wingdings" pitchFamily="2" charset="2"/>
              <a:buNone/>
            </a:pPr>
            <a:r>
              <a:rPr lang="pt-BR" sz="2400" b="1">
                <a:latin typeface="Tahoma" pitchFamily="34" charset="0"/>
              </a:rPr>
              <a:t>  &lt;/xs:all&gt;</a:t>
            </a:r>
          </a:p>
          <a:p>
            <a:pPr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&lt;/xs:complexType&gt;</a:t>
            </a:r>
          </a:p>
          <a:p>
            <a:pPr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&lt;xs:element name="</a:t>
            </a:r>
            <a:r>
              <a:rPr lang="pt-BR" sz="2400">
                <a:solidFill>
                  <a:srgbClr val="000099"/>
                </a:solidFill>
                <a:latin typeface="Tahoma" pitchFamily="34" charset="0"/>
              </a:rPr>
              <a:t>autor</a:t>
            </a:r>
            <a:r>
              <a:rPr lang="pt-BR" sz="2400">
                <a:latin typeface="Tahoma" pitchFamily="34" charset="0"/>
              </a:rPr>
              <a:t>" type="</a:t>
            </a:r>
            <a:r>
              <a:rPr lang="pt-BR" sz="2400">
                <a:solidFill>
                  <a:srgbClr val="FF0000"/>
                </a:solidFill>
                <a:latin typeface="Tahoma" pitchFamily="34" charset="0"/>
              </a:rPr>
              <a:t>tAut</a:t>
            </a:r>
            <a:r>
              <a:rPr lang="pt-BR" sz="2400">
                <a:latin typeface="Tahoma" pitchFamily="34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endParaRPr lang="pt-BR" sz="2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All – comparando com a DTD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/>
              <a:t>Na DTD:</a:t>
            </a:r>
          </a:p>
          <a:p>
            <a:pPr>
              <a:buFont typeface="Wingding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&lt;!ELEMENT autor (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(nome, email, </a:t>
            </a:r>
            <a:r>
              <a:rPr lang="pt-BR" sz="2000" dirty="0" err="1">
                <a:latin typeface="Tahoma" pitchFamily="34" charset="0"/>
              </a:rPr>
              <a:t>instituicao</a:t>
            </a:r>
            <a:r>
              <a:rPr lang="pt-BR" sz="2000" dirty="0">
                <a:latin typeface="Tahoma" pitchFamily="34" charset="0"/>
              </a:rPr>
              <a:t>) | 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(nome, </a:t>
            </a:r>
            <a:r>
              <a:rPr lang="pt-BR" sz="2000" dirty="0" err="1">
                <a:latin typeface="Tahoma" pitchFamily="34" charset="0"/>
              </a:rPr>
              <a:t>instituicao</a:t>
            </a:r>
            <a:r>
              <a:rPr lang="pt-BR" sz="2000" dirty="0">
                <a:latin typeface="Tahoma" pitchFamily="34" charset="0"/>
              </a:rPr>
              <a:t>, email) | 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(email, nome, </a:t>
            </a:r>
            <a:r>
              <a:rPr lang="pt-BR" sz="2000" dirty="0" err="1">
                <a:latin typeface="Tahoma" pitchFamily="34" charset="0"/>
              </a:rPr>
              <a:t>instituicao</a:t>
            </a:r>
            <a:r>
              <a:rPr lang="pt-BR" sz="2000" dirty="0">
                <a:latin typeface="Tahoma" pitchFamily="34" charset="0"/>
              </a:rPr>
              <a:t>) | 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(email, </a:t>
            </a:r>
            <a:r>
              <a:rPr lang="pt-BR" sz="2000" dirty="0" err="1">
                <a:latin typeface="Tahoma" pitchFamily="34" charset="0"/>
              </a:rPr>
              <a:t>instituicao</a:t>
            </a:r>
            <a:r>
              <a:rPr lang="pt-BR" sz="2000" dirty="0">
                <a:latin typeface="Tahoma" pitchFamily="34" charset="0"/>
              </a:rPr>
              <a:t>, nome) | 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(</a:t>
            </a:r>
            <a:r>
              <a:rPr lang="pt-BR" sz="2000" dirty="0" err="1">
                <a:latin typeface="Tahoma" pitchFamily="34" charset="0"/>
              </a:rPr>
              <a:t>instituicao</a:t>
            </a:r>
            <a:r>
              <a:rPr lang="pt-BR" sz="2000" dirty="0">
                <a:latin typeface="Tahoma" pitchFamily="34" charset="0"/>
              </a:rPr>
              <a:t>, nome, email) | 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(</a:t>
            </a:r>
            <a:r>
              <a:rPr lang="pt-BR" sz="2000" dirty="0" err="1">
                <a:latin typeface="Tahoma" pitchFamily="34" charset="0"/>
              </a:rPr>
              <a:t>instituicao</a:t>
            </a:r>
            <a:r>
              <a:rPr lang="pt-BR" sz="2000" dirty="0">
                <a:latin typeface="Tahoma" pitchFamily="34" charset="0"/>
              </a:rPr>
              <a:t>, email, nome)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)&gt;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&lt;!ELEMENT nome (#PCDATA)&gt;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&lt;!ELEMENT email (#PCDATA)&gt;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&lt;!ELEMENT </a:t>
            </a:r>
            <a:r>
              <a:rPr lang="pt-BR" sz="2000" dirty="0" err="1">
                <a:latin typeface="Tahoma" pitchFamily="34" charset="0"/>
              </a:rPr>
              <a:t>instituicao</a:t>
            </a:r>
            <a:r>
              <a:rPr lang="pt-BR" sz="2000" dirty="0">
                <a:latin typeface="Tahoma" pitchFamily="34" charset="0"/>
              </a:rPr>
              <a:t> (#PCDATA)&gt;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4024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sz="2000" dirty="0"/>
              <a:t>Construa um </a:t>
            </a:r>
            <a:r>
              <a:rPr lang="pt-BR" sz="2000" dirty="0" err="1"/>
              <a:t>XMLSchema</a:t>
            </a:r>
            <a:r>
              <a:rPr lang="pt-BR" sz="2000" dirty="0"/>
              <a:t> de tal forma que o seguinte documento XML possa ser validado:</a:t>
            </a:r>
            <a:endParaRPr lang="pt-BR" sz="2400" dirty="0"/>
          </a:p>
          <a:p>
            <a:pPr>
              <a:lnSpc>
                <a:spcPct val="80000"/>
              </a:lnSpc>
            </a:pPr>
            <a:endParaRPr lang="pt-BR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400" dirty="0">
                <a:latin typeface="Courier New" pitchFamily="49" charset="0"/>
              </a:rPr>
              <a:t>  </a:t>
            </a: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itens_pedido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&lt;item&gt;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&lt;produto&gt;caneta azul&lt;/produto&gt;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&lt;quantidade&gt;100&lt;/quantidade&gt;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&lt;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&gt;2&lt;/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&lt;/item&gt;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&lt;item&gt;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&lt;produto&gt;caneta preta&lt;/produto&gt;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&lt;quantidade&gt;200&lt;/quantidade&gt;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&lt;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&gt;3&lt;/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&lt;/item&gt;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&lt;/</a:t>
            </a:r>
            <a:r>
              <a:rPr lang="pt-BR" sz="1800" dirty="0" err="1">
                <a:latin typeface="Tahoma" pitchFamily="34" charset="0"/>
              </a:rPr>
              <a:t>itens_pedido</a:t>
            </a:r>
            <a:r>
              <a:rPr lang="pt-BR" sz="18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/>
              <a:t>Construa um </a:t>
            </a:r>
            <a:r>
              <a:rPr lang="pt-BR" sz="2400" dirty="0" err="1"/>
              <a:t>XMLSchema</a:t>
            </a:r>
            <a:r>
              <a:rPr lang="pt-BR" sz="2400" dirty="0"/>
              <a:t> para o elemento cliente de modo que ele possa ser ou pessoa física, ou pessoa jurídica</a:t>
            </a:r>
          </a:p>
          <a:p>
            <a:endParaRPr lang="pt-BR" sz="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&lt;cliente&gt;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</a:t>
            </a:r>
            <a:r>
              <a:rPr lang="pt-BR" sz="1800" dirty="0" err="1">
                <a:latin typeface="Tahoma" pitchFamily="34" charset="0"/>
              </a:rPr>
              <a:t>razao_social</a:t>
            </a:r>
            <a:r>
              <a:rPr lang="pt-BR" sz="1800" dirty="0">
                <a:latin typeface="Tahoma" pitchFamily="34" charset="0"/>
              </a:rPr>
              <a:t>&gt;JOAQUIM S.A.&lt;/</a:t>
            </a:r>
            <a:r>
              <a:rPr lang="pt-BR" sz="1800" dirty="0" err="1">
                <a:latin typeface="Tahoma" pitchFamily="34" charset="0"/>
              </a:rPr>
              <a:t>razao_social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</a:t>
            </a:r>
            <a:r>
              <a:rPr lang="pt-BR" sz="1800" dirty="0" err="1">
                <a:latin typeface="Tahoma" pitchFamily="34" charset="0"/>
              </a:rPr>
              <a:t>cnpj</a:t>
            </a:r>
            <a:r>
              <a:rPr lang="pt-BR" sz="1800" dirty="0">
                <a:latin typeface="Tahoma" pitchFamily="34" charset="0"/>
              </a:rPr>
              <a:t>&gt;00.000.000/0001-00&lt;/</a:t>
            </a:r>
            <a:r>
              <a:rPr lang="pt-BR" sz="1800" dirty="0" err="1">
                <a:latin typeface="Tahoma" pitchFamily="34" charset="0"/>
              </a:rPr>
              <a:t>cnpj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&lt;/cliente&gt;</a:t>
            </a:r>
            <a:endParaRPr lang="pt-BR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/>
              <a:t>ou</a:t>
            </a:r>
            <a:endParaRPr lang="pt-BR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</a:t>
            </a:r>
            <a:r>
              <a:rPr lang="pt-BR" sz="1800" dirty="0">
                <a:latin typeface="Tahoma" pitchFamily="34" charset="0"/>
              </a:rPr>
              <a:t>&lt;cliente&gt;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&lt;nome&gt;JOSÉ&lt;/nome&gt;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&lt;</a:t>
            </a:r>
            <a:r>
              <a:rPr lang="pt-BR" sz="1800" dirty="0" err="1">
                <a:latin typeface="Tahoma" pitchFamily="34" charset="0"/>
              </a:rPr>
              <a:t>cpf</a:t>
            </a:r>
            <a:r>
              <a:rPr lang="pt-BR" sz="1800" dirty="0">
                <a:latin typeface="Tahoma" pitchFamily="34" charset="0"/>
              </a:rPr>
              <a:t>&gt;000.000.000-00&lt;/</a:t>
            </a:r>
            <a:r>
              <a:rPr lang="pt-BR" sz="1800" dirty="0" err="1">
                <a:latin typeface="Tahoma" pitchFamily="34" charset="0"/>
              </a:rPr>
              <a:t>cpf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&lt;/cliente&gt;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Atributos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Atributos podem ser definidos com </a:t>
            </a:r>
            <a:r>
              <a:rPr lang="pt-BR" sz="2400" b="1" dirty="0" err="1">
                <a:latin typeface="Tahoma" pitchFamily="34" charset="0"/>
              </a:rPr>
              <a:t>attribute</a:t>
            </a:r>
            <a:endParaRPr lang="pt-BR" sz="2400" b="1" dirty="0">
              <a:latin typeface="Tahoma" pitchFamily="34" charset="0"/>
            </a:endParaRPr>
          </a:p>
          <a:p>
            <a:r>
              <a:rPr lang="pt-BR" sz="2400" dirty="0"/>
              <a:t>Um atributo pode ser declarado dentro do escopo de um </a:t>
            </a:r>
            <a:r>
              <a:rPr lang="pt-BR" sz="2400" dirty="0" err="1">
                <a:latin typeface="Tahoma" pitchFamily="34" charset="0"/>
              </a:rPr>
              <a:t>complexType</a:t>
            </a:r>
            <a:endParaRPr lang="pt-BR" sz="2400" dirty="0">
              <a:latin typeface="Tahoma" pitchFamily="34" charset="0"/>
            </a:endParaRPr>
          </a:p>
          <a:p>
            <a:pPr lvl="1"/>
            <a:r>
              <a:rPr lang="pt-BR" sz="2000" dirty="0"/>
              <a:t>diferentes atributos podem ser declarados com o mesmo nome, mas com significados diferentes</a:t>
            </a:r>
          </a:p>
          <a:p>
            <a:r>
              <a:rPr lang="pt-BR" sz="2400" dirty="0"/>
              <a:t>Quando declarados fora do escopo de um </a:t>
            </a:r>
            <a:r>
              <a:rPr lang="pt-BR" sz="2400" dirty="0" err="1">
                <a:latin typeface="Tahoma" pitchFamily="34" charset="0"/>
              </a:rPr>
              <a:t>complexType</a:t>
            </a:r>
            <a:endParaRPr lang="pt-BR" sz="2400" dirty="0">
              <a:latin typeface="Tahoma" pitchFamily="34" charset="0"/>
            </a:endParaRPr>
          </a:p>
          <a:p>
            <a:pPr lvl="1"/>
            <a:r>
              <a:rPr lang="pt-BR" sz="2000" dirty="0"/>
              <a:t>diferentes tipos complexos podem compartilhar atributos sem precisar redeclará-los</a:t>
            </a:r>
            <a:endParaRPr lang="pt-BR" dirty="0"/>
          </a:p>
          <a:p>
            <a:r>
              <a:rPr lang="pt-BR" sz="2400" dirty="0"/>
              <a:t>Na declaração, não é necessário dizer a quem o atributo pertence</a:t>
            </a:r>
          </a:p>
          <a:p>
            <a:pPr>
              <a:buFont typeface="Wingdings" pitchFamily="2" charset="2"/>
              <a:buNone/>
            </a:pPr>
            <a:endParaRPr lang="pt-BR" sz="2000" dirty="0"/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attribute</a:t>
            </a: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name</a:t>
            </a:r>
            <a:r>
              <a:rPr lang="pt-BR" sz="2400" dirty="0">
                <a:latin typeface="Tahoma" pitchFamily="34" charset="0"/>
              </a:rPr>
              <a:t>="data" </a:t>
            </a:r>
            <a:r>
              <a:rPr lang="pt-BR" sz="2400" dirty="0" err="1">
                <a:latin typeface="Tahoma" pitchFamily="34" charset="0"/>
              </a:rPr>
              <a:t>type</a:t>
            </a:r>
            <a:r>
              <a:rPr lang="pt-BR" sz="2400" dirty="0">
                <a:latin typeface="Tahoma" pitchFamily="34" charset="0"/>
              </a:rPr>
              <a:t>="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:date"/&gt;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Atributos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Use</a:t>
            </a:r>
          </a:p>
          <a:p>
            <a:pPr lvl="1"/>
            <a:r>
              <a:rPr lang="pt-BR" b="1" dirty="0" err="1">
                <a:latin typeface="Tahoma" pitchFamily="34" charset="0"/>
              </a:rPr>
              <a:t>required</a:t>
            </a:r>
            <a:r>
              <a:rPr lang="pt-BR" dirty="0"/>
              <a:t>: obrigatório</a:t>
            </a:r>
          </a:p>
          <a:p>
            <a:pPr lvl="1"/>
            <a:r>
              <a:rPr lang="pt-BR" b="1" dirty="0" err="1">
                <a:latin typeface="Tahoma" pitchFamily="34" charset="0"/>
              </a:rPr>
              <a:t>optional</a:t>
            </a:r>
            <a:r>
              <a:rPr lang="pt-BR" dirty="0"/>
              <a:t>: opcional. Neste caso o valor é especificado em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Tahoma" pitchFamily="34" charset="0"/>
              </a:rPr>
              <a:t>value</a:t>
            </a:r>
            <a:endParaRPr lang="pt-BR" dirty="0"/>
          </a:p>
          <a:p>
            <a:pPr lvl="1"/>
            <a:r>
              <a:rPr lang="pt-BR" b="1" dirty="0" err="1">
                <a:latin typeface="Tahoma" pitchFamily="34" charset="0"/>
              </a:rPr>
              <a:t>fixed</a:t>
            </a:r>
            <a:r>
              <a:rPr lang="pt-BR" dirty="0"/>
              <a:t>: possui um valor fixo. </a:t>
            </a:r>
            <a:endParaRPr lang="pt-BR" dirty="0">
              <a:latin typeface="Tahoma" pitchFamily="34" charset="0"/>
            </a:endParaRPr>
          </a:p>
          <a:p>
            <a:r>
              <a:rPr lang="pt-BR" b="1" dirty="0" err="1"/>
              <a:t>Value</a:t>
            </a:r>
            <a:endParaRPr lang="pt-BR" b="1" dirty="0"/>
          </a:p>
          <a:p>
            <a:pPr lvl="1"/>
            <a:r>
              <a:rPr lang="pt-BR" dirty="0"/>
              <a:t>Indica o valor </a:t>
            </a:r>
            <a:r>
              <a:rPr lang="pt-BR" i="1" dirty="0"/>
              <a:t>default</a:t>
            </a:r>
            <a:r>
              <a:rPr lang="pt-BR" dirty="0"/>
              <a:t>, caso ele seja omitido</a:t>
            </a:r>
          </a:p>
          <a:p>
            <a:pPr lvl="1"/>
            <a:endParaRPr lang="pt-BR" dirty="0"/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attribute</a:t>
            </a: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name</a:t>
            </a:r>
            <a:r>
              <a:rPr lang="pt-BR" sz="2400" dirty="0">
                <a:latin typeface="Tahoma" pitchFamily="34" charset="0"/>
              </a:rPr>
              <a:t>="pais" </a:t>
            </a:r>
            <a:r>
              <a:rPr lang="pt-BR" sz="2400" dirty="0" err="1">
                <a:latin typeface="Tahoma" pitchFamily="34" charset="0"/>
              </a:rPr>
              <a:t>type</a:t>
            </a:r>
            <a:r>
              <a:rPr lang="pt-BR" sz="2400" dirty="0">
                <a:latin typeface="Tahoma" pitchFamily="34" charset="0"/>
              </a:rPr>
              <a:t>="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:string"</a:t>
            </a:r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           </a:t>
            </a:r>
            <a:r>
              <a:rPr lang="pt-BR" sz="2400" b="1" dirty="0">
                <a:latin typeface="Tahoma" pitchFamily="34" charset="0"/>
              </a:rPr>
              <a:t>use=</a:t>
            </a:r>
            <a:r>
              <a:rPr lang="pt-BR" sz="2400" dirty="0">
                <a:latin typeface="Tahoma" pitchFamily="34" charset="0"/>
              </a:rPr>
              <a:t>“</a:t>
            </a:r>
            <a:r>
              <a:rPr lang="pt-BR" sz="2400" dirty="0" err="1">
                <a:latin typeface="Tahoma" pitchFamily="34" charset="0"/>
              </a:rPr>
              <a:t>optional</a:t>
            </a:r>
            <a:r>
              <a:rPr lang="pt-BR" sz="2400" dirty="0">
                <a:latin typeface="Tahoma" pitchFamily="34" charset="0"/>
              </a:rPr>
              <a:t>" </a:t>
            </a:r>
            <a:r>
              <a:rPr lang="pt-BR" sz="2400" b="1" dirty="0" err="1">
                <a:latin typeface="Tahoma" pitchFamily="34" charset="0"/>
              </a:rPr>
              <a:t>value</a:t>
            </a:r>
            <a:r>
              <a:rPr lang="pt-BR" sz="2400" b="1" dirty="0">
                <a:latin typeface="Tahoma" pitchFamily="34" charset="0"/>
              </a:rPr>
              <a:t>="</a:t>
            </a:r>
            <a:r>
              <a:rPr lang="pt-BR" sz="2400" dirty="0">
                <a:latin typeface="Tahoma" pitchFamily="34" charset="0"/>
              </a:rPr>
              <a:t>Brasil"/&gt;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XML Schema</a:t>
            </a:r>
            <a:endParaRPr lang="pt-BR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/>
              <a:t>Utilizado para descrever a estrutura de um documento XML, assim como a DTD</a:t>
            </a:r>
          </a:p>
          <a:p>
            <a:r>
              <a:rPr lang="pt-BR" sz="2400"/>
              <a:t>Utiliza sintaxe XML</a:t>
            </a:r>
          </a:p>
          <a:p>
            <a:r>
              <a:rPr lang="pt-BR" sz="2400"/>
              <a:t>Sintaxe simples: fácil compreensão humana</a:t>
            </a:r>
          </a:p>
          <a:p>
            <a:r>
              <a:rPr lang="pt-BR" sz="2400"/>
              <a:t>Introduz tipos de dados</a:t>
            </a:r>
          </a:p>
          <a:p>
            <a:pPr lvl="1"/>
            <a:r>
              <a:rPr lang="pt-BR" sz="2000"/>
              <a:t>data, string, números, etc.</a:t>
            </a:r>
            <a:endParaRPr lang="pt-BR"/>
          </a:p>
          <a:p>
            <a:r>
              <a:rPr lang="pt-BR" sz="2400"/>
              <a:t>Estrutura</a:t>
            </a:r>
            <a:endParaRPr lang="pt-BR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pt-BR" sz="2000" b="1">
                <a:latin typeface="Tahoma" pitchFamily="34" charset="0"/>
              </a:rPr>
              <a:t>&lt;xs:schema&gt;</a:t>
            </a:r>
            <a:endParaRPr lang="pt-BR" sz="2000">
              <a:latin typeface="Tahom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	&lt;!-- declaração de tipos, elementos e atributos --&gt;</a:t>
            </a:r>
          </a:p>
          <a:p>
            <a:pPr lvl="1">
              <a:buFont typeface="Wingdings" pitchFamily="2" charset="2"/>
              <a:buNone/>
            </a:pPr>
            <a:r>
              <a:rPr lang="pt-BR" sz="2000" b="1">
                <a:latin typeface="Tahoma" pitchFamily="34" charset="0"/>
              </a:rPr>
              <a:t>&lt;/xs:schema&gt;</a:t>
            </a:r>
            <a:endParaRPr lang="pt-BR" b="1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Exemplo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complexType</a:t>
            </a: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name</a:t>
            </a:r>
            <a:r>
              <a:rPr lang="pt-BR" sz="2400" dirty="0">
                <a:latin typeface="Tahoma" pitchFamily="34" charset="0"/>
              </a:rPr>
              <a:t>="</a:t>
            </a:r>
            <a:r>
              <a:rPr lang="pt-BR" sz="2400" dirty="0" err="1">
                <a:solidFill>
                  <a:srgbClr val="FF0000"/>
                </a:solidFill>
                <a:latin typeface="Tahoma" pitchFamily="34" charset="0"/>
              </a:rPr>
              <a:t>tEnder</a:t>
            </a:r>
            <a:r>
              <a:rPr lang="pt-BR" sz="24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Tahoma" pitchFamily="34" charset="0"/>
              </a:rPr>
              <a:t>  </a:t>
            </a: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sequence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    &lt;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element</a:t>
            </a: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name</a:t>
            </a:r>
            <a:r>
              <a:rPr lang="pt-BR" sz="2400" dirty="0">
                <a:latin typeface="Tahoma" pitchFamily="34" charset="0"/>
              </a:rPr>
              <a:t>="rua" </a:t>
            </a:r>
            <a:r>
              <a:rPr lang="pt-BR" sz="2400" dirty="0" err="1">
                <a:latin typeface="Tahoma" pitchFamily="34" charset="0"/>
              </a:rPr>
              <a:t>type</a:t>
            </a:r>
            <a:r>
              <a:rPr lang="pt-BR" sz="2400" dirty="0">
                <a:latin typeface="Tahoma" pitchFamily="34" charset="0"/>
              </a:rPr>
              <a:t>="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    &lt;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element</a:t>
            </a: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name</a:t>
            </a:r>
            <a:r>
              <a:rPr lang="pt-BR" sz="2400" dirty="0">
                <a:latin typeface="Tahoma" pitchFamily="34" charset="0"/>
              </a:rPr>
              <a:t>="numero" </a:t>
            </a:r>
            <a:r>
              <a:rPr lang="pt-BR" sz="2400" dirty="0" err="1">
                <a:latin typeface="Tahoma" pitchFamily="34" charset="0"/>
              </a:rPr>
              <a:t>type</a:t>
            </a:r>
            <a:r>
              <a:rPr lang="pt-BR" sz="2400" dirty="0">
                <a:latin typeface="Tahoma" pitchFamily="34" charset="0"/>
              </a:rPr>
              <a:t>="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integer</a:t>
            </a:r>
            <a:r>
              <a:rPr lang="pt-BR" sz="24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    &lt;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element</a:t>
            </a: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name</a:t>
            </a:r>
            <a:r>
              <a:rPr lang="pt-BR" sz="2400" dirty="0">
                <a:latin typeface="Tahoma" pitchFamily="34" charset="0"/>
              </a:rPr>
              <a:t>="cidade" </a:t>
            </a:r>
            <a:r>
              <a:rPr lang="pt-BR" sz="2400" dirty="0" err="1">
                <a:latin typeface="Tahoma" pitchFamily="34" charset="0"/>
              </a:rPr>
              <a:t>type</a:t>
            </a:r>
            <a:r>
              <a:rPr lang="pt-BR" sz="2400" dirty="0">
                <a:latin typeface="Tahoma" pitchFamily="34" charset="0"/>
              </a:rPr>
              <a:t>="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:string"/&gt;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  &lt;/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sequence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b="1" dirty="0">
                <a:latin typeface="Tahoma" pitchFamily="34" charset="0"/>
              </a:rPr>
              <a:t>  &lt;</a:t>
            </a:r>
            <a:r>
              <a:rPr lang="pt-BR" sz="2400" b="1" dirty="0" err="1">
                <a:latin typeface="Tahoma" pitchFamily="34" charset="0"/>
              </a:rPr>
              <a:t>xs</a:t>
            </a:r>
            <a:r>
              <a:rPr lang="pt-BR" sz="2400" b="1" dirty="0">
                <a:latin typeface="Tahoma" pitchFamily="34" charset="0"/>
              </a:rPr>
              <a:t>:</a:t>
            </a:r>
            <a:r>
              <a:rPr lang="pt-BR" sz="2400" b="1" dirty="0" err="1">
                <a:latin typeface="Tahoma" pitchFamily="34" charset="0"/>
              </a:rPr>
              <a:t>attribute</a:t>
            </a:r>
            <a:r>
              <a:rPr lang="pt-BR" sz="2400" b="1" dirty="0">
                <a:latin typeface="Tahoma" pitchFamily="34" charset="0"/>
              </a:rPr>
              <a:t> </a:t>
            </a:r>
            <a:r>
              <a:rPr lang="pt-BR" sz="2400" b="1" dirty="0" err="1">
                <a:latin typeface="Tahoma" pitchFamily="34" charset="0"/>
              </a:rPr>
              <a:t>name</a:t>
            </a:r>
            <a:r>
              <a:rPr lang="pt-BR" sz="2400" b="1" dirty="0">
                <a:latin typeface="Tahoma" pitchFamily="34" charset="0"/>
              </a:rPr>
              <a:t>=“tipo” </a:t>
            </a:r>
            <a:r>
              <a:rPr lang="pt-BR" sz="2400" b="1" dirty="0" err="1">
                <a:latin typeface="Tahoma" pitchFamily="34" charset="0"/>
              </a:rPr>
              <a:t>type</a:t>
            </a:r>
            <a:r>
              <a:rPr lang="pt-BR" sz="2400" b="1" dirty="0">
                <a:latin typeface="Tahoma" pitchFamily="34" charset="0"/>
              </a:rPr>
              <a:t>=“</a:t>
            </a:r>
            <a:r>
              <a:rPr lang="pt-BR" sz="2400" b="1" dirty="0" err="1">
                <a:latin typeface="Tahoma" pitchFamily="34" charset="0"/>
              </a:rPr>
              <a:t>xs</a:t>
            </a:r>
            <a:r>
              <a:rPr lang="pt-BR" sz="2400" b="1" dirty="0">
                <a:latin typeface="Tahoma" pitchFamily="34" charset="0"/>
              </a:rPr>
              <a:t>:string”/&gt;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&lt;/</a:t>
            </a:r>
            <a:r>
              <a:rPr lang="pt-BR" sz="2400" dirty="0" err="1">
                <a:latin typeface="Tahoma" pitchFamily="34" charset="0"/>
              </a:rPr>
              <a:t>xs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complexType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/>
              <a:t>Crie um esquema completo para o documento abaixo</a:t>
            </a:r>
            <a:endParaRPr lang="pt-BR" dirty="0"/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&lt;pedido numero="1001"&gt;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&lt;cliente&gt;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&lt;</a:t>
            </a:r>
            <a:r>
              <a:rPr lang="pt-BR" sz="1800" dirty="0" err="1">
                <a:latin typeface="Tahoma" pitchFamily="34" charset="0"/>
              </a:rPr>
              <a:t>razao_social</a:t>
            </a:r>
            <a:r>
              <a:rPr lang="pt-BR" sz="1800" dirty="0">
                <a:latin typeface="Tahoma" pitchFamily="34" charset="0"/>
              </a:rPr>
              <a:t>&gt;JOAQUIM&lt;/</a:t>
            </a:r>
            <a:r>
              <a:rPr lang="pt-BR" sz="1800" dirty="0" err="1">
                <a:latin typeface="Tahoma" pitchFamily="34" charset="0"/>
              </a:rPr>
              <a:t>razao_social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&lt;</a:t>
            </a:r>
            <a:r>
              <a:rPr lang="pt-BR" sz="1800" dirty="0" err="1">
                <a:latin typeface="Tahoma" pitchFamily="34" charset="0"/>
              </a:rPr>
              <a:t>cnpj</a:t>
            </a:r>
            <a:r>
              <a:rPr lang="pt-BR" sz="1800" dirty="0">
                <a:latin typeface="Tahoma" pitchFamily="34" charset="0"/>
              </a:rPr>
              <a:t>&gt;00.000.000/0001-00&lt;/</a:t>
            </a:r>
            <a:r>
              <a:rPr lang="pt-BR" sz="1800" dirty="0" err="1">
                <a:latin typeface="Tahoma" pitchFamily="34" charset="0"/>
              </a:rPr>
              <a:t>cnpj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&lt;/cliente&gt;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&lt;</a:t>
            </a:r>
            <a:r>
              <a:rPr lang="pt-BR" sz="1800" dirty="0" err="1">
                <a:latin typeface="Tahoma" pitchFamily="34" charset="0"/>
              </a:rPr>
              <a:t>itens_pedido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&lt;item&gt;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&lt;produto&gt;caneta azul&lt;/produto&gt;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&lt;quantidade&gt;100&lt;/quantidade&gt;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&lt;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&gt;2&lt;/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&lt;/item&gt;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&lt;item&gt;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&lt;produto&gt;caneta preta&lt;/produto&gt;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&lt;quantidade&gt;200&lt;/quantidade&gt;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&lt;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&gt;3&lt;/</a:t>
            </a:r>
            <a:r>
              <a:rPr lang="pt-BR" sz="1800" dirty="0" err="1">
                <a:latin typeface="Tahoma" pitchFamily="34" charset="0"/>
              </a:rPr>
              <a:t>preco_unit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&lt;/item&gt;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&lt;/</a:t>
            </a:r>
            <a:r>
              <a:rPr lang="pt-BR" sz="1800" dirty="0" err="1">
                <a:latin typeface="Tahoma" pitchFamily="34" charset="0"/>
              </a:rPr>
              <a:t>itens_pedido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&lt;/pedido&gt;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XML </a:t>
            </a:r>
            <a:r>
              <a:rPr lang="pt-BR" dirty="0" err="1"/>
              <a:t>Schema</a:t>
            </a:r>
            <a:r>
              <a:rPr lang="pt-BR" dirty="0"/>
              <a:t> também permite</a:t>
            </a:r>
          </a:p>
          <a:p>
            <a:pPr lvl="1"/>
            <a:r>
              <a:rPr lang="pt-BR" dirty="0"/>
              <a:t>Declarar elementos mistos</a:t>
            </a:r>
          </a:p>
          <a:p>
            <a:pPr lvl="1"/>
            <a:r>
              <a:rPr lang="pt-BR" dirty="0"/>
              <a:t>Declarar elementos vazios</a:t>
            </a:r>
          </a:p>
          <a:p>
            <a:pPr lvl="1"/>
            <a:r>
              <a:rPr lang="pt-BR" dirty="0"/>
              <a:t>Fazer “herança” de tipos</a:t>
            </a:r>
          </a:p>
          <a:p>
            <a:pPr lvl="1"/>
            <a:r>
              <a:rPr lang="pt-BR" dirty="0"/>
              <a:t>Fazer restrições a tipos simples (por exemplo, criando uma máscara para um tipo string para que ele possa representar um CEP como 5 dígitos seguidos de 1 traço seguidos de 3 dígitos)</a:t>
            </a:r>
          </a:p>
          <a:p>
            <a:pPr lvl="1"/>
            <a:r>
              <a:rPr lang="pt-BR" dirty="0"/>
              <a:t>Fazer referências a elementos de forma mais poderosa do que ID e IDREF em </a:t>
            </a:r>
            <a:r>
              <a:rPr lang="pt-BR" dirty="0" err="1"/>
              <a:t>DTDs</a:t>
            </a:r>
            <a:endParaRPr lang="pt-BR" dirty="0"/>
          </a:p>
          <a:p>
            <a:pPr lvl="1"/>
            <a:r>
              <a:rPr lang="pt-BR" dirty="0"/>
              <a:t>Definir chaves para um documento</a:t>
            </a:r>
            <a:endParaRPr lang="pt-BR" u="sng" dirty="0"/>
          </a:p>
          <a:p>
            <a:pPr lvl="1"/>
            <a:r>
              <a:rPr lang="pt-BR" dirty="0"/>
              <a:t>...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Onde pesquisar mais?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Tutorial W3Schools:</a:t>
            </a:r>
          </a:p>
          <a:p>
            <a:pPr lvl="1"/>
            <a:r>
              <a:rPr lang="pt-BR" dirty="0">
                <a:hlinkClick r:id="rId2"/>
              </a:rPr>
              <a:t>http://www.w3schools.com/Schema/default.asp</a:t>
            </a:r>
            <a:r>
              <a:rPr lang="pt-BR" dirty="0"/>
              <a:t> </a:t>
            </a:r>
          </a:p>
          <a:p>
            <a:r>
              <a:rPr lang="pt-BR" dirty="0"/>
              <a:t>Página W3C</a:t>
            </a:r>
          </a:p>
          <a:p>
            <a:pPr lvl="1"/>
            <a:r>
              <a:rPr lang="pt-BR" dirty="0">
                <a:hlinkClick r:id="rId3"/>
              </a:rPr>
              <a:t>http://www.w3.org/TR/xmlschema-0/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Basicamente...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b="1" i="1" dirty="0">
                <a:solidFill>
                  <a:srgbClr val="FF0000"/>
                </a:solidFill>
              </a:rPr>
              <a:t>Todos</a:t>
            </a:r>
            <a:r>
              <a:rPr lang="pt-BR" sz="2400" dirty="0"/>
              <a:t> os elementos devem ser associados a tipos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Os elementos atômicos (folhas da arvore XML) e atributos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Tipos Básicos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Definição de tipos primitivos - data, número, string, </a:t>
            </a:r>
            <a:r>
              <a:rPr lang="pt-BR" sz="1800" dirty="0" err="1"/>
              <a:t>etc</a:t>
            </a:r>
            <a:endParaRPr lang="pt-BR" sz="18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Tipos Simples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Uso de</a:t>
            </a:r>
            <a:r>
              <a:rPr lang="pt-BR" sz="1800" b="1" dirty="0"/>
              <a:t> </a:t>
            </a:r>
            <a:r>
              <a:rPr lang="pt-BR" sz="1800" b="1" dirty="0" err="1">
                <a:latin typeface="Tahoma" pitchFamily="34" charset="0"/>
              </a:rPr>
              <a:t>simpleType</a:t>
            </a:r>
            <a:endParaRPr lang="pt-BR" sz="1800" b="1" dirty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pt-BR" sz="1800" dirty="0"/>
              <a:t>Definição de estruturas simples a partir dos tipos básicos</a:t>
            </a:r>
          </a:p>
          <a:p>
            <a:pPr lvl="2">
              <a:lnSpc>
                <a:spcPct val="90000"/>
              </a:lnSpc>
            </a:pPr>
            <a:endParaRPr lang="pt-BR" sz="1800" dirty="0"/>
          </a:p>
          <a:p>
            <a:pPr>
              <a:lnSpc>
                <a:spcPct val="90000"/>
              </a:lnSpc>
            </a:pPr>
            <a:r>
              <a:rPr lang="pt-BR" sz="2400" dirty="0"/>
              <a:t>Os elementos compostos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Tipos Complexos</a:t>
            </a:r>
          </a:p>
          <a:p>
            <a:pPr lvl="2">
              <a:lnSpc>
                <a:spcPct val="90000"/>
              </a:lnSpc>
            </a:pPr>
            <a:r>
              <a:rPr lang="pt-BR" sz="1800" dirty="0"/>
              <a:t>Uso de </a:t>
            </a:r>
            <a:r>
              <a:rPr lang="pt-BR" sz="1800" b="1" dirty="0" err="1">
                <a:latin typeface="Tahoma" pitchFamily="34" charset="0"/>
              </a:rPr>
              <a:t>complexType</a:t>
            </a:r>
            <a:endParaRPr lang="pt-BR" sz="1800" b="1" dirty="0">
              <a:latin typeface="Tahoma" pitchFamily="34" charset="0"/>
            </a:endParaRPr>
          </a:p>
          <a:p>
            <a:pPr lvl="2">
              <a:lnSpc>
                <a:spcPct val="90000"/>
              </a:lnSpc>
            </a:pPr>
            <a:r>
              <a:rPr lang="pt-BR" sz="1800" dirty="0"/>
              <a:t>Definição de estruturas complexas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Uso de </a:t>
            </a:r>
            <a:r>
              <a:rPr lang="pt-BR" i="1"/>
              <a:t>namespace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schema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ahoma" pitchFamily="34" charset="0"/>
              </a:rPr>
              <a:t>xmlns</a:t>
            </a:r>
            <a:r>
              <a:rPr lang="pt-BR" sz="1800" b="1" dirty="0">
                <a:solidFill>
                  <a:srgbClr val="FF0000"/>
                </a:solidFill>
                <a:latin typeface="Tahoma" pitchFamily="34" charset="0"/>
              </a:rPr>
              <a:t>:</a:t>
            </a:r>
            <a:r>
              <a:rPr lang="pt-BR" sz="1800" b="1" dirty="0" err="1">
                <a:solidFill>
                  <a:srgbClr val="FF0000"/>
                </a:solidFill>
                <a:latin typeface="Tahoma" pitchFamily="34" charset="0"/>
              </a:rPr>
              <a:t>xs</a:t>
            </a:r>
            <a:r>
              <a:rPr lang="pt-BR" sz="1800" b="1" dirty="0">
                <a:solidFill>
                  <a:srgbClr val="FF0000"/>
                </a:solidFill>
                <a:latin typeface="Tahoma" pitchFamily="34" charset="0"/>
              </a:rPr>
              <a:t>="http://www.w3.org/2001/XMLSchema“</a:t>
            </a:r>
          </a:p>
          <a:p>
            <a:pPr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    </a:t>
            </a:r>
            <a:r>
              <a:rPr lang="pt-BR" sz="1800" b="1" dirty="0" err="1">
                <a:solidFill>
                  <a:schemeClr val="accent2"/>
                </a:solidFill>
                <a:latin typeface="Tahoma" pitchFamily="34" charset="0"/>
              </a:rPr>
              <a:t>elementFormDefault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qualified</a:t>
            </a:r>
            <a:r>
              <a:rPr lang="pt-BR" sz="1800" dirty="0">
                <a:latin typeface="Tahoma" pitchFamily="34" charset="0"/>
              </a:rPr>
              <a:t>"     </a:t>
            </a:r>
          </a:p>
          <a:p>
            <a:pPr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         </a:t>
            </a:r>
            <a:r>
              <a:rPr lang="pt-BR" sz="1800" b="1" dirty="0" err="1">
                <a:solidFill>
                  <a:schemeClr val="accent2"/>
                </a:solidFill>
                <a:latin typeface="Tahoma" pitchFamily="34" charset="0"/>
              </a:rPr>
              <a:t>attributeFormDefault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unqualified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 lvl="1"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&lt;!-- declaração de tipos, elementos e atributos --&gt;</a:t>
            </a:r>
          </a:p>
          <a:p>
            <a:pPr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schema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endParaRPr lang="pt-BR" sz="1800" dirty="0">
              <a:latin typeface="Tahoma" pitchFamily="34" charset="0"/>
            </a:endParaRPr>
          </a:p>
          <a:p>
            <a:endParaRPr lang="pt-BR" sz="1800" dirty="0"/>
          </a:p>
          <a:p>
            <a:r>
              <a:rPr lang="pt-BR" sz="2400" dirty="0"/>
              <a:t>Não é necessário colocar os atributos </a:t>
            </a:r>
            <a:r>
              <a:rPr lang="pt-B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elementFormDefault</a:t>
            </a:r>
            <a:r>
              <a:rPr lang="pt-BR" sz="2400" dirty="0"/>
              <a:t> e </a:t>
            </a:r>
            <a:r>
              <a:rPr lang="pt-B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attributeFormDefault</a:t>
            </a:r>
            <a:endParaRPr lang="pt-BR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pt-BR" sz="2000" dirty="0"/>
              <a:t>Quando não especificados, assume-se o valor default para ambos (“</a:t>
            </a:r>
            <a:r>
              <a:rPr lang="pt-BR" sz="2000" dirty="0" err="1"/>
              <a:t>unqualified</a:t>
            </a:r>
            <a:r>
              <a:rPr lang="pt-BR" sz="2000" dirty="0"/>
              <a:t>”)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Uso de </a:t>
            </a:r>
            <a:r>
              <a:rPr lang="pt-BR" i="1"/>
              <a:t>namespace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instância XML, é necessário declarar o </a:t>
            </a:r>
            <a:r>
              <a:rPr lang="pt-BR" i="1" dirty="0" err="1"/>
              <a:t>namespace</a:t>
            </a:r>
            <a:r>
              <a:rPr lang="pt-BR" dirty="0"/>
              <a:t> do XML </a:t>
            </a:r>
            <a:r>
              <a:rPr lang="pt-BR" dirty="0" err="1"/>
              <a:t>Schema</a:t>
            </a:r>
            <a:endParaRPr lang="pt-BR" dirty="0"/>
          </a:p>
          <a:p>
            <a:r>
              <a:rPr lang="pt-BR" dirty="0"/>
              <a:t>Isto é feito no elemento raiz do documento:</a:t>
            </a:r>
          </a:p>
          <a:p>
            <a:endParaRPr lang="pt-BR" dirty="0"/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&lt;bibliografia </a:t>
            </a:r>
            <a:r>
              <a:rPr lang="pt-BR" sz="2000" dirty="0" err="1">
                <a:solidFill>
                  <a:srgbClr val="CC3399"/>
                </a:solidFill>
                <a:latin typeface="Tahoma" pitchFamily="34" charset="0"/>
              </a:rPr>
              <a:t>xmlns</a:t>
            </a:r>
            <a:r>
              <a:rPr lang="pt-BR" sz="2000" dirty="0">
                <a:solidFill>
                  <a:srgbClr val="CC3399"/>
                </a:solidFill>
                <a:latin typeface="Tahoma" pitchFamily="34" charset="0"/>
              </a:rPr>
              <a:t>:</a:t>
            </a:r>
            <a:r>
              <a:rPr lang="pt-BR" sz="2000" dirty="0" err="1">
                <a:solidFill>
                  <a:srgbClr val="CC3399"/>
                </a:solidFill>
                <a:latin typeface="Tahoma" pitchFamily="34" charset="0"/>
              </a:rPr>
              <a:t>xsi</a:t>
            </a:r>
            <a:r>
              <a:rPr lang="pt-BR" sz="2000" dirty="0">
                <a:solidFill>
                  <a:srgbClr val="CC3399"/>
                </a:solidFill>
                <a:latin typeface="Tahoma" pitchFamily="34" charset="0"/>
              </a:rPr>
              <a:t>="http://www.w3.org/2001/XMLSchema-instance”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&lt;/bibliografia&gt;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pic>
        <p:nvPicPr>
          <p:cNvPr id="31232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18854"/>
            <a:ext cx="4038600" cy="3288654"/>
          </a:xfrm>
          <a:ln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03801" y="2781300"/>
            <a:ext cx="3278188" cy="2447925"/>
            <a:chOff x="3152" y="1752"/>
            <a:chExt cx="2065" cy="1542"/>
          </a:xfrm>
        </p:grpSpPr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>
              <a:off x="3152" y="2160"/>
              <a:ext cx="771" cy="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12328" name="Rectangle 8"/>
            <p:cNvSpPr>
              <a:spLocks noChangeArrowheads="1"/>
            </p:cNvSpPr>
            <p:nvPr/>
          </p:nvSpPr>
          <p:spPr bwMode="auto">
            <a:xfrm>
              <a:off x="3198" y="2205"/>
              <a:ext cx="771" cy="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12329" name="Rectangle 9"/>
            <p:cNvSpPr>
              <a:spLocks noChangeArrowheads="1"/>
            </p:cNvSpPr>
            <p:nvPr/>
          </p:nvSpPr>
          <p:spPr bwMode="auto">
            <a:xfrm>
              <a:off x="3243" y="2250"/>
              <a:ext cx="771" cy="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12330" name="Rectangle 10"/>
            <p:cNvSpPr>
              <a:spLocks noChangeArrowheads="1"/>
            </p:cNvSpPr>
            <p:nvPr/>
          </p:nvSpPr>
          <p:spPr bwMode="auto">
            <a:xfrm>
              <a:off x="3288" y="2296"/>
              <a:ext cx="771" cy="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12331" name="Rectangle 11"/>
            <p:cNvSpPr>
              <a:spLocks noChangeArrowheads="1"/>
            </p:cNvSpPr>
            <p:nvPr/>
          </p:nvSpPr>
          <p:spPr bwMode="auto">
            <a:xfrm>
              <a:off x="3334" y="2341"/>
              <a:ext cx="771" cy="9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pt-BR"/>
            </a:p>
          </p:txBody>
        </p:sp>
        <p:cxnSp>
          <p:nvCxnSpPr>
            <p:cNvPr id="312332" name="AutoShape 12"/>
            <p:cNvCxnSpPr>
              <a:cxnSpLocks noChangeShapeType="1"/>
              <a:stCxn id="312337" idx="1"/>
              <a:endCxn id="312327" idx="0"/>
            </p:cNvCxnSpPr>
            <p:nvPr/>
          </p:nvCxnSpPr>
          <p:spPr bwMode="auto">
            <a:xfrm rot="10800000" flipV="1">
              <a:off x="3538" y="1871"/>
              <a:ext cx="748" cy="28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2333" name="AutoShape 13"/>
            <p:cNvCxnSpPr>
              <a:cxnSpLocks noChangeShapeType="1"/>
              <a:stCxn id="312337" idx="1"/>
              <a:endCxn id="312328" idx="0"/>
            </p:cNvCxnSpPr>
            <p:nvPr/>
          </p:nvCxnSpPr>
          <p:spPr bwMode="auto">
            <a:xfrm rot="10800000" flipV="1">
              <a:off x="3584" y="1871"/>
              <a:ext cx="702" cy="33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2334" name="AutoShape 14"/>
            <p:cNvCxnSpPr>
              <a:cxnSpLocks noChangeShapeType="1"/>
              <a:stCxn id="312337" idx="1"/>
              <a:endCxn id="312329" idx="0"/>
            </p:cNvCxnSpPr>
            <p:nvPr/>
          </p:nvCxnSpPr>
          <p:spPr bwMode="auto">
            <a:xfrm rot="10800000" flipV="1">
              <a:off x="3629" y="1871"/>
              <a:ext cx="657" cy="37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2335" name="AutoShape 15"/>
            <p:cNvCxnSpPr>
              <a:cxnSpLocks noChangeShapeType="1"/>
              <a:stCxn id="312337" idx="1"/>
              <a:endCxn id="312330" idx="0"/>
            </p:cNvCxnSpPr>
            <p:nvPr/>
          </p:nvCxnSpPr>
          <p:spPr bwMode="auto">
            <a:xfrm rot="10800000" flipV="1">
              <a:off x="3674" y="1871"/>
              <a:ext cx="612" cy="4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2336" name="AutoShape 16"/>
            <p:cNvCxnSpPr>
              <a:cxnSpLocks noChangeShapeType="1"/>
              <a:stCxn id="312337" idx="1"/>
              <a:endCxn id="312331" idx="0"/>
            </p:cNvCxnSpPr>
            <p:nvPr/>
          </p:nvCxnSpPr>
          <p:spPr bwMode="auto">
            <a:xfrm rot="10800000" flipV="1">
              <a:off x="3720" y="1871"/>
              <a:ext cx="566" cy="4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12337" name="Rectangle 17"/>
            <p:cNvSpPr>
              <a:spLocks noChangeArrowheads="1"/>
            </p:cNvSpPr>
            <p:nvPr/>
          </p:nvSpPr>
          <p:spPr bwMode="auto">
            <a:xfrm>
              <a:off x="4286" y="1752"/>
              <a:ext cx="931" cy="23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pt-BR">
                  <a:latin typeface="Tahoma" pitchFamily="34" charset="0"/>
                </a:rPr>
                <a:t>XML Schema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Como ligar um XML a um XML Schema?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No elemento raiz do documento XML, adicionar os atributos </a:t>
            </a:r>
          </a:p>
          <a:p>
            <a:pPr lvl="1">
              <a:lnSpc>
                <a:spcPct val="90000"/>
              </a:lnSpc>
            </a:pPr>
            <a:r>
              <a:rPr 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noNamespaceSchemaLocation</a:t>
            </a:r>
            <a:r>
              <a:rPr lang="pt-BR"/>
              <a:t> – quando não usamos namespace – valor do atributo é o caminho para o arquivo XSD</a:t>
            </a:r>
            <a:r>
              <a:rPr 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BR" b="1">
              <a:solidFill>
                <a:srgbClr val="CC3399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b="1">
                <a:solidFill>
                  <a:srgbClr val="CC3399"/>
                </a:solidFill>
              </a:rPr>
              <a:t>OU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BR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pt-BR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schemaLocation</a:t>
            </a:r>
            <a:r>
              <a:rPr lang="pt-BR"/>
              <a:t> – necessário quando estamos usando um namespace associado ao nosso esquema – valor do atributo é o nome do namespace, um espaço em branco e o caminho para o arquivo XSD</a:t>
            </a:r>
          </a:p>
          <a:p>
            <a:pPr lvl="2">
              <a:lnSpc>
                <a:spcPct val="90000"/>
              </a:lnSpc>
            </a:pPr>
            <a:r>
              <a:rPr lang="pt-BR"/>
              <a:t>Neste caso, é necessário também declarar o namespace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Como ligar um XML a um XML Schema? (Exemplos)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Usando noNamespaceSchemaLocation</a:t>
            </a:r>
          </a:p>
          <a:p>
            <a:pPr>
              <a:buFont typeface="Wingdings" pitchFamily="2" charset="2"/>
              <a:buNone/>
            </a:pPr>
            <a:r>
              <a:rPr lang="pt-BR" sz="2400">
                <a:solidFill>
                  <a:srgbClr val="006666"/>
                </a:solidFill>
              </a:rPr>
              <a:t>No doc. XML: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&lt;endereco xmlns:xsi="http://www.w3.org/2001/XMLSchema-instance" </a:t>
            </a:r>
            <a:r>
              <a:rPr lang="pt-BR" sz="2000">
                <a:solidFill>
                  <a:schemeClr val="accent2"/>
                </a:solidFill>
                <a:latin typeface="Tahoma" pitchFamily="34" charset="0"/>
              </a:rPr>
              <a:t>xsi:noNamespaceSchemaLocation</a:t>
            </a:r>
            <a:r>
              <a:rPr lang="pt-BR" sz="2000">
                <a:latin typeface="Tahoma" pitchFamily="34" charset="0"/>
              </a:rPr>
              <a:t>="endereco.xsd"&gt;</a:t>
            </a:r>
          </a:p>
          <a:p>
            <a:pPr>
              <a:buFont typeface="Wingdings" pitchFamily="2" charset="2"/>
              <a:buNone/>
            </a:pPr>
            <a:r>
              <a:rPr lang="pt-BR"/>
              <a:t>...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&lt;/endereco&gt;</a:t>
            </a:r>
          </a:p>
          <a:p>
            <a:pPr>
              <a:buFont typeface="Wingdings" pitchFamily="2" charset="2"/>
              <a:buNone/>
            </a:pPr>
            <a:endParaRPr lang="pt-BR" sz="2000">
              <a:solidFill>
                <a:srgbClr val="0066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t-BR" sz="2400">
                <a:solidFill>
                  <a:srgbClr val="006666"/>
                </a:solidFill>
              </a:rPr>
              <a:t>No esquema:</a:t>
            </a:r>
            <a:r>
              <a:rPr lang="pt-BR"/>
              <a:t> 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&lt;xs:schema xmlns:xs="http://www.w3.org/2001/XMLSchema"&gt;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&lt;/xs:schema&gt;</a:t>
            </a:r>
          </a:p>
          <a:p>
            <a:pPr>
              <a:buFont typeface="Wingdings" pitchFamily="2" charset="2"/>
              <a:buNone/>
            </a:pPr>
            <a:endParaRPr lang="pt-BR"/>
          </a:p>
        </p:txBody>
      </p:sp>
      <p:sp>
        <p:nvSpPr>
          <p:cNvPr id="534532" name="Line 4"/>
          <p:cNvSpPr>
            <a:spLocks noChangeShapeType="1"/>
          </p:cNvSpPr>
          <p:nvPr/>
        </p:nvSpPr>
        <p:spPr bwMode="auto">
          <a:xfrm>
            <a:off x="274638" y="4062413"/>
            <a:ext cx="8542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2765</Words>
  <Application>Microsoft Office PowerPoint</Application>
  <PresentationFormat>Apresentação na tela (4:3)</PresentationFormat>
  <Paragraphs>387</Paragraphs>
  <Slides>33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Arial;Courier</vt:lpstr>
      <vt:lpstr>Courier New</vt:lpstr>
      <vt:lpstr>Tahoma</vt:lpstr>
      <vt:lpstr>Wingdings</vt:lpstr>
      <vt:lpstr>Design padrão</vt:lpstr>
      <vt:lpstr>Integração de Sistemas e XML</vt:lpstr>
      <vt:lpstr>Apresentação do PowerPoint</vt:lpstr>
      <vt:lpstr>XML Schema</vt:lpstr>
      <vt:lpstr>Basicamente... </vt:lpstr>
      <vt:lpstr>Uso de namespace</vt:lpstr>
      <vt:lpstr>Uso de namespace</vt:lpstr>
      <vt:lpstr>Declaração</vt:lpstr>
      <vt:lpstr>Como ligar um XML a um XML Schema?</vt:lpstr>
      <vt:lpstr>Como ligar um XML a um XML Schema? (Exemplos)</vt:lpstr>
      <vt:lpstr>Como ligar um XML a um XML Schema? (Exemplos)</vt:lpstr>
      <vt:lpstr>Definições </vt:lpstr>
      <vt:lpstr>Definições</vt:lpstr>
      <vt:lpstr>Os tipos...</vt:lpstr>
      <vt:lpstr>Tipos complexos - complexType</vt:lpstr>
      <vt:lpstr>Cardinalidade</vt:lpstr>
      <vt:lpstr>Cardinalidade - exemplo</vt:lpstr>
      <vt:lpstr>Delimitadores de grupo</vt:lpstr>
      <vt:lpstr>Sequence - exemplo</vt:lpstr>
      <vt:lpstr>Sequence – comparando com DTD</vt:lpstr>
      <vt:lpstr>Choice – exemplo</vt:lpstr>
      <vt:lpstr>Choice – comparando com a DTD</vt:lpstr>
      <vt:lpstr>All - Restrições</vt:lpstr>
      <vt:lpstr>All - exemplo</vt:lpstr>
      <vt:lpstr>All – comparando com a DTD</vt:lpstr>
      <vt:lpstr>All – comparando com a DTD</vt:lpstr>
      <vt:lpstr>Exercício </vt:lpstr>
      <vt:lpstr>Exercício </vt:lpstr>
      <vt:lpstr>Atributos</vt:lpstr>
      <vt:lpstr>Atributos</vt:lpstr>
      <vt:lpstr>Exemplo</vt:lpstr>
      <vt:lpstr>Exercício</vt:lpstr>
      <vt:lpstr>Outras funcionalidades</vt:lpstr>
      <vt:lpstr>Onde pesquisar mais?</vt:lpstr>
    </vt:vector>
  </TitlesOfParts>
  <Company>Núcleo de Computação Eletrônica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</dc:title>
  <dc:creator>NCE-UFRJ</dc:creator>
  <cp:lastModifiedBy>Sergio Serra</cp:lastModifiedBy>
  <cp:revision>56</cp:revision>
  <dcterms:created xsi:type="dcterms:W3CDTF">2007-04-02T14:31:28Z</dcterms:created>
  <dcterms:modified xsi:type="dcterms:W3CDTF">2020-09-19T14:24:19Z</dcterms:modified>
</cp:coreProperties>
</file>