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5"/>
  </p:notesMasterIdLst>
  <p:handoutMasterIdLst>
    <p:handoutMasterId r:id="rId76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302" r:id="rId17"/>
    <p:sldId id="274" r:id="rId18"/>
    <p:sldId id="275" r:id="rId19"/>
    <p:sldId id="303" r:id="rId20"/>
    <p:sldId id="297" r:id="rId21"/>
    <p:sldId id="298" r:id="rId22"/>
    <p:sldId id="299" r:id="rId23"/>
    <p:sldId id="300" r:id="rId24"/>
    <p:sldId id="301" r:id="rId25"/>
    <p:sldId id="377" r:id="rId26"/>
    <p:sldId id="370" r:id="rId27"/>
    <p:sldId id="305" r:id="rId28"/>
    <p:sldId id="307" r:id="rId29"/>
    <p:sldId id="371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5" r:id="rId48"/>
    <p:sldId id="326" r:id="rId49"/>
    <p:sldId id="327" r:id="rId50"/>
    <p:sldId id="328" r:id="rId51"/>
    <p:sldId id="329" r:id="rId52"/>
    <p:sldId id="330" r:id="rId53"/>
    <p:sldId id="331" r:id="rId54"/>
    <p:sldId id="332" r:id="rId55"/>
    <p:sldId id="333" r:id="rId56"/>
    <p:sldId id="334" r:id="rId57"/>
    <p:sldId id="335" r:id="rId58"/>
    <p:sldId id="336" r:id="rId59"/>
    <p:sldId id="337" r:id="rId60"/>
    <p:sldId id="338" r:id="rId61"/>
    <p:sldId id="339" r:id="rId62"/>
    <p:sldId id="340" r:id="rId63"/>
    <p:sldId id="341" r:id="rId64"/>
    <p:sldId id="343" r:id="rId65"/>
    <p:sldId id="344" r:id="rId66"/>
    <p:sldId id="345" r:id="rId67"/>
    <p:sldId id="378" r:id="rId68"/>
    <p:sldId id="380" r:id="rId69"/>
    <p:sldId id="372" r:id="rId70"/>
    <p:sldId id="375" r:id="rId71"/>
    <p:sldId id="374" r:id="rId72"/>
    <p:sldId id="376" r:id="rId73"/>
    <p:sldId id="379" r:id="rId74"/>
  </p:sldIdLst>
  <p:sldSz cx="9144000" cy="6858000" type="screen4x3"/>
  <p:notesSz cx="7315200" cy="9601200"/>
  <p:defaultTextStyle>
    <a:defPPr>
      <a:defRPr lang="pt-BR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6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101" autoAdjust="0"/>
  </p:normalViewPr>
  <p:slideViewPr>
    <p:cSldViewPr snapToGrid="0">
      <p:cViewPr varScale="1">
        <p:scale>
          <a:sx n="62" d="100"/>
          <a:sy n="62" d="100"/>
        </p:scale>
        <p:origin x="1776" y="58"/>
      </p:cViewPr>
      <p:guideLst>
        <p:guide orient="horz" pos="356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6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endParaRPr lang="pt-B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endParaRPr lang="pt-B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endParaRPr lang="pt-BR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fld id="{B2189126-B6CA-48CF-BF2E-9695391BC9F1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endParaRPr lang="pt-B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endParaRPr lang="pt-B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endParaRPr lang="pt-B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fld id="{6D5895D1-EAC2-43B3-9258-EBD263E281BF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435FE6-FAA9-48D6-979B-85E2FC86262A}" type="slidenum">
              <a:rPr lang="pt-BR"/>
              <a:pPr/>
              <a:t>2</a:t>
            </a:fld>
            <a:endParaRPr lang="pt-BR"/>
          </a:p>
        </p:txBody>
      </p:sp>
      <p:sp>
        <p:nvSpPr>
          <p:cNvPr id="1105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0450"/>
          </a:xfrm>
          <a:ln/>
        </p:spPr>
      </p:sp>
      <p:sp>
        <p:nvSpPr>
          <p:cNvPr id="11059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895D1-EAC2-43B3-9258-EBD263E281BF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432A3-C246-4B95-9DC9-E7AB46297622}" type="slidenum">
              <a:rPr lang="en-US"/>
              <a:pPr/>
              <a:t>70</a:t>
            </a:fld>
            <a:endParaRPr lang="en-US"/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1DE43F-879F-45CC-978D-0C249601F31A}" type="slidenum">
              <a:rPr lang="en-US"/>
              <a:pPr/>
              <a:t>71</a:t>
            </a:fld>
            <a:endParaRPr lang="en-US"/>
          </a:p>
        </p:txBody>
      </p:sp>
      <p:sp>
        <p:nvSpPr>
          <p:cNvPr id="80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Web </a:t>
            </a:r>
            <a:r>
              <a:rPr lang="pt-BR" dirty="0" err="1"/>
              <a:t>Services</a:t>
            </a:r>
            <a:r>
              <a:rPr lang="pt-BR" dirty="0"/>
              <a:t> são aplicações fracamente acopladas que interagem dinamicamente através</a:t>
            </a:r>
          </a:p>
          <a:p>
            <a:r>
              <a:rPr lang="pt-BR" dirty="0"/>
              <a:t>de redes TCP/IP (Internet e/ou Intranets), através da publicação, localização e invocação destes</a:t>
            </a:r>
          </a:p>
          <a:p>
            <a:r>
              <a:rPr lang="pt-BR"/>
              <a:t>pela Web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895D1-EAC2-43B3-9258-EBD263E281BF}" type="slidenum">
              <a:rPr lang="pt-BR" smtClean="0"/>
              <a:pPr/>
              <a:t>73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0138C-0DBE-4021-A5A9-53DBCF3E6D4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A8EC1-18BF-42E6-B936-8F7E46F9521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5919D8-4AF1-4800-8EA2-27305DB4B12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52400" y="1295400"/>
            <a:ext cx="4343400" cy="48006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48006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814A950-D6D8-4696-B917-74D1D659055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1940D8-20C8-4B65-BAA1-B7C7EAACD1B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416B2-BF7D-4461-B90C-F816B9436A3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221B8D-E771-4DA2-A2A1-5F9A0E2BC9E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038F75-6254-4F99-91C5-10B980E1124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A71873-4F05-4207-98BB-78A1D664FD1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EF70AE-0F34-4920-A1D8-75D961A337D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3FDD5-3470-4DB0-BE24-15502286B06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E762F4-28CB-415D-80E0-9C14D83DB7D4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/>
            </a:lvl1pPr>
          </a:lstStyle>
          <a:p>
            <a:fld id="{8485C39A-2408-42F9-A9E1-C16C828E7742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xpathvisualizer.codeplex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slt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9613" y="260350"/>
            <a:ext cx="6307137" cy="792163"/>
          </a:xfrm>
        </p:spPr>
        <p:txBody>
          <a:bodyPr/>
          <a:lstStyle/>
          <a:p>
            <a:pPr algn="l"/>
            <a:r>
              <a:rPr lang="pt-BR" sz="3200" b="1" dirty="0"/>
              <a:t>Integração de Sistemas e XML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92350" y="1939925"/>
            <a:ext cx="6400800" cy="1752600"/>
          </a:xfrm>
        </p:spPr>
        <p:txBody>
          <a:bodyPr/>
          <a:lstStyle/>
          <a:p>
            <a:pPr algn="r"/>
            <a:r>
              <a:rPr lang="pt-BR" sz="4000" b="1" dirty="0"/>
              <a:t>Navegação e Transformação em XML</a:t>
            </a:r>
          </a:p>
          <a:p>
            <a:pPr algn="r"/>
            <a:r>
              <a:rPr lang="pt-BR" sz="2800" dirty="0"/>
              <a:t>Aula 03</a:t>
            </a:r>
          </a:p>
          <a:p>
            <a:pPr algn="r"/>
            <a:endParaRPr lang="pt-BR" sz="2800" dirty="0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995488" y="981075"/>
            <a:ext cx="4032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 dirty="0"/>
              <a:t>PROF. Sergio Serra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Caminhos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forma abreviada para os múltiplos "</a:t>
            </a:r>
            <a:r>
              <a:rPr lang="pt-BR" dirty="0">
                <a:solidFill>
                  <a:schemeClr val="accent2"/>
                </a:solidFill>
              </a:rPr>
              <a:t>*</a:t>
            </a:r>
            <a:r>
              <a:rPr lang="pt-BR" dirty="0"/>
              <a:t>" é </a:t>
            </a:r>
            <a:r>
              <a:rPr lang="pt-BR" dirty="0">
                <a:solidFill>
                  <a:schemeClr val="accent2"/>
                </a:solidFill>
              </a:rPr>
              <a:t>//</a:t>
            </a:r>
          </a:p>
          <a:p>
            <a:pPr lvl="1"/>
            <a:r>
              <a:rPr lang="pt-BR" dirty="0"/>
              <a:t>Ex: selecionar todos os elementos </a:t>
            </a:r>
            <a:r>
              <a:rPr lang="pt-BR" dirty="0" err="1">
                <a:latin typeface="Tahoma" pitchFamily="34" charset="0"/>
              </a:rPr>
              <a:t>paragrafo</a:t>
            </a:r>
            <a:r>
              <a:rPr lang="pt-BR" dirty="0"/>
              <a:t> que ocorrem em qualquer lugar de </a:t>
            </a:r>
            <a:r>
              <a:rPr lang="pt-BR" dirty="0">
                <a:latin typeface="Tahoma" pitchFamily="34" charset="0"/>
              </a:rPr>
              <a:t>capitulo</a:t>
            </a:r>
          </a:p>
          <a:p>
            <a:pPr lvl="1">
              <a:buFont typeface="Wingdings" pitchFamily="2" charset="2"/>
              <a:buNone/>
            </a:pPr>
            <a:r>
              <a:rPr lang="pt-BR" sz="1000" dirty="0">
                <a:latin typeface="Courier New" pitchFamily="49" charset="0"/>
              </a:rPr>
              <a:t> </a:t>
            </a:r>
          </a:p>
          <a:p>
            <a:pPr lvl="1">
              <a:buFont typeface="Wingdings" pitchFamily="2" charset="2"/>
              <a:buNone/>
            </a:pPr>
            <a:r>
              <a:rPr lang="pt-BR" dirty="0">
                <a:solidFill>
                  <a:srgbClr val="008000"/>
                </a:solidFill>
                <a:latin typeface="Tahoma" pitchFamily="34" charset="0"/>
              </a:rPr>
              <a:t>/capitulo//</a:t>
            </a:r>
            <a:r>
              <a:rPr lang="pt-BR" dirty="0" err="1">
                <a:solidFill>
                  <a:srgbClr val="008000"/>
                </a:solidFill>
                <a:latin typeface="Tahoma" pitchFamily="34" charset="0"/>
              </a:rPr>
              <a:t>paragrafo</a:t>
            </a:r>
            <a:endParaRPr lang="pt-BR" dirty="0">
              <a:solidFill>
                <a:srgbClr val="008000"/>
              </a:solidFill>
              <a:latin typeface="Tahoma" pitchFamily="34" charset="0"/>
            </a:endParaRPr>
          </a:p>
          <a:p>
            <a:pPr lvl="1"/>
            <a:endParaRPr lang="pt-BR" sz="1000" dirty="0"/>
          </a:p>
          <a:p>
            <a:r>
              <a:rPr lang="pt-BR" dirty="0"/>
              <a:t>Para selecionar todos os </a:t>
            </a:r>
            <a:r>
              <a:rPr lang="pt-BR" sz="2400" dirty="0" err="1">
                <a:latin typeface="Tahoma" pitchFamily="34" charset="0"/>
              </a:rPr>
              <a:t>paragrafo</a:t>
            </a:r>
            <a:r>
              <a:rPr lang="pt-BR" dirty="0"/>
              <a:t> </a:t>
            </a:r>
            <a:r>
              <a:rPr lang="pt-BR" b="1" dirty="0"/>
              <a:t>diretamente</a:t>
            </a:r>
            <a:r>
              <a:rPr lang="pt-BR" dirty="0"/>
              <a:t> dentro do elemento corrente:</a:t>
            </a:r>
          </a:p>
          <a:p>
            <a:pPr>
              <a:buFont typeface="Wingdings" pitchFamily="2" charset="2"/>
              <a:buNone/>
            </a:pPr>
            <a:r>
              <a:rPr lang="pt-BR" dirty="0">
                <a:latin typeface="Courier New" pitchFamily="49" charset="0"/>
              </a:rPr>
              <a:t>	 </a:t>
            </a:r>
            <a:r>
              <a:rPr lang="pt-BR" sz="2400" dirty="0">
                <a:solidFill>
                  <a:srgbClr val="008000"/>
                </a:solidFill>
                <a:latin typeface="Tahoma" pitchFamily="34" charset="0"/>
              </a:rPr>
              <a:t>//</a:t>
            </a:r>
            <a:r>
              <a:rPr lang="pt-BR" sz="2400" dirty="0" err="1">
                <a:solidFill>
                  <a:srgbClr val="008000"/>
                </a:solidFill>
                <a:latin typeface="Tahoma" pitchFamily="34" charset="0"/>
              </a:rPr>
              <a:t>paragrafo</a:t>
            </a:r>
            <a:endParaRPr lang="pt-BR" sz="2400" dirty="0">
              <a:solidFill>
                <a:srgbClr val="008000"/>
              </a:solidFill>
              <a:latin typeface="Tahoma" pitchFamily="34" charset="0"/>
            </a:endParaRPr>
          </a:p>
          <a:p>
            <a:r>
              <a:rPr lang="pt-BR" dirty="0"/>
              <a:t>Seleção do elemento corrente:</a:t>
            </a:r>
          </a:p>
          <a:p>
            <a:pPr>
              <a:buFont typeface="Wingdings" pitchFamily="2" charset="2"/>
              <a:buNone/>
            </a:pPr>
            <a:r>
              <a:rPr lang="pt-BR" dirty="0">
                <a:latin typeface="Courier New" pitchFamily="49" charset="0"/>
              </a:rPr>
              <a:t>	</a:t>
            </a:r>
            <a:r>
              <a:rPr lang="pt-BR" dirty="0">
                <a:solidFill>
                  <a:srgbClr val="008000"/>
                </a:solidFill>
                <a:latin typeface="Courier New" pitchFamily="49" charset="0"/>
              </a:rPr>
              <a:t>.</a:t>
            </a:r>
            <a:r>
              <a:rPr lang="pt-BR" dirty="0">
                <a:latin typeface="Courier New" pitchFamily="49" charset="0"/>
              </a:rPr>
              <a:t>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Brincando com XPath...</a:t>
            </a:r>
            <a:endParaRPr lang="en-US"/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Arquivo: artigo.</a:t>
            </a:r>
            <a:r>
              <a:rPr lang="pt-BR" dirty="0" err="1"/>
              <a:t>xml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Disponível no </a:t>
            </a:r>
            <a:r>
              <a:rPr lang="pt-BR" dirty="0" err="1"/>
              <a:t>moodle</a:t>
            </a:r>
            <a:endParaRPr lang="en-US" dirty="0"/>
          </a:p>
          <a:p>
            <a:pPr>
              <a:buFont typeface="Wingdings" pitchFamily="2" charset="2"/>
              <a:buNone/>
            </a:pPr>
            <a:r>
              <a:rPr lang="pt-BR" dirty="0"/>
              <a:t>------------------------------------</a:t>
            </a:r>
          </a:p>
          <a:p>
            <a:r>
              <a:rPr lang="pt-BR" dirty="0"/>
              <a:t>Faça download/Use o </a:t>
            </a:r>
            <a:r>
              <a:rPr lang="pt-BR" b="1" dirty="0" err="1"/>
              <a:t>Editix</a:t>
            </a:r>
            <a:endParaRPr lang="pt-BR" b="1" dirty="0"/>
          </a:p>
          <a:p>
            <a:pPr lvl="1"/>
            <a:r>
              <a:rPr lang="pt-BR" dirty="0"/>
              <a:t>Abrir o arquivo XML a ser consultado, digitar a expressão </a:t>
            </a:r>
            <a:r>
              <a:rPr lang="pt-BR" dirty="0" err="1"/>
              <a:t>XPath</a:t>
            </a:r>
            <a:r>
              <a:rPr lang="pt-BR" dirty="0"/>
              <a:t> e apertar a seta verde.</a:t>
            </a:r>
          </a:p>
          <a:p>
            <a:endParaRPr lang="pt-BR" dirty="0"/>
          </a:p>
          <a:p>
            <a:r>
              <a:rPr lang="pt-BR" dirty="0"/>
              <a:t>XPath </a:t>
            </a:r>
            <a:r>
              <a:rPr lang="pt-BR" dirty="0" err="1"/>
              <a:t>Visualizer</a:t>
            </a:r>
            <a:r>
              <a:rPr lang="pt-BR" dirty="0"/>
              <a:t> (opcional) </a:t>
            </a:r>
          </a:p>
          <a:p>
            <a:pPr lvl="1"/>
            <a:r>
              <a:rPr lang="pt-BR" dirty="0"/>
              <a:t>Disponível em </a:t>
            </a:r>
            <a:r>
              <a:rPr lang="pt-BR" dirty="0">
                <a:hlinkClick r:id="rId2"/>
              </a:rPr>
              <a:t>http://xpathvisualizer.codeplex.com/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892837" cy="667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95972" name="Text Box 4"/>
          <p:cNvSpPr txBox="1">
            <a:spLocks noChangeArrowheads="1"/>
          </p:cNvSpPr>
          <p:nvPr/>
        </p:nvSpPr>
        <p:spPr bwMode="auto">
          <a:xfrm>
            <a:off x="6608763" y="0"/>
            <a:ext cx="2535237" cy="366713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dirty="0" err="1"/>
              <a:t>Editix</a:t>
            </a:r>
            <a:endParaRPr 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 1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pt-BR" dirty="0"/>
              <a:t>Usando o documento XML fornecido (artigo.</a:t>
            </a:r>
            <a:r>
              <a:rPr lang="pt-BR" dirty="0" err="1"/>
              <a:t>xml</a:t>
            </a:r>
            <a:r>
              <a:rPr lang="pt-BR" dirty="0"/>
              <a:t>), crie expressões XPath para as seguintes consultas:</a:t>
            </a:r>
          </a:p>
          <a:p>
            <a:pPr marL="609600" indent="-609600">
              <a:lnSpc>
                <a:spcPct val="80000"/>
              </a:lnSpc>
            </a:pPr>
            <a:endParaRPr lang="pt-BR" dirty="0"/>
          </a:p>
          <a:p>
            <a:pPr marL="990600" lvl="1" indent="-5334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pt-BR" dirty="0"/>
              <a:t>Selecionar as instituições dos autores do artigo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pt-BR" dirty="0"/>
              <a:t>Selecionar todos os parágrafos das seções do artigo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pt-BR" dirty="0"/>
              <a:t>Selecionar nomes dos autores do artigo propriamente dito e das referencias bibliográficas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pt-BR" dirty="0"/>
              <a:t>Selecionar pai do elemento </a:t>
            </a:r>
            <a:r>
              <a:rPr lang="pt-BR" dirty="0" err="1"/>
              <a:t>endereco</a:t>
            </a:r>
            <a:endParaRPr lang="pt-BR" dirty="0"/>
          </a:p>
          <a:p>
            <a:pPr marL="990600" lvl="1" indent="-5334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pt-BR" dirty="0"/>
              <a:t>Selecionar avô do elemento </a:t>
            </a:r>
            <a:r>
              <a:rPr lang="pt-BR" dirty="0" err="1"/>
              <a:t>paragrafo</a:t>
            </a:r>
            <a:endParaRPr lang="pt-BR" dirty="0"/>
          </a:p>
          <a:p>
            <a:pPr marL="990600" lvl="1" indent="-5334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pt-BR" dirty="0"/>
              <a:t>Selecionar todas as ocorrências de endereço</a:t>
            </a:r>
          </a:p>
          <a:p>
            <a:pPr marL="990600" lvl="1" indent="-533400">
              <a:lnSpc>
                <a:spcPct val="80000"/>
              </a:lnSpc>
              <a:buFont typeface="Wingdings" pitchFamily="2" charset="2"/>
              <a:buAutoNum type="arabicPeriod"/>
            </a:pPr>
            <a:endParaRPr lang="pt-BR" sz="280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Filtros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3200" dirty="0"/>
              <a:t>Usados para remover itens indesejados de uma lista para criar uma nova lista. </a:t>
            </a:r>
          </a:p>
          <a:p>
            <a:pPr lvl="1"/>
            <a:r>
              <a:rPr lang="pt-BR" sz="2800" dirty="0"/>
              <a:t>Ex: Selecionar os parágrafos de todos os capítulos, no entanto somente o primeiro parágrafo em cada capítulo.</a:t>
            </a:r>
          </a:p>
          <a:p>
            <a:pPr lvl="2">
              <a:buFontTx/>
              <a:buNone/>
            </a:pPr>
            <a:r>
              <a:rPr lang="pt-BR" sz="2400" dirty="0">
                <a:solidFill>
                  <a:srgbClr val="008000"/>
                </a:solidFill>
                <a:latin typeface="Tahoma" pitchFamily="34" charset="0"/>
              </a:rPr>
              <a:t>/book/</a:t>
            </a:r>
            <a:r>
              <a:rPr lang="pt-BR" sz="2400" dirty="0" err="1">
                <a:solidFill>
                  <a:srgbClr val="008000"/>
                </a:solidFill>
                <a:latin typeface="Tahoma" pitchFamily="34" charset="0"/>
              </a:rPr>
              <a:t>chapter</a:t>
            </a:r>
            <a:r>
              <a:rPr lang="pt-BR" sz="2400" dirty="0">
                <a:solidFill>
                  <a:srgbClr val="008000"/>
                </a:solidFill>
                <a:latin typeface="Tahoma" pitchFamily="34" charset="0"/>
              </a:rPr>
              <a:t>/para[1]</a:t>
            </a:r>
          </a:p>
          <a:p>
            <a:r>
              <a:rPr lang="pt-BR" sz="3200" dirty="0"/>
              <a:t>Usa "[", e "]", para manipular o predicado. Os resultados do teste são um valor </a:t>
            </a:r>
            <a:r>
              <a:rPr lang="pt-BR" sz="3200" i="1" dirty="0"/>
              <a:t>booleano</a:t>
            </a:r>
            <a:r>
              <a:rPr lang="pt-BR" sz="3200" dirty="0"/>
              <a:t>, e a seleção só ocorre quando o valor é </a:t>
            </a:r>
            <a:r>
              <a:rPr lang="pt-BR" sz="3200" i="1" dirty="0" err="1"/>
              <a:t>true</a:t>
            </a:r>
            <a:r>
              <a:rPr lang="pt-BR" sz="3200"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Testes de elementos e atributos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3200" dirty="0"/>
              <a:t>Elementos</a:t>
            </a:r>
          </a:p>
          <a:p>
            <a:pPr lvl="1"/>
            <a:r>
              <a:rPr lang="pt-BR" sz="2800" dirty="0"/>
              <a:t>O nome de um elemento pode aparecer representando um elemento que deve estar presente como um filho</a:t>
            </a:r>
          </a:p>
          <a:p>
            <a:pPr lvl="2"/>
            <a:r>
              <a:rPr lang="pt-BR" sz="2400" dirty="0"/>
              <a:t>Ex. Selecionar um elemento nota se ele contém diretamente um elemento </a:t>
            </a:r>
            <a:r>
              <a:rPr lang="pt-BR" sz="2400" dirty="0" err="1"/>
              <a:t>tituto</a:t>
            </a:r>
            <a:r>
              <a:rPr lang="pt-BR" sz="2400" dirty="0"/>
              <a:t> : </a:t>
            </a:r>
            <a:r>
              <a:rPr lang="pt-BR" sz="2400" dirty="0">
                <a:solidFill>
                  <a:srgbClr val="008000"/>
                </a:solidFill>
                <a:latin typeface="Tahoma" pitchFamily="34" charset="0"/>
              </a:rPr>
              <a:t>/nota[titulo]</a:t>
            </a:r>
          </a:p>
          <a:p>
            <a:pPr lvl="1"/>
            <a:endParaRPr lang="pt-BR" sz="2800" dirty="0">
              <a:solidFill>
                <a:srgbClr val="008000"/>
              </a:solidFill>
            </a:endParaRPr>
          </a:p>
          <a:p>
            <a:pPr lvl="1"/>
            <a:r>
              <a:rPr lang="pt-BR" sz="2800" dirty="0"/>
              <a:t>O valor de um elemento pode ser testado:</a:t>
            </a:r>
          </a:p>
          <a:p>
            <a:pPr lvl="2"/>
            <a:r>
              <a:rPr lang="pt-BR" sz="2400" dirty="0"/>
              <a:t>Selecionar a nota cujo titulo seja "Inicial": </a:t>
            </a:r>
            <a:r>
              <a:rPr lang="pt-BR" sz="2400" dirty="0">
                <a:latin typeface="Courier New" pitchFamily="49" charset="0"/>
              </a:rPr>
              <a:t>	</a:t>
            </a:r>
            <a:r>
              <a:rPr lang="pt-BR" sz="2400" dirty="0">
                <a:solidFill>
                  <a:srgbClr val="008000"/>
                </a:solidFill>
                <a:latin typeface="Tahoma" pitchFamily="34" charset="0"/>
              </a:rPr>
              <a:t>/nota[titulo="Inicial"]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Comparações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</a:t>
            </a:r>
            <a:r>
              <a:rPr lang="pt-BR" dirty="0" err="1"/>
              <a:t>poss</a:t>
            </a:r>
            <a:r>
              <a:rPr lang="en-US" dirty="0" err="1"/>
              <a:t>ível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outros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comparações</a:t>
            </a:r>
            <a:r>
              <a:rPr lang="en-US" dirty="0"/>
              <a:t> </a:t>
            </a:r>
          </a:p>
          <a:p>
            <a:endParaRPr lang="pt-BR" dirty="0"/>
          </a:p>
          <a:p>
            <a:pPr>
              <a:buNone/>
            </a:pPr>
            <a:r>
              <a:rPr lang="pt-BR" dirty="0">
                <a:solidFill>
                  <a:srgbClr val="008000"/>
                </a:solidFill>
                <a:latin typeface="Tahoma" pitchFamily="34" charset="0"/>
              </a:rPr>
              <a:t>//capitulo[@numero&gt;5]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Testes de elementos e atributos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3200" dirty="0"/>
              <a:t>Atributos </a:t>
            </a:r>
          </a:p>
          <a:p>
            <a:pPr lvl="1"/>
            <a:r>
              <a:rPr lang="pt-BR" sz="2800" dirty="0"/>
              <a:t>podem ser selecionados dependendo do valor ou da existência  ou não de um atributo</a:t>
            </a:r>
          </a:p>
          <a:p>
            <a:pPr lvl="1"/>
            <a:r>
              <a:rPr lang="pt-BR" sz="2800" dirty="0"/>
              <a:t>O símbolo </a:t>
            </a:r>
            <a:r>
              <a:rPr lang="pt-BR" sz="2800" dirty="0">
                <a:solidFill>
                  <a:srgbClr val="FF0000"/>
                </a:solidFill>
              </a:rPr>
              <a:t>@ </a:t>
            </a:r>
            <a:r>
              <a:rPr lang="pt-BR" sz="2800" dirty="0"/>
              <a:t>é usado para representar um atributo e precede o nome do atributo</a:t>
            </a:r>
          </a:p>
          <a:p>
            <a:pPr lvl="2"/>
            <a:r>
              <a:rPr lang="pt-BR" sz="2400" dirty="0"/>
              <a:t>Selecionar o atributo autor do elemento livro: </a:t>
            </a:r>
            <a:r>
              <a:rPr lang="pt-BR" sz="2400" dirty="0">
                <a:solidFill>
                  <a:srgbClr val="008000"/>
                </a:solidFill>
                <a:latin typeface="Tahoma" pitchFamily="34" charset="0"/>
              </a:rPr>
              <a:t>/livro/</a:t>
            </a:r>
            <a:r>
              <a:rPr lang="pt-BR" sz="2400" dirty="0">
                <a:solidFill>
                  <a:srgbClr val="FF0000"/>
                </a:solidFill>
                <a:latin typeface="Tahoma" pitchFamily="34" charset="0"/>
              </a:rPr>
              <a:t>@</a:t>
            </a:r>
            <a:r>
              <a:rPr lang="pt-BR" sz="2400" dirty="0">
                <a:solidFill>
                  <a:srgbClr val="008000"/>
                </a:solidFill>
                <a:latin typeface="Tahoma" pitchFamily="34" charset="0"/>
              </a:rPr>
              <a:t>autor</a:t>
            </a:r>
          </a:p>
          <a:p>
            <a:pPr lvl="2"/>
            <a:r>
              <a:rPr lang="pt-BR" sz="2400" dirty="0"/>
              <a:t>Seleciona todo parágrafo com o valor do atributo tipo igual a ‘secreto’:</a:t>
            </a:r>
            <a:r>
              <a:rPr lang="pt-BR" sz="2400" dirty="0">
                <a:latin typeface="Courier New" pitchFamily="49" charset="0"/>
              </a:rPr>
              <a:t>	</a:t>
            </a:r>
            <a:r>
              <a:rPr lang="pt-BR" sz="2400" dirty="0">
                <a:solidFill>
                  <a:srgbClr val="008000"/>
                </a:solidFill>
                <a:latin typeface="Tahoma" pitchFamily="34" charset="0"/>
              </a:rPr>
              <a:t>/para[</a:t>
            </a:r>
            <a:r>
              <a:rPr lang="pt-BR" sz="2400" dirty="0">
                <a:solidFill>
                  <a:srgbClr val="FF0000"/>
                </a:solidFill>
                <a:latin typeface="Tahoma" pitchFamily="34" charset="0"/>
              </a:rPr>
              <a:t>@</a:t>
            </a:r>
            <a:r>
              <a:rPr lang="pt-BR" sz="2400" dirty="0">
                <a:solidFill>
                  <a:srgbClr val="008000"/>
                </a:solidFill>
                <a:latin typeface="Tahoma" pitchFamily="34" charset="0"/>
              </a:rPr>
              <a:t>tipo='secreto']</a:t>
            </a:r>
          </a:p>
          <a:p>
            <a:endParaRPr lang="pt-BR" sz="3200" dirty="0">
              <a:solidFill>
                <a:srgbClr val="008000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Exercício 2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pt-BR" dirty="0"/>
              <a:t>Selecionar o autor cujo nome é Maria Ana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pt-BR" dirty="0"/>
              <a:t>Selecionar a obra da bibliografia cujo ano é 1999 e o local é </a:t>
            </a:r>
            <a:r>
              <a:rPr lang="pt-BR" dirty="0" err="1"/>
              <a:t>University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Pennsylvania</a:t>
            </a:r>
            <a:endParaRPr lang="pt-BR" dirty="0"/>
          </a:p>
          <a:p>
            <a:pPr marL="533400" indent="-533400">
              <a:buFont typeface="Wingdings" pitchFamily="2" charset="2"/>
              <a:buAutoNum type="arabicPeriod"/>
            </a:pPr>
            <a:r>
              <a:rPr lang="pt-BR" dirty="0"/>
              <a:t>Selecionar a seção cujo número é s2 e que contém um parágrafo cujo conteúdo é ... 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pt-BR" dirty="0"/>
              <a:t>Selecionar o atributo título das seções</a:t>
            </a:r>
            <a:endParaRPr 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filtros em </a:t>
            </a:r>
            <a:r>
              <a:rPr lang="pt-BR" dirty="0" err="1"/>
              <a:t>XPath</a:t>
            </a:r>
            <a:r>
              <a:rPr lang="pt-BR" dirty="0"/>
              <a:t> podem incluir funções para tratar strings, booleanos, etc. </a:t>
            </a:r>
          </a:p>
          <a:p>
            <a:r>
              <a:rPr lang="pt-BR" b="1" dirty="0"/>
              <a:t>Os próximos slides trazem um resumo destas funções</a:t>
            </a:r>
          </a:p>
          <a:p>
            <a:endParaRPr lang="pt-BR" dirty="0"/>
          </a:p>
          <a:p>
            <a:r>
              <a:rPr lang="pt-BR" dirty="0"/>
              <a:t>Exemplo: </a:t>
            </a:r>
            <a:r>
              <a:rPr lang="pt-BR" dirty="0">
                <a:solidFill>
                  <a:srgbClr val="008000"/>
                </a:solidFill>
                <a:latin typeface="Tahoma" pitchFamily="34" charset="0"/>
              </a:rPr>
              <a:t>/livro[</a:t>
            </a:r>
            <a:r>
              <a:rPr lang="pt-BR" dirty="0" err="1">
                <a:solidFill>
                  <a:srgbClr val="008000"/>
                </a:solidFill>
                <a:latin typeface="Tahoma" pitchFamily="34" charset="0"/>
              </a:rPr>
              <a:t>starts-with</a:t>
            </a:r>
            <a:r>
              <a:rPr lang="pt-BR" dirty="0">
                <a:solidFill>
                  <a:srgbClr val="008000"/>
                </a:solidFill>
                <a:latin typeface="Tahoma" pitchFamily="34" charset="0"/>
              </a:rPr>
              <a:t>(</a:t>
            </a:r>
            <a:r>
              <a:rPr lang="pt-BR" dirty="0">
                <a:solidFill>
                  <a:srgbClr val="FF0000"/>
                </a:solidFill>
                <a:latin typeface="Tahoma" pitchFamily="34" charset="0"/>
              </a:rPr>
              <a:t>@</a:t>
            </a:r>
            <a:r>
              <a:rPr lang="pt-BR" dirty="0">
                <a:solidFill>
                  <a:srgbClr val="008000"/>
                </a:solidFill>
                <a:latin typeface="Tahoma" pitchFamily="34" charset="0"/>
              </a:rPr>
              <a:t>autor, “John”)] </a:t>
            </a:r>
          </a:p>
          <a:p>
            <a:pPr>
              <a:buNone/>
            </a:pPr>
            <a:r>
              <a:rPr lang="pt-BR" dirty="0"/>
              <a:t>		</a:t>
            </a:r>
            <a:r>
              <a:rPr lang="pt-BR" sz="2400" dirty="0"/>
              <a:t>Retorna os livros que possuem um atributo autor cujo conteúdo começa com a string “John”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Roteiro da Aula	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pt-BR" dirty="0"/>
              <a:t>Navegação – </a:t>
            </a:r>
            <a:r>
              <a:rPr lang="pt-BR" b="1" dirty="0"/>
              <a:t>XPath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pt-BR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pt-BR" dirty="0"/>
              <a:t>Transformação - </a:t>
            </a:r>
            <a:r>
              <a:rPr lang="pt-BR" b="1" dirty="0"/>
              <a:t>XSLT</a:t>
            </a:r>
          </a:p>
          <a:p>
            <a:pPr eaLnBrk="1" hangingPunct="1"/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Resumo das funções, XPath 1.0 </a:t>
            </a:r>
            <a:br>
              <a:rPr lang="pt-BR" sz="1200"/>
            </a:br>
            <a:r>
              <a:rPr lang="pt-BR" sz="1200"/>
              <a:t>                                                                                     </a:t>
            </a:r>
            <a:r>
              <a:rPr lang="pt-BR" sz="1400"/>
              <a:t>Tabela baseada nas funções apresentadas na página da W3C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6725" y="1295400"/>
            <a:ext cx="5983288" cy="403225"/>
          </a:xfrm>
        </p:spPr>
        <p:txBody>
          <a:bodyPr/>
          <a:lstStyle/>
          <a:p>
            <a:pPr marL="609600" indent="-609600">
              <a:buFont typeface="Wingdings" pitchFamily="2" charset="2"/>
              <a:buChar char="ü"/>
            </a:pPr>
            <a:r>
              <a:rPr lang="pt-BR" sz="1800"/>
              <a:t>Funções para </a:t>
            </a:r>
            <a:r>
              <a:rPr lang="pt-BR" sz="1800" i="1"/>
              <a:t>nodos (elementos)</a:t>
            </a:r>
          </a:p>
        </p:txBody>
      </p:sp>
      <p:graphicFrame>
        <p:nvGraphicFramePr>
          <p:cNvPr id="43008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619125" y="1924050"/>
          <a:ext cx="8128000" cy="432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7" name="Documento" r:id="rId3" imgW="5758476" imgH="3063353" progId="Word.Document.8">
                  <p:embed/>
                </p:oleObj>
              </mc:Choice>
              <mc:Fallback>
                <p:oleObj name="Documento" r:id="rId3" imgW="5758476" imgH="3063353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1924050"/>
                        <a:ext cx="8128000" cy="432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t-BR"/>
              <a:t>Resumo das funções, XPath 1.0 </a:t>
            </a:r>
            <a:br>
              <a:rPr lang="pt-BR" sz="1200"/>
            </a:br>
            <a:r>
              <a:rPr lang="pt-BR" sz="1400"/>
              <a:t>                                                                         Tabela baseada nas funções apresentadas na página da W3C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6725" y="1295400"/>
            <a:ext cx="5983288" cy="403225"/>
          </a:xfrm>
        </p:spPr>
        <p:txBody>
          <a:bodyPr/>
          <a:lstStyle/>
          <a:p>
            <a:pPr marL="609600" indent="-609600">
              <a:buFont typeface="Wingdings" pitchFamily="2" charset="2"/>
              <a:buChar char="ü"/>
            </a:pPr>
            <a:r>
              <a:rPr lang="pt-BR" sz="1800"/>
              <a:t>Funções para </a:t>
            </a:r>
            <a:r>
              <a:rPr lang="pt-BR" sz="1800" i="1"/>
              <a:t>string</a:t>
            </a:r>
          </a:p>
        </p:txBody>
      </p:sp>
      <p:graphicFrame>
        <p:nvGraphicFramePr>
          <p:cNvPr id="43110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85788" y="1785938"/>
          <a:ext cx="7947025" cy="469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1" name="Documento" r:id="rId3" imgW="5758476" imgH="3705768" progId="Word.Document.8">
                  <p:embed/>
                </p:oleObj>
              </mc:Choice>
              <mc:Fallback>
                <p:oleObj name="Documento" r:id="rId3" imgW="5758476" imgH="3705768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1785938"/>
                        <a:ext cx="7947025" cy="469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t-BR"/>
              <a:t>Resumo das funções, XPath 1.0 </a:t>
            </a:r>
            <a:br>
              <a:rPr lang="pt-BR" sz="1200"/>
            </a:br>
            <a:r>
              <a:rPr lang="pt-BR" sz="1400"/>
              <a:t>                                                                         Tabela baseada nas funções apresentadas na página da W3C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6725" y="1295400"/>
            <a:ext cx="5983288" cy="403225"/>
          </a:xfrm>
        </p:spPr>
        <p:txBody>
          <a:bodyPr/>
          <a:lstStyle/>
          <a:p>
            <a:pPr marL="609600" indent="-609600">
              <a:buFont typeface="Wingdings" pitchFamily="2" charset="2"/>
              <a:buChar char="ü"/>
            </a:pPr>
            <a:r>
              <a:rPr lang="pt-BR" sz="1800"/>
              <a:t>Funções para </a:t>
            </a:r>
            <a:r>
              <a:rPr lang="pt-BR" sz="1800" i="1"/>
              <a:t>string</a:t>
            </a:r>
          </a:p>
        </p:txBody>
      </p:sp>
      <p:graphicFrame>
        <p:nvGraphicFramePr>
          <p:cNvPr id="43213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687388" y="1690688"/>
          <a:ext cx="7834312" cy="493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5" name="Documento" r:id="rId3" imgW="5758476" imgH="3848727" progId="Word.Document.8">
                  <p:embed/>
                </p:oleObj>
              </mc:Choice>
              <mc:Fallback>
                <p:oleObj name="Documento" r:id="rId3" imgW="5758476" imgH="3848727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1690688"/>
                        <a:ext cx="7834312" cy="493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Resumo das funções, XPath 1.0  </a:t>
            </a:r>
            <a:br>
              <a:rPr lang="pt-BR" sz="1200"/>
            </a:br>
            <a:r>
              <a:rPr lang="pt-BR" sz="1200"/>
              <a:t>                                                                                     </a:t>
            </a:r>
            <a:r>
              <a:rPr lang="pt-BR" sz="1400"/>
              <a:t>Tabela baseada nas funções apresentadas na página da W3C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6725" y="1295400"/>
            <a:ext cx="5983288" cy="403225"/>
          </a:xfrm>
        </p:spPr>
        <p:txBody>
          <a:bodyPr/>
          <a:lstStyle/>
          <a:p>
            <a:pPr marL="609600" indent="-609600">
              <a:buFont typeface="Wingdings" pitchFamily="2" charset="2"/>
              <a:buChar char="ü"/>
            </a:pPr>
            <a:r>
              <a:rPr lang="pt-BR" sz="1800"/>
              <a:t>Funções para </a:t>
            </a:r>
            <a:r>
              <a:rPr lang="pt-BR" sz="1800" i="1"/>
              <a:t>numéricos</a:t>
            </a:r>
          </a:p>
        </p:txBody>
      </p:sp>
      <p:graphicFrame>
        <p:nvGraphicFramePr>
          <p:cNvPr id="43315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63538" y="1855788"/>
          <a:ext cx="8202612" cy="441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99" name="Documento" r:id="rId3" imgW="5758476" imgH="3100803" progId="Word.Document.8">
                  <p:embed/>
                </p:oleObj>
              </mc:Choice>
              <mc:Fallback>
                <p:oleObj name="Documento" r:id="rId3" imgW="5758476" imgH="3100803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1855788"/>
                        <a:ext cx="8202612" cy="441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Resumo das funções, XPath 1.0 </a:t>
            </a:r>
            <a:br>
              <a:rPr lang="pt-BR" sz="1200"/>
            </a:br>
            <a:r>
              <a:rPr lang="pt-BR" sz="1200"/>
              <a:t>                                                                                     </a:t>
            </a:r>
            <a:r>
              <a:rPr lang="pt-BR" sz="1400"/>
              <a:t>Tabela baseada nas funções apresentadas na página da W3C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6725" y="1295400"/>
            <a:ext cx="5983288" cy="403225"/>
          </a:xfrm>
        </p:spPr>
        <p:txBody>
          <a:bodyPr/>
          <a:lstStyle/>
          <a:p>
            <a:pPr marL="609600" indent="-609600">
              <a:buFont typeface="Wingdings" pitchFamily="2" charset="2"/>
              <a:buChar char="ü"/>
            </a:pPr>
            <a:r>
              <a:rPr lang="pt-BR" sz="1800"/>
              <a:t>Funções </a:t>
            </a:r>
            <a:r>
              <a:rPr lang="pt-BR" sz="1800" i="1"/>
              <a:t>booleanas</a:t>
            </a:r>
          </a:p>
        </p:txBody>
      </p:sp>
      <p:graphicFrame>
        <p:nvGraphicFramePr>
          <p:cNvPr id="43418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720725" y="1816100"/>
          <a:ext cx="7974013" cy="444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3" name="Documento" r:id="rId3" imgW="5758476" imgH="3213514" progId="Word.Document.8">
                  <p:embed/>
                </p:oleObj>
              </mc:Choice>
              <mc:Fallback>
                <p:oleObj name="Documento" r:id="rId3" imgW="5758476" imgH="3213514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1816100"/>
                        <a:ext cx="7974013" cy="444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 </a:t>
            </a:r>
            <a:r>
              <a:rPr lang="en-US" dirty="0" err="1"/>
              <a:t>XPath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52400" y="1295400"/>
            <a:ext cx="8496300" cy="4800600"/>
          </a:xfrm>
        </p:spPr>
        <p:txBody>
          <a:bodyPr/>
          <a:lstStyle/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pt-BR" sz="3200" dirty="0">
                <a:solidFill>
                  <a:srgbClr val="000000"/>
                </a:solidFill>
              </a:rPr>
              <a:t>Java tem um pacote para lidar com expressões </a:t>
            </a:r>
            <a:r>
              <a:rPr lang="pt-BR" sz="3200" dirty="0" err="1">
                <a:solidFill>
                  <a:srgbClr val="000000"/>
                </a:solidFill>
              </a:rPr>
              <a:t>XPath</a:t>
            </a:r>
            <a:endParaRPr lang="pt-BR" sz="3200" dirty="0">
              <a:solidFill>
                <a:srgbClr val="000000"/>
              </a:solidFill>
            </a:endParaRPr>
          </a:p>
          <a:p>
            <a:endParaRPr lang="en-US" sz="32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9FB8CD"/>
                </a:solidFill>
                <a:latin typeface="Wingdings 3"/>
              </a:rPr>
              <a:t></a:t>
            </a:r>
            <a:r>
              <a:rPr lang="en-US" b="1" dirty="0" err="1">
                <a:solidFill>
                  <a:srgbClr val="464652"/>
                </a:solidFill>
              </a:rPr>
              <a:t>javax.xml.xpath</a:t>
            </a:r>
            <a:r>
              <a:rPr lang="en-US" b="1" dirty="0">
                <a:solidFill>
                  <a:srgbClr val="464652"/>
                </a:solidFill>
              </a:rPr>
              <a:t> </a:t>
            </a:r>
          </a:p>
          <a:p>
            <a:endParaRPr lang="en-US" dirty="0">
              <a:solidFill>
                <a:srgbClr val="464652"/>
              </a:solidFill>
            </a:endParaRPr>
          </a:p>
          <a:p>
            <a:r>
              <a:rPr lang="en-US" sz="2000" dirty="0">
                <a:solidFill>
                  <a:srgbClr val="9FB8CD"/>
                </a:solidFill>
                <a:latin typeface="Wingdings 3"/>
              </a:rPr>
              <a:t></a:t>
            </a:r>
            <a:r>
              <a:rPr lang="en-US" dirty="0" err="1">
                <a:solidFill>
                  <a:srgbClr val="464652"/>
                </a:solidFill>
              </a:rPr>
              <a:t>Documentação</a:t>
            </a:r>
            <a:r>
              <a:rPr lang="en-US" dirty="0">
                <a:solidFill>
                  <a:srgbClr val="464652"/>
                </a:solidFill>
              </a:rPr>
              <a:t>: http://java.sun.com/j2se/1.5.0/docs/api/javax/xml/xpath/package-summary.html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Transformação de Documentos XML</a:t>
            </a:r>
            <a:br>
              <a:rPr lang="pt-BR" dirty="0"/>
            </a:br>
            <a:r>
              <a:rPr lang="pt-BR" dirty="0"/>
              <a:t>XSLT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Importância de XSLT</a:t>
            </a:r>
          </a:p>
        </p:txBody>
      </p:sp>
      <p:sp>
        <p:nvSpPr>
          <p:cNvPr id="5345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XSLT é um padrão para </a:t>
            </a:r>
            <a:r>
              <a:rPr lang="pt-BR" b="1" dirty="0"/>
              <a:t>transformação de documentos XML para qualquer representação textual</a:t>
            </a:r>
          </a:p>
          <a:p>
            <a:pPr lvl="1"/>
            <a:r>
              <a:rPr lang="pt-BR" i="1" dirty="0" err="1"/>
              <a:t>Templates</a:t>
            </a:r>
            <a:r>
              <a:rPr lang="pt-BR" dirty="0"/>
              <a:t> de transformação são aplicados a objetos XML</a:t>
            </a:r>
          </a:p>
          <a:p>
            <a:pPr lvl="1"/>
            <a:r>
              <a:rPr lang="pt-BR" b="1" dirty="0"/>
              <a:t>Entrada</a:t>
            </a:r>
            <a:r>
              <a:rPr lang="pt-BR" dirty="0"/>
              <a:t>: documento XML</a:t>
            </a:r>
          </a:p>
          <a:p>
            <a:pPr lvl="1"/>
            <a:r>
              <a:rPr lang="pt-BR" b="1" dirty="0"/>
              <a:t>Saída</a:t>
            </a:r>
            <a:r>
              <a:rPr lang="pt-BR" dirty="0"/>
              <a:t>: qualquer documento em formato texto (HTML, XML, TXT, RTF, </a:t>
            </a:r>
            <a:r>
              <a:rPr lang="pt-BR" dirty="0" err="1"/>
              <a:t>etc</a:t>
            </a:r>
            <a:r>
              <a:rPr lang="pt-BR" dirty="0"/>
              <a:t>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XSLT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 processador XSLT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recebe como entrada um documento XML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gera na saída um outro documento em formato texto</a:t>
            </a:r>
          </a:p>
          <a:p>
            <a:r>
              <a:rPr lang="pt-BR" dirty="0"/>
              <a:t>Se o documento de saída for um documento XML</a:t>
            </a:r>
          </a:p>
          <a:p>
            <a:pPr lvl="1"/>
            <a:r>
              <a:rPr lang="pt-BR" dirty="0"/>
              <a:t>ele pode estar estruturado de acordo com uma DTD diferente da DTD do documento de entrada</a:t>
            </a:r>
          </a:p>
          <a:p>
            <a:r>
              <a:rPr lang="pt-BR" dirty="0"/>
              <a:t>A transformação é especificada em um </a:t>
            </a:r>
            <a:r>
              <a:rPr lang="pt-BR" i="1" dirty="0"/>
              <a:t>style </a:t>
            </a:r>
            <a:r>
              <a:rPr lang="pt-BR" i="1" dirty="0" err="1"/>
              <a:t>sheet</a:t>
            </a:r>
            <a:endParaRPr lang="pt-BR" i="1" dirty="0"/>
          </a:p>
          <a:p>
            <a:r>
              <a:rPr lang="pt-BR" b="1" dirty="0"/>
              <a:t>Um</a:t>
            </a:r>
            <a:r>
              <a:rPr lang="pt-BR" b="1" i="1" dirty="0"/>
              <a:t> style </a:t>
            </a:r>
            <a:r>
              <a:rPr lang="pt-BR" b="1" i="1" dirty="0" err="1"/>
              <a:t>sheet</a:t>
            </a:r>
            <a:r>
              <a:rPr lang="pt-BR" b="1" i="1" dirty="0"/>
              <a:t> </a:t>
            </a:r>
            <a:r>
              <a:rPr lang="pt-BR" b="1" dirty="0"/>
              <a:t>segue a sintaxe do padrão XML</a:t>
            </a:r>
            <a:endParaRPr lang="pt-BR" sz="3200" b="1" dirty="0"/>
          </a:p>
          <a:p>
            <a:endParaRPr lang="pt-BR" sz="3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6505575" y="2290763"/>
            <a:ext cx="1281113" cy="1241425"/>
            <a:chOff x="4098" y="1443"/>
            <a:chExt cx="807" cy="782"/>
          </a:xfrm>
        </p:grpSpPr>
        <p:sp>
          <p:nvSpPr>
            <p:cNvPr id="543781" name="AutoShape 37"/>
            <p:cNvSpPr>
              <a:spLocks noChangeArrowheads="1"/>
            </p:cNvSpPr>
            <p:nvPr/>
          </p:nvSpPr>
          <p:spPr bwMode="auto">
            <a:xfrm rot="5400000">
              <a:off x="4390" y="1710"/>
              <a:ext cx="776" cy="254"/>
            </a:xfrm>
            <a:prstGeom prst="rightArrow">
              <a:avLst>
                <a:gd name="adj1" fmla="val 50000"/>
                <a:gd name="adj2" fmla="val 76378"/>
              </a:avLst>
            </a:prstGeom>
            <a:solidFill>
              <a:srgbClr val="CC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782" name="Rectangle 38"/>
            <p:cNvSpPr>
              <a:spLocks noChangeArrowheads="1"/>
            </p:cNvSpPr>
            <p:nvPr/>
          </p:nvSpPr>
          <p:spPr bwMode="auto">
            <a:xfrm rot="5400000">
              <a:off x="4402" y="1139"/>
              <a:ext cx="138" cy="746"/>
            </a:xfrm>
            <a:prstGeom prst="rect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794000" y="3306763"/>
            <a:ext cx="1241425" cy="608012"/>
            <a:chOff x="1728" y="2067"/>
            <a:chExt cx="782" cy="383"/>
          </a:xfrm>
        </p:grpSpPr>
        <p:sp>
          <p:nvSpPr>
            <p:cNvPr id="543777" name="AutoShape 33"/>
            <p:cNvSpPr>
              <a:spLocks noChangeArrowheads="1"/>
            </p:cNvSpPr>
            <p:nvPr/>
          </p:nvSpPr>
          <p:spPr bwMode="auto">
            <a:xfrm>
              <a:off x="1734" y="2067"/>
              <a:ext cx="776" cy="254"/>
            </a:xfrm>
            <a:prstGeom prst="rightArrow">
              <a:avLst>
                <a:gd name="adj1" fmla="val 50000"/>
                <a:gd name="adj2" fmla="val 76378"/>
              </a:avLst>
            </a:prstGeom>
            <a:solidFill>
              <a:srgbClr val="CC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778" name="Rectangle 34"/>
            <p:cNvSpPr>
              <a:spLocks noChangeArrowheads="1"/>
            </p:cNvSpPr>
            <p:nvPr/>
          </p:nvSpPr>
          <p:spPr bwMode="auto">
            <a:xfrm>
              <a:off x="1728" y="2135"/>
              <a:ext cx="108" cy="315"/>
            </a:xfrm>
            <a:prstGeom prst="rect">
              <a:avLst/>
            </a:prstGeom>
            <a:solidFill>
              <a:srgbClr val="CC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3776" name="AutoShape 32"/>
          <p:cNvSpPr>
            <a:spLocks noChangeArrowheads="1"/>
          </p:cNvSpPr>
          <p:nvPr/>
        </p:nvSpPr>
        <p:spPr bwMode="auto">
          <a:xfrm>
            <a:off x="2816225" y="2662238"/>
            <a:ext cx="1231900" cy="403225"/>
          </a:xfrm>
          <a:prstGeom prst="rightArrow">
            <a:avLst>
              <a:gd name="adj1" fmla="val 50000"/>
              <a:gd name="adj2" fmla="val 76378"/>
            </a:avLst>
          </a:prstGeom>
          <a:solidFill>
            <a:srgbClr val="CC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6896100" y="3552825"/>
            <a:ext cx="2247900" cy="3203575"/>
            <a:chOff x="1967" y="1919"/>
            <a:chExt cx="1416" cy="2018"/>
          </a:xfrm>
        </p:grpSpPr>
        <p:sp>
          <p:nvSpPr>
            <p:cNvPr id="543747" name="Rectangle 3"/>
            <p:cNvSpPr>
              <a:spLocks noChangeArrowheads="1"/>
            </p:cNvSpPr>
            <p:nvPr/>
          </p:nvSpPr>
          <p:spPr bwMode="auto">
            <a:xfrm>
              <a:off x="1967" y="1919"/>
              <a:ext cx="1371" cy="20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43748" name="Picture 4" descr="dd01352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58" y="1989"/>
              <a:ext cx="216" cy="226"/>
            </a:xfrm>
            <a:prstGeom prst="rect">
              <a:avLst/>
            </a:prstGeom>
            <a:noFill/>
          </p:spPr>
        </p:pic>
        <p:sp>
          <p:nvSpPr>
            <p:cNvPr id="543749" name="Text Box 5"/>
            <p:cNvSpPr txBox="1">
              <a:spLocks noChangeArrowheads="1"/>
            </p:cNvSpPr>
            <p:nvPr/>
          </p:nvSpPr>
          <p:spPr bwMode="auto">
            <a:xfrm>
              <a:off x="2713" y="2426"/>
              <a:ext cx="67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800"/>
                <a:t>Saint Pétaouchnoque,</a:t>
              </a:r>
            </a:p>
            <a:p>
              <a:r>
                <a:rPr lang="pt-BR" sz="800"/>
                <a:t>Le 30 nivose 2004</a:t>
              </a:r>
            </a:p>
          </p:txBody>
        </p:sp>
        <p:sp>
          <p:nvSpPr>
            <p:cNvPr id="543750" name="Text Box 6"/>
            <p:cNvSpPr txBox="1">
              <a:spLocks noChangeArrowheads="1"/>
            </p:cNvSpPr>
            <p:nvPr/>
          </p:nvSpPr>
          <p:spPr bwMode="auto">
            <a:xfrm>
              <a:off x="2571" y="2705"/>
              <a:ext cx="625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800"/>
                <a:t>Editions Duschmol,</a:t>
              </a:r>
            </a:p>
            <a:p>
              <a:r>
                <a:rPr lang="pt-BR" sz="800"/>
                <a:t>12 rue Schmurz</a:t>
              </a:r>
            </a:p>
            <a:p>
              <a:r>
                <a:rPr lang="pt-BR" sz="800"/>
                <a:t>YT123 Rapis</a:t>
              </a:r>
            </a:p>
          </p:txBody>
        </p:sp>
        <p:sp>
          <p:nvSpPr>
            <p:cNvPr id="543751" name="Text Box 7"/>
            <p:cNvSpPr txBox="1">
              <a:spLocks noChangeArrowheads="1"/>
            </p:cNvSpPr>
            <p:nvPr/>
          </p:nvSpPr>
          <p:spPr bwMode="auto">
            <a:xfrm>
              <a:off x="2029" y="2023"/>
              <a:ext cx="855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800"/>
                <a:t>WindStar 2000</a:t>
              </a:r>
            </a:p>
            <a:p>
              <a:r>
                <a:rPr lang="pt-BR" sz="800"/>
                <a:t>Les rosières en buget</a:t>
              </a:r>
            </a:p>
            <a:p>
              <a:r>
                <a:rPr lang="pt-BR" sz="800"/>
                <a:t>AB562 Saint Pétaouchnoque</a:t>
              </a:r>
            </a:p>
            <a:p>
              <a:endParaRPr lang="pt-BR" sz="800"/>
            </a:p>
            <a:p>
              <a:r>
                <a:rPr lang="pt-BR" sz="800"/>
                <a:t>Tel: 012133564</a:t>
              </a:r>
            </a:p>
            <a:p>
              <a:r>
                <a:rPr lang="pt-BR" sz="800"/>
                <a:t>Fax: 879765426</a:t>
              </a:r>
            </a:p>
          </p:txBody>
        </p:sp>
        <p:sp>
          <p:nvSpPr>
            <p:cNvPr id="543752" name="Text Box 8"/>
            <p:cNvSpPr txBox="1">
              <a:spLocks noChangeArrowheads="1"/>
            </p:cNvSpPr>
            <p:nvPr/>
          </p:nvSpPr>
          <p:spPr bwMode="auto">
            <a:xfrm>
              <a:off x="2063" y="2983"/>
              <a:ext cx="498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800"/>
                <a:t>Objeto: Dívida</a:t>
              </a:r>
            </a:p>
          </p:txBody>
        </p:sp>
        <p:sp>
          <p:nvSpPr>
            <p:cNvPr id="543753" name="Text Box 9"/>
            <p:cNvSpPr txBox="1">
              <a:spLocks noChangeArrowheads="1"/>
            </p:cNvSpPr>
            <p:nvPr/>
          </p:nvSpPr>
          <p:spPr bwMode="auto">
            <a:xfrm>
              <a:off x="2063" y="3067"/>
              <a:ext cx="531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800"/>
                <a:t>Prezado Senhot,</a:t>
              </a:r>
            </a:p>
          </p:txBody>
        </p:sp>
        <p:sp>
          <p:nvSpPr>
            <p:cNvPr id="543754" name="Text Box 10"/>
            <p:cNvSpPr txBox="1">
              <a:spLocks noChangeArrowheads="1"/>
            </p:cNvSpPr>
            <p:nvPr/>
          </p:nvSpPr>
          <p:spPr bwMode="auto">
            <a:xfrm>
              <a:off x="2178" y="3136"/>
              <a:ext cx="100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pt-BR" sz="800"/>
                <a:t>Bla bla bli, bli blo bla, kkkk vhlg vckjdhklbg  fdskjbvhv  feje slc  ifehfe fhckh c jeflccj n khef  iheznf jùkvbc lkhdklvn v </a:t>
              </a:r>
            </a:p>
          </p:txBody>
        </p:sp>
        <p:sp>
          <p:nvSpPr>
            <p:cNvPr id="543755" name="Text Box 11"/>
            <p:cNvSpPr txBox="1">
              <a:spLocks noChangeArrowheads="1"/>
            </p:cNvSpPr>
            <p:nvPr/>
          </p:nvSpPr>
          <p:spPr bwMode="auto">
            <a:xfrm>
              <a:off x="2054" y="3422"/>
              <a:ext cx="132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800"/>
                <a:t>.</a:t>
              </a:r>
            </a:p>
          </p:txBody>
        </p:sp>
        <p:sp>
          <p:nvSpPr>
            <p:cNvPr id="543756" name="Text Box 12"/>
            <p:cNvSpPr txBox="1">
              <a:spLocks noChangeArrowheads="1"/>
            </p:cNvSpPr>
            <p:nvPr/>
          </p:nvSpPr>
          <p:spPr bwMode="auto">
            <a:xfrm>
              <a:off x="2827" y="3554"/>
              <a:ext cx="368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800"/>
                <a:t>sssinatura</a:t>
              </a:r>
            </a:p>
          </p:txBody>
        </p:sp>
        <p:sp>
          <p:nvSpPr>
            <p:cNvPr id="543757" name="Text Box 13"/>
            <p:cNvSpPr txBox="1">
              <a:spLocks noChangeArrowheads="1"/>
            </p:cNvSpPr>
            <p:nvPr/>
          </p:nvSpPr>
          <p:spPr bwMode="auto">
            <a:xfrm>
              <a:off x="2445" y="3763"/>
              <a:ext cx="311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800"/>
                <a:t>Rodapé</a:t>
              </a:r>
            </a:p>
          </p:txBody>
        </p:sp>
      </p:grpSp>
      <p:sp>
        <p:nvSpPr>
          <p:cNvPr id="543759" name="Text Box 15"/>
          <p:cNvSpPr txBox="1">
            <a:spLocks noChangeArrowheads="1"/>
          </p:cNvSpPr>
          <p:nvPr/>
        </p:nvSpPr>
        <p:spPr bwMode="auto">
          <a:xfrm>
            <a:off x="292100" y="1454150"/>
            <a:ext cx="2530475" cy="174466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pt-BR" sz="1200" dirty="0">
                <a:latin typeface="Courier New" pitchFamily="49" charset="0"/>
              </a:rPr>
              <a:t>&lt;carta&gt;</a:t>
            </a:r>
          </a:p>
          <a:p>
            <a:pPr>
              <a:spcBef>
                <a:spcPts val="0"/>
              </a:spcBef>
            </a:pPr>
            <a:r>
              <a:rPr lang="pt-BR" sz="1200" dirty="0">
                <a:latin typeface="Courier New" pitchFamily="49" charset="0"/>
              </a:rPr>
              <a:t>  &lt;</a:t>
            </a:r>
            <a:r>
              <a:rPr lang="pt-BR" sz="1200" dirty="0" err="1">
                <a:latin typeface="Courier New" pitchFamily="49" charset="0"/>
              </a:rPr>
              <a:t>cabecalho</a:t>
            </a:r>
            <a:r>
              <a:rPr lang="pt-BR" sz="1200" dirty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pt-BR" sz="1200" dirty="0">
                <a:latin typeface="Courier New" pitchFamily="49" charset="0"/>
              </a:rPr>
              <a:t>    . . .</a:t>
            </a:r>
          </a:p>
          <a:p>
            <a:pPr>
              <a:spcBef>
                <a:spcPts val="0"/>
              </a:spcBef>
            </a:pPr>
            <a:r>
              <a:rPr lang="pt-BR" sz="1200" dirty="0">
                <a:latin typeface="Courier New" pitchFamily="49" charset="0"/>
              </a:rPr>
              <a:t>  &lt;/</a:t>
            </a:r>
            <a:r>
              <a:rPr lang="pt-BR" sz="1200" dirty="0" err="1">
                <a:latin typeface="Courier New" pitchFamily="49" charset="0"/>
              </a:rPr>
              <a:t>cabecalho</a:t>
            </a:r>
            <a:r>
              <a:rPr lang="pt-BR" sz="1200" dirty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endParaRPr lang="pt-BR" sz="1200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BR" sz="1200" dirty="0">
                <a:latin typeface="Courier New" pitchFamily="49" charset="0"/>
              </a:rPr>
              <a:t>  &lt;corpo&gt;</a:t>
            </a:r>
          </a:p>
          <a:p>
            <a:pPr>
              <a:spcBef>
                <a:spcPts val="0"/>
              </a:spcBef>
            </a:pPr>
            <a:r>
              <a:rPr lang="pt-BR" sz="1200" dirty="0">
                <a:latin typeface="Courier New" pitchFamily="49" charset="0"/>
              </a:rPr>
              <a:t>    . . .</a:t>
            </a:r>
          </a:p>
          <a:p>
            <a:pPr>
              <a:spcBef>
                <a:spcPts val="0"/>
              </a:spcBef>
            </a:pPr>
            <a:r>
              <a:rPr lang="pt-BR" sz="1200" dirty="0">
                <a:latin typeface="Courier New" pitchFamily="49" charset="0"/>
              </a:rPr>
              <a:t>  &lt;/corpo&gt;</a:t>
            </a:r>
          </a:p>
          <a:p>
            <a:pPr>
              <a:spcBef>
                <a:spcPts val="0"/>
              </a:spcBef>
            </a:pPr>
            <a:r>
              <a:rPr lang="pt-BR" sz="1200" dirty="0">
                <a:latin typeface="Courier New" pitchFamily="49" charset="0"/>
              </a:rPr>
              <a:t>&lt;/carta&gt;</a:t>
            </a:r>
          </a:p>
        </p:txBody>
      </p:sp>
      <p:sp>
        <p:nvSpPr>
          <p:cNvPr id="543760" name="Text Box 16"/>
          <p:cNvSpPr txBox="1">
            <a:spLocks noChangeArrowheads="1"/>
          </p:cNvSpPr>
          <p:nvPr/>
        </p:nvSpPr>
        <p:spPr bwMode="auto">
          <a:xfrm>
            <a:off x="277813" y="3279775"/>
            <a:ext cx="2789237" cy="101566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pt-BR" sz="1200" dirty="0"/>
              <a:t>...</a:t>
            </a:r>
          </a:p>
          <a:p>
            <a:pPr>
              <a:spcBef>
                <a:spcPts val="0"/>
              </a:spcBef>
            </a:pPr>
            <a:r>
              <a:rPr lang="pt-BR" sz="1200" dirty="0"/>
              <a:t>&lt;</a:t>
            </a:r>
            <a:r>
              <a:rPr lang="pt-BR" sz="1200" dirty="0" err="1"/>
              <a:t>template</a:t>
            </a:r>
            <a:r>
              <a:rPr lang="pt-BR" sz="1200" dirty="0"/>
              <a:t> match=“</a:t>
            </a:r>
            <a:r>
              <a:rPr lang="pt-BR" sz="1200" dirty="0" err="1"/>
              <a:t>cabecalho</a:t>
            </a:r>
            <a:r>
              <a:rPr lang="pt-BR" sz="1200" dirty="0"/>
              <a:t>”&gt;</a:t>
            </a:r>
          </a:p>
          <a:p>
            <a:pPr>
              <a:spcBef>
                <a:spcPts val="0"/>
              </a:spcBef>
            </a:pPr>
            <a:r>
              <a:rPr lang="pt-BR" sz="1200" dirty="0"/>
              <a:t>    &lt;</a:t>
            </a:r>
            <a:r>
              <a:rPr lang="pt-BR" sz="1200" dirty="0" err="1"/>
              <a:t>apply-templates</a:t>
            </a:r>
            <a:r>
              <a:rPr lang="pt-BR" sz="1200" dirty="0"/>
              <a:t>/&gt;</a:t>
            </a:r>
          </a:p>
          <a:p>
            <a:pPr>
              <a:spcBef>
                <a:spcPts val="0"/>
              </a:spcBef>
            </a:pPr>
            <a:r>
              <a:rPr lang="pt-BR" sz="1200" dirty="0"/>
              <a:t>&lt;/</a:t>
            </a:r>
            <a:r>
              <a:rPr lang="pt-BR" sz="1200" dirty="0" err="1"/>
              <a:t>template</a:t>
            </a:r>
            <a:r>
              <a:rPr lang="pt-BR" sz="1200" dirty="0"/>
              <a:t>&gt;</a:t>
            </a:r>
          </a:p>
          <a:p>
            <a:pPr>
              <a:spcBef>
                <a:spcPts val="0"/>
              </a:spcBef>
            </a:pPr>
            <a:r>
              <a:rPr lang="pt-BR" sz="1200" dirty="0"/>
              <a:t>...</a:t>
            </a:r>
          </a:p>
        </p:txBody>
      </p:sp>
      <p:sp>
        <p:nvSpPr>
          <p:cNvPr id="543765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Princípio de funcionamento da transformação</a:t>
            </a:r>
          </a:p>
        </p:txBody>
      </p:sp>
      <p:sp>
        <p:nvSpPr>
          <p:cNvPr id="543766" name="Text Box 22"/>
          <p:cNvSpPr txBox="1">
            <a:spLocks noChangeArrowheads="1"/>
          </p:cNvSpPr>
          <p:nvPr/>
        </p:nvSpPr>
        <p:spPr bwMode="auto">
          <a:xfrm>
            <a:off x="22225" y="6586538"/>
            <a:ext cx="2559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000">
                <a:latin typeface="Arial" charset="0"/>
              </a:rPr>
              <a:t>Material de Maria Luiza Machado Campos</a:t>
            </a:r>
          </a:p>
        </p:txBody>
      </p:sp>
      <p:pic>
        <p:nvPicPr>
          <p:cNvPr id="543773" name="Picture 29" descr="MCIN00501A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7650" y="1770063"/>
            <a:ext cx="2446338" cy="2471737"/>
          </a:xfrm>
          <a:prstGeom prst="rect">
            <a:avLst/>
          </a:prstGeom>
          <a:noFill/>
        </p:spPr>
      </p:pic>
      <p:sp>
        <p:nvSpPr>
          <p:cNvPr id="26" name="CaixaDeTexto 25"/>
          <p:cNvSpPr txBox="1"/>
          <p:nvPr/>
        </p:nvSpPr>
        <p:spPr>
          <a:xfrm>
            <a:off x="4257681" y="4329099"/>
            <a:ext cx="210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Processador XSLT</a:t>
            </a:r>
            <a:endParaRPr lang="en-US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6881534" y="1620983"/>
            <a:ext cx="1612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pt-BR"/>
              <a:t>Documento </a:t>
            </a:r>
          </a:p>
          <a:p>
            <a:pPr>
              <a:spcBef>
                <a:spcPts val="0"/>
              </a:spcBef>
            </a:pPr>
            <a:r>
              <a:rPr lang="pt-BR" dirty="0"/>
              <a:t>Transformado</a:t>
            </a:r>
            <a:endParaRPr lang="en-US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79173" y="785241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pt-BR" dirty="0"/>
              <a:t>Documento </a:t>
            </a:r>
          </a:p>
          <a:p>
            <a:pPr>
              <a:spcBef>
                <a:spcPts val="0"/>
              </a:spcBef>
            </a:pPr>
            <a:r>
              <a:rPr lang="pt-BR" dirty="0"/>
              <a:t>de entrada</a:t>
            </a:r>
            <a:endParaRPr lang="en-US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64425" y="4377370"/>
            <a:ext cx="3044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pt-BR" dirty="0"/>
              <a:t>Regras de transformação – </a:t>
            </a:r>
          </a:p>
          <a:p>
            <a:pPr>
              <a:spcBef>
                <a:spcPts val="0"/>
              </a:spcBef>
            </a:pPr>
            <a:r>
              <a:rPr lang="pt-BR" dirty="0" err="1"/>
              <a:t>stylesheets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XPath</a:t>
            </a:r>
            <a:endParaRPr lang="pt-BR" b="1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5135563"/>
          </a:xfrm>
        </p:spPr>
        <p:txBody>
          <a:bodyPr/>
          <a:lstStyle/>
          <a:p>
            <a:r>
              <a:rPr lang="pt-BR" sz="2400" dirty="0"/>
              <a:t>O significado de um elemento pode depender de seu contexto</a:t>
            </a:r>
          </a:p>
          <a:p>
            <a:r>
              <a:rPr lang="pt-BR" sz="2400" b="1" dirty="0"/>
              <a:t>Navegação dentro do documento XML para encontrar este contexto </a:t>
            </a:r>
          </a:p>
          <a:p>
            <a:r>
              <a:rPr lang="pt-BR" sz="2400" b="1" dirty="0"/>
              <a:t>Encontrar os elemento através de caminhos</a:t>
            </a:r>
          </a:p>
          <a:p>
            <a:r>
              <a:rPr lang="pt-BR" sz="2400" dirty="0"/>
              <a:t>Para chegar a um elemento:</a:t>
            </a:r>
          </a:p>
          <a:p>
            <a:pPr lvl="1"/>
            <a:r>
              <a:rPr lang="pt-BR" sz="2000" dirty="0"/>
              <a:t>Como em URL:</a:t>
            </a:r>
          </a:p>
          <a:p>
            <a:pPr lvl="2"/>
            <a:r>
              <a:rPr lang="pt-BR" sz="1800" dirty="0"/>
              <a:t>Uso de </a:t>
            </a:r>
            <a:r>
              <a:rPr lang="pt-BR" sz="1800" b="1" dirty="0"/>
              <a:t>caminho absoluto </a:t>
            </a:r>
            <a:r>
              <a:rPr lang="pt-BR" sz="1800" dirty="0"/>
              <a:t>- Especificar toda a hierarquia de elementos de uma árvore XML</a:t>
            </a:r>
          </a:p>
          <a:p>
            <a:pPr lvl="2"/>
            <a:r>
              <a:rPr lang="pt-BR" sz="1800" dirty="0"/>
              <a:t>Uso de </a:t>
            </a:r>
            <a:r>
              <a:rPr lang="pt-BR" sz="1800" b="1" dirty="0"/>
              <a:t>caminho relativo </a:t>
            </a:r>
            <a:r>
              <a:rPr lang="pt-BR" sz="1800" dirty="0"/>
              <a:t>- Especificar, em qualquer ponto do caminho, elementos relativos ao elemento contexto</a:t>
            </a:r>
          </a:p>
          <a:p>
            <a:pPr>
              <a:lnSpc>
                <a:spcPct val="80000"/>
              </a:lnSpc>
            </a:pPr>
            <a:r>
              <a:rPr lang="pt-BR" sz="2400" dirty="0"/>
              <a:t>Explorar a estrutura hierárquica do documento</a:t>
            </a:r>
          </a:p>
          <a:p>
            <a:pPr>
              <a:buFont typeface="Wingdings" pitchFamily="2" charset="2"/>
              <a:buNone/>
            </a:pPr>
            <a:endParaRPr lang="pt-BR" sz="1600" dirty="0">
              <a:solidFill>
                <a:srgbClr val="000099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i="1"/>
              <a:t>Style</a:t>
            </a:r>
            <a:r>
              <a:rPr lang="pt-BR"/>
              <a:t> </a:t>
            </a:r>
            <a:r>
              <a:rPr lang="pt-BR" i="1"/>
              <a:t>Sheets</a:t>
            </a:r>
            <a:endParaRPr lang="pt-BR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i="1" dirty="0"/>
              <a:t>style </a:t>
            </a:r>
            <a:r>
              <a:rPr lang="pt-BR" i="1" dirty="0" err="1"/>
              <a:t>sheet</a:t>
            </a:r>
            <a:r>
              <a:rPr lang="pt-BR" i="1" dirty="0"/>
              <a:t> </a:t>
            </a:r>
            <a:r>
              <a:rPr lang="pt-BR" dirty="0"/>
              <a:t>é formado por um conjunto de regras (</a:t>
            </a:r>
            <a:r>
              <a:rPr lang="pt-BR" i="1" dirty="0"/>
              <a:t>template)</a:t>
            </a:r>
          </a:p>
          <a:p>
            <a:pPr lvl="1"/>
            <a:r>
              <a:rPr lang="pt-BR" dirty="0"/>
              <a:t>transformações são executadas de acordo com tais regras</a:t>
            </a:r>
          </a:p>
          <a:p>
            <a:r>
              <a:rPr lang="pt-BR" dirty="0"/>
              <a:t>Cada regra "casa" com um tipo de elemento no documento de entrada utilizando expressões </a:t>
            </a:r>
            <a:r>
              <a:rPr lang="pt-BR" b="1" dirty="0"/>
              <a:t>XPath</a:t>
            </a:r>
            <a:endParaRPr lang="pt-BR" dirty="0"/>
          </a:p>
          <a:p>
            <a:r>
              <a:rPr lang="pt-BR" dirty="0"/>
              <a:t>As </a:t>
            </a:r>
            <a:r>
              <a:rPr lang="pt-BR" i="1" dirty="0" err="1"/>
              <a:t>tags</a:t>
            </a:r>
            <a:r>
              <a:rPr lang="pt-BR" i="1" dirty="0"/>
              <a:t> </a:t>
            </a:r>
            <a:r>
              <a:rPr lang="pt-BR" dirty="0"/>
              <a:t>originais são substituídas por novas </a:t>
            </a:r>
            <a:r>
              <a:rPr lang="pt-BR" i="1" dirty="0" err="1"/>
              <a:t>tags</a:t>
            </a:r>
            <a:r>
              <a:rPr lang="pt-BR" i="1" dirty="0"/>
              <a:t> </a:t>
            </a:r>
            <a:r>
              <a:rPr lang="pt-BR" dirty="0"/>
              <a:t>de saída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Estrutura Geral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elemento raiz é denominado </a:t>
            </a:r>
            <a:r>
              <a:rPr lang="pt-BR" b="1" dirty="0" err="1"/>
              <a:t>stylesheet</a:t>
            </a:r>
            <a:endParaRPr lang="pt-BR" b="1" dirty="0"/>
          </a:p>
          <a:p>
            <a:r>
              <a:rPr lang="pt-BR" dirty="0"/>
              <a:t>O </a:t>
            </a:r>
            <a:r>
              <a:rPr lang="pt-BR" dirty="0" err="1"/>
              <a:t>namespace</a:t>
            </a:r>
            <a:r>
              <a:rPr lang="pt-BR" dirty="0"/>
              <a:t> de XSLT deve ser declarado </a:t>
            </a:r>
            <a:r>
              <a:rPr lang="pt-BR" dirty="0" err="1"/>
              <a:t>xmlns</a:t>
            </a:r>
            <a:r>
              <a:rPr lang="pt-BR" dirty="0"/>
              <a:t>:</a:t>
            </a:r>
            <a:r>
              <a:rPr lang="pt-BR" dirty="0" err="1"/>
              <a:t>xsl</a:t>
            </a:r>
            <a:r>
              <a:rPr lang="pt-BR" dirty="0"/>
              <a:t>=http://www.w3.org/1999/XSL/Transform</a:t>
            </a:r>
          </a:p>
          <a:p>
            <a:endParaRPr lang="pt-BR" dirty="0"/>
          </a:p>
          <a:p>
            <a:pPr>
              <a:buFont typeface="Wingdings" pitchFamily="2" charset="2"/>
              <a:buNone/>
            </a:pPr>
            <a:r>
              <a:rPr lang="pt-BR" sz="2400" dirty="0">
                <a:latin typeface="Tahoma" pitchFamily="34" charset="0"/>
              </a:rPr>
              <a:t>&lt;?</a:t>
            </a:r>
            <a:r>
              <a:rPr lang="pt-BR" sz="2400" dirty="0" err="1">
                <a:latin typeface="Tahoma" pitchFamily="34" charset="0"/>
              </a:rPr>
              <a:t>xml</a:t>
            </a:r>
            <a:r>
              <a:rPr lang="pt-BR" sz="2400" dirty="0">
                <a:latin typeface="Tahoma" pitchFamily="34" charset="0"/>
              </a:rPr>
              <a:t> version="1.0"?&gt; </a:t>
            </a:r>
          </a:p>
          <a:p>
            <a:pPr>
              <a:buFont typeface="Wingdings" pitchFamily="2" charset="2"/>
              <a:buNone/>
            </a:pPr>
            <a:r>
              <a:rPr lang="pt-BR" sz="2400" dirty="0">
                <a:latin typeface="Tahoma" pitchFamily="34" charset="0"/>
              </a:rPr>
              <a:t>&lt;</a:t>
            </a:r>
            <a:r>
              <a:rPr lang="pt-BR" sz="2400" dirty="0" err="1">
                <a:latin typeface="Tahoma" pitchFamily="34" charset="0"/>
              </a:rPr>
              <a:t>xsl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stylesheet</a:t>
            </a:r>
            <a:r>
              <a:rPr lang="pt-BR" sz="2400" dirty="0">
                <a:latin typeface="Tahoma" pitchFamily="34" charset="0"/>
              </a:rPr>
              <a:t> </a:t>
            </a:r>
            <a:r>
              <a:rPr lang="pt-BR" sz="2400" dirty="0" err="1">
                <a:latin typeface="Tahoma" pitchFamily="34" charset="0"/>
              </a:rPr>
              <a:t>xmlns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xsl</a:t>
            </a:r>
            <a:r>
              <a:rPr lang="pt-BR" sz="2400" dirty="0">
                <a:latin typeface="Tahoma" pitchFamily="34" charset="0"/>
              </a:rPr>
              <a:t>="http://www.w3.org/1999/XSL/Transform" version="1.0"&gt;</a:t>
            </a:r>
          </a:p>
          <a:p>
            <a:pPr>
              <a:buFont typeface="Wingdings" pitchFamily="2" charset="2"/>
              <a:buNone/>
            </a:pPr>
            <a:r>
              <a:rPr lang="pt-BR" sz="2400" dirty="0">
                <a:latin typeface="Tahoma" pitchFamily="34" charset="0"/>
              </a:rPr>
              <a:t>....  </a:t>
            </a:r>
          </a:p>
          <a:p>
            <a:pPr>
              <a:buFont typeface="Wingdings" pitchFamily="2" charset="2"/>
              <a:buNone/>
            </a:pPr>
            <a:r>
              <a:rPr lang="pt-BR" sz="2400" dirty="0">
                <a:latin typeface="Tahoma" pitchFamily="34" charset="0"/>
              </a:rPr>
              <a:t>&lt;/</a:t>
            </a:r>
            <a:r>
              <a:rPr lang="pt-BR" sz="2400" dirty="0" err="1">
                <a:latin typeface="Tahoma" pitchFamily="34" charset="0"/>
              </a:rPr>
              <a:t>xsl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stylesheet</a:t>
            </a:r>
            <a:r>
              <a:rPr lang="pt-BR" sz="2400" dirty="0">
                <a:latin typeface="Tahoma" pitchFamily="34" charset="0"/>
              </a:rPr>
              <a:t>&gt;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Estrutura Geral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400"/>
              <a:t>Templates (ou regras) são criadas através do elemento </a:t>
            </a:r>
            <a:r>
              <a:rPr lang="pt-BR" sz="2400">
                <a:solidFill>
                  <a:srgbClr val="000099"/>
                </a:solidFill>
                <a:latin typeface="Tahoma" pitchFamily="34" charset="0"/>
              </a:rPr>
              <a:t>&lt;xsl:template&gt;</a:t>
            </a:r>
            <a:r>
              <a:rPr lang="pt-BR" sz="2400"/>
              <a:t> </a:t>
            </a:r>
          </a:p>
          <a:p>
            <a:pPr>
              <a:lnSpc>
                <a:spcPct val="80000"/>
              </a:lnSpc>
            </a:pPr>
            <a:endParaRPr lang="pt-BR" sz="240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2000"/>
              <a:t>&lt;</a:t>
            </a:r>
            <a:r>
              <a:rPr lang="pt-BR" sz="2000">
                <a:solidFill>
                  <a:srgbClr val="000099"/>
                </a:solidFill>
              </a:rPr>
              <a:t>xsl:template</a:t>
            </a:r>
            <a:r>
              <a:rPr lang="pt-BR" sz="2000"/>
              <a:t> match=“title”&gt;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2000"/>
              <a:t>   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2000">
                <a:solidFill>
                  <a:srgbClr val="000099"/>
                </a:solidFill>
              </a:rPr>
              <a:t>&lt;/xsl:template&gt;</a:t>
            </a:r>
          </a:p>
          <a:p>
            <a:pPr>
              <a:lnSpc>
                <a:spcPct val="80000"/>
              </a:lnSpc>
            </a:pPr>
            <a:endParaRPr lang="pt-BR" sz="2400"/>
          </a:p>
          <a:p>
            <a:pPr>
              <a:lnSpc>
                <a:spcPct val="80000"/>
              </a:lnSpc>
            </a:pPr>
            <a:r>
              <a:rPr lang="pt-BR" sz="2400"/>
              <a:t>Recursividade de templates é criada através do elemento </a:t>
            </a:r>
            <a:r>
              <a:rPr lang="pt-BR" sz="2400">
                <a:solidFill>
                  <a:srgbClr val="00CC00"/>
                </a:solidFill>
                <a:latin typeface="Tahoma" pitchFamily="34" charset="0"/>
              </a:rPr>
              <a:t>&lt;xsl:apply-templates&gt;</a:t>
            </a:r>
          </a:p>
          <a:p>
            <a:pPr>
              <a:lnSpc>
                <a:spcPct val="80000"/>
              </a:lnSpc>
            </a:pPr>
            <a:endParaRPr lang="pt-BR" sz="2400">
              <a:solidFill>
                <a:srgbClr val="00CC00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2000"/>
              <a:t>&lt;xsl:template match=“book”&gt;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2000"/>
              <a:t>       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2000">
                <a:solidFill>
                  <a:srgbClr val="00CC00"/>
                </a:solidFill>
              </a:rPr>
              <a:t>	&lt;xsl:apply-templates/&gt;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2000"/>
              <a:t>&lt;/xsl:template&gt;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Funcionamento</a:t>
            </a:r>
          </a:p>
        </p:txBody>
      </p:sp>
      <p:sp>
        <p:nvSpPr>
          <p:cNvPr id="4853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processo de transformação </a:t>
            </a:r>
          </a:p>
          <a:p>
            <a:pPr lvl="1"/>
            <a:r>
              <a:rPr lang="pt-BR"/>
              <a:t>XSLT usa XPath </a:t>
            </a:r>
          </a:p>
          <a:p>
            <a:pPr lvl="2"/>
            <a:r>
              <a:rPr lang="pt-BR"/>
              <a:t>Define partes do documento fonte que corresponde a um ou mais </a:t>
            </a:r>
            <a:r>
              <a:rPr lang="pt-BR" i="1"/>
              <a:t>templates </a:t>
            </a:r>
            <a:r>
              <a:rPr lang="pt-BR"/>
              <a:t>definidos</a:t>
            </a:r>
          </a:p>
          <a:p>
            <a:pPr lvl="1"/>
            <a:r>
              <a:rPr lang="pt-BR"/>
              <a:t>Quando uma correspondência é encontrada</a:t>
            </a:r>
          </a:p>
          <a:p>
            <a:pPr lvl="2"/>
            <a:r>
              <a:rPr lang="pt-BR"/>
              <a:t>XSLT transforma a parte correspondente do documento fonte em um documento resultado</a:t>
            </a:r>
          </a:p>
          <a:p>
            <a:pPr lvl="1"/>
            <a:r>
              <a:rPr lang="pt-BR"/>
              <a:t>As partes do documento fonte que não correspondem ao </a:t>
            </a:r>
            <a:r>
              <a:rPr lang="pt-BR" i="1"/>
              <a:t>template </a:t>
            </a:r>
            <a:r>
              <a:rPr lang="pt-BR"/>
              <a:t>não aparecem no resultado final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Processamento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Processador percorre documento XML</a:t>
            </a:r>
          </a:p>
          <a:p>
            <a:endParaRPr lang="pt-BR"/>
          </a:p>
          <a:p>
            <a:pPr lvl="1"/>
            <a:r>
              <a:rPr lang="pt-BR"/>
              <a:t>Encontra um elemento </a:t>
            </a:r>
          </a:p>
          <a:p>
            <a:pPr lvl="1"/>
            <a:endParaRPr lang="pt-BR"/>
          </a:p>
          <a:p>
            <a:pPr lvl="1"/>
            <a:r>
              <a:rPr lang="pt-BR"/>
              <a:t>Acessa a </a:t>
            </a:r>
            <a:r>
              <a:rPr lang="pt-BR" i="1"/>
              <a:t>style-sheet</a:t>
            </a:r>
            <a:r>
              <a:rPr lang="pt-BR"/>
              <a:t> para encontrar um template corresponde ao elemento do documento XML</a:t>
            </a:r>
          </a:p>
          <a:p>
            <a:pPr lvl="1"/>
            <a:endParaRPr lang="pt-BR"/>
          </a:p>
          <a:p>
            <a:pPr lvl="1"/>
            <a:r>
              <a:rPr lang="pt-BR"/>
              <a:t>Executa o </a:t>
            </a:r>
            <a:r>
              <a:rPr lang="pt-BR" i="1"/>
              <a:t>template</a:t>
            </a:r>
            <a:r>
              <a:rPr lang="pt-BR"/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Documento XML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12875"/>
            <a:ext cx="7385050" cy="4608513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&lt;</a:t>
            </a:r>
            <a:r>
              <a:rPr lang="pt-BR" sz="1800" dirty="0" err="1">
                <a:latin typeface="Tahoma" pitchFamily="34" charset="0"/>
              </a:rPr>
              <a:t>booklist</a:t>
            </a:r>
            <a:r>
              <a:rPr lang="pt-BR" sz="1800" dirty="0">
                <a:latin typeface="Tahoma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&lt;book id="BOX00"&gt;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	&lt;</a:t>
            </a:r>
            <a:r>
              <a:rPr lang="pt-BR" sz="1800" dirty="0" err="1">
                <a:latin typeface="Tahoma" pitchFamily="34" charset="0"/>
              </a:rPr>
              <a:t>author</a:t>
            </a:r>
            <a:r>
              <a:rPr lang="pt-BR" sz="1800" dirty="0">
                <a:latin typeface="Tahoma" pitchFamily="34" charset="0"/>
              </a:rPr>
              <a:t>&gt;Box, D. </a:t>
            </a:r>
            <a:r>
              <a:rPr lang="pt-BR" sz="1800" dirty="0" err="1">
                <a:latin typeface="Tahoma" pitchFamily="34" charset="0"/>
              </a:rPr>
              <a:t>and</a:t>
            </a:r>
            <a:r>
              <a:rPr lang="pt-BR" sz="1800" dirty="0">
                <a:latin typeface="Tahoma" pitchFamily="34" charset="0"/>
              </a:rPr>
              <a:t> </a:t>
            </a:r>
            <a:r>
              <a:rPr lang="pt-BR" sz="1800" dirty="0" err="1">
                <a:latin typeface="Tahoma" pitchFamily="34" charset="0"/>
              </a:rPr>
              <a:t>Skonnard</a:t>
            </a:r>
            <a:r>
              <a:rPr lang="pt-BR" sz="1800" dirty="0">
                <a:latin typeface="Tahoma" pitchFamily="34" charset="0"/>
              </a:rPr>
              <a:t>, A. </a:t>
            </a:r>
            <a:r>
              <a:rPr lang="pt-BR" sz="1800" dirty="0" err="1">
                <a:latin typeface="Tahoma" pitchFamily="34" charset="0"/>
              </a:rPr>
              <a:t>and</a:t>
            </a:r>
            <a:r>
              <a:rPr lang="pt-BR" sz="1800" dirty="0">
                <a:latin typeface="Tahoma" pitchFamily="34" charset="0"/>
              </a:rPr>
              <a:t> </a:t>
            </a:r>
            <a:r>
              <a:rPr lang="pt-BR" sz="1800" dirty="0" err="1">
                <a:latin typeface="Tahoma" pitchFamily="34" charset="0"/>
              </a:rPr>
              <a:t>Lam</a:t>
            </a:r>
            <a:r>
              <a:rPr lang="pt-BR" sz="1800" dirty="0">
                <a:latin typeface="Tahoma" pitchFamily="34" charset="0"/>
              </a:rPr>
              <a:t>, J.&lt;/</a:t>
            </a:r>
            <a:r>
              <a:rPr lang="pt-BR" sz="1800" dirty="0" err="1">
                <a:latin typeface="Tahoma" pitchFamily="34" charset="0"/>
              </a:rPr>
              <a:t>author</a:t>
            </a:r>
            <a:r>
              <a:rPr lang="pt-BR" sz="1800" dirty="0">
                <a:latin typeface="Tahoma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	&lt;editor&gt;Series&lt;/editor&gt;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	&lt;</a:t>
            </a:r>
            <a:r>
              <a:rPr lang="pt-BR" sz="1800" dirty="0" err="1">
                <a:latin typeface="Tahoma" pitchFamily="34" charset="0"/>
              </a:rPr>
              <a:t>title</a:t>
            </a:r>
            <a:r>
              <a:rPr lang="pt-BR" sz="1800" dirty="0">
                <a:latin typeface="Tahoma" pitchFamily="34" charset="0"/>
              </a:rPr>
              <a:t>&gt;</a:t>
            </a:r>
            <a:r>
              <a:rPr lang="pt-BR" sz="1800" dirty="0" err="1">
                <a:latin typeface="Tahoma" pitchFamily="34" charset="0"/>
              </a:rPr>
              <a:t>Essential</a:t>
            </a:r>
            <a:r>
              <a:rPr lang="pt-BR" sz="1800" dirty="0">
                <a:latin typeface="Tahoma" pitchFamily="34" charset="0"/>
              </a:rPr>
              <a:t> XML - </a:t>
            </a:r>
            <a:r>
              <a:rPr lang="pt-BR" sz="1800" dirty="0" err="1">
                <a:latin typeface="Tahoma" pitchFamily="34" charset="0"/>
              </a:rPr>
              <a:t>Beyond</a:t>
            </a:r>
            <a:r>
              <a:rPr lang="pt-BR" sz="1800" dirty="0">
                <a:latin typeface="Tahoma" pitchFamily="34" charset="0"/>
              </a:rPr>
              <a:t> Markup&lt;/</a:t>
            </a:r>
            <a:r>
              <a:rPr lang="pt-BR" sz="1800" dirty="0" err="1">
                <a:latin typeface="Tahoma" pitchFamily="34" charset="0"/>
              </a:rPr>
              <a:t>title</a:t>
            </a:r>
            <a:r>
              <a:rPr lang="pt-BR" sz="1800" dirty="0">
                <a:latin typeface="Tahoma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	&lt;</a:t>
            </a:r>
            <a:r>
              <a:rPr lang="pt-BR" sz="1800" dirty="0" err="1">
                <a:latin typeface="Tahoma" pitchFamily="34" charset="0"/>
              </a:rPr>
              <a:t>publisher</a:t>
            </a:r>
            <a:r>
              <a:rPr lang="pt-BR" sz="1800" dirty="0">
                <a:latin typeface="Tahoma" pitchFamily="34" charset="0"/>
              </a:rPr>
              <a:t>&gt;</a:t>
            </a:r>
            <a:r>
              <a:rPr lang="pt-BR" sz="1800" dirty="0" err="1">
                <a:latin typeface="Tahoma" pitchFamily="34" charset="0"/>
              </a:rPr>
              <a:t>Addison-Wesley</a:t>
            </a:r>
            <a:r>
              <a:rPr lang="pt-BR" sz="1800" dirty="0">
                <a:latin typeface="Tahoma" pitchFamily="34" charset="0"/>
              </a:rPr>
              <a:t>&lt;/</a:t>
            </a:r>
            <a:r>
              <a:rPr lang="pt-BR" sz="1800" dirty="0" err="1">
                <a:latin typeface="Tahoma" pitchFamily="34" charset="0"/>
              </a:rPr>
              <a:t>publisher</a:t>
            </a:r>
            <a:r>
              <a:rPr lang="pt-BR" sz="1800" dirty="0">
                <a:latin typeface="Tahoma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	&lt;</a:t>
            </a:r>
            <a:r>
              <a:rPr lang="pt-BR" sz="1800" dirty="0" err="1">
                <a:latin typeface="Tahoma" pitchFamily="34" charset="0"/>
              </a:rPr>
              <a:t>year</a:t>
            </a:r>
            <a:r>
              <a:rPr lang="pt-BR" sz="1800" dirty="0">
                <a:latin typeface="Tahoma" pitchFamily="34" charset="0"/>
              </a:rPr>
              <a:t>&gt;2000&lt;/</a:t>
            </a:r>
            <a:r>
              <a:rPr lang="pt-BR" sz="1800" dirty="0" err="1">
                <a:latin typeface="Tahoma" pitchFamily="34" charset="0"/>
              </a:rPr>
              <a:t>year</a:t>
            </a:r>
            <a:r>
              <a:rPr lang="pt-BR" sz="1800" dirty="0">
                <a:latin typeface="Tahoma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	&lt;</a:t>
            </a:r>
            <a:r>
              <a:rPr lang="pt-BR" sz="1800" dirty="0" err="1">
                <a:latin typeface="Tahoma" pitchFamily="34" charset="0"/>
              </a:rPr>
              <a:t>key</a:t>
            </a:r>
            <a:r>
              <a:rPr lang="pt-BR" sz="1800" dirty="0">
                <a:latin typeface="Tahoma" pitchFamily="34" charset="0"/>
              </a:rPr>
              <a:t>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	&lt;volume/&gt;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	&lt;</a:t>
            </a:r>
            <a:r>
              <a:rPr lang="pt-BR" sz="1800" dirty="0" err="1">
                <a:latin typeface="Tahoma" pitchFamily="34" charset="0"/>
              </a:rPr>
              <a:t>number</a:t>
            </a:r>
            <a:r>
              <a:rPr lang="pt-BR" sz="1800" dirty="0">
                <a:latin typeface="Tahoma" pitchFamily="34" charset="0"/>
              </a:rPr>
              <a:t>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	&lt;series/&gt;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	&lt;</a:t>
            </a:r>
            <a:r>
              <a:rPr lang="pt-BR" sz="1800" dirty="0" err="1">
                <a:latin typeface="Tahoma" pitchFamily="34" charset="0"/>
              </a:rPr>
              <a:t>address</a:t>
            </a:r>
            <a:r>
              <a:rPr lang="pt-BR" sz="1800" dirty="0">
                <a:latin typeface="Tahoma" pitchFamily="34" charset="0"/>
              </a:rPr>
              <a:t>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	&lt;</a:t>
            </a:r>
            <a:r>
              <a:rPr lang="pt-BR" sz="1800" dirty="0" err="1">
                <a:latin typeface="Tahoma" pitchFamily="34" charset="0"/>
              </a:rPr>
              <a:t>edition</a:t>
            </a:r>
            <a:r>
              <a:rPr lang="pt-BR" sz="1800" dirty="0">
                <a:latin typeface="Tahoma" pitchFamily="34" charset="0"/>
              </a:rPr>
              <a:t>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	&lt;</a:t>
            </a:r>
            <a:r>
              <a:rPr lang="pt-BR" sz="1800" dirty="0" err="1">
                <a:latin typeface="Tahoma" pitchFamily="34" charset="0"/>
              </a:rPr>
              <a:t>month</a:t>
            </a:r>
            <a:r>
              <a:rPr lang="pt-BR" sz="1800" dirty="0">
                <a:latin typeface="Tahoma" pitchFamily="34" charset="0"/>
              </a:rPr>
              <a:t>&gt;July&lt;/</a:t>
            </a:r>
            <a:r>
              <a:rPr lang="pt-BR" sz="1800" dirty="0" err="1">
                <a:latin typeface="Tahoma" pitchFamily="34" charset="0"/>
              </a:rPr>
              <a:t>month</a:t>
            </a:r>
            <a:r>
              <a:rPr lang="pt-BR" sz="1800" dirty="0">
                <a:latin typeface="Tahoma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	&lt;note/&gt;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	&lt;</a:t>
            </a:r>
            <a:r>
              <a:rPr lang="pt-BR" sz="1800" dirty="0" err="1">
                <a:latin typeface="Tahoma" pitchFamily="34" charset="0"/>
              </a:rPr>
              <a:t>annote</a:t>
            </a:r>
            <a:r>
              <a:rPr lang="pt-BR" sz="1800" dirty="0">
                <a:latin typeface="Tahoma" pitchFamily="34" charset="0"/>
              </a:rPr>
              <a:t>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	&lt;url&gt;http://www.develop.com/books/essentialxml&lt;/url&gt;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&lt;/book&gt;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.....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2000" dirty="0">
                <a:latin typeface="Tahoma" pitchFamily="34" charset="0"/>
              </a:rPr>
              <a:t>	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Documento XML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12875"/>
            <a:ext cx="8523288" cy="5256213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.....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&lt;book id="MAR99"&gt;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	&lt;</a:t>
            </a:r>
            <a:r>
              <a:rPr lang="pt-BR" sz="1800" dirty="0" err="1">
                <a:latin typeface="Tahoma" pitchFamily="34" charset="0"/>
              </a:rPr>
              <a:t>author</a:t>
            </a:r>
            <a:r>
              <a:rPr lang="pt-BR" sz="1800" dirty="0">
                <a:latin typeface="Tahoma" pitchFamily="34" charset="0"/>
              </a:rPr>
              <a:t>&gt;</a:t>
            </a:r>
            <a:r>
              <a:rPr lang="pt-BR" sz="1800" dirty="0" err="1">
                <a:latin typeface="Tahoma" pitchFamily="34" charset="0"/>
              </a:rPr>
              <a:t>Maruyama</a:t>
            </a:r>
            <a:r>
              <a:rPr lang="pt-BR" sz="1800" dirty="0">
                <a:latin typeface="Tahoma" pitchFamily="34" charset="0"/>
              </a:rPr>
              <a:t>, H. </a:t>
            </a:r>
            <a:r>
              <a:rPr lang="pt-BR" sz="1800" dirty="0" err="1">
                <a:latin typeface="Tahoma" pitchFamily="34" charset="0"/>
              </a:rPr>
              <a:t>and</a:t>
            </a:r>
            <a:r>
              <a:rPr lang="pt-BR" sz="1800" dirty="0">
                <a:latin typeface="Tahoma" pitchFamily="34" charset="0"/>
              </a:rPr>
              <a:t> </a:t>
            </a:r>
            <a:r>
              <a:rPr lang="pt-BR" sz="1800" dirty="0" err="1">
                <a:latin typeface="Tahoma" pitchFamily="34" charset="0"/>
              </a:rPr>
              <a:t>Tamura</a:t>
            </a:r>
            <a:r>
              <a:rPr lang="pt-BR" sz="1800" dirty="0">
                <a:latin typeface="Tahoma" pitchFamily="34" charset="0"/>
              </a:rPr>
              <a:t>, K. </a:t>
            </a:r>
            <a:r>
              <a:rPr lang="pt-BR" sz="1800" dirty="0" err="1">
                <a:latin typeface="Tahoma" pitchFamily="34" charset="0"/>
              </a:rPr>
              <a:t>and</a:t>
            </a:r>
            <a:r>
              <a:rPr lang="pt-BR" sz="1800" dirty="0">
                <a:latin typeface="Tahoma" pitchFamily="34" charset="0"/>
              </a:rPr>
              <a:t> </a:t>
            </a:r>
            <a:r>
              <a:rPr lang="pt-BR" sz="1800" dirty="0" err="1">
                <a:latin typeface="Tahoma" pitchFamily="34" charset="0"/>
              </a:rPr>
              <a:t>Uramoto</a:t>
            </a:r>
            <a:r>
              <a:rPr lang="pt-BR" sz="1800" dirty="0">
                <a:latin typeface="Tahoma" pitchFamily="34" charset="0"/>
              </a:rPr>
              <a:t>, N.&lt;/</a:t>
            </a:r>
            <a:r>
              <a:rPr lang="pt-BR" sz="1800" dirty="0" err="1">
                <a:latin typeface="Tahoma" pitchFamily="34" charset="0"/>
              </a:rPr>
              <a:t>author</a:t>
            </a:r>
            <a:r>
              <a:rPr lang="pt-BR" sz="1800" dirty="0">
                <a:latin typeface="Tahoma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	&lt;</a:t>
            </a:r>
            <a:r>
              <a:rPr lang="pt-BR" sz="1800" dirty="0" err="1">
                <a:latin typeface="Tahoma" pitchFamily="34" charset="0"/>
              </a:rPr>
              <a:t>title</a:t>
            </a:r>
            <a:r>
              <a:rPr lang="pt-BR" sz="1800" dirty="0">
                <a:latin typeface="Tahoma" pitchFamily="34" charset="0"/>
              </a:rPr>
              <a:t>&gt;XML </a:t>
            </a:r>
            <a:r>
              <a:rPr lang="pt-BR" sz="1800" dirty="0" err="1">
                <a:latin typeface="Tahoma" pitchFamily="34" charset="0"/>
              </a:rPr>
              <a:t>and</a:t>
            </a:r>
            <a:r>
              <a:rPr lang="pt-BR" sz="1800" dirty="0">
                <a:latin typeface="Tahoma" pitchFamily="34" charset="0"/>
              </a:rPr>
              <a:t> Java: </a:t>
            </a:r>
            <a:r>
              <a:rPr lang="pt-BR" sz="1800" dirty="0" err="1">
                <a:latin typeface="Tahoma" pitchFamily="34" charset="0"/>
              </a:rPr>
              <a:t>Developing</a:t>
            </a:r>
            <a:r>
              <a:rPr lang="pt-BR" sz="1800" dirty="0">
                <a:latin typeface="Tahoma" pitchFamily="34" charset="0"/>
              </a:rPr>
              <a:t> </a:t>
            </a:r>
            <a:r>
              <a:rPr lang="pt-BR" sz="1800" dirty="0" err="1">
                <a:latin typeface="Tahoma" pitchFamily="34" charset="0"/>
              </a:rPr>
              <a:t>of</a:t>
            </a:r>
            <a:r>
              <a:rPr lang="pt-BR" sz="1800" dirty="0">
                <a:latin typeface="Tahoma" pitchFamily="34" charset="0"/>
              </a:rPr>
              <a:t> Web Applications&lt;/</a:t>
            </a:r>
            <a:r>
              <a:rPr lang="pt-BR" sz="1800" dirty="0" err="1">
                <a:latin typeface="Tahoma" pitchFamily="34" charset="0"/>
              </a:rPr>
              <a:t>title</a:t>
            </a:r>
            <a:r>
              <a:rPr lang="pt-BR" sz="1800" dirty="0">
                <a:latin typeface="Tahoma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	&lt;</a:t>
            </a:r>
            <a:r>
              <a:rPr lang="pt-BR" sz="1800" dirty="0" err="1">
                <a:latin typeface="Tahoma" pitchFamily="34" charset="0"/>
              </a:rPr>
              <a:t>publisher</a:t>
            </a:r>
            <a:r>
              <a:rPr lang="pt-BR" sz="1800" dirty="0">
                <a:latin typeface="Tahoma" pitchFamily="34" charset="0"/>
              </a:rPr>
              <a:t>&gt;</a:t>
            </a:r>
            <a:r>
              <a:rPr lang="pt-BR" sz="1800" dirty="0" err="1">
                <a:latin typeface="Tahoma" pitchFamily="34" charset="0"/>
              </a:rPr>
              <a:t>Addison-Wesley</a:t>
            </a:r>
            <a:r>
              <a:rPr lang="pt-BR" sz="1800" dirty="0">
                <a:latin typeface="Tahoma" pitchFamily="34" charset="0"/>
              </a:rPr>
              <a:t>&lt;/</a:t>
            </a:r>
            <a:r>
              <a:rPr lang="pt-BR" sz="1800" dirty="0" err="1">
                <a:latin typeface="Tahoma" pitchFamily="34" charset="0"/>
              </a:rPr>
              <a:t>publisher</a:t>
            </a:r>
            <a:r>
              <a:rPr lang="pt-BR" sz="1800" dirty="0">
                <a:latin typeface="Tahoma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	&lt;</a:t>
            </a:r>
            <a:r>
              <a:rPr lang="pt-BR" sz="1800" dirty="0" err="1">
                <a:latin typeface="Tahoma" pitchFamily="34" charset="0"/>
              </a:rPr>
              <a:t>year</a:t>
            </a:r>
            <a:r>
              <a:rPr lang="pt-BR" sz="1800" dirty="0">
                <a:latin typeface="Tahoma" pitchFamily="34" charset="0"/>
              </a:rPr>
              <a:t>&gt;1999&lt;/</a:t>
            </a:r>
            <a:r>
              <a:rPr lang="pt-BR" sz="1800" dirty="0" err="1">
                <a:latin typeface="Tahoma" pitchFamily="34" charset="0"/>
              </a:rPr>
              <a:t>year</a:t>
            </a:r>
            <a:r>
              <a:rPr lang="pt-BR" sz="1800" dirty="0">
                <a:latin typeface="Tahoma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	&lt;</a:t>
            </a:r>
            <a:r>
              <a:rPr lang="pt-BR" sz="1800" dirty="0" err="1">
                <a:latin typeface="Tahoma" pitchFamily="34" charset="0"/>
              </a:rPr>
              <a:t>address</a:t>
            </a:r>
            <a:r>
              <a:rPr lang="pt-BR" sz="1800" dirty="0">
                <a:latin typeface="Tahoma" pitchFamily="34" charset="0"/>
              </a:rPr>
              <a:t>&gt;MA&lt;/</a:t>
            </a:r>
            <a:r>
              <a:rPr lang="pt-BR" sz="1800" dirty="0" err="1">
                <a:latin typeface="Tahoma" pitchFamily="34" charset="0"/>
              </a:rPr>
              <a:t>address</a:t>
            </a:r>
            <a:r>
              <a:rPr lang="pt-BR" sz="1800" dirty="0">
                <a:latin typeface="Tahoma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	&lt;</a:t>
            </a:r>
            <a:r>
              <a:rPr lang="pt-BR" sz="1800" dirty="0" err="1">
                <a:latin typeface="Tahoma" pitchFamily="34" charset="0"/>
              </a:rPr>
              <a:t>month</a:t>
            </a:r>
            <a:r>
              <a:rPr lang="pt-BR" sz="1800" dirty="0">
                <a:latin typeface="Tahoma" pitchFamily="34" charset="0"/>
              </a:rPr>
              <a:t>&gt;August&lt;/</a:t>
            </a:r>
            <a:r>
              <a:rPr lang="pt-BR" sz="1800" dirty="0" err="1">
                <a:latin typeface="Tahoma" pitchFamily="34" charset="0"/>
              </a:rPr>
              <a:t>month</a:t>
            </a:r>
            <a:r>
              <a:rPr lang="pt-BR" sz="1800" dirty="0">
                <a:latin typeface="Tahoma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&lt;/book&gt;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&lt;book id="BRA00"&gt;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	&lt;</a:t>
            </a:r>
            <a:r>
              <a:rPr lang="pt-BR" sz="1800" dirty="0" err="1">
                <a:latin typeface="Tahoma" pitchFamily="34" charset="0"/>
              </a:rPr>
              <a:t>author</a:t>
            </a:r>
            <a:r>
              <a:rPr lang="pt-BR" sz="1800" dirty="0">
                <a:latin typeface="Tahoma" pitchFamily="34" charset="0"/>
              </a:rPr>
              <a:t>&gt;</a:t>
            </a:r>
            <a:r>
              <a:rPr lang="pt-BR" sz="1800" dirty="0" err="1">
                <a:latin typeface="Tahoma" pitchFamily="34" charset="0"/>
              </a:rPr>
              <a:t>Bradley</a:t>
            </a:r>
            <a:r>
              <a:rPr lang="pt-BR" sz="1800" dirty="0">
                <a:latin typeface="Tahoma" pitchFamily="34" charset="0"/>
              </a:rPr>
              <a:t>, N.&lt;/</a:t>
            </a:r>
            <a:r>
              <a:rPr lang="pt-BR" sz="1800" dirty="0" err="1">
                <a:latin typeface="Tahoma" pitchFamily="34" charset="0"/>
              </a:rPr>
              <a:t>author</a:t>
            </a:r>
            <a:r>
              <a:rPr lang="pt-BR" sz="1800" dirty="0">
                <a:latin typeface="Tahoma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	&lt;</a:t>
            </a:r>
            <a:r>
              <a:rPr lang="pt-BR" sz="1800" dirty="0" err="1">
                <a:latin typeface="Tahoma" pitchFamily="34" charset="0"/>
              </a:rPr>
              <a:t>title</a:t>
            </a:r>
            <a:r>
              <a:rPr lang="pt-BR" sz="1800" dirty="0">
                <a:latin typeface="Tahoma" pitchFamily="34" charset="0"/>
              </a:rPr>
              <a:t>&gt;</a:t>
            </a:r>
            <a:r>
              <a:rPr lang="pt-BR" sz="1800" dirty="0" err="1">
                <a:latin typeface="Tahoma" pitchFamily="34" charset="0"/>
              </a:rPr>
              <a:t>The</a:t>
            </a:r>
            <a:r>
              <a:rPr lang="pt-BR" sz="1800" dirty="0">
                <a:latin typeface="Tahoma" pitchFamily="34" charset="0"/>
              </a:rPr>
              <a:t> XML </a:t>
            </a:r>
            <a:r>
              <a:rPr lang="pt-BR" sz="1800" dirty="0" err="1">
                <a:latin typeface="Tahoma" pitchFamily="34" charset="0"/>
              </a:rPr>
              <a:t>Companion</a:t>
            </a:r>
            <a:r>
              <a:rPr lang="pt-BR" sz="1800" dirty="0">
                <a:latin typeface="Tahoma" pitchFamily="34" charset="0"/>
              </a:rPr>
              <a:t>&lt;/</a:t>
            </a:r>
            <a:r>
              <a:rPr lang="pt-BR" sz="1800" dirty="0" err="1">
                <a:latin typeface="Tahoma" pitchFamily="34" charset="0"/>
              </a:rPr>
              <a:t>title</a:t>
            </a:r>
            <a:r>
              <a:rPr lang="pt-BR" sz="1800" dirty="0">
                <a:latin typeface="Tahoma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	&lt;</a:t>
            </a:r>
            <a:r>
              <a:rPr lang="pt-BR" sz="1800" dirty="0" err="1">
                <a:latin typeface="Tahoma" pitchFamily="34" charset="0"/>
              </a:rPr>
              <a:t>publisher</a:t>
            </a:r>
            <a:r>
              <a:rPr lang="pt-BR" sz="1800" dirty="0">
                <a:latin typeface="Tahoma" pitchFamily="34" charset="0"/>
              </a:rPr>
              <a:t>&gt;</a:t>
            </a:r>
            <a:r>
              <a:rPr lang="pt-BR" sz="1800" dirty="0" err="1">
                <a:latin typeface="Tahoma" pitchFamily="34" charset="0"/>
              </a:rPr>
              <a:t>Addison-Wesley</a:t>
            </a:r>
            <a:r>
              <a:rPr lang="pt-BR" sz="1800" dirty="0">
                <a:latin typeface="Tahoma" pitchFamily="34" charset="0"/>
              </a:rPr>
              <a:t>&lt;/</a:t>
            </a:r>
            <a:r>
              <a:rPr lang="pt-BR" sz="1800" dirty="0" err="1">
                <a:latin typeface="Tahoma" pitchFamily="34" charset="0"/>
              </a:rPr>
              <a:t>publisher</a:t>
            </a:r>
            <a:r>
              <a:rPr lang="pt-BR" sz="1800" dirty="0">
                <a:latin typeface="Tahoma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	&lt;</a:t>
            </a:r>
            <a:r>
              <a:rPr lang="pt-BR" sz="1800" dirty="0" err="1">
                <a:latin typeface="Tahoma" pitchFamily="34" charset="0"/>
              </a:rPr>
              <a:t>year</a:t>
            </a:r>
            <a:r>
              <a:rPr lang="pt-BR" sz="1800" dirty="0">
                <a:latin typeface="Tahoma" pitchFamily="34" charset="0"/>
              </a:rPr>
              <a:t>&gt;2000&lt;/</a:t>
            </a:r>
            <a:r>
              <a:rPr lang="pt-BR" sz="1800" dirty="0" err="1">
                <a:latin typeface="Tahoma" pitchFamily="34" charset="0"/>
              </a:rPr>
              <a:t>year</a:t>
            </a:r>
            <a:r>
              <a:rPr lang="pt-BR" sz="1800" dirty="0">
                <a:latin typeface="Tahoma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	&lt;</a:t>
            </a:r>
            <a:r>
              <a:rPr lang="pt-BR" sz="1800" dirty="0" err="1">
                <a:latin typeface="Tahoma" pitchFamily="34" charset="0"/>
              </a:rPr>
              <a:t>address</a:t>
            </a:r>
            <a:r>
              <a:rPr lang="pt-BR" sz="1800" dirty="0">
                <a:latin typeface="Tahoma" pitchFamily="34" charset="0"/>
              </a:rPr>
              <a:t>&gt;Great </a:t>
            </a:r>
            <a:r>
              <a:rPr lang="pt-BR" sz="1800" dirty="0" err="1">
                <a:latin typeface="Tahoma" pitchFamily="34" charset="0"/>
              </a:rPr>
              <a:t>Britain</a:t>
            </a:r>
            <a:r>
              <a:rPr lang="pt-BR" sz="1800" dirty="0">
                <a:latin typeface="Tahoma" pitchFamily="34" charset="0"/>
              </a:rPr>
              <a:t>&lt;/</a:t>
            </a:r>
            <a:r>
              <a:rPr lang="pt-BR" sz="1800" dirty="0" err="1">
                <a:latin typeface="Tahoma" pitchFamily="34" charset="0"/>
              </a:rPr>
              <a:t>address</a:t>
            </a:r>
            <a:r>
              <a:rPr lang="pt-BR" sz="1800" dirty="0">
                <a:latin typeface="Tahoma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	&lt;</a:t>
            </a:r>
            <a:r>
              <a:rPr lang="pt-BR" sz="1800" dirty="0" err="1">
                <a:latin typeface="Tahoma" pitchFamily="34" charset="0"/>
              </a:rPr>
              <a:t>edition</a:t>
            </a:r>
            <a:r>
              <a:rPr lang="pt-BR" sz="1800" dirty="0">
                <a:latin typeface="Tahoma" pitchFamily="34" charset="0"/>
              </a:rPr>
              <a:t>&gt;2&lt;/</a:t>
            </a:r>
            <a:r>
              <a:rPr lang="pt-BR" sz="1800" dirty="0" err="1">
                <a:latin typeface="Tahoma" pitchFamily="34" charset="0"/>
              </a:rPr>
              <a:t>edition</a:t>
            </a:r>
            <a:r>
              <a:rPr lang="pt-BR" sz="1800" dirty="0">
                <a:latin typeface="Tahoma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	&lt;</a:t>
            </a:r>
            <a:r>
              <a:rPr lang="pt-BR" sz="1800" dirty="0" err="1">
                <a:latin typeface="Tahoma" pitchFamily="34" charset="0"/>
              </a:rPr>
              <a:t>month</a:t>
            </a:r>
            <a:r>
              <a:rPr lang="pt-BR" sz="1800" dirty="0">
                <a:latin typeface="Tahoma" pitchFamily="34" charset="0"/>
              </a:rPr>
              <a:t>&gt;August&lt;/</a:t>
            </a:r>
            <a:r>
              <a:rPr lang="pt-BR" sz="1800" dirty="0" err="1">
                <a:latin typeface="Tahoma" pitchFamily="34" charset="0"/>
              </a:rPr>
              <a:t>month</a:t>
            </a:r>
            <a:r>
              <a:rPr lang="pt-BR" sz="1800" dirty="0">
                <a:latin typeface="Tahoma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&lt;/book&gt;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&lt;/</a:t>
            </a:r>
            <a:r>
              <a:rPr lang="pt-BR" sz="1800" dirty="0" err="1">
                <a:latin typeface="Tahoma" pitchFamily="34" charset="0"/>
              </a:rPr>
              <a:t>booklist</a:t>
            </a:r>
            <a:r>
              <a:rPr lang="pt-BR" sz="1800" dirty="0">
                <a:latin typeface="Tahoma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BR" sz="1800" dirty="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Processamento recursivo</a:t>
            </a:r>
          </a:p>
        </p:txBody>
      </p:sp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250825" y="2060575"/>
            <a:ext cx="3673475" cy="3816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0"/>
              </a:spcBef>
            </a:pPr>
            <a:r>
              <a:rPr lang="pt-BR" sz="2000" dirty="0">
                <a:latin typeface="Tahoma" pitchFamily="34" charset="0"/>
              </a:rPr>
              <a:t>&lt;?</a:t>
            </a:r>
            <a:r>
              <a:rPr lang="pt-BR" sz="2000" dirty="0" err="1">
                <a:latin typeface="Tahoma" pitchFamily="34" charset="0"/>
              </a:rPr>
              <a:t>xml</a:t>
            </a:r>
            <a:r>
              <a:rPr lang="pt-BR" sz="2000" dirty="0">
                <a:latin typeface="Tahoma" pitchFamily="34" charset="0"/>
              </a:rPr>
              <a:t> version="1.0"?&gt;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Tahoma" pitchFamily="34" charset="0"/>
              </a:rPr>
              <a:t>&lt;books&gt;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Tahoma" pitchFamily="34" charset="0"/>
              </a:rPr>
              <a:t>   &lt;book&gt;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Tahoma" pitchFamily="34" charset="0"/>
              </a:rPr>
              <a:t>      &lt;</a:t>
            </a:r>
            <a:r>
              <a:rPr lang="pt-BR" sz="2000" dirty="0" err="1">
                <a:latin typeface="Tahoma" pitchFamily="34" charset="0"/>
              </a:rPr>
              <a:t>title</a:t>
            </a:r>
            <a:r>
              <a:rPr lang="pt-BR" sz="2000" dirty="0">
                <a:latin typeface="Tahoma" pitchFamily="34" charset="0"/>
              </a:rPr>
              <a:t>&gt;ABC&lt;/</a:t>
            </a:r>
            <a:r>
              <a:rPr lang="pt-BR" sz="2000" dirty="0" err="1">
                <a:latin typeface="Tahoma" pitchFamily="34" charset="0"/>
              </a:rPr>
              <a:t>title</a:t>
            </a:r>
            <a:r>
              <a:rPr lang="pt-BR" sz="2000" dirty="0">
                <a:latin typeface="Tahoma" pitchFamily="34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Tahoma" pitchFamily="34" charset="0"/>
              </a:rPr>
              <a:t>      &lt;</a:t>
            </a:r>
            <a:r>
              <a:rPr lang="pt-BR" sz="2000" dirty="0" err="1">
                <a:latin typeface="Tahoma" pitchFamily="34" charset="0"/>
              </a:rPr>
              <a:t>author</a:t>
            </a:r>
            <a:r>
              <a:rPr lang="pt-BR" sz="2000" dirty="0">
                <a:latin typeface="Tahoma" pitchFamily="34" charset="0"/>
              </a:rPr>
              <a:t>&gt;John&lt;/</a:t>
            </a:r>
            <a:r>
              <a:rPr lang="pt-BR" sz="2000" dirty="0" err="1">
                <a:latin typeface="Tahoma" pitchFamily="34" charset="0"/>
              </a:rPr>
              <a:t>author</a:t>
            </a:r>
            <a:r>
              <a:rPr lang="pt-BR" sz="2000" dirty="0">
                <a:latin typeface="Tahoma" pitchFamily="34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Tahoma" pitchFamily="34" charset="0"/>
              </a:rPr>
              <a:t>   &lt;/book&gt;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Tahoma" pitchFamily="34" charset="0"/>
              </a:rPr>
              <a:t>   &lt;book&gt;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Tahoma" pitchFamily="34" charset="0"/>
              </a:rPr>
              <a:t>      &lt;</a:t>
            </a:r>
            <a:r>
              <a:rPr lang="pt-BR" sz="2000" dirty="0" err="1">
                <a:latin typeface="Tahoma" pitchFamily="34" charset="0"/>
              </a:rPr>
              <a:t>title</a:t>
            </a:r>
            <a:r>
              <a:rPr lang="pt-BR" sz="2000" dirty="0">
                <a:latin typeface="Tahoma" pitchFamily="34" charset="0"/>
              </a:rPr>
              <a:t>&gt;DEF&lt;/</a:t>
            </a:r>
            <a:r>
              <a:rPr lang="pt-BR" sz="2000" dirty="0" err="1">
                <a:latin typeface="Tahoma" pitchFamily="34" charset="0"/>
              </a:rPr>
              <a:t>title</a:t>
            </a:r>
            <a:r>
              <a:rPr lang="pt-BR" sz="2000" dirty="0">
                <a:latin typeface="Tahoma" pitchFamily="34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Tahoma" pitchFamily="34" charset="0"/>
              </a:rPr>
              <a:t>      &lt;</a:t>
            </a:r>
            <a:r>
              <a:rPr lang="pt-BR" sz="2000" dirty="0" err="1">
                <a:latin typeface="Tahoma" pitchFamily="34" charset="0"/>
              </a:rPr>
              <a:t>author</a:t>
            </a:r>
            <a:r>
              <a:rPr lang="pt-BR" sz="2000" dirty="0">
                <a:latin typeface="Tahoma" pitchFamily="34" charset="0"/>
              </a:rPr>
              <a:t>&gt;Joseph&lt;/</a:t>
            </a:r>
            <a:r>
              <a:rPr lang="pt-BR" sz="2000" dirty="0" err="1">
                <a:latin typeface="Tahoma" pitchFamily="34" charset="0"/>
              </a:rPr>
              <a:t>author</a:t>
            </a:r>
            <a:r>
              <a:rPr lang="pt-BR" sz="2000" dirty="0">
                <a:latin typeface="Tahoma" pitchFamily="34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Tahoma" pitchFamily="34" charset="0"/>
              </a:rPr>
              <a:t>   &lt;/book&gt;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Tahoma" pitchFamily="34" charset="0"/>
              </a:rPr>
              <a:t>&lt;/books&gt;</a:t>
            </a: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4211638" y="1341438"/>
            <a:ext cx="4681537" cy="50403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&lt;</a:t>
            </a:r>
            <a:r>
              <a:rPr lang="pt-BR" sz="2400" dirty="0" err="1">
                <a:latin typeface="Tahoma" pitchFamily="34" charset="0"/>
              </a:rPr>
              <a:t>xsl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stylesheet</a:t>
            </a:r>
            <a:r>
              <a:rPr lang="pt-BR" sz="2400" dirty="0">
                <a:latin typeface="Tahoma" pitchFamily="34" charset="0"/>
              </a:rPr>
              <a:t> version="1.0"</a:t>
            </a:r>
          </a:p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 </a:t>
            </a:r>
            <a:r>
              <a:rPr lang="pt-BR" sz="2400" dirty="0" err="1">
                <a:latin typeface="Tahoma" pitchFamily="34" charset="0"/>
              </a:rPr>
              <a:t>xmlns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xsl</a:t>
            </a:r>
            <a:r>
              <a:rPr lang="pt-BR" sz="2400" dirty="0">
                <a:latin typeface="Tahoma" pitchFamily="34" charset="0"/>
              </a:rPr>
              <a:t>:....&gt;</a:t>
            </a:r>
          </a:p>
          <a:p>
            <a:pPr>
              <a:spcBef>
                <a:spcPts val="0"/>
              </a:spcBef>
            </a:pPr>
            <a:endParaRPr lang="pt-BR" sz="2400" dirty="0">
              <a:latin typeface="Tahoma" pitchFamily="34" charset="0"/>
            </a:endParaRPr>
          </a:p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   &lt;</a:t>
            </a:r>
            <a:r>
              <a:rPr lang="pt-BR" sz="2400" dirty="0" err="1">
                <a:latin typeface="Tahoma" pitchFamily="34" charset="0"/>
              </a:rPr>
              <a:t>xsl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template</a:t>
            </a:r>
            <a:r>
              <a:rPr lang="pt-BR" sz="2400" dirty="0">
                <a:latin typeface="Tahoma" pitchFamily="34" charset="0"/>
              </a:rPr>
              <a:t> match="books"&gt;</a:t>
            </a:r>
          </a:p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       ...</a:t>
            </a:r>
          </a:p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       &lt;</a:t>
            </a:r>
            <a:r>
              <a:rPr lang="pt-BR" sz="2400" dirty="0" err="1">
                <a:latin typeface="Tahoma" pitchFamily="34" charset="0"/>
              </a:rPr>
              <a:t>xsl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apply-templates</a:t>
            </a:r>
            <a:r>
              <a:rPr lang="pt-BR" sz="2400" dirty="0">
                <a:latin typeface="Tahoma" pitchFamily="34" charset="0"/>
              </a:rPr>
              <a:t>/&gt;       </a:t>
            </a:r>
          </a:p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   &lt;/</a:t>
            </a:r>
            <a:r>
              <a:rPr lang="pt-BR" sz="2400" dirty="0" err="1">
                <a:latin typeface="Tahoma" pitchFamily="34" charset="0"/>
              </a:rPr>
              <a:t>xsl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template</a:t>
            </a:r>
            <a:r>
              <a:rPr lang="pt-BR" sz="2400" dirty="0">
                <a:latin typeface="Tahoma" pitchFamily="34" charset="0"/>
              </a:rPr>
              <a:t>&gt;</a:t>
            </a:r>
          </a:p>
          <a:p>
            <a:pPr>
              <a:spcBef>
                <a:spcPts val="0"/>
              </a:spcBef>
            </a:pPr>
            <a:endParaRPr lang="pt-BR" sz="2400" dirty="0">
              <a:latin typeface="Tahoma" pitchFamily="34" charset="0"/>
            </a:endParaRPr>
          </a:p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   &lt;</a:t>
            </a:r>
            <a:r>
              <a:rPr lang="pt-BR" sz="2400" dirty="0" err="1">
                <a:latin typeface="Tahoma" pitchFamily="34" charset="0"/>
              </a:rPr>
              <a:t>xsl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template</a:t>
            </a:r>
            <a:r>
              <a:rPr lang="pt-BR" sz="2400" dirty="0">
                <a:latin typeface="Tahoma" pitchFamily="34" charset="0"/>
              </a:rPr>
              <a:t> match="book"&gt;</a:t>
            </a:r>
          </a:p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       ...</a:t>
            </a:r>
          </a:p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       &lt;</a:t>
            </a:r>
            <a:r>
              <a:rPr lang="pt-BR" sz="2400" dirty="0" err="1">
                <a:latin typeface="Tahoma" pitchFamily="34" charset="0"/>
              </a:rPr>
              <a:t>xsl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apply-templates</a:t>
            </a:r>
            <a:r>
              <a:rPr lang="pt-BR" sz="2400" dirty="0">
                <a:latin typeface="Tahoma" pitchFamily="34" charset="0"/>
              </a:rPr>
              <a:t>/&gt;       </a:t>
            </a:r>
          </a:p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   &lt;/</a:t>
            </a:r>
            <a:r>
              <a:rPr lang="pt-BR" sz="2400" dirty="0" err="1">
                <a:latin typeface="Tahoma" pitchFamily="34" charset="0"/>
              </a:rPr>
              <a:t>xsl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template</a:t>
            </a:r>
            <a:r>
              <a:rPr lang="pt-BR" sz="2400" dirty="0">
                <a:latin typeface="Tahoma" pitchFamily="34" charset="0"/>
              </a:rPr>
              <a:t>&gt;</a:t>
            </a:r>
          </a:p>
          <a:p>
            <a:pPr>
              <a:spcBef>
                <a:spcPts val="0"/>
              </a:spcBef>
            </a:pPr>
            <a:endParaRPr lang="pt-BR" sz="2400" dirty="0">
              <a:latin typeface="Tahoma" pitchFamily="34" charset="0"/>
            </a:endParaRPr>
          </a:p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&lt;/</a:t>
            </a:r>
            <a:r>
              <a:rPr lang="pt-BR" sz="2400" dirty="0" err="1">
                <a:latin typeface="Tahoma" pitchFamily="34" charset="0"/>
              </a:rPr>
              <a:t>xsl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stylesheet</a:t>
            </a:r>
            <a:r>
              <a:rPr lang="pt-BR" sz="2400" dirty="0">
                <a:latin typeface="Tahoma" pitchFamily="34" charset="0"/>
              </a:rPr>
              <a:t>&gt;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Processamento recursivo</a:t>
            </a:r>
          </a:p>
        </p:txBody>
      </p:sp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250825" y="2060575"/>
            <a:ext cx="3673475" cy="3816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0"/>
              </a:spcBef>
            </a:pPr>
            <a:r>
              <a:rPr lang="pt-BR" sz="2000" dirty="0">
                <a:latin typeface="Tahoma" pitchFamily="34" charset="0"/>
              </a:rPr>
              <a:t>&lt;?</a:t>
            </a:r>
            <a:r>
              <a:rPr lang="pt-BR" sz="2000" dirty="0" err="1">
                <a:latin typeface="Tahoma" pitchFamily="34" charset="0"/>
              </a:rPr>
              <a:t>xml</a:t>
            </a:r>
            <a:r>
              <a:rPr lang="pt-BR" sz="2000" dirty="0">
                <a:latin typeface="Tahoma" pitchFamily="34" charset="0"/>
              </a:rPr>
              <a:t> version="1.0"?&gt;</a:t>
            </a:r>
          </a:p>
          <a:p>
            <a:pPr>
              <a:spcBef>
                <a:spcPts val="0"/>
              </a:spcBef>
            </a:pPr>
            <a:r>
              <a:rPr lang="pt-BR" sz="2000" b="1" dirty="0">
                <a:solidFill>
                  <a:srgbClr val="FF0000"/>
                </a:solidFill>
                <a:latin typeface="Tahoma" pitchFamily="34" charset="0"/>
              </a:rPr>
              <a:t>&lt;</a:t>
            </a:r>
            <a:r>
              <a:rPr lang="pt-BR" sz="2000" dirty="0">
                <a:solidFill>
                  <a:srgbClr val="FF0000"/>
                </a:solidFill>
                <a:latin typeface="Tahoma" pitchFamily="34" charset="0"/>
              </a:rPr>
              <a:t>books</a:t>
            </a:r>
            <a:r>
              <a:rPr lang="pt-BR" sz="2000" b="1" dirty="0">
                <a:solidFill>
                  <a:srgbClr val="FF0000"/>
                </a:solidFill>
                <a:latin typeface="Tahoma" pitchFamily="34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Tahoma" pitchFamily="34" charset="0"/>
              </a:rPr>
              <a:t>   </a:t>
            </a:r>
            <a:r>
              <a:rPr lang="pt-BR" sz="2000" b="1" dirty="0">
                <a:latin typeface="Tahoma" pitchFamily="34" charset="0"/>
              </a:rPr>
              <a:t>&lt;</a:t>
            </a:r>
            <a:r>
              <a:rPr lang="pt-BR" sz="2000" dirty="0">
                <a:latin typeface="Tahoma" pitchFamily="34" charset="0"/>
              </a:rPr>
              <a:t>book</a:t>
            </a:r>
            <a:r>
              <a:rPr lang="pt-BR" sz="2000" b="1" dirty="0">
                <a:latin typeface="Tahoma" pitchFamily="34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Tahoma" pitchFamily="34" charset="0"/>
              </a:rPr>
              <a:t>      &lt;</a:t>
            </a:r>
            <a:r>
              <a:rPr lang="pt-BR" sz="2000" dirty="0" err="1">
                <a:latin typeface="Tahoma" pitchFamily="34" charset="0"/>
              </a:rPr>
              <a:t>title</a:t>
            </a:r>
            <a:r>
              <a:rPr lang="pt-BR" sz="2000" dirty="0">
                <a:latin typeface="Tahoma" pitchFamily="34" charset="0"/>
              </a:rPr>
              <a:t>&gt;ABC&lt;/</a:t>
            </a:r>
            <a:r>
              <a:rPr lang="pt-BR" sz="2000" dirty="0" err="1">
                <a:latin typeface="Tahoma" pitchFamily="34" charset="0"/>
              </a:rPr>
              <a:t>title</a:t>
            </a:r>
            <a:r>
              <a:rPr lang="pt-BR" sz="2000" dirty="0">
                <a:latin typeface="Tahoma" pitchFamily="34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Tahoma" pitchFamily="34" charset="0"/>
              </a:rPr>
              <a:t>      &lt;</a:t>
            </a:r>
            <a:r>
              <a:rPr lang="pt-BR" sz="2000" dirty="0" err="1">
                <a:latin typeface="Tahoma" pitchFamily="34" charset="0"/>
              </a:rPr>
              <a:t>author</a:t>
            </a:r>
            <a:r>
              <a:rPr lang="pt-BR" sz="2000" dirty="0">
                <a:latin typeface="Tahoma" pitchFamily="34" charset="0"/>
              </a:rPr>
              <a:t>&gt;John&lt;/</a:t>
            </a:r>
            <a:r>
              <a:rPr lang="pt-BR" sz="2000" dirty="0" err="1">
                <a:latin typeface="Tahoma" pitchFamily="34" charset="0"/>
              </a:rPr>
              <a:t>author</a:t>
            </a:r>
            <a:r>
              <a:rPr lang="pt-BR" sz="2000" dirty="0">
                <a:latin typeface="Tahoma" pitchFamily="34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Tahoma" pitchFamily="34" charset="0"/>
              </a:rPr>
              <a:t>   </a:t>
            </a:r>
            <a:r>
              <a:rPr lang="pt-BR" sz="2000" b="1" dirty="0">
                <a:latin typeface="Tahoma" pitchFamily="34" charset="0"/>
              </a:rPr>
              <a:t>&lt;/</a:t>
            </a:r>
            <a:r>
              <a:rPr lang="pt-BR" sz="2000" dirty="0">
                <a:latin typeface="Tahoma" pitchFamily="34" charset="0"/>
              </a:rPr>
              <a:t>book</a:t>
            </a:r>
            <a:r>
              <a:rPr lang="pt-BR" sz="2000" b="1" dirty="0">
                <a:latin typeface="Tahoma" pitchFamily="34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Tahoma" pitchFamily="34" charset="0"/>
              </a:rPr>
              <a:t>   </a:t>
            </a:r>
            <a:r>
              <a:rPr lang="pt-BR" sz="2000" b="1" dirty="0">
                <a:latin typeface="Tahoma" pitchFamily="34" charset="0"/>
              </a:rPr>
              <a:t>&lt;</a:t>
            </a:r>
            <a:r>
              <a:rPr lang="pt-BR" sz="2000" dirty="0">
                <a:latin typeface="Tahoma" pitchFamily="34" charset="0"/>
              </a:rPr>
              <a:t>book</a:t>
            </a:r>
            <a:r>
              <a:rPr lang="pt-BR" sz="2000" b="1" dirty="0">
                <a:latin typeface="Tahoma" pitchFamily="34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Tahoma" pitchFamily="34" charset="0"/>
              </a:rPr>
              <a:t>      &lt;</a:t>
            </a:r>
            <a:r>
              <a:rPr lang="pt-BR" sz="2000" dirty="0" err="1">
                <a:latin typeface="Tahoma" pitchFamily="34" charset="0"/>
              </a:rPr>
              <a:t>title</a:t>
            </a:r>
            <a:r>
              <a:rPr lang="pt-BR" sz="2000" dirty="0">
                <a:latin typeface="Tahoma" pitchFamily="34" charset="0"/>
              </a:rPr>
              <a:t>&gt;DEF&lt;/</a:t>
            </a:r>
            <a:r>
              <a:rPr lang="pt-BR" sz="2000" dirty="0" err="1">
                <a:latin typeface="Tahoma" pitchFamily="34" charset="0"/>
              </a:rPr>
              <a:t>title</a:t>
            </a:r>
            <a:r>
              <a:rPr lang="pt-BR" sz="2000" dirty="0">
                <a:latin typeface="Tahoma" pitchFamily="34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Tahoma" pitchFamily="34" charset="0"/>
              </a:rPr>
              <a:t>      &lt;</a:t>
            </a:r>
            <a:r>
              <a:rPr lang="pt-BR" sz="2000" dirty="0" err="1">
                <a:latin typeface="Tahoma" pitchFamily="34" charset="0"/>
              </a:rPr>
              <a:t>author</a:t>
            </a:r>
            <a:r>
              <a:rPr lang="pt-BR" sz="2000" dirty="0">
                <a:latin typeface="Tahoma" pitchFamily="34" charset="0"/>
              </a:rPr>
              <a:t>&gt;Joseph&lt;/</a:t>
            </a:r>
            <a:r>
              <a:rPr lang="pt-BR" sz="2000" dirty="0" err="1">
                <a:latin typeface="Tahoma" pitchFamily="34" charset="0"/>
              </a:rPr>
              <a:t>author</a:t>
            </a:r>
            <a:r>
              <a:rPr lang="pt-BR" sz="2000" dirty="0">
                <a:latin typeface="Tahoma" pitchFamily="34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Tahoma" pitchFamily="34" charset="0"/>
              </a:rPr>
              <a:t>   </a:t>
            </a:r>
            <a:r>
              <a:rPr lang="pt-BR" sz="2000" b="1" dirty="0">
                <a:latin typeface="Tahoma" pitchFamily="34" charset="0"/>
              </a:rPr>
              <a:t>&lt;/</a:t>
            </a:r>
            <a:r>
              <a:rPr lang="pt-BR" sz="2000" dirty="0">
                <a:latin typeface="Tahoma" pitchFamily="34" charset="0"/>
              </a:rPr>
              <a:t>book</a:t>
            </a:r>
            <a:r>
              <a:rPr lang="pt-BR" sz="2000" b="1" dirty="0">
                <a:latin typeface="Tahoma" pitchFamily="34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pt-BR" sz="2000" dirty="0">
                <a:solidFill>
                  <a:srgbClr val="FF0000"/>
                </a:solidFill>
                <a:latin typeface="Tahoma" pitchFamily="34" charset="0"/>
              </a:rPr>
              <a:t>&lt;/books&gt;</a:t>
            </a: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4211638" y="1341438"/>
            <a:ext cx="4681537" cy="50403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&lt;</a:t>
            </a:r>
            <a:r>
              <a:rPr lang="pt-BR" sz="2400" dirty="0" err="1">
                <a:latin typeface="Tahoma" pitchFamily="34" charset="0"/>
              </a:rPr>
              <a:t>xsl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stylesheet</a:t>
            </a:r>
            <a:r>
              <a:rPr lang="pt-BR" sz="2400" dirty="0">
                <a:latin typeface="Tahoma" pitchFamily="34" charset="0"/>
              </a:rPr>
              <a:t> version="1.0"</a:t>
            </a:r>
          </a:p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 </a:t>
            </a:r>
            <a:r>
              <a:rPr lang="pt-BR" sz="2400" dirty="0" err="1">
                <a:latin typeface="Tahoma" pitchFamily="34" charset="0"/>
              </a:rPr>
              <a:t>xmlns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xsl</a:t>
            </a:r>
            <a:r>
              <a:rPr lang="pt-BR" sz="2400" dirty="0">
                <a:latin typeface="Tahoma" pitchFamily="34" charset="0"/>
              </a:rPr>
              <a:t>:....&gt;</a:t>
            </a:r>
          </a:p>
          <a:p>
            <a:pPr>
              <a:spcBef>
                <a:spcPts val="0"/>
              </a:spcBef>
            </a:pPr>
            <a:endParaRPr lang="pt-BR" sz="2400" dirty="0">
              <a:latin typeface="Tahoma" pitchFamily="34" charset="0"/>
            </a:endParaRPr>
          </a:p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   &lt;</a:t>
            </a:r>
            <a:r>
              <a:rPr lang="pt-BR" sz="2400" dirty="0" err="1">
                <a:latin typeface="Tahoma" pitchFamily="34" charset="0"/>
              </a:rPr>
              <a:t>xsl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template</a:t>
            </a:r>
            <a:r>
              <a:rPr lang="pt-BR" sz="2400" dirty="0">
                <a:latin typeface="Tahoma" pitchFamily="34" charset="0"/>
              </a:rPr>
              <a:t> match="</a:t>
            </a:r>
            <a:r>
              <a:rPr lang="pt-BR" sz="2400" dirty="0">
                <a:solidFill>
                  <a:srgbClr val="FF0000"/>
                </a:solidFill>
                <a:latin typeface="Tahoma" pitchFamily="34" charset="0"/>
              </a:rPr>
              <a:t>books</a:t>
            </a:r>
            <a:r>
              <a:rPr lang="pt-BR" sz="2400" dirty="0">
                <a:latin typeface="Tahoma" pitchFamily="34" charset="0"/>
              </a:rPr>
              <a:t>"&gt;</a:t>
            </a:r>
          </a:p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       ...</a:t>
            </a:r>
          </a:p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       &lt;</a:t>
            </a:r>
            <a:r>
              <a:rPr lang="pt-BR" sz="2400" dirty="0" err="1">
                <a:latin typeface="Tahoma" pitchFamily="34" charset="0"/>
              </a:rPr>
              <a:t>xsl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apply-templates</a:t>
            </a:r>
            <a:r>
              <a:rPr lang="pt-BR" sz="2400" dirty="0">
                <a:latin typeface="Tahoma" pitchFamily="34" charset="0"/>
              </a:rPr>
              <a:t>/&gt;       </a:t>
            </a:r>
          </a:p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   &lt;/</a:t>
            </a:r>
            <a:r>
              <a:rPr lang="pt-BR" sz="2400" dirty="0" err="1">
                <a:latin typeface="Tahoma" pitchFamily="34" charset="0"/>
              </a:rPr>
              <a:t>xsl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template</a:t>
            </a:r>
            <a:r>
              <a:rPr lang="pt-BR" sz="2400" dirty="0">
                <a:latin typeface="Tahoma" pitchFamily="34" charset="0"/>
              </a:rPr>
              <a:t>&gt;</a:t>
            </a:r>
          </a:p>
          <a:p>
            <a:pPr>
              <a:spcBef>
                <a:spcPts val="0"/>
              </a:spcBef>
            </a:pPr>
            <a:endParaRPr lang="pt-BR" sz="2400" dirty="0">
              <a:latin typeface="Tahoma" pitchFamily="34" charset="0"/>
            </a:endParaRPr>
          </a:p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   &lt;</a:t>
            </a:r>
            <a:r>
              <a:rPr lang="pt-BR" sz="2400" dirty="0" err="1">
                <a:latin typeface="Tahoma" pitchFamily="34" charset="0"/>
              </a:rPr>
              <a:t>xsl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template</a:t>
            </a:r>
            <a:r>
              <a:rPr lang="pt-BR" sz="2400" dirty="0">
                <a:latin typeface="Tahoma" pitchFamily="34" charset="0"/>
              </a:rPr>
              <a:t> match="book"&gt;</a:t>
            </a:r>
          </a:p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       ...</a:t>
            </a:r>
          </a:p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       &lt;</a:t>
            </a:r>
            <a:r>
              <a:rPr lang="pt-BR" sz="2400" dirty="0" err="1">
                <a:latin typeface="Tahoma" pitchFamily="34" charset="0"/>
              </a:rPr>
              <a:t>xsl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apply-templates</a:t>
            </a:r>
            <a:r>
              <a:rPr lang="pt-BR" sz="2400" dirty="0">
                <a:latin typeface="Tahoma" pitchFamily="34" charset="0"/>
              </a:rPr>
              <a:t>/&gt;       </a:t>
            </a:r>
          </a:p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   &lt;/</a:t>
            </a:r>
            <a:r>
              <a:rPr lang="pt-BR" sz="2400" dirty="0" err="1">
                <a:latin typeface="Tahoma" pitchFamily="34" charset="0"/>
              </a:rPr>
              <a:t>xsl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template</a:t>
            </a:r>
            <a:r>
              <a:rPr lang="pt-BR" sz="2400" dirty="0">
                <a:latin typeface="Tahoma" pitchFamily="34" charset="0"/>
              </a:rPr>
              <a:t>&gt;</a:t>
            </a:r>
          </a:p>
          <a:p>
            <a:pPr>
              <a:spcBef>
                <a:spcPts val="0"/>
              </a:spcBef>
            </a:pPr>
            <a:endParaRPr lang="pt-BR" sz="2400" dirty="0">
              <a:latin typeface="Tahoma" pitchFamily="34" charset="0"/>
            </a:endParaRPr>
          </a:p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&lt;/</a:t>
            </a:r>
            <a:r>
              <a:rPr lang="pt-BR" sz="2400" dirty="0" err="1">
                <a:latin typeface="Tahoma" pitchFamily="34" charset="0"/>
              </a:rPr>
              <a:t>xsl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stylesheet</a:t>
            </a:r>
            <a:r>
              <a:rPr lang="pt-BR" sz="2400" dirty="0">
                <a:latin typeface="Tahoma" pitchFamily="34" charset="0"/>
              </a:rPr>
              <a:t>&gt;</a:t>
            </a:r>
          </a:p>
        </p:txBody>
      </p:sp>
      <p:sp>
        <p:nvSpPr>
          <p:cNvPr id="324613" name="AutoShape 5"/>
          <p:cNvSpPr>
            <a:spLocks/>
          </p:cNvSpPr>
          <p:nvPr/>
        </p:nvSpPr>
        <p:spPr bwMode="auto">
          <a:xfrm>
            <a:off x="4284663" y="2565400"/>
            <a:ext cx="215900" cy="1295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3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Processamento recursivo</a:t>
            </a:r>
          </a:p>
        </p:txBody>
      </p:sp>
      <p:sp>
        <p:nvSpPr>
          <p:cNvPr id="325635" name="Rectangle 3"/>
          <p:cNvSpPr>
            <a:spLocks noChangeArrowheads="1"/>
          </p:cNvSpPr>
          <p:nvPr/>
        </p:nvSpPr>
        <p:spPr bwMode="auto">
          <a:xfrm>
            <a:off x="250825" y="2060575"/>
            <a:ext cx="3673475" cy="3816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0"/>
              </a:spcBef>
            </a:pPr>
            <a:r>
              <a:rPr lang="pt-BR" sz="2000" dirty="0">
                <a:latin typeface="Tahoma" pitchFamily="34" charset="0"/>
              </a:rPr>
              <a:t>&lt;?</a:t>
            </a:r>
            <a:r>
              <a:rPr lang="pt-BR" sz="2000" dirty="0" err="1">
                <a:latin typeface="Tahoma" pitchFamily="34" charset="0"/>
              </a:rPr>
              <a:t>xml</a:t>
            </a:r>
            <a:r>
              <a:rPr lang="pt-BR" sz="2000" dirty="0">
                <a:latin typeface="Tahoma" pitchFamily="34" charset="0"/>
              </a:rPr>
              <a:t> version="1.0"?&gt;</a:t>
            </a:r>
          </a:p>
          <a:p>
            <a:pPr>
              <a:spcBef>
                <a:spcPts val="0"/>
              </a:spcBef>
            </a:pPr>
            <a:r>
              <a:rPr lang="pt-BR" sz="2000" b="1" dirty="0">
                <a:solidFill>
                  <a:srgbClr val="FF0000"/>
                </a:solidFill>
                <a:latin typeface="Tahoma" pitchFamily="34" charset="0"/>
              </a:rPr>
              <a:t>&lt;</a:t>
            </a:r>
            <a:r>
              <a:rPr lang="pt-BR" sz="2000" dirty="0">
                <a:solidFill>
                  <a:srgbClr val="FF0000"/>
                </a:solidFill>
                <a:latin typeface="Tahoma" pitchFamily="34" charset="0"/>
              </a:rPr>
              <a:t>books</a:t>
            </a:r>
            <a:r>
              <a:rPr lang="pt-BR" sz="2000" b="1" dirty="0">
                <a:solidFill>
                  <a:srgbClr val="FF0000"/>
                </a:solidFill>
                <a:latin typeface="Tahoma" pitchFamily="34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Tahoma" pitchFamily="34" charset="0"/>
              </a:rPr>
              <a:t>   </a:t>
            </a:r>
            <a:r>
              <a:rPr lang="pt-BR" sz="2000" b="1" dirty="0">
                <a:solidFill>
                  <a:schemeClr val="accent2"/>
                </a:solidFill>
                <a:latin typeface="Tahoma" pitchFamily="34" charset="0"/>
              </a:rPr>
              <a:t>&lt;book&gt;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Tahoma" pitchFamily="34" charset="0"/>
              </a:rPr>
              <a:t>      &lt;</a:t>
            </a:r>
            <a:r>
              <a:rPr lang="pt-BR" sz="2000" dirty="0" err="1">
                <a:latin typeface="Tahoma" pitchFamily="34" charset="0"/>
              </a:rPr>
              <a:t>title</a:t>
            </a:r>
            <a:r>
              <a:rPr lang="pt-BR" sz="2000" dirty="0">
                <a:latin typeface="Tahoma" pitchFamily="34" charset="0"/>
              </a:rPr>
              <a:t>&gt;ABC&lt;/</a:t>
            </a:r>
            <a:r>
              <a:rPr lang="pt-BR" sz="2000" dirty="0" err="1">
                <a:latin typeface="Tahoma" pitchFamily="34" charset="0"/>
              </a:rPr>
              <a:t>title</a:t>
            </a:r>
            <a:r>
              <a:rPr lang="pt-BR" sz="2000" dirty="0">
                <a:latin typeface="Tahoma" pitchFamily="34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Tahoma" pitchFamily="34" charset="0"/>
              </a:rPr>
              <a:t>      &lt;</a:t>
            </a:r>
            <a:r>
              <a:rPr lang="pt-BR" sz="2000" dirty="0" err="1">
                <a:latin typeface="Tahoma" pitchFamily="34" charset="0"/>
              </a:rPr>
              <a:t>author</a:t>
            </a:r>
            <a:r>
              <a:rPr lang="pt-BR" sz="2000" dirty="0">
                <a:latin typeface="Tahoma" pitchFamily="34" charset="0"/>
              </a:rPr>
              <a:t>&gt;John&lt;/</a:t>
            </a:r>
            <a:r>
              <a:rPr lang="pt-BR" sz="2000" dirty="0" err="1">
                <a:latin typeface="Tahoma" pitchFamily="34" charset="0"/>
              </a:rPr>
              <a:t>author</a:t>
            </a:r>
            <a:r>
              <a:rPr lang="pt-BR" sz="2000" dirty="0">
                <a:latin typeface="Tahoma" pitchFamily="34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Tahoma" pitchFamily="34" charset="0"/>
              </a:rPr>
              <a:t>   </a:t>
            </a:r>
            <a:r>
              <a:rPr lang="pt-BR" sz="2000" b="1" dirty="0">
                <a:solidFill>
                  <a:schemeClr val="accent2"/>
                </a:solidFill>
                <a:latin typeface="Tahoma" pitchFamily="34" charset="0"/>
              </a:rPr>
              <a:t>&lt;/book&gt;</a:t>
            </a:r>
          </a:p>
          <a:p>
            <a:pPr>
              <a:spcBef>
                <a:spcPts val="0"/>
              </a:spcBef>
            </a:pPr>
            <a:r>
              <a:rPr lang="pt-BR" sz="2000" b="1" dirty="0">
                <a:solidFill>
                  <a:schemeClr val="accent2"/>
                </a:solidFill>
                <a:latin typeface="Tahoma" pitchFamily="34" charset="0"/>
              </a:rPr>
              <a:t>   &lt;book&gt;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Tahoma" pitchFamily="34" charset="0"/>
              </a:rPr>
              <a:t>      &lt;</a:t>
            </a:r>
            <a:r>
              <a:rPr lang="pt-BR" sz="2000" dirty="0" err="1">
                <a:latin typeface="Tahoma" pitchFamily="34" charset="0"/>
              </a:rPr>
              <a:t>title</a:t>
            </a:r>
            <a:r>
              <a:rPr lang="pt-BR" sz="2000" dirty="0">
                <a:latin typeface="Tahoma" pitchFamily="34" charset="0"/>
              </a:rPr>
              <a:t>&gt;DEF&lt;/</a:t>
            </a:r>
            <a:r>
              <a:rPr lang="pt-BR" sz="2000" dirty="0" err="1">
                <a:latin typeface="Tahoma" pitchFamily="34" charset="0"/>
              </a:rPr>
              <a:t>title</a:t>
            </a:r>
            <a:r>
              <a:rPr lang="pt-BR" sz="2000" dirty="0">
                <a:latin typeface="Tahoma" pitchFamily="34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Tahoma" pitchFamily="34" charset="0"/>
              </a:rPr>
              <a:t>      &lt;</a:t>
            </a:r>
            <a:r>
              <a:rPr lang="pt-BR" sz="2000" dirty="0" err="1">
                <a:latin typeface="Tahoma" pitchFamily="34" charset="0"/>
              </a:rPr>
              <a:t>author</a:t>
            </a:r>
            <a:r>
              <a:rPr lang="pt-BR" sz="2000" dirty="0">
                <a:latin typeface="Tahoma" pitchFamily="34" charset="0"/>
              </a:rPr>
              <a:t>&gt;Joseph&lt;/</a:t>
            </a:r>
            <a:r>
              <a:rPr lang="pt-BR" sz="2000" dirty="0" err="1">
                <a:latin typeface="Tahoma" pitchFamily="34" charset="0"/>
              </a:rPr>
              <a:t>author</a:t>
            </a:r>
            <a:r>
              <a:rPr lang="pt-BR" sz="2000" dirty="0">
                <a:latin typeface="Tahoma" pitchFamily="34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pt-BR" sz="2000" dirty="0">
                <a:solidFill>
                  <a:schemeClr val="accent2"/>
                </a:solidFill>
                <a:latin typeface="Tahoma" pitchFamily="34" charset="0"/>
              </a:rPr>
              <a:t>   </a:t>
            </a:r>
            <a:r>
              <a:rPr lang="pt-BR" sz="2000" b="1" dirty="0">
                <a:solidFill>
                  <a:schemeClr val="accent2"/>
                </a:solidFill>
                <a:latin typeface="Tahoma" pitchFamily="34" charset="0"/>
              </a:rPr>
              <a:t>&lt;/book&gt;</a:t>
            </a:r>
          </a:p>
          <a:p>
            <a:pPr>
              <a:spcBef>
                <a:spcPts val="0"/>
              </a:spcBef>
            </a:pPr>
            <a:r>
              <a:rPr lang="pt-BR" sz="2000" dirty="0">
                <a:solidFill>
                  <a:srgbClr val="FF0000"/>
                </a:solidFill>
                <a:latin typeface="Tahoma" pitchFamily="34" charset="0"/>
              </a:rPr>
              <a:t>&lt;/books&gt;</a:t>
            </a:r>
          </a:p>
        </p:txBody>
      </p:sp>
      <p:sp>
        <p:nvSpPr>
          <p:cNvPr id="325636" name="Rectangle 4"/>
          <p:cNvSpPr>
            <a:spLocks noChangeArrowheads="1"/>
          </p:cNvSpPr>
          <p:nvPr/>
        </p:nvSpPr>
        <p:spPr bwMode="auto">
          <a:xfrm>
            <a:off x="4211638" y="1341438"/>
            <a:ext cx="4681537" cy="50403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&lt;</a:t>
            </a:r>
            <a:r>
              <a:rPr lang="pt-BR" sz="2400" dirty="0" err="1">
                <a:latin typeface="Tahoma" pitchFamily="34" charset="0"/>
              </a:rPr>
              <a:t>xsl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stylesheet</a:t>
            </a:r>
            <a:r>
              <a:rPr lang="pt-BR" sz="2400" dirty="0">
                <a:latin typeface="Tahoma" pitchFamily="34" charset="0"/>
              </a:rPr>
              <a:t> version="1.0"</a:t>
            </a:r>
          </a:p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 </a:t>
            </a:r>
            <a:r>
              <a:rPr lang="pt-BR" sz="2400" dirty="0" err="1">
                <a:latin typeface="Tahoma" pitchFamily="34" charset="0"/>
              </a:rPr>
              <a:t>xmlns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xsl</a:t>
            </a:r>
            <a:r>
              <a:rPr lang="pt-BR" sz="2400" dirty="0">
                <a:latin typeface="Tahoma" pitchFamily="34" charset="0"/>
              </a:rPr>
              <a:t>:....&gt;</a:t>
            </a:r>
          </a:p>
          <a:p>
            <a:pPr>
              <a:spcBef>
                <a:spcPts val="0"/>
              </a:spcBef>
            </a:pPr>
            <a:endParaRPr lang="pt-BR" sz="2400" dirty="0">
              <a:latin typeface="Tahoma" pitchFamily="34" charset="0"/>
            </a:endParaRPr>
          </a:p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   &lt;</a:t>
            </a:r>
            <a:r>
              <a:rPr lang="pt-BR" sz="2400" dirty="0" err="1">
                <a:latin typeface="Tahoma" pitchFamily="34" charset="0"/>
              </a:rPr>
              <a:t>xsl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template</a:t>
            </a:r>
            <a:r>
              <a:rPr lang="pt-BR" sz="2400" dirty="0">
                <a:latin typeface="Tahoma" pitchFamily="34" charset="0"/>
              </a:rPr>
              <a:t> match="</a:t>
            </a:r>
            <a:r>
              <a:rPr lang="pt-BR" sz="2400" dirty="0">
                <a:solidFill>
                  <a:srgbClr val="FF0000"/>
                </a:solidFill>
                <a:latin typeface="Tahoma" pitchFamily="34" charset="0"/>
              </a:rPr>
              <a:t>books</a:t>
            </a:r>
            <a:r>
              <a:rPr lang="pt-BR" sz="2400" dirty="0">
                <a:latin typeface="Tahoma" pitchFamily="34" charset="0"/>
              </a:rPr>
              <a:t>"&gt;</a:t>
            </a:r>
          </a:p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       ...</a:t>
            </a:r>
          </a:p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       </a:t>
            </a:r>
            <a:r>
              <a:rPr lang="pt-BR" sz="2400" b="1" dirty="0">
                <a:solidFill>
                  <a:schemeClr val="accent2"/>
                </a:solidFill>
                <a:latin typeface="Tahoma" pitchFamily="34" charset="0"/>
              </a:rPr>
              <a:t>&lt;</a:t>
            </a:r>
            <a:r>
              <a:rPr lang="pt-BR" sz="2400" b="1" dirty="0" err="1">
                <a:solidFill>
                  <a:schemeClr val="accent2"/>
                </a:solidFill>
                <a:latin typeface="Tahoma" pitchFamily="34" charset="0"/>
              </a:rPr>
              <a:t>xsl</a:t>
            </a:r>
            <a:r>
              <a:rPr lang="pt-BR" sz="2400" b="1" dirty="0">
                <a:solidFill>
                  <a:schemeClr val="accent2"/>
                </a:solidFill>
                <a:latin typeface="Tahoma" pitchFamily="34" charset="0"/>
              </a:rPr>
              <a:t>:</a:t>
            </a:r>
            <a:r>
              <a:rPr lang="pt-BR" sz="2400" b="1" dirty="0" err="1">
                <a:solidFill>
                  <a:schemeClr val="accent2"/>
                </a:solidFill>
                <a:latin typeface="Tahoma" pitchFamily="34" charset="0"/>
              </a:rPr>
              <a:t>apply-templates</a:t>
            </a:r>
            <a:r>
              <a:rPr lang="pt-BR" sz="2400" b="1" dirty="0">
                <a:solidFill>
                  <a:schemeClr val="accent2"/>
                </a:solidFill>
                <a:latin typeface="Tahoma" pitchFamily="34" charset="0"/>
              </a:rPr>
              <a:t>/&gt;</a:t>
            </a:r>
            <a:r>
              <a:rPr lang="pt-BR" sz="2400" dirty="0">
                <a:latin typeface="Tahoma" pitchFamily="34" charset="0"/>
              </a:rPr>
              <a:t>       </a:t>
            </a:r>
          </a:p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   &lt;/</a:t>
            </a:r>
            <a:r>
              <a:rPr lang="pt-BR" sz="2400" dirty="0" err="1">
                <a:latin typeface="Tahoma" pitchFamily="34" charset="0"/>
              </a:rPr>
              <a:t>xsl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template</a:t>
            </a:r>
            <a:r>
              <a:rPr lang="pt-BR" sz="2400" dirty="0">
                <a:latin typeface="Tahoma" pitchFamily="34" charset="0"/>
              </a:rPr>
              <a:t>&gt;</a:t>
            </a:r>
          </a:p>
          <a:p>
            <a:pPr>
              <a:spcBef>
                <a:spcPts val="0"/>
              </a:spcBef>
            </a:pPr>
            <a:endParaRPr lang="pt-BR" sz="2400" dirty="0">
              <a:latin typeface="Tahoma" pitchFamily="34" charset="0"/>
            </a:endParaRPr>
          </a:p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   &lt;</a:t>
            </a:r>
            <a:r>
              <a:rPr lang="pt-BR" sz="2400" dirty="0" err="1">
                <a:latin typeface="Tahoma" pitchFamily="34" charset="0"/>
              </a:rPr>
              <a:t>xsl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template</a:t>
            </a:r>
            <a:r>
              <a:rPr lang="pt-BR" sz="2400" dirty="0">
                <a:latin typeface="Tahoma" pitchFamily="34" charset="0"/>
              </a:rPr>
              <a:t> match="book"&gt;</a:t>
            </a:r>
          </a:p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       ...</a:t>
            </a:r>
          </a:p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       &lt;</a:t>
            </a:r>
            <a:r>
              <a:rPr lang="pt-BR" sz="2400" dirty="0" err="1">
                <a:latin typeface="Tahoma" pitchFamily="34" charset="0"/>
              </a:rPr>
              <a:t>xsl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apply-templates</a:t>
            </a:r>
            <a:r>
              <a:rPr lang="pt-BR" sz="2400" dirty="0">
                <a:latin typeface="Tahoma" pitchFamily="34" charset="0"/>
              </a:rPr>
              <a:t>/&gt;       </a:t>
            </a:r>
          </a:p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   &lt;/</a:t>
            </a:r>
            <a:r>
              <a:rPr lang="pt-BR" sz="2400" dirty="0" err="1">
                <a:latin typeface="Tahoma" pitchFamily="34" charset="0"/>
              </a:rPr>
              <a:t>xsl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template</a:t>
            </a:r>
            <a:r>
              <a:rPr lang="pt-BR" sz="2400" dirty="0">
                <a:latin typeface="Tahoma" pitchFamily="34" charset="0"/>
              </a:rPr>
              <a:t>&gt;</a:t>
            </a:r>
          </a:p>
          <a:p>
            <a:pPr>
              <a:spcBef>
                <a:spcPts val="0"/>
              </a:spcBef>
            </a:pPr>
            <a:endParaRPr lang="pt-BR" sz="2400" dirty="0">
              <a:latin typeface="Tahoma" pitchFamily="34" charset="0"/>
            </a:endParaRPr>
          </a:p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&lt;/</a:t>
            </a:r>
            <a:r>
              <a:rPr lang="pt-BR" sz="2400" dirty="0" err="1">
                <a:latin typeface="Tahoma" pitchFamily="34" charset="0"/>
              </a:rPr>
              <a:t>xsl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stylesheet</a:t>
            </a:r>
            <a:r>
              <a:rPr lang="pt-BR" sz="2400" dirty="0">
                <a:latin typeface="Tahoma" pitchFamily="34" charset="0"/>
              </a:rPr>
              <a:t>&gt;</a:t>
            </a:r>
          </a:p>
        </p:txBody>
      </p:sp>
      <p:sp>
        <p:nvSpPr>
          <p:cNvPr id="325637" name="AutoShape 5"/>
          <p:cNvSpPr>
            <a:spLocks/>
          </p:cNvSpPr>
          <p:nvPr/>
        </p:nvSpPr>
        <p:spPr bwMode="auto">
          <a:xfrm>
            <a:off x="4284663" y="2565400"/>
            <a:ext cx="215900" cy="1295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XPath</a:t>
            </a:r>
            <a:endParaRPr lang="pt-BR" b="1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53022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2400" dirty="0"/>
              <a:t>Localizar com precisão um elemento de interesse </a:t>
            </a:r>
          </a:p>
          <a:p>
            <a:pPr>
              <a:lnSpc>
                <a:spcPct val="80000"/>
              </a:lnSpc>
            </a:pPr>
            <a:r>
              <a:rPr lang="pt-BR" sz="2400" dirty="0"/>
              <a:t>Exemplo: </a:t>
            </a:r>
            <a:r>
              <a:rPr lang="pt-BR" sz="2400" b="1" dirty="0"/>
              <a:t>Obter o último nome do autor de um livro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200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dirty="0">
                <a:solidFill>
                  <a:srgbClr val="000099"/>
                </a:solidFill>
                <a:latin typeface="Tahoma" pitchFamily="34" charset="0"/>
              </a:rPr>
              <a:t>&lt;livro&gt;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dirty="0">
                <a:solidFill>
                  <a:srgbClr val="000099"/>
                </a:solidFill>
                <a:latin typeface="Tahoma" pitchFamily="34" charset="0"/>
              </a:rPr>
              <a:t>      &lt;autor&gt;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dirty="0">
                <a:solidFill>
                  <a:srgbClr val="000099"/>
                </a:solidFill>
                <a:latin typeface="Tahoma" pitchFamily="34" charset="0"/>
              </a:rPr>
              <a:t>         &lt;nome&gt;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dirty="0">
                <a:solidFill>
                  <a:srgbClr val="000099"/>
                </a:solidFill>
                <a:latin typeface="Tahoma" pitchFamily="34" charset="0"/>
              </a:rPr>
              <a:t>            &lt;primeiro&gt;John&lt;/primeiro&gt;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dirty="0">
                <a:solidFill>
                  <a:srgbClr val="000099"/>
                </a:solidFill>
                <a:latin typeface="Tahoma" pitchFamily="34" charset="0"/>
              </a:rPr>
              <a:t>            &lt;ultimo&gt;Smith&lt;/ultimo&gt;  ---&gt;&gt; RESULTADO CORRETO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dirty="0">
                <a:solidFill>
                  <a:srgbClr val="000099"/>
                </a:solidFill>
                <a:latin typeface="Tahoma" pitchFamily="34" charset="0"/>
              </a:rPr>
              <a:t>         &lt;/nome&gt;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dirty="0">
                <a:latin typeface="Tahoma" pitchFamily="34" charset="0"/>
              </a:rPr>
              <a:t>      &lt;/</a:t>
            </a:r>
            <a:r>
              <a:rPr lang="pt-BR" sz="1600" b="1" dirty="0" err="1">
                <a:latin typeface="Tahoma" pitchFamily="34" charset="0"/>
              </a:rPr>
              <a:t>author</a:t>
            </a:r>
            <a:r>
              <a:rPr lang="pt-BR" sz="1600" b="1" dirty="0">
                <a:latin typeface="Tahoma" pitchFamily="34" charset="0"/>
              </a:rPr>
              <a:t>&gt;       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dirty="0">
                <a:latin typeface="Tahoma" pitchFamily="34" charset="0"/>
              </a:rPr>
              <a:t>      </a:t>
            </a:r>
            <a:r>
              <a:rPr lang="pt-BR" sz="1600" b="1" dirty="0">
                <a:solidFill>
                  <a:srgbClr val="FF0000"/>
                </a:solidFill>
                <a:latin typeface="Tahoma" pitchFamily="34" charset="0"/>
              </a:rPr>
              <a:t>&lt;</a:t>
            </a:r>
            <a:r>
              <a:rPr lang="pt-BR" sz="1600" b="1" dirty="0" err="1">
                <a:solidFill>
                  <a:srgbClr val="FF0000"/>
                </a:solidFill>
                <a:latin typeface="Tahoma" pitchFamily="34" charset="0"/>
              </a:rPr>
              <a:t>chapter</a:t>
            </a:r>
            <a:r>
              <a:rPr lang="pt-BR" sz="1600" b="1" dirty="0">
                <a:solidFill>
                  <a:srgbClr val="FF0000"/>
                </a:solidFill>
                <a:latin typeface="Tahoma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dirty="0">
                <a:solidFill>
                  <a:srgbClr val="FF0000"/>
                </a:solidFill>
                <a:latin typeface="Tahoma" pitchFamily="34" charset="0"/>
              </a:rPr>
              <a:t>         &lt;autor&gt;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dirty="0">
                <a:solidFill>
                  <a:srgbClr val="FF0000"/>
                </a:solidFill>
                <a:latin typeface="Tahoma" pitchFamily="34" charset="0"/>
              </a:rPr>
              <a:t>           &lt;nome&gt;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dirty="0">
                <a:solidFill>
                  <a:srgbClr val="FF0000"/>
                </a:solidFill>
                <a:latin typeface="Tahoma" pitchFamily="34" charset="0"/>
              </a:rPr>
              <a:t>              &lt;primeiro&gt;John&lt;/primeiro&gt;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dirty="0">
                <a:solidFill>
                  <a:srgbClr val="FF0000"/>
                </a:solidFill>
                <a:latin typeface="Tahoma" pitchFamily="34" charset="0"/>
              </a:rPr>
              <a:t>              &lt;ultimo&gt;Smith&lt;/ultimo&gt;  ---&gt;&gt; RESULTADO INCORRETO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dirty="0">
                <a:latin typeface="Tahoma" pitchFamily="34" charset="0"/>
              </a:rPr>
              <a:t>           &lt;/nome&gt;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dirty="0">
                <a:latin typeface="Tahoma" pitchFamily="34" charset="0"/>
              </a:rPr>
              <a:t>         &lt;/</a:t>
            </a:r>
            <a:r>
              <a:rPr lang="pt-BR" sz="1600" b="1" dirty="0" err="1">
                <a:latin typeface="Tahoma" pitchFamily="34" charset="0"/>
              </a:rPr>
              <a:t>author</a:t>
            </a:r>
            <a:r>
              <a:rPr lang="pt-BR" sz="1600" b="1" dirty="0">
                <a:latin typeface="Tahoma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dirty="0">
                <a:latin typeface="Tahoma" pitchFamily="34" charset="0"/>
              </a:rPr>
              <a:t>       &lt;/</a:t>
            </a:r>
            <a:r>
              <a:rPr lang="pt-BR" sz="1600" b="1" dirty="0" err="1">
                <a:latin typeface="Tahoma" pitchFamily="34" charset="0"/>
              </a:rPr>
              <a:t>chapter</a:t>
            </a:r>
            <a:r>
              <a:rPr lang="pt-BR" sz="1600" b="1" dirty="0">
                <a:latin typeface="Tahoma" pitchFamily="34" charset="0"/>
              </a:rPr>
              <a:t>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b="1" dirty="0">
                <a:latin typeface="Tahoma" pitchFamily="34" charset="0"/>
              </a:rPr>
              <a:t> &lt;/livro&gt;</a:t>
            </a:r>
            <a:endParaRPr lang="pt-BR" sz="2400" b="1" dirty="0">
              <a:solidFill>
                <a:srgbClr val="000099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Processamento recursivo</a:t>
            </a:r>
          </a:p>
        </p:txBody>
      </p:sp>
      <p:sp>
        <p:nvSpPr>
          <p:cNvPr id="348163" name="Rectangle 1027"/>
          <p:cNvSpPr>
            <a:spLocks noChangeArrowheads="1"/>
          </p:cNvSpPr>
          <p:nvPr/>
        </p:nvSpPr>
        <p:spPr bwMode="auto">
          <a:xfrm>
            <a:off x="250825" y="2060575"/>
            <a:ext cx="3673475" cy="3816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0"/>
              </a:spcBef>
            </a:pPr>
            <a:r>
              <a:rPr lang="pt-BR" sz="2000" dirty="0">
                <a:latin typeface="Tahoma" pitchFamily="34" charset="0"/>
              </a:rPr>
              <a:t>&lt;?</a:t>
            </a:r>
            <a:r>
              <a:rPr lang="pt-BR" sz="2000" dirty="0" err="1">
                <a:latin typeface="Tahoma" pitchFamily="34" charset="0"/>
              </a:rPr>
              <a:t>xml</a:t>
            </a:r>
            <a:r>
              <a:rPr lang="pt-BR" sz="2000" dirty="0">
                <a:latin typeface="Tahoma" pitchFamily="34" charset="0"/>
              </a:rPr>
              <a:t> version="1.0"?&gt;</a:t>
            </a:r>
          </a:p>
          <a:p>
            <a:pPr>
              <a:spcBef>
                <a:spcPts val="0"/>
              </a:spcBef>
            </a:pPr>
            <a:r>
              <a:rPr lang="pt-BR" sz="2000" b="1" dirty="0">
                <a:latin typeface="Tahoma" pitchFamily="34" charset="0"/>
              </a:rPr>
              <a:t>&lt;</a:t>
            </a:r>
            <a:r>
              <a:rPr lang="pt-BR" sz="2000" dirty="0">
                <a:latin typeface="Tahoma" pitchFamily="34" charset="0"/>
              </a:rPr>
              <a:t>books</a:t>
            </a:r>
            <a:r>
              <a:rPr lang="pt-BR" sz="2000" b="1" dirty="0">
                <a:latin typeface="Tahoma" pitchFamily="34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Tahoma" pitchFamily="34" charset="0"/>
              </a:rPr>
              <a:t>   </a:t>
            </a:r>
            <a:r>
              <a:rPr lang="pt-BR" sz="2000" b="1" dirty="0">
                <a:solidFill>
                  <a:srgbClr val="FF0000"/>
                </a:solidFill>
                <a:latin typeface="Tahoma" pitchFamily="34" charset="0"/>
              </a:rPr>
              <a:t>&lt;book&gt;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Tahoma" pitchFamily="34" charset="0"/>
              </a:rPr>
              <a:t>      &lt;</a:t>
            </a:r>
            <a:r>
              <a:rPr lang="pt-BR" sz="2000" dirty="0" err="1">
                <a:latin typeface="Tahoma" pitchFamily="34" charset="0"/>
              </a:rPr>
              <a:t>title</a:t>
            </a:r>
            <a:r>
              <a:rPr lang="pt-BR" sz="2000" dirty="0">
                <a:latin typeface="Tahoma" pitchFamily="34" charset="0"/>
              </a:rPr>
              <a:t>&gt;ABC&lt;/</a:t>
            </a:r>
            <a:r>
              <a:rPr lang="pt-BR" sz="2000" dirty="0" err="1">
                <a:latin typeface="Tahoma" pitchFamily="34" charset="0"/>
              </a:rPr>
              <a:t>title</a:t>
            </a:r>
            <a:r>
              <a:rPr lang="pt-BR" sz="2000" dirty="0">
                <a:latin typeface="Tahoma" pitchFamily="34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Tahoma" pitchFamily="34" charset="0"/>
              </a:rPr>
              <a:t>      &lt;</a:t>
            </a:r>
            <a:r>
              <a:rPr lang="pt-BR" sz="2000" dirty="0" err="1">
                <a:latin typeface="Tahoma" pitchFamily="34" charset="0"/>
              </a:rPr>
              <a:t>author</a:t>
            </a:r>
            <a:r>
              <a:rPr lang="pt-BR" sz="2000" dirty="0">
                <a:latin typeface="Tahoma" pitchFamily="34" charset="0"/>
              </a:rPr>
              <a:t>&gt;John&lt;/</a:t>
            </a:r>
            <a:r>
              <a:rPr lang="pt-BR" sz="2000" dirty="0" err="1">
                <a:latin typeface="Tahoma" pitchFamily="34" charset="0"/>
              </a:rPr>
              <a:t>author</a:t>
            </a:r>
            <a:r>
              <a:rPr lang="pt-BR" sz="2000" dirty="0">
                <a:latin typeface="Tahoma" pitchFamily="34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Tahoma" pitchFamily="34" charset="0"/>
              </a:rPr>
              <a:t>   </a:t>
            </a:r>
            <a:r>
              <a:rPr lang="pt-BR" sz="2000" b="1" dirty="0">
                <a:solidFill>
                  <a:srgbClr val="FF0000"/>
                </a:solidFill>
                <a:latin typeface="Tahoma" pitchFamily="34" charset="0"/>
              </a:rPr>
              <a:t>&lt;/book&gt;</a:t>
            </a:r>
          </a:p>
          <a:p>
            <a:pPr>
              <a:spcBef>
                <a:spcPts val="0"/>
              </a:spcBef>
            </a:pPr>
            <a:r>
              <a:rPr lang="pt-BR" sz="2000" b="1" dirty="0">
                <a:solidFill>
                  <a:schemeClr val="accent2"/>
                </a:solidFill>
                <a:latin typeface="Tahoma" pitchFamily="34" charset="0"/>
              </a:rPr>
              <a:t>   </a:t>
            </a:r>
            <a:r>
              <a:rPr lang="pt-BR" sz="2000" b="1" dirty="0">
                <a:latin typeface="Tahoma" pitchFamily="34" charset="0"/>
              </a:rPr>
              <a:t>&lt;</a:t>
            </a:r>
            <a:r>
              <a:rPr lang="pt-BR" sz="2000" dirty="0">
                <a:latin typeface="Tahoma" pitchFamily="34" charset="0"/>
              </a:rPr>
              <a:t>book</a:t>
            </a:r>
            <a:r>
              <a:rPr lang="pt-BR" sz="2000" b="1" dirty="0">
                <a:latin typeface="Tahoma" pitchFamily="34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Tahoma" pitchFamily="34" charset="0"/>
              </a:rPr>
              <a:t>      &lt;</a:t>
            </a:r>
            <a:r>
              <a:rPr lang="pt-BR" sz="2000" dirty="0" err="1">
                <a:latin typeface="Tahoma" pitchFamily="34" charset="0"/>
              </a:rPr>
              <a:t>title</a:t>
            </a:r>
            <a:r>
              <a:rPr lang="pt-BR" sz="2000" dirty="0">
                <a:latin typeface="Tahoma" pitchFamily="34" charset="0"/>
              </a:rPr>
              <a:t>&gt;DEF&lt;/</a:t>
            </a:r>
            <a:r>
              <a:rPr lang="pt-BR" sz="2000" dirty="0" err="1">
                <a:latin typeface="Tahoma" pitchFamily="34" charset="0"/>
              </a:rPr>
              <a:t>title</a:t>
            </a:r>
            <a:r>
              <a:rPr lang="pt-BR" sz="2000" dirty="0">
                <a:latin typeface="Tahoma" pitchFamily="34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Tahoma" pitchFamily="34" charset="0"/>
              </a:rPr>
              <a:t>      &lt;</a:t>
            </a:r>
            <a:r>
              <a:rPr lang="pt-BR" sz="2000" dirty="0" err="1">
                <a:latin typeface="Tahoma" pitchFamily="34" charset="0"/>
              </a:rPr>
              <a:t>author</a:t>
            </a:r>
            <a:r>
              <a:rPr lang="pt-BR" sz="2000" dirty="0">
                <a:latin typeface="Tahoma" pitchFamily="34" charset="0"/>
              </a:rPr>
              <a:t>&gt;Joseph&lt;/</a:t>
            </a:r>
            <a:r>
              <a:rPr lang="pt-BR" sz="2000" dirty="0" err="1">
                <a:latin typeface="Tahoma" pitchFamily="34" charset="0"/>
              </a:rPr>
              <a:t>author</a:t>
            </a:r>
            <a:r>
              <a:rPr lang="pt-BR" sz="2000" dirty="0">
                <a:latin typeface="Tahoma" pitchFamily="34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pt-BR" sz="2000" dirty="0">
                <a:solidFill>
                  <a:schemeClr val="accent2"/>
                </a:solidFill>
                <a:latin typeface="Tahoma" pitchFamily="34" charset="0"/>
              </a:rPr>
              <a:t>   </a:t>
            </a:r>
            <a:r>
              <a:rPr lang="pt-BR" sz="2000" b="1" dirty="0">
                <a:latin typeface="Tahoma" pitchFamily="34" charset="0"/>
              </a:rPr>
              <a:t>&lt;/</a:t>
            </a:r>
            <a:r>
              <a:rPr lang="pt-BR" sz="2000" dirty="0">
                <a:latin typeface="Tahoma" pitchFamily="34" charset="0"/>
              </a:rPr>
              <a:t>book</a:t>
            </a:r>
            <a:r>
              <a:rPr lang="pt-BR" sz="2000" b="1" dirty="0">
                <a:latin typeface="Tahoma" pitchFamily="34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Tahoma" pitchFamily="34" charset="0"/>
              </a:rPr>
              <a:t>&lt;/books&gt;</a:t>
            </a:r>
          </a:p>
        </p:txBody>
      </p:sp>
      <p:sp>
        <p:nvSpPr>
          <p:cNvPr id="348164" name="Rectangle 1028"/>
          <p:cNvSpPr>
            <a:spLocks noChangeArrowheads="1"/>
          </p:cNvSpPr>
          <p:nvPr/>
        </p:nvSpPr>
        <p:spPr bwMode="auto">
          <a:xfrm>
            <a:off x="4211638" y="1341438"/>
            <a:ext cx="4681537" cy="50403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&lt;</a:t>
            </a:r>
            <a:r>
              <a:rPr lang="pt-BR" sz="2400" dirty="0" err="1">
                <a:latin typeface="Tahoma" pitchFamily="34" charset="0"/>
              </a:rPr>
              <a:t>xsl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stylesheet</a:t>
            </a:r>
            <a:r>
              <a:rPr lang="pt-BR" sz="2400" dirty="0">
                <a:latin typeface="Tahoma" pitchFamily="34" charset="0"/>
              </a:rPr>
              <a:t> version="1.0"</a:t>
            </a:r>
          </a:p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 </a:t>
            </a:r>
            <a:r>
              <a:rPr lang="pt-BR" sz="2400" dirty="0" err="1">
                <a:latin typeface="Tahoma" pitchFamily="34" charset="0"/>
              </a:rPr>
              <a:t>xmlns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xsl</a:t>
            </a:r>
            <a:r>
              <a:rPr lang="pt-BR" sz="2400" dirty="0">
                <a:latin typeface="Tahoma" pitchFamily="34" charset="0"/>
              </a:rPr>
              <a:t>:....&gt;</a:t>
            </a:r>
          </a:p>
          <a:p>
            <a:pPr>
              <a:spcBef>
                <a:spcPts val="0"/>
              </a:spcBef>
            </a:pPr>
            <a:endParaRPr lang="pt-BR" sz="2400" dirty="0">
              <a:latin typeface="Tahoma" pitchFamily="34" charset="0"/>
            </a:endParaRPr>
          </a:p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   &lt;</a:t>
            </a:r>
            <a:r>
              <a:rPr lang="pt-BR" sz="2400" dirty="0" err="1">
                <a:latin typeface="Tahoma" pitchFamily="34" charset="0"/>
              </a:rPr>
              <a:t>xsl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template</a:t>
            </a:r>
            <a:r>
              <a:rPr lang="pt-BR" sz="2400" dirty="0">
                <a:latin typeface="Tahoma" pitchFamily="34" charset="0"/>
              </a:rPr>
              <a:t> match="books"&gt;</a:t>
            </a:r>
          </a:p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       ...</a:t>
            </a:r>
          </a:p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       &lt;</a:t>
            </a:r>
            <a:r>
              <a:rPr lang="pt-BR" sz="2400" dirty="0" err="1">
                <a:latin typeface="Tahoma" pitchFamily="34" charset="0"/>
              </a:rPr>
              <a:t>xsl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apply-templates</a:t>
            </a:r>
            <a:r>
              <a:rPr lang="pt-BR" sz="2400" dirty="0">
                <a:latin typeface="Tahoma" pitchFamily="34" charset="0"/>
              </a:rPr>
              <a:t>/&gt;       </a:t>
            </a:r>
          </a:p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   &lt;/</a:t>
            </a:r>
            <a:r>
              <a:rPr lang="pt-BR" sz="2400" dirty="0" err="1">
                <a:latin typeface="Tahoma" pitchFamily="34" charset="0"/>
              </a:rPr>
              <a:t>xsl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template</a:t>
            </a:r>
            <a:r>
              <a:rPr lang="pt-BR" sz="2400" dirty="0">
                <a:latin typeface="Tahoma" pitchFamily="34" charset="0"/>
              </a:rPr>
              <a:t>&gt;</a:t>
            </a:r>
          </a:p>
          <a:p>
            <a:pPr>
              <a:spcBef>
                <a:spcPts val="0"/>
              </a:spcBef>
            </a:pPr>
            <a:endParaRPr lang="pt-BR" sz="2400" dirty="0">
              <a:latin typeface="Tahoma" pitchFamily="34" charset="0"/>
            </a:endParaRPr>
          </a:p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   &lt;</a:t>
            </a:r>
            <a:r>
              <a:rPr lang="pt-BR" sz="2400" dirty="0" err="1">
                <a:latin typeface="Tahoma" pitchFamily="34" charset="0"/>
              </a:rPr>
              <a:t>xsl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template</a:t>
            </a:r>
            <a:r>
              <a:rPr lang="pt-BR" sz="2400" dirty="0">
                <a:latin typeface="Tahoma" pitchFamily="34" charset="0"/>
              </a:rPr>
              <a:t> match="</a:t>
            </a:r>
            <a:r>
              <a:rPr lang="pt-BR" sz="2400" dirty="0">
                <a:solidFill>
                  <a:srgbClr val="FF0000"/>
                </a:solidFill>
                <a:latin typeface="Tahoma" pitchFamily="34" charset="0"/>
              </a:rPr>
              <a:t>book</a:t>
            </a:r>
            <a:r>
              <a:rPr lang="pt-BR" sz="2400" dirty="0">
                <a:latin typeface="Tahoma" pitchFamily="34" charset="0"/>
              </a:rPr>
              <a:t>"&gt;</a:t>
            </a:r>
          </a:p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       ...</a:t>
            </a:r>
          </a:p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       &lt;</a:t>
            </a:r>
            <a:r>
              <a:rPr lang="pt-BR" sz="2400" dirty="0" err="1">
                <a:latin typeface="Tahoma" pitchFamily="34" charset="0"/>
              </a:rPr>
              <a:t>xsl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apply-templates</a:t>
            </a:r>
            <a:r>
              <a:rPr lang="pt-BR" sz="2400" dirty="0">
                <a:latin typeface="Tahoma" pitchFamily="34" charset="0"/>
              </a:rPr>
              <a:t>/&gt;       </a:t>
            </a:r>
          </a:p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   &lt;/</a:t>
            </a:r>
            <a:r>
              <a:rPr lang="pt-BR" sz="2400" dirty="0" err="1">
                <a:latin typeface="Tahoma" pitchFamily="34" charset="0"/>
              </a:rPr>
              <a:t>xsl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template</a:t>
            </a:r>
            <a:r>
              <a:rPr lang="pt-BR" sz="2400" dirty="0">
                <a:latin typeface="Tahoma" pitchFamily="34" charset="0"/>
              </a:rPr>
              <a:t>&gt;</a:t>
            </a:r>
          </a:p>
          <a:p>
            <a:pPr>
              <a:spcBef>
                <a:spcPts val="0"/>
              </a:spcBef>
            </a:pPr>
            <a:endParaRPr lang="pt-BR" sz="2400" dirty="0">
              <a:latin typeface="Tahoma" pitchFamily="34" charset="0"/>
            </a:endParaRPr>
          </a:p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&lt;/</a:t>
            </a:r>
            <a:r>
              <a:rPr lang="pt-BR" sz="2400" dirty="0" err="1">
                <a:latin typeface="Tahoma" pitchFamily="34" charset="0"/>
              </a:rPr>
              <a:t>xsl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stylesheet</a:t>
            </a:r>
            <a:r>
              <a:rPr lang="pt-BR" sz="2400" dirty="0">
                <a:latin typeface="Tahoma" pitchFamily="34" charset="0"/>
              </a:rPr>
              <a:t>&gt;</a:t>
            </a:r>
          </a:p>
        </p:txBody>
      </p:sp>
      <p:sp>
        <p:nvSpPr>
          <p:cNvPr id="348165" name="AutoShape 1029"/>
          <p:cNvSpPr>
            <a:spLocks/>
          </p:cNvSpPr>
          <p:nvPr/>
        </p:nvSpPr>
        <p:spPr bwMode="auto">
          <a:xfrm>
            <a:off x="4284663" y="4365625"/>
            <a:ext cx="215900" cy="1295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solidFill>
                <a:srgbClr val="FF0000"/>
              </a:solidFill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Processamento recursivo</a:t>
            </a:r>
          </a:p>
        </p:txBody>
      </p:sp>
      <p:sp>
        <p:nvSpPr>
          <p:cNvPr id="349187" name="Rectangle 3"/>
          <p:cNvSpPr>
            <a:spLocks noChangeArrowheads="1"/>
          </p:cNvSpPr>
          <p:nvPr/>
        </p:nvSpPr>
        <p:spPr bwMode="auto">
          <a:xfrm>
            <a:off x="250825" y="2060575"/>
            <a:ext cx="3673475" cy="3816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0"/>
              </a:spcBef>
            </a:pPr>
            <a:r>
              <a:rPr lang="pt-BR" sz="2000" dirty="0">
                <a:latin typeface="Tahoma" pitchFamily="34" charset="0"/>
              </a:rPr>
              <a:t>&lt;?</a:t>
            </a:r>
            <a:r>
              <a:rPr lang="pt-BR" sz="2000" dirty="0" err="1">
                <a:latin typeface="Tahoma" pitchFamily="34" charset="0"/>
              </a:rPr>
              <a:t>xml</a:t>
            </a:r>
            <a:r>
              <a:rPr lang="pt-BR" sz="2000" dirty="0">
                <a:latin typeface="Tahoma" pitchFamily="34" charset="0"/>
              </a:rPr>
              <a:t> version="1.0"?&gt;</a:t>
            </a:r>
          </a:p>
          <a:p>
            <a:pPr>
              <a:spcBef>
                <a:spcPts val="0"/>
              </a:spcBef>
            </a:pPr>
            <a:r>
              <a:rPr lang="pt-BR" sz="2000" b="1" dirty="0">
                <a:latin typeface="Tahoma" pitchFamily="34" charset="0"/>
              </a:rPr>
              <a:t>&lt;</a:t>
            </a:r>
            <a:r>
              <a:rPr lang="pt-BR" sz="2000" dirty="0">
                <a:latin typeface="Tahoma" pitchFamily="34" charset="0"/>
              </a:rPr>
              <a:t>books</a:t>
            </a:r>
            <a:r>
              <a:rPr lang="pt-BR" sz="2000" b="1" dirty="0">
                <a:latin typeface="Tahoma" pitchFamily="34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Tahoma" pitchFamily="34" charset="0"/>
              </a:rPr>
              <a:t>   </a:t>
            </a:r>
            <a:r>
              <a:rPr lang="pt-BR" sz="2000" b="1" dirty="0">
                <a:solidFill>
                  <a:srgbClr val="FF0000"/>
                </a:solidFill>
                <a:latin typeface="Tahoma" pitchFamily="34" charset="0"/>
              </a:rPr>
              <a:t>&lt;book&gt;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Tahoma" pitchFamily="34" charset="0"/>
              </a:rPr>
              <a:t>      </a:t>
            </a:r>
            <a:r>
              <a:rPr lang="pt-BR" sz="2000" b="1" dirty="0">
                <a:solidFill>
                  <a:schemeClr val="accent2"/>
                </a:solidFill>
                <a:latin typeface="Tahoma" pitchFamily="34" charset="0"/>
              </a:rPr>
              <a:t>&lt;</a:t>
            </a:r>
            <a:r>
              <a:rPr lang="pt-BR" sz="2000" dirty="0" err="1">
                <a:solidFill>
                  <a:schemeClr val="accent2"/>
                </a:solidFill>
                <a:latin typeface="Tahoma" pitchFamily="34" charset="0"/>
              </a:rPr>
              <a:t>title</a:t>
            </a:r>
            <a:r>
              <a:rPr lang="pt-BR" sz="2000" dirty="0">
                <a:solidFill>
                  <a:schemeClr val="accent2"/>
                </a:solidFill>
                <a:latin typeface="Tahoma" pitchFamily="34" charset="0"/>
              </a:rPr>
              <a:t>&gt;</a:t>
            </a:r>
            <a:r>
              <a:rPr lang="pt-BR" sz="2000" dirty="0">
                <a:latin typeface="Tahoma" pitchFamily="34" charset="0"/>
              </a:rPr>
              <a:t>ABC</a:t>
            </a:r>
            <a:r>
              <a:rPr lang="pt-BR" sz="2000" b="1" dirty="0">
                <a:solidFill>
                  <a:schemeClr val="accent2"/>
                </a:solidFill>
                <a:latin typeface="Tahoma" pitchFamily="34" charset="0"/>
              </a:rPr>
              <a:t>&lt;/</a:t>
            </a:r>
            <a:r>
              <a:rPr lang="pt-BR" sz="2000" dirty="0" err="1">
                <a:solidFill>
                  <a:schemeClr val="accent2"/>
                </a:solidFill>
                <a:latin typeface="Tahoma" pitchFamily="34" charset="0"/>
              </a:rPr>
              <a:t>title</a:t>
            </a:r>
            <a:r>
              <a:rPr lang="pt-BR" sz="2000" b="1" dirty="0">
                <a:solidFill>
                  <a:schemeClr val="accent2"/>
                </a:solidFill>
                <a:latin typeface="Tahoma" pitchFamily="34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Tahoma" pitchFamily="34" charset="0"/>
              </a:rPr>
              <a:t>      </a:t>
            </a:r>
            <a:r>
              <a:rPr lang="pt-BR" sz="2000" b="1" dirty="0">
                <a:solidFill>
                  <a:schemeClr val="accent2"/>
                </a:solidFill>
                <a:latin typeface="Tahoma" pitchFamily="34" charset="0"/>
              </a:rPr>
              <a:t>&lt;</a:t>
            </a:r>
            <a:r>
              <a:rPr lang="pt-BR" sz="2000" dirty="0" err="1">
                <a:solidFill>
                  <a:schemeClr val="accent2"/>
                </a:solidFill>
                <a:latin typeface="Tahoma" pitchFamily="34" charset="0"/>
              </a:rPr>
              <a:t>author</a:t>
            </a:r>
            <a:r>
              <a:rPr lang="pt-BR" sz="2000" dirty="0">
                <a:solidFill>
                  <a:schemeClr val="accent2"/>
                </a:solidFill>
                <a:latin typeface="Tahoma" pitchFamily="34" charset="0"/>
              </a:rPr>
              <a:t>&gt;</a:t>
            </a:r>
            <a:r>
              <a:rPr lang="pt-BR" sz="2000" dirty="0">
                <a:latin typeface="Tahoma" pitchFamily="34" charset="0"/>
              </a:rPr>
              <a:t>John</a:t>
            </a:r>
            <a:r>
              <a:rPr lang="pt-BR" sz="2000" b="1" dirty="0">
                <a:solidFill>
                  <a:schemeClr val="accent2"/>
                </a:solidFill>
                <a:latin typeface="Tahoma" pitchFamily="34" charset="0"/>
              </a:rPr>
              <a:t>&lt;/</a:t>
            </a:r>
            <a:r>
              <a:rPr lang="pt-BR" sz="2000" dirty="0" err="1">
                <a:solidFill>
                  <a:schemeClr val="accent2"/>
                </a:solidFill>
                <a:latin typeface="Tahoma" pitchFamily="34" charset="0"/>
              </a:rPr>
              <a:t>author</a:t>
            </a:r>
            <a:r>
              <a:rPr lang="pt-BR" sz="2000" b="1" dirty="0">
                <a:solidFill>
                  <a:schemeClr val="accent2"/>
                </a:solidFill>
                <a:latin typeface="Tahoma" pitchFamily="34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Tahoma" pitchFamily="34" charset="0"/>
              </a:rPr>
              <a:t>   </a:t>
            </a:r>
            <a:r>
              <a:rPr lang="pt-BR" sz="2000" b="1" dirty="0">
                <a:solidFill>
                  <a:srgbClr val="FF0000"/>
                </a:solidFill>
                <a:latin typeface="Tahoma" pitchFamily="34" charset="0"/>
              </a:rPr>
              <a:t>&lt;/book&gt;</a:t>
            </a:r>
          </a:p>
          <a:p>
            <a:pPr>
              <a:spcBef>
                <a:spcPts val="0"/>
              </a:spcBef>
            </a:pPr>
            <a:r>
              <a:rPr lang="pt-BR" sz="2000" b="1" dirty="0">
                <a:solidFill>
                  <a:schemeClr val="accent2"/>
                </a:solidFill>
                <a:latin typeface="Tahoma" pitchFamily="34" charset="0"/>
              </a:rPr>
              <a:t>   </a:t>
            </a:r>
            <a:r>
              <a:rPr lang="pt-BR" sz="2000" b="1" dirty="0">
                <a:latin typeface="Tahoma" pitchFamily="34" charset="0"/>
              </a:rPr>
              <a:t>&lt;</a:t>
            </a:r>
            <a:r>
              <a:rPr lang="pt-BR" sz="2000" dirty="0">
                <a:latin typeface="Tahoma" pitchFamily="34" charset="0"/>
              </a:rPr>
              <a:t>book</a:t>
            </a:r>
            <a:r>
              <a:rPr lang="pt-BR" sz="2000" b="1" dirty="0">
                <a:latin typeface="Tahoma" pitchFamily="34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Tahoma" pitchFamily="34" charset="0"/>
              </a:rPr>
              <a:t>      &lt;</a:t>
            </a:r>
            <a:r>
              <a:rPr lang="pt-BR" sz="2000" dirty="0" err="1">
                <a:latin typeface="Tahoma" pitchFamily="34" charset="0"/>
              </a:rPr>
              <a:t>title</a:t>
            </a:r>
            <a:r>
              <a:rPr lang="pt-BR" sz="2000" dirty="0">
                <a:latin typeface="Tahoma" pitchFamily="34" charset="0"/>
              </a:rPr>
              <a:t>&gt;DEF&lt;/</a:t>
            </a:r>
            <a:r>
              <a:rPr lang="pt-BR" sz="2000" dirty="0" err="1">
                <a:latin typeface="Tahoma" pitchFamily="34" charset="0"/>
              </a:rPr>
              <a:t>title</a:t>
            </a:r>
            <a:r>
              <a:rPr lang="pt-BR" sz="2000" dirty="0">
                <a:latin typeface="Tahoma" pitchFamily="34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Tahoma" pitchFamily="34" charset="0"/>
              </a:rPr>
              <a:t>      &lt;</a:t>
            </a:r>
            <a:r>
              <a:rPr lang="pt-BR" sz="2000" dirty="0" err="1">
                <a:latin typeface="Tahoma" pitchFamily="34" charset="0"/>
              </a:rPr>
              <a:t>author</a:t>
            </a:r>
            <a:r>
              <a:rPr lang="pt-BR" sz="2000" dirty="0">
                <a:latin typeface="Tahoma" pitchFamily="34" charset="0"/>
              </a:rPr>
              <a:t>&gt;Joseph&lt;/</a:t>
            </a:r>
            <a:r>
              <a:rPr lang="pt-BR" sz="2000" dirty="0" err="1">
                <a:latin typeface="Tahoma" pitchFamily="34" charset="0"/>
              </a:rPr>
              <a:t>author</a:t>
            </a:r>
            <a:r>
              <a:rPr lang="pt-BR" sz="2000" dirty="0">
                <a:latin typeface="Tahoma" pitchFamily="34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pt-BR" sz="2000" dirty="0">
                <a:solidFill>
                  <a:schemeClr val="accent2"/>
                </a:solidFill>
                <a:latin typeface="Tahoma" pitchFamily="34" charset="0"/>
              </a:rPr>
              <a:t>   </a:t>
            </a:r>
            <a:r>
              <a:rPr lang="pt-BR" sz="2000" b="1" dirty="0">
                <a:latin typeface="Tahoma" pitchFamily="34" charset="0"/>
              </a:rPr>
              <a:t>&lt;/</a:t>
            </a:r>
            <a:r>
              <a:rPr lang="pt-BR" sz="2000" dirty="0">
                <a:latin typeface="Tahoma" pitchFamily="34" charset="0"/>
              </a:rPr>
              <a:t>book</a:t>
            </a:r>
            <a:r>
              <a:rPr lang="pt-BR" sz="2000" b="1" dirty="0">
                <a:latin typeface="Tahoma" pitchFamily="34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pt-BR" sz="2000" dirty="0">
                <a:latin typeface="Tahoma" pitchFamily="34" charset="0"/>
              </a:rPr>
              <a:t>&lt;/books&gt;</a:t>
            </a:r>
          </a:p>
        </p:txBody>
      </p:sp>
      <p:sp>
        <p:nvSpPr>
          <p:cNvPr id="349188" name="Rectangle 4"/>
          <p:cNvSpPr>
            <a:spLocks noChangeArrowheads="1"/>
          </p:cNvSpPr>
          <p:nvPr/>
        </p:nvSpPr>
        <p:spPr bwMode="auto">
          <a:xfrm>
            <a:off x="4211638" y="1341438"/>
            <a:ext cx="4681537" cy="50403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&lt;</a:t>
            </a:r>
            <a:r>
              <a:rPr lang="pt-BR" sz="2400" dirty="0" err="1">
                <a:latin typeface="Tahoma" pitchFamily="34" charset="0"/>
              </a:rPr>
              <a:t>xsl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stylesheet</a:t>
            </a:r>
            <a:r>
              <a:rPr lang="pt-BR" sz="2400" dirty="0">
                <a:latin typeface="Tahoma" pitchFamily="34" charset="0"/>
              </a:rPr>
              <a:t> version="1.0"</a:t>
            </a:r>
          </a:p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 </a:t>
            </a:r>
            <a:r>
              <a:rPr lang="pt-BR" sz="2400" dirty="0" err="1">
                <a:latin typeface="Tahoma" pitchFamily="34" charset="0"/>
              </a:rPr>
              <a:t>xmlns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xsl</a:t>
            </a:r>
            <a:r>
              <a:rPr lang="pt-BR" sz="2400" dirty="0">
                <a:latin typeface="Tahoma" pitchFamily="34" charset="0"/>
              </a:rPr>
              <a:t>:....&gt;</a:t>
            </a:r>
          </a:p>
          <a:p>
            <a:pPr>
              <a:spcBef>
                <a:spcPts val="0"/>
              </a:spcBef>
            </a:pPr>
            <a:endParaRPr lang="pt-BR" sz="2400" dirty="0">
              <a:latin typeface="Tahoma" pitchFamily="34" charset="0"/>
            </a:endParaRPr>
          </a:p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   &lt;</a:t>
            </a:r>
            <a:r>
              <a:rPr lang="pt-BR" sz="2400" dirty="0" err="1">
                <a:latin typeface="Tahoma" pitchFamily="34" charset="0"/>
              </a:rPr>
              <a:t>xsl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template</a:t>
            </a:r>
            <a:r>
              <a:rPr lang="pt-BR" sz="2400" dirty="0">
                <a:latin typeface="Tahoma" pitchFamily="34" charset="0"/>
              </a:rPr>
              <a:t> match="books"&gt;</a:t>
            </a:r>
          </a:p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       ...</a:t>
            </a:r>
          </a:p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       &lt;</a:t>
            </a:r>
            <a:r>
              <a:rPr lang="pt-BR" sz="2400" dirty="0" err="1">
                <a:latin typeface="Tahoma" pitchFamily="34" charset="0"/>
              </a:rPr>
              <a:t>xsl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apply-templates</a:t>
            </a:r>
            <a:r>
              <a:rPr lang="pt-BR" sz="2400" dirty="0">
                <a:latin typeface="Tahoma" pitchFamily="34" charset="0"/>
              </a:rPr>
              <a:t>/&gt;       </a:t>
            </a:r>
          </a:p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   &lt;/</a:t>
            </a:r>
            <a:r>
              <a:rPr lang="pt-BR" sz="2400" dirty="0" err="1">
                <a:latin typeface="Tahoma" pitchFamily="34" charset="0"/>
              </a:rPr>
              <a:t>xsl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template</a:t>
            </a:r>
            <a:r>
              <a:rPr lang="pt-BR" sz="2400" dirty="0">
                <a:latin typeface="Tahoma" pitchFamily="34" charset="0"/>
              </a:rPr>
              <a:t>&gt;</a:t>
            </a:r>
          </a:p>
          <a:p>
            <a:pPr>
              <a:spcBef>
                <a:spcPts val="0"/>
              </a:spcBef>
            </a:pPr>
            <a:endParaRPr lang="pt-BR" sz="2400" dirty="0">
              <a:latin typeface="Tahoma" pitchFamily="34" charset="0"/>
            </a:endParaRPr>
          </a:p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   &lt;</a:t>
            </a:r>
            <a:r>
              <a:rPr lang="pt-BR" sz="2400" dirty="0" err="1">
                <a:latin typeface="Tahoma" pitchFamily="34" charset="0"/>
              </a:rPr>
              <a:t>xsl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template</a:t>
            </a:r>
            <a:r>
              <a:rPr lang="pt-BR" sz="2400" dirty="0">
                <a:latin typeface="Tahoma" pitchFamily="34" charset="0"/>
              </a:rPr>
              <a:t> match="</a:t>
            </a:r>
            <a:r>
              <a:rPr lang="pt-BR" sz="2400" dirty="0">
                <a:solidFill>
                  <a:srgbClr val="FF0000"/>
                </a:solidFill>
                <a:latin typeface="Tahoma" pitchFamily="34" charset="0"/>
              </a:rPr>
              <a:t>book</a:t>
            </a:r>
            <a:r>
              <a:rPr lang="pt-BR" sz="2400" dirty="0">
                <a:latin typeface="Tahoma" pitchFamily="34" charset="0"/>
              </a:rPr>
              <a:t>"&gt;</a:t>
            </a:r>
          </a:p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       ...</a:t>
            </a:r>
          </a:p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       </a:t>
            </a:r>
            <a:r>
              <a:rPr lang="pt-BR" sz="2400" b="1" dirty="0">
                <a:solidFill>
                  <a:schemeClr val="accent2"/>
                </a:solidFill>
                <a:latin typeface="Tahoma" pitchFamily="34" charset="0"/>
              </a:rPr>
              <a:t>&lt;</a:t>
            </a:r>
            <a:r>
              <a:rPr lang="pt-BR" sz="2400" b="1" dirty="0" err="1">
                <a:solidFill>
                  <a:schemeClr val="accent2"/>
                </a:solidFill>
                <a:latin typeface="Tahoma" pitchFamily="34" charset="0"/>
              </a:rPr>
              <a:t>xsl</a:t>
            </a:r>
            <a:r>
              <a:rPr lang="pt-BR" sz="2400" b="1" dirty="0">
                <a:solidFill>
                  <a:schemeClr val="accent2"/>
                </a:solidFill>
                <a:latin typeface="Tahoma" pitchFamily="34" charset="0"/>
              </a:rPr>
              <a:t>:</a:t>
            </a:r>
            <a:r>
              <a:rPr lang="pt-BR" sz="2400" b="1" dirty="0" err="1">
                <a:solidFill>
                  <a:schemeClr val="accent2"/>
                </a:solidFill>
                <a:latin typeface="Tahoma" pitchFamily="34" charset="0"/>
              </a:rPr>
              <a:t>apply-templates</a:t>
            </a:r>
            <a:r>
              <a:rPr lang="pt-BR" sz="2400" b="1" dirty="0">
                <a:solidFill>
                  <a:schemeClr val="accent2"/>
                </a:solidFill>
                <a:latin typeface="Tahoma" pitchFamily="34" charset="0"/>
              </a:rPr>
              <a:t>/&gt;</a:t>
            </a:r>
            <a:r>
              <a:rPr lang="pt-BR" sz="2400" dirty="0">
                <a:latin typeface="Tahoma" pitchFamily="34" charset="0"/>
              </a:rPr>
              <a:t>       </a:t>
            </a:r>
          </a:p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   &lt;/</a:t>
            </a:r>
            <a:r>
              <a:rPr lang="pt-BR" sz="2400" dirty="0" err="1">
                <a:latin typeface="Tahoma" pitchFamily="34" charset="0"/>
              </a:rPr>
              <a:t>xsl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template</a:t>
            </a:r>
            <a:r>
              <a:rPr lang="pt-BR" sz="2400" dirty="0">
                <a:latin typeface="Tahoma" pitchFamily="34" charset="0"/>
              </a:rPr>
              <a:t>&gt;</a:t>
            </a:r>
          </a:p>
          <a:p>
            <a:pPr>
              <a:spcBef>
                <a:spcPts val="0"/>
              </a:spcBef>
            </a:pPr>
            <a:endParaRPr lang="pt-BR" sz="2400" dirty="0">
              <a:latin typeface="Tahoma" pitchFamily="34" charset="0"/>
            </a:endParaRPr>
          </a:p>
          <a:p>
            <a:pPr>
              <a:spcBef>
                <a:spcPts val="0"/>
              </a:spcBef>
            </a:pPr>
            <a:r>
              <a:rPr lang="pt-BR" sz="2400" dirty="0">
                <a:latin typeface="Tahoma" pitchFamily="34" charset="0"/>
              </a:rPr>
              <a:t>&lt;/</a:t>
            </a:r>
            <a:r>
              <a:rPr lang="pt-BR" sz="2400" dirty="0" err="1">
                <a:latin typeface="Tahoma" pitchFamily="34" charset="0"/>
              </a:rPr>
              <a:t>xsl</a:t>
            </a:r>
            <a:r>
              <a:rPr lang="pt-BR" sz="2400" dirty="0">
                <a:latin typeface="Tahoma" pitchFamily="34" charset="0"/>
              </a:rPr>
              <a:t>:</a:t>
            </a:r>
            <a:r>
              <a:rPr lang="pt-BR" sz="2400" dirty="0" err="1">
                <a:latin typeface="Tahoma" pitchFamily="34" charset="0"/>
              </a:rPr>
              <a:t>stylesheet</a:t>
            </a:r>
            <a:r>
              <a:rPr lang="pt-BR" sz="2400" dirty="0">
                <a:latin typeface="Tahoma" pitchFamily="34" charset="0"/>
              </a:rPr>
              <a:t>&gt;</a:t>
            </a:r>
          </a:p>
        </p:txBody>
      </p:sp>
      <p:sp>
        <p:nvSpPr>
          <p:cNvPr id="349189" name="AutoShape 5"/>
          <p:cNvSpPr>
            <a:spLocks/>
          </p:cNvSpPr>
          <p:nvPr/>
        </p:nvSpPr>
        <p:spPr bwMode="auto">
          <a:xfrm>
            <a:off x="4284663" y="4365625"/>
            <a:ext cx="215900" cy="1295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solidFill>
                <a:srgbClr val="FF0000"/>
              </a:solidFill>
              <a:latin typeface="Helvetica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Regras </a:t>
            </a:r>
            <a:r>
              <a:rPr lang="pt-BR" i="1"/>
              <a:t>default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XSLT possui algumas regras </a:t>
            </a:r>
            <a:r>
              <a:rPr lang="pt-BR" i="1" dirty="0"/>
              <a:t>default</a:t>
            </a:r>
          </a:p>
          <a:p>
            <a:endParaRPr lang="pt-BR" i="1" dirty="0"/>
          </a:p>
          <a:p>
            <a:r>
              <a:rPr lang="pt-BR" dirty="0"/>
              <a:t>Ex: Uma </a:t>
            </a:r>
            <a:r>
              <a:rPr lang="pt-BR" i="1" dirty="0" err="1"/>
              <a:t>stylesheet</a:t>
            </a:r>
            <a:r>
              <a:rPr lang="pt-BR" dirty="0"/>
              <a:t> vazia aplica as regras </a:t>
            </a:r>
            <a:r>
              <a:rPr lang="pt-BR" i="1" dirty="0"/>
              <a:t>default</a:t>
            </a:r>
            <a:r>
              <a:rPr lang="pt-BR" dirty="0"/>
              <a:t> ao documento XML que está sendo processado</a:t>
            </a:r>
          </a:p>
          <a:p>
            <a:endParaRPr lang="pt-BR" dirty="0"/>
          </a:p>
          <a:p>
            <a:pPr lvl="1"/>
            <a:r>
              <a:rPr lang="pt-BR" dirty="0"/>
              <a:t>Processa o documento todo</a:t>
            </a:r>
          </a:p>
          <a:p>
            <a:pPr lvl="1"/>
            <a:r>
              <a:rPr lang="pt-BR" dirty="0"/>
              <a:t>Coloca todo o conteúdo dos elementos texto na saída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(book.</a:t>
            </a:r>
            <a:r>
              <a:rPr lang="pt-BR" dirty="0" err="1"/>
              <a:t>xsl</a:t>
            </a:r>
            <a:r>
              <a:rPr lang="pt-BR" dirty="0"/>
              <a:t>)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pt-BR" sz="2000" dirty="0">
                <a:latin typeface="Tahoma" pitchFamily="34" charset="0"/>
              </a:rPr>
              <a:t>&lt;?</a:t>
            </a:r>
            <a:r>
              <a:rPr lang="pt-BR" sz="2000" dirty="0" err="1">
                <a:latin typeface="Tahoma" pitchFamily="34" charset="0"/>
              </a:rPr>
              <a:t>xml</a:t>
            </a:r>
            <a:r>
              <a:rPr lang="pt-BR" sz="2000" dirty="0">
                <a:latin typeface="Tahoma" pitchFamily="34" charset="0"/>
              </a:rPr>
              <a:t> version="1.0"?&gt; </a:t>
            </a:r>
          </a:p>
          <a:p>
            <a:pPr>
              <a:buFont typeface="Wingdings" pitchFamily="2" charset="2"/>
              <a:buNone/>
            </a:pPr>
            <a:r>
              <a:rPr lang="pt-BR" sz="2000" dirty="0">
                <a:latin typeface="Tahoma" pitchFamily="34" charset="0"/>
              </a:rPr>
              <a:t>&lt;</a:t>
            </a:r>
            <a:r>
              <a:rPr lang="pt-BR" sz="2000" dirty="0" err="1">
                <a:latin typeface="Tahoma" pitchFamily="34" charset="0"/>
              </a:rPr>
              <a:t>xsl</a:t>
            </a:r>
            <a:r>
              <a:rPr lang="pt-BR" sz="2000" dirty="0">
                <a:latin typeface="Tahoma" pitchFamily="34" charset="0"/>
              </a:rPr>
              <a:t>:</a:t>
            </a:r>
            <a:r>
              <a:rPr lang="pt-BR" sz="2000" dirty="0" err="1">
                <a:latin typeface="Tahoma" pitchFamily="34" charset="0"/>
              </a:rPr>
              <a:t>stylesheet</a:t>
            </a:r>
            <a:r>
              <a:rPr lang="pt-BR" sz="2000" dirty="0">
                <a:latin typeface="Tahoma" pitchFamily="34" charset="0"/>
              </a:rPr>
              <a:t> version="1.0" </a:t>
            </a:r>
            <a:r>
              <a:rPr lang="pt-BR" sz="2000" dirty="0" err="1">
                <a:latin typeface="Tahoma" pitchFamily="34" charset="0"/>
              </a:rPr>
              <a:t>xmlns</a:t>
            </a:r>
            <a:r>
              <a:rPr lang="pt-BR" sz="2000" dirty="0">
                <a:latin typeface="Tahoma" pitchFamily="34" charset="0"/>
              </a:rPr>
              <a:t>:</a:t>
            </a:r>
            <a:r>
              <a:rPr lang="pt-BR" sz="2000" dirty="0" err="1">
                <a:latin typeface="Tahoma" pitchFamily="34" charset="0"/>
              </a:rPr>
              <a:t>xsl</a:t>
            </a:r>
            <a:r>
              <a:rPr lang="pt-BR" sz="2000" dirty="0">
                <a:latin typeface="Tahoma" pitchFamily="34" charset="0"/>
              </a:rPr>
              <a:t>="http://www.w3.org/1999/XSL/Transform"&gt;</a:t>
            </a:r>
          </a:p>
          <a:p>
            <a:pPr>
              <a:buFont typeface="Wingdings" pitchFamily="2" charset="2"/>
              <a:buNone/>
            </a:pPr>
            <a:r>
              <a:rPr lang="pt-BR" sz="2000" dirty="0">
                <a:latin typeface="Tahoma" pitchFamily="34" charset="0"/>
              </a:rPr>
              <a:t>   &lt;</a:t>
            </a:r>
            <a:r>
              <a:rPr lang="pt-BR" sz="2000" dirty="0" err="1">
                <a:latin typeface="Tahoma" pitchFamily="34" charset="0"/>
              </a:rPr>
              <a:t>xsl</a:t>
            </a:r>
            <a:r>
              <a:rPr lang="pt-BR" sz="2000" dirty="0">
                <a:latin typeface="Tahoma" pitchFamily="34" charset="0"/>
              </a:rPr>
              <a:t>:output  </a:t>
            </a:r>
            <a:r>
              <a:rPr lang="pt-BR" sz="2000" dirty="0" err="1">
                <a:latin typeface="Tahoma" pitchFamily="34" charset="0"/>
              </a:rPr>
              <a:t>method</a:t>
            </a:r>
            <a:r>
              <a:rPr lang="pt-BR" sz="2000" dirty="0">
                <a:latin typeface="Tahoma" pitchFamily="34" charset="0"/>
              </a:rPr>
              <a:t>="</a:t>
            </a:r>
            <a:r>
              <a:rPr lang="pt-BR" sz="2000" dirty="0" err="1">
                <a:latin typeface="Tahoma" pitchFamily="34" charset="0"/>
              </a:rPr>
              <a:t>text</a:t>
            </a:r>
            <a:r>
              <a:rPr lang="pt-BR" sz="2000" dirty="0">
                <a:latin typeface="Tahoma" pitchFamily="34" charset="0"/>
              </a:rPr>
              <a:t>" </a:t>
            </a:r>
            <a:r>
              <a:rPr lang="pt-BR" sz="2000" dirty="0" err="1">
                <a:latin typeface="Tahoma" pitchFamily="34" charset="0"/>
              </a:rPr>
              <a:t>indent</a:t>
            </a:r>
            <a:r>
              <a:rPr lang="pt-BR" sz="2000" dirty="0">
                <a:latin typeface="Tahoma" pitchFamily="34" charset="0"/>
              </a:rPr>
              <a:t>="</a:t>
            </a:r>
            <a:r>
              <a:rPr lang="pt-BR" sz="2000" dirty="0" err="1">
                <a:latin typeface="Tahoma" pitchFamily="34" charset="0"/>
              </a:rPr>
              <a:t>yes</a:t>
            </a:r>
            <a:r>
              <a:rPr lang="pt-BR" sz="2000" dirty="0">
                <a:latin typeface="Tahoma" pitchFamily="34" charset="0"/>
              </a:rPr>
              <a:t>"/&gt;</a:t>
            </a:r>
            <a:endParaRPr lang="pt-BR" sz="1600" dirty="0"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endParaRPr lang="pt-BR" sz="2000" dirty="0"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endParaRPr lang="pt-BR" sz="2000" dirty="0"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pt-BR" sz="2000" dirty="0">
                <a:latin typeface="Tahoma" pitchFamily="34" charset="0"/>
              </a:rPr>
              <a:t>&lt;/</a:t>
            </a:r>
            <a:r>
              <a:rPr lang="pt-BR" sz="2000" dirty="0" err="1">
                <a:latin typeface="Tahoma" pitchFamily="34" charset="0"/>
              </a:rPr>
              <a:t>xsl</a:t>
            </a:r>
            <a:r>
              <a:rPr lang="pt-BR" sz="2000" dirty="0">
                <a:latin typeface="Tahoma" pitchFamily="34" charset="0"/>
              </a:rPr>
              <a:t>:</a:t>
            </a:r>
            <a:r>
              <a:rPr lang="pt-BR" sz="2000" dirty="0" err="1">
                <a:latin typeface="Tahoma" pitchFamily="34" charset="0"/>
              </a:rPr>
              <a:t>stylesheet</a:t>
            </a:r>
            <a:r>
              <a:rPr lang="pt-BR" sz="2000" dirty="0">
                <a:latin typeface="Tahoma" pitchFamily="34" charset="0"/>
              </a:rPr>
              <a:t>&gt;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Resultado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2000">
                <a:latin typeface="Tahoma" pitchFamily="34" charset="0"/>
              </a:rPr>
              <a:t>Box, D. and Skonnard, A. and Lam, J.SeriesEssential XML - Beyond MarkupAddison-Wesley2000Julyhttp://www.develop.com/books/essentialxmlMaruyama, H. and Tamura, K. and Uramoto, N.XML and Java: Developing of Web ApplicationsAddison-Wesley1999MAAugustBradley, N.The XML CompanionAddison-Wesley2000Great Britain2August</a:t>
            </a:r>
          </a:p>
          <a:p>
            <a:pPr>
              <a:lnSpc>
                <a:spcPct val="90000"/>
              </a:lnSpc>
            </a:pPr>
            <a:endParaRPr lang="pt-BR" sz="200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Regras </a:t>
            </a:r>
            <a:r>
              <a:rPr lang="pt-BR" i="1"/>
              <a:t>default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Regra 1:</a:t>
            </a:r>
          </a:p>
          <a:p>
            <a:pPr lvl="1"/>
            <a:r>
              <a:rPr lang="pt-BR"/>
              <a:t>Processar todo o documento XML</a:t>
            </a:r>
          </a:p>
          <a:p>
            <a:endParaRPr lang="pt-BR"/>
          </a:p>
          <a:p>
            <a:pPr>
              <a:buFont typeface="Wingdings" pitchFamily="2" charset="2"/>
              <a:buNone/>
            </a:pPr>
            <a:r>
              <a:rPr lang="pt-BR">
                <a:latin typeface="Tahoma" pitchFamily="34" charset="0"/>
              </a:rPr>
              <a:t>&lt;xsl:template match="/|*"&gt;</a:t>
            </a:r>
          </a:p>
          <a:p>
            <a:pPr>
              <a:buFont typeface="Wingdings" pitchFamily="2" charset="2"/>
              <a:buNone/>
            </a:pPr>
            <a:r>
              <a:rPr lang="pt-BR">
                <a:latin typeface="Tahoma" pitchFamily="34" charset="0"/>
              </a:rPr>
              <a:t>	&lt;xsl:apply-templates/&gt;</a:t>
            </a:r>
          </a:p>
          <a:p>
            <a:pPr>
              <a:buFont typeface="Wingdings" pitchFamily="2" charset="2"/>
              <a:buNone/>
            </a:pPr>
            <a:r>
              <a:rPr lang="pt-BR">
                <a:latin typeface="Tahoma" pitchFamily="34" charset="0"/>
              </a:rPr>
              <a:t>&lt;/xsl:template&gt;</a:t>
            </a:r>
          </a:p>
          <a:p>
            <a:pPr>
              <a:buFont typeface="Wingdings" pitchFamily="2" charset="2"/>
              <a:buNone/>
            </a:pPr>
            <a:endParaRPr lang="pt-BR">
              <a:latin typeface="Tahoma" pitchFamily="34" charset="0"/>
            </a:endParaRPr>
          </a:p>
          <a:p>
            <a:r>
              <a:rPr lang="pt-BR">
                <a:latin typeface="Tahoma" pitchFamily="34" charset="0"/>
              </a:rPr>
              <a:t>xsl:apply-templates</a:t>
            </a:r>
            <a:r>
              <a:rPr lang="pt-BR"/>
              <a:t> faz com que os filhos do nodo atual sejam processados recursivamente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Regras </a:t>
            </a:r>
            <a:r>
              <a:rPr lang="pt-BR" i="1"/>
              <a:t>default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/>
              <a:t>Regra 2:</a:t>
            </a:r>
          </a:p>
          <a:p>
            <a:pPr lvl="1">
              <a:lnSpc>
                <a:spcPct val="90000"/>
              </a:lnSpc>
            </a:pPr>
            <a:r>
              <a:rPr lang="pt-BR"/>
              <a:t>Copiar o conteúdo texto dos elementos para a saída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>
                <a:latin typeface="Tahoma" pitchFamily="34" charset="0"/>
              </a:rPr>
              <a:t>&lt;xsl:template match="text()"&gt;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>
                <a:latin typeface="Tahoma" pitchFamily="34" charset="0"/>
              </a:rPr>
              <a:t>	&lt;xsl:value-of select="."/&gt;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>
                <a:latin typeface="Tahoma" pitchFamily="34" charset="0"/>
              </a:rPr>
              <a:t>&lt;/xsl:template&gt;</a:t>
            </a:r>
          </a:p>
          <a:p>
            <a:pPr>
              <a:lnSpc>
                <a:spcPct val="90000"/>
              </a:lnSpc>
            </a:pPr>
            <a:endParaRPr lang="pt-BR"/>
          </a:p>
          <a:p>
            <a:pPr>
              <a:lnSpc>
                <a:spcPct val="90000"/>
              </a:lnSpc>
            </a:pPr>
            <a:r>
              <a:rPr lang="pt-BR">
                <a:latin typeface="Tahoma" pitchFamily="34" charset="0"/>
              </a:rPr>
              <a:t>xsl:value-of select=“.”</a:t>
            </a:r>
            <a:r>
              <a:rPr lang="pt-BR"/>
              <a:t> faz com que o conteúdo do nodo atual seja copiado para a saída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(book_1.</a:t>
            </a:r>
            <a:r>
              <a:rPr lang="pt-BR" dirty="0" err="1"/>
              <a:t>xsl</a:t>
            </a:r>
            <a:r>
              <a:rPr lang="pt-BR" dirty="0"/>
              <a:t>)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&lt;?</a:t>
            </a:r>
            <a:r>
              <a:rPr lang="pt-BR" sz="1800" dirty="0" err="1">
                <a:latin typeface="Tahoma" pitchFamily="34" charset="0"/>
              </a:rPr>
              <a:t>xml</a:t>
            </a:r>
            <a:r>
              <a:rPr lang="pt-BR" sz="1800" dirty="0">
                <a:latin typeface="Tahoma" pitchFamily="34" charset="0"/>
              </a:rPr>
              <a:t> version="1.0"?&gt;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&lt;</a:t>
            </a:r>
            <a:r>
              <a:rPr lang="pt-BR" sz="1800" dirty="0" err="1">
                <a:latin typeface="Tahoma" pitchFamily="34" charset="0"/>
              </a:rPr>
              <a:t>xsl</a:t>
            </a:r>
            <a:r>
              <a:rPr lang="pt-BR" sz="1800" dirty="0">
                <a:latin typeface="Tahoma" pitchFamily="34" charset="0"/>
              </a:rPr>
              <a:t>:</a:t>
            </a:r>
            <a:r>
              <a:rPr lang="pt-BR" sz="1800" dirty="0" err="1">
                <a:latin typeface="Tahoma" pitchFamily="34" charset="0"/>
              </a:rPr>
              <a:t>stylesheet</a:t>
            </a:r>
            <a:r>
              <a:rPr lang="pt-BR" sz="1800" dirty="0">
                <a:latin typeface="Tahoma" pitchFamily="34" charset="0"/>
              </a:rPr>
              <a:t> </a:t>
            </a:r>
            <a:r>
              <a:rPr lang="pt-BR" sz="1800" dirty="0" err="1">
                <a:latin typeface="Tahoma" pitchFamily="34" charset="0"/>
              </a:rPr>
              <a:t>xmlns</a:t>
            </a:r>
            <a:r>
              <a:rPr lang="pt-BR" sz="1800" dirty="0">
                <a:latin typeface="Tahoma" pitchFamily="34" charset="0"/>
              </a:rPr>
              <a:t>:</a:t>
            </a:r>
            <a:r>
              <a:rPr lang="pt-BR" sz="1800" dirty="0" err="1">
                <a:latin typeface="Tahoma" pitchFamily="34" charset="0"/>
              </a:rPr>
              <a:t>xsl</a:t>
            </a:r>
            <a:r>
              <a:rPr lang="pt-BR" sz="1800" dirty="0">
                <a:latin typeface="Tahoma" pitchFamily="34" charset="0"/>
              </a:rPr>
              <a:t>="http://www.w3.org/1999/XSL/Transform" version="1.0"&gt;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&lt;</a:t>
            </a:r>
            <a:r>
              <a:rPr lang="pt-BR" sz="1800" dirty="0" err="1">
                <a:latin typeface="Tahoma" pitchFamily="34" charset="0"/>
              </a:rPr>
              <a:t>xsl</a:t>
            </a:r>
            <a:r>
              <a:rPr lang="pt-BR" sz="1800" dirty="0">
                <a:latin typeface="Tahoma" pitchFamily="34" charset="0"/>
              </a:rPr>
              <a:t>:output  </a:t>
            </a:r>
            <a:r>
              <a:rPr lang="pt-BR" sz="1800" dirty="0" err="1">
                <a:latin typeface="Tahoma" pitchFamily="34" charset="0"/>
              </a:rPr>
              <a:t>method</a:t>
            </a:r>
            <a:r>
              <a:rPr lang="pt-BR" sz="1800" dirty="0">
                <a:latin typeface="Tahoma" pitchFamily="34" charset="0"/>
              </a:rPr>
              <a:t>="</a:t>
            </a:r>
            <a:r>
              <a:rPr lang="pt-BR" sz="1800" dirty="0" err="1">
                <a:latin typeface="Tahoma" pitchFamily="34" charset="0"/>
              </a:rPr>
              <a:t>text</a:t>
            </a:r>
            <a:r>
              <a:rPr lang="pt-BR" sz="1800" dirty="0">
                <a:latin typeface="Tahoma" pitchFamily="34" charset="0"/>
              </a:rPr>
              <a:t>" </a:t>
            </a:r>
            <a:r>
              <a:rPr lang="pt-BR" sz="1800" dirty="0" err="1">
                <a:latin typeface="Tahoma" pitchFamily="34" charset="0"/>
              </a:rPr>
              <a:t>indent</a:t>
            </a:r>
            <a:r>
              <a:rPr lang="pt-BR" sz="1800" dirty="0">
                <a:latin typeface="Tahoma" pitchFamily="34" charset="0"/>
              </a:rPr>
              <a:t>="</a:t>
            </a:r>
            <a:r>
              <a:rPr lang="pt-BR" sz="1800" dirty="0" err="1">
                <a:latin typeface="Tahoma" pitchFamily="34" charset="0"/>
              </a:rPr>
              <a:t>yes</a:t>
            </a:r>
            <a:r>
              <a:rPr lang="pt-BR" sz="1800" dirty="0">
                <a:latin typeface="Tahoma" pitchFamily="34" charset="0"/>
              </a:rPr>
              <a:t>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BR" sz="1800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&lt;</a:t>
            </a:r>
            <a:r>
              <a:rPr lang="pt-BR" sz="1800" dirty="0" err="1">
                <a:latin typeface="Tahoma" pitchFamily="34" charset="0"/>
              </a:rPr>
              <a:t>xsl</a:t>
            </a:r>
            <a:r>
              <a:rPr lang="pt-BR" sz="1800" dirty="0">
                <a:latin typeface="Tahoma" pitchFamily="34" charset="0"/>
              </a:rPr>
              <a:t>:</a:t>
            </a:r>
            <a:r>
              <a:rPr lang="pt-BR" sz="1800" dirty="0" err="1">
                <a:latin typeface="Tahoma" pitchFamily="34" charset="0"/>
              </a:rPr>
              <a:t>template</a:t>
            </a:r>
            <a:r>
              <a:rPr lang="pt-BR" sz="1800" dirty="0">
                <a:latin typeface="Tahoma" pitchFamily="34" charset="0"/>
              </a:rPr>
              <a:t> match="</a:t>
            </a:r>
            <a:r>
              <a:rPr lang="pt-BR" sz="1800" dirty="0" err="1">
                <a:latin typeface="Tahoma" pitchFamily="34" charset="0"/>
              </a:rPr>
              <a:t>booklist</a:t>
            </a:r>
            <a:r>
              <a:rPr lang="pt-BR" sz="1800" dirty="0">
                <a:latin typeface="Tahoma" pitchFamily="34" charset="0"/>
              </a:rPr>
              <a:t>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===============Lista de Livros===============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	&lt;</a:t>
            </a:r>
            <a:r>
              <a:rPr lang="pt-BR" sz="1800" dirty="0" err="1">
                <a:latin typeface="Tahoma" pitchFamily="34" charset="0"/>
              </a:rPr>
              <a:t>xsl</a:t>
            </a:r>
            <a:r>
              <a:rPr lang="pt-BR" sz="1800" dirty="0">
                <a:latin typeface="Tahoma" pitchFamily="34" charset="0"/>
              </a:rPr>
              <a:t>:</a:t>
            </a:r>
            <a:r>
              <a:rPr lang="pt-BR" sz="1800" dirty="0" err="1">
                <a:latin typeface="Tahoma" pitchFamily="34" charset="0"/>
              </a:rPr>
              <a:t>apply-templates</a:t>
            </a:r>
            <a:r>
              <a:rPr lang="pt-BR" sz="1800" dirty="0">
                <a:latin typeface="Tahoma" pitchFamily="34" charset="0"/>
              </a:rPr>
              <a:t>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===============Fim da lista=================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&lt;/</a:t>
            </a:r>
            <a:r>
              <a:rPr lang="pt-BR" sz="1800" dirty="0" err="1">
                <a:latin typeface="Tahoma" pitchFamily="34" charset="0"/>
              </a:rPr>
              <a:t>xsl</a:t>
            </a:r>
            <a:r>
              <a:rPr lang="pt-BR" sz="1800" dirty="0">
                <a:latin typeface="Tahoma" pitchFamily="34" charset="0"/>
              </a:rPr>
              <a:t>:</a:t>
            </a:r>
            <a:r>
              <a:rPr lang="pt-BR" sz="1800" dirty="0" err="1">
                <a:latin typeface="Tahoma" pitchFamily="34" charset="0"/>
              </a:rPr>
              <a:t>template</a:t>
            </a:r>
            <a:r>
              <a:rPr lang="pt-BR" sz="1800" dirty="0">
                <a:latin typeface="Tahoma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BR" sz="1800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BR" sz="1800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&lt;/</a:t>
            </a:r>
            <a:r>
              <a:rPr lang="pt-BR" sz="1800" dirty="0" err="1">
                <a:latin typeface="Tahoma" pitchFamily="34" charset="0"/>
              </a:rPr>
              <a:t>xsl</a:t>
            </a:r>
            <a:r>
              <a:rPr lang="pt-BR" sz="1800" dirty="0">
                <a:latin typeface="Tahoma" pitchFamily="34" charset="0"/>
              </a:rPr>
              <a:t>:</a:t>
            </a:r>
            <a:r>
              <a:rPr lang="pt-BR" sz="1800" dirty="0" err="1">
                <a:latin typeface="Tahoma" pitchFamily="34" charset="0"/>
              </a:rPr>
              <a:t>stylesheet</a:t>
            </a:r>
            <a:r>
              <a:rPr lang="pt-BR" sz="1800" dirty="0">
                <a:latin typeface="Tahoma" pitchFamily="34" charset="0"/>
              </a:rPr>
              <a:t>&gt;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Resultado</a:t>
            </a:r>
          </a:p>
        </p:txBody>
      </p:sp>
      <p:sp>
        <p:nvSpPr>
          <p:cNvPr id="495619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pt-BR" sz="2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2000">
                <a:latin typeface="Tahoma" pitchFamily="34" charset="0"/>
              </a:rPr>
              <a:t>===============Lista de livros===============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2000">
                <a:latin typeface="Tahoma" pitchFamily="34" charset="0"/>
              </a:rPr>
              <a:t>Box, D. and Skonnard, A. and Lam, J.SeriesEssential XML - Beyond MarkupAddison-Wesley2000Julyhttp://www.develop.com/books/essentialxmlMaruyama, H. and Tamura, K. and Uramoto, N.XML and Java: Developing of Web ApplicationsAddison-Wesley1999MAAugustBradley, N.The XML CompanionAddison-Wesley2000Great Britain2August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2000">
                <a:latin typeface="Tahoma" pitchFamily="34" charset="0"/>
              </a:rPr>
              <a:t>================Fim da lista================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Função name()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XPath possui uma função name() que pode ser usada para imprimir o nome do elemento que casou com uma determinada regra</a:t>
            </a:r>
          </a:p>
          <a:p>
            <a:endParaRPr lang="pt-BR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>
                <a:latin typeface="Tahoma" pitchFamily="34" charset="0"/>
              </a:rPr>
              <a:t>	&lt;xsl:template match="book"&gt;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>
                <a:latin typeface="Tahoma" pitchFamily="34" charset="0"/>
              </a:rPr>
              <a:t>    		&lt;xsl:value-of select="name() “/&gt;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>
                <a:latin typeface="Tahoma" pitchFamily="34" charset="0"/>
              </a:rPr>
              <a:t>	&lt;/xsl:template&gt;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XPath</a:t>
            </a:r>
            <a:endParaRPr lang="pt-BR" b="1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5302250"/>
          </a:xfrm>
        </p:spPr>
        <p:txBody>
          <a:bodyPr/>
          <a:lstStyle/>
          <a:p>
            <a:r>
              <a:rPr lang="pt-BR" dirty="0"/>
              <a:t>XPath usa expressões</a:t>
            </a:r>
          </a:p>
          <a:p>
            <a:pPr lvl="1"/>
            <a:r>
              <a:rPr lang="pt-BR" i="1" dirty="0"/>
              <a:t>Strings</a:t>
            </a:r>
            <a:r>
              <a:rPr lang="pt-BR" dirty="0"/>
              <a:t> com </a:t>
            </a:r>
            <a:r>
              <a:rPr lang="pt-BR" b="1" dirty="0"/>
              <a:t>símbolos significativos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Identificar o elemento </a:t>
            </a:r>
            <a:r>
              <a:rPr lang="pt-BR" dirty="0">
                <a:latin typeface="Tahoma" pitchFamily="34" charset="0"/>
              </a:rPr>
              <a:t>titulo</a:t>
            </a:r>
            <a:r>
              <a:rPr lang="pt-BR" dirty="0"/>
              <a:t> que é filho direto de um elemento </a:t>
            </a:r>
            <a:r>
              <a:rPr lang="pt-BR" dirty="0">
                <a:latin typeface="Tahoma" pitchFamily="34" charset="0"/>
              </a:rPr>
              <a:t>livro</a:t>
            </a:r>
            <a:r>
              <a:rPr lang="pt-BR" dirty="0"/>
              <a:t>:</a:t>
            </a:r>
          </a:p>
          <a:p>
            <a:pPr>
              <a:buFont typeface="Wingdings" pitchFamily="2" charset="2"/>
              <a:buNone/>
            </a:pPr>
            <a:r>
              <a:rPr lang="pt-BR" sz="2400" dirty="0">
                <a:latin typeface="Courier New" pitchFamily="49" charset="0"/>
              </a:rPr>
              <a:t>	   	</a:t>
            </a:r>
          </a:p>
          <a:p>
            <a:pPr>
              <a:buFont typeface="Wingdings" pitchFamily="2" charset="2"/>
              <a:buNone/>
            </a:pPr>
            <a:r>
              <a:rPr lang="pt-BR" sz="2400" dirty="0">
                <a:latin typeface="Courier New" pitchFamily="49" charset="0"/>
              </a:rPr>
              <a:t>    </a:t>
            </a:r>
            <a:r>
              <a:rPr lang="pt-BR" sz="2400" dirty="0">
                <a:solidFill>
                  <a:srgbClr val="008000"/>
                </a:solidFill>
                <a:latin typeface="Tahoma" pitchFamily="34" charset="0"/>
              </a:rPr>
              <a:t>livro/titulo</a:t>
            </a:r>
          </a:p>
          <a:p>
            <a:endParaRPr lang="pt-BR" sz="2400" dirty="0">
              <a:solidFill>
                <a:srgbClr val="008000"/>
              </a:solidFill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endParaRPr lang="pt-BR" sz="1800" dirty="0">
              <a:solidFill>
                <a:srgbClr val="000099"/>
              </a:solidFill>
              <a:latin typeface="Courier New" pitchFamily="49" charset="0"/>
            </a:endParaRPr>
          </a:p>
        </p:txBody>
      </p:sp>
      <p:sp>
        <p:nvSpPr>
          <p:cNvPr id="346116" name="Line 4"/>
          <p:cNvSpPr>
            <a:spLocks noChangeShapeType="1"/>
          </p:cNvSpPr>
          <p:nvPr/>
        </p:nvSpPr>
        <p:spPr bwMode="auto">
          <a:xfrm flipH="1">
            <a:off x="3549650" y="3738563"/>
            <a:ext cx="14049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6117" name="Text Box 5"/>
          <p:cNvSpPr txBox="1">
            <a:spLocks noChangeArrowheads="1"/>
          </p:cNvSpPr>
          <p:nvPr/>
        </p:nvSpPr>
        <p:spPr bwMode="auto">
          <a:xfrm>
            <a:off x="5106988" y="3454400"/>
            <a:ext cx="282000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pt-BR" sz="2400" dirty="0">
                <a:solidFill>
                  <a:schemeClr val="accent2"/>
                </a:solidFill>
                <a:latin typeface="Arial" charset="0"/>
              </a:rPr>
              <a:t>String com símbolo</a:t>
            </a:r>
          </a:p>
          <a:p>
            <a:pPr>
              <a:spcBef>
                <a:spcPts val="0"/>
              </a:spcBef>
            </a:pPr>
            <a:r>
              <a:rPr lang="pt-BR" sz="2400" dirty="0">
                <a:solidFill>
                  <a:schemeClr val="accent2"/>
                </a:solidFill>
                <a:latin typeface="Arial" charset="0"/>
              </a:rPr>
              <a:t>significativo "</a:t>
            </a:r>
            <a:r>
              <a:rPr lang="pt-BR" sz="2400" b="1" dirty="0">
                <a:solidFill>
                  <a:schemeClr val="accent2"/>
                </a:solidFill>
                <a:latin typeface="Arial" charset="0"/>
              </a:rPr>
              <a:t>/</a:t>
            </a:r>
            <a:r>
              <a:rPr lang="pt-BR" sz="2400" dirty="0">
                <a:solidFill>
                  <a:schemeClr val="accent2"/>
                </a:solidFill>
                <a:latin typeface="Arial" charset="0"/>
              </a:rPr>
              <a:t>"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(book_2.</a:t>
            </a:r>
            <a:r>
              <a:rPr lang="pt-BR" dirty="0" err="1"/>
              <a:t>xsl</a:t>
            </a:r>
            <a:r>
              <a:rPr lang="pt-BR" dirty="0"/>
              <a:t>)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&lt;?</a:t>
            </a:r>
            <a:r>
              <a:rPr lang="pt-BR" sz="1800" dirty="0" err="1">
                <a:latin typeface="Tahoma" pitchFamily="34" charset="0"/>
              </a:rPr>
              <a:t>xml</a:t>
            </a:r>
            <a:r>
              <a:rPr lang="pt-BR" sz="1800" dirty="0">
                <a:latin typeface="Tahoma" pitchFamily="34" charset="0"/>
              </a:rPr>
              <a:t> version="1.0"?&gt;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&lt;</a:t>
            </a:r>
            <a:r>
              <a:rPr lang="pt-BR" sz="1800" dirty="0" err="1">
                <a:latin typeface="Tahoma" pitchFamily="34" charset="0"/>
              </a:rPr>
              <a:t>xsl</a:t>
            </a:r>
            <a:r>
              <a:rPr lang="pt-BR" sz="1800" dirty="0">
                <a:latin typeface="Tahoma" pitchFamily="34" charset="0"/>
              </a:rPr>
              <a:t>:</a:t>
            </a:r>
            <a:r>
              <a:rPr lang="pt-BR" sz="1800" dirty="0" err="1">
                <a:latin typeface="Tahoma" pitchFamily="34" charset="0"/>
              </a:rPr>
              <a:t>stylesheet</a:t>
            </a:r>
            <a:r>
              <a:rPr lang="pt-BR" sz="1800" dirty="0">
                <a:latin typeface="Tahoma" pitchFamily="34" charset="0"/>
              </a:rPr>
              <a:t> </a:t>
            </a:r>
            <a:r>
              <a:rPr lang="pt-BR" sz="1800" dirty="0" err="1">
                <a:latin typeface="Tahoma" pitchFamily="34" charset="0"/>
              </a:rPr>
              <a:t>xmlns</a:t>
            </a:r>
            <a:r>
              <a:rPr lang="pt-BR" sz="1800" dirty="0">
                <a:latin typeface="Tahoma" pitchFamily="34" charset="0"/>
              </a:rPr>
              <a:t>:</a:t>
            </a:r>
            <a:r>
              <a:rPr lang="pt-BR" sz="1800" dirty="0" err="1">
                <a:latin typeface="Tahoma" pitchFamily="34" charset="0"/>
              </a:rPr>
              <a:t>xsl</a:t>
            </a:r>
            <a:r>
              <a:rPr lang="pt-BR" sz="1800" dirty="0">
                <a:latin typeface="Tahoma" pitchFamily="34" charset="0"/>
              </a:rPr>
              <a:t>="http://www.w3.org/1999/XSL/Transform" version="1.0"&gt;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&lt;</a:t>
            </a:r>
            <a:r>
              <a:rPr lang="pt-BR" sz="1800" dirty="0" err="1">
                <a:latin typeface="Tahoma" pitchFamily="34" charset="0"/>
              </a:rPr>
              <a:t>xsl</a:t>
            </a:r>
            <a:r>
              <a:rPr lang="pt-BR" sz="1800" dirty="0">
                <a:latin typeface="Tahoma" pitchFamily="34" charset="0"/>
              </a:rPr>
              <a:t>:output  </a:t>
            </a:r>
            <a:r>
              <a:rPr lang="pt-BR" sz="1800" dirty="0" err="1">
                <a:latin typeface="Tahoma" pitchFamily="34" charset="0"/>
              </a:rPr>
              <a:t>method</a:t>
            </a:r>
            <a:r>
              <a:rPr lang="pt-BR" sz="1800" dirty="0">
                <a:latin typeface="Tahoma" pitchFamily="34" charset="0"/>
              </a:rPr>
              <a:t>="</a:t>
            </a:r>
            <a:r>
              <a:rPr lang="pt-BR" sz="1800" dirty="0" err="1">
                <a:latin typeface="Tahoma" pitchFamily="34" charset="0"/>
              </a:rPr>
              <a:t>text</a:t>
            </a:r>
            <a:r>
              <a:rPr lang="pt-BR" sz="1800" dirty="0">
                <a:latin typeface="Tahoma" pitchFamily="34" charset="0"/>
              </a:rPr>
              <a:t>" </a:t>
            </a:r>
            <a:r>
              <a:rPr lang="pt-BR" sz="1800" dirty="0" err="1">
                <a:latin typeface="Tahoma" pitchFamily="34" charset="0"/>
              </a:rPr>
              <a:t>indent</a:t>
            </a:r>
            <a:r>
              <a:rPr lang="pt-BR" sz="1800" dirty="0">
                <a:latin typeface="Tahoma" pitchFamily="34" charset="0"/>
              </a:rPr>
              <a:t>="</a:t>
            </a:r>
            <a:r>
              <a:rPr lang="pt-BR" sz="1800" dirty="0" err="1">
                <a:latin typeface="Tahoma" pitchFamily="34" charset="0"/>
              </a:rPr>
              <a:t>yes</a:t>
            </a:r>
            <a:r>
              <a:rPr lang="pt-BR" sz="1800" dirty="0">
                <a:latin typeface="Tahoma" pitchFamily="34" charset="0"/>
              </a:rPr>
              <a:t>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BR" sz="1800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solidFill>
                  <a:schemeClr val="accent2"/>
                </a:solidFill>
                <a:latin typeface="Tahoma" pitchFamily="34" charset="0"/>
              </a:rPr>
              <a:t>  &lt;</a:t>
            </a:r>
            <a:r>
              <a:rPr lang="pt-BR" sz="1800" dirty="0" err="1">
                <a:solidFill>
                  <a:schemeClr val="accent2"/>
                </a:solidFill>
                <a:latin typeface="Tahoma" pitchFamily="34" charset="0"/>
              </a:rPr>
              <a:t>xsl</a:t>
            </a:r>
            <a:r>
              <a:rPr lang="pt-BR" sz="1800" dirty="0">
                <a:solidFill>
                  <a:schemeClr val="accent2"/>
                </a:solidFill>
                <a:latin typeface="Tahoma" pitchFamily="34" charset="0"/>
              </a:rPr>
              <a:t>:</a:t>
            </a:r>
            <a:r>
              <a:rPr lang="pt-BR" sz="1800" dirty="0" err="1">
                <a:solidFill>
                  <a:schemeClr val="accent2"/>
                </a:solidFill>
                <a:latin typeface="Tahoma" pitchFamily="34" charset="0"/>
              </a:rPr>
              <a:t>template</a:t>
            </a:r>
            <a:r>
              <a:rPr lang="pt-BR" sz="1800" dirty="0">
                <a:solidFill>
                  <a:schemeClr val="accent2"/>
                </a:solidFill>
                <a:latin typeface="Tahoma" pitchFamily="34" charset="0"/>
              </a:rPr>
              <a:t> match="*"&gt;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solidFill>
                  <a:schemeClr val="accent2"/>
                </a:solidFill>
                <a:latin typeface="Tahoma" pitchFamily="34" charset="0"/>
              </a:rPr>
              <a:t>       &lt;</a:t>
            </a:r>
            <a:r>
              <a:rPr lang="pt-BR" sz="1800" dirty="0" err="1">
                <a:solidFill>
                  <a:schemeClr val="accent2"/>
                </a:solidFill>
                <a:latin typeface="Tahoma" pitchFamily="34" charset="0"/>
              </a:rPr>
              <a:t>xsl</a:t>
            </a:r>
            <a:r>
              <a:rPr lang="pt-BR" sz="1800" dirty="0">
                <a:solidFill>
                  <a:schemeClr val="accent2"/>
                </a:solidFill>
                <a:latin typeface="Tahoma" pitchFamily="34" charset="0"/>
              </a:rPr>
              <a:t>:</a:t>
            </a:r>
            <a:r>
              <a:rPr lang="pt-BR" sz="1800" dirty="0" err="1">
                <a:solidFill>
                  <a:schemeClr val="accent2"/>
                </a:solidFill>
                <a:latin typeface="Tahoma" pitchFamily="34" charset="0"/>
              </a:rPr>
              <a:t>value-of</a:t>
            </a:r>
            <a:r>
              <a:rPr lang="pt-BR" sz="1800" dirty="0">
                <a:solidFill>
                  <a:schemeClr val="accent2"/>
                </a:solidFill>
                <a:latin typeface="Tahoma" pitchFamily="34" charset="0"/>
              </a:rPr>
              <a:t> </a:t>
            </a:r>
            <a:r>
              <a:rPr lang="pt-BR" sz="1800" dirty="0" err="1">
                <a:solidFill>
                  <a:schemeClr val="accent2"/>
                </a:solidFill>
                <a:latin typeface="Tahoma" pitchFamily="34" charset="0"/>
              </a:rPr>
              <a:t>select</a:t>
            </a:r>
            <a:r>
              <a:rPr lang="pt-BR" sz="1800" dirty="0">
                <a:solidFill>
                  <a:schemeClr val="accent2"/>
                </a:solidFill>
                <a:latin typeface="Tahoma" pitchFamily="34" charset="0"/>
              </a:rPr>
              <a:t>="</a:t>
            </a:r>
            <a:r>
              <a:rPr lang="pt-BR" sz="1800" dirty="0" err="1">
                <a:solidFill>
                  <a:schemeClr val="accent2"/>
                </a:solidFill>
                <a:latin typeface="Tahoma" pitchFamily="34" charset="0"/>
              </a:rPr>
              <a:t>name</a:t>
            </a:r>
            <a:r>
              <a:rPr lang="pt-BR" sz="1800" dirty="0">
                <a:solidFill>
                  <a:schemeClr val="accent2"/>
                </a:solidFill>
                <a:latin typeface="Tahoma" pitchFamily="34" charset="0"/>
              </a:rPr>
              <a:t>()"/&gt;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solidFill>
                  <a:schemeClr val="accent2"/>
                </a:solidFill>
                <a:latin typeface="Tahoma" pitchFamily="34" charset="0"/>
              </a:rPr>
              <a:t>       &lt;</a:t>
            </a:r>
            <a:r>
              <a:rPr lang="pt-BR" sz="1800" dirty="0" err="1">
                <a:solidFill>
                  <a:schemeClr val="accent2"/>
                </a:solidFill>
                <a:latin typeface="Tahoma" pitchFamily="34" charset="0"/>
              </a:rPr>
              <a:t>xsl</a:t>
            </a:r>
            <a:r>
              <a:rPr lang="pt-BR" sz="1800" dirty="0">
                <a:solidFill>
                  <a:schemeClr val="accent2"/>
                </a:solidFill>
                <a:latin typeface="Tahoma" pitchFamily="34" charset="0"/>
              </a:rPr>
              <a:t>:</a:t>
            </a:r>
            <a:r>
              <a:rPr lang="pt-BR" sz="1800" dirty="0" err="1">
                <a:solidFill>
                  <a:schemeClr val="accent2"/>
                </a:solidFill>
                <a:latin typeface="Tahoma" pitchFamily="34" charset="0"/>
              </a:rPr>
              <a:t>apply-templates</a:t>
            </a:r>
            <a:r>
              <a:rPr lang="pt-BR" sz="1800" dirty="0">
                <a:solidFill>
                  <a:schemeClr val="accent2"/>
                </a:solidFill>
                <a:latin typeface="Tahoma" pitchFamily="34" charset="0"/>
              </a:rPr>
              <a:t>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solidFill>
                  <a:schemeClr val="accent2"/>
                </a:solidFill>
                <a:latin typeface="Tahoma" pitchFamily="34" charset="0"/>
              </a:rPr>
              <a:t>   &lt;/</a:t>
            </a:r>
            <a:r>
              <a:rPr lang="pt-BR" sz="1800" dirty="0" err="1">
                <a:solidFill>
                  <a:schemeClr val="accent2"/>
                </a:solidFill>
                <a:latin typeface="Tahoma" pitchFamily="34" charset="0"/>
              </a:rPr>
              <a:t>xsl</a:t>
            </a:r>
            <a:r>
              <a:rPr lang="pt-BR" sz="1800" dirty="0">
                <a:solidFill>
                  <a:schemeClr val="accent2"/>
                </a:solidFill>
                <a:latin typeface="Tahoma" pitchFamily="34" charset="0"/>
              </a:rPr>
              <a:t>:</a:t>
            </a:r>
            <a:r>
              <a:rPr lang="pt-BR" sz="1800" dirty="0" err="1">
                <a:solidFill>
                  <a:schemeClr val="accent2"/>
                </a:solidFill>
                <a:latin typeface="Tahoma" pitchFamily="34" charset="0"/>
              </a:rPr>
              <a:t>template</a:t>
            </a:r>
            <a:r>
              <a:rPr lang="pt-BR" sz="1800" dirty="0">
                <a:solidFill>
                  <a:schemeClr val="accent2"/>
                </a:solidFill>
                <a:latin typeface="Tahoma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BR" sz="1800" dirty="0">
              <a:solidFill>
                <a:schemeClr val="accent2"/>
              </a:solidFill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&lt;/</a:t>
            </a:r>
            <a:r>
              <a:rPr lang="pt-BR" sz="1800" dirty="0" err="1">
                <a:latin typeface="Tahoma" pitchFamily="34" charset="0"/>
              </a:rPr>
              <a:t>xsl</a:t>
            </a:r>
            <a:r>
              <a:rPr lang="pt-BR" sz="1800" dirty="0">
                <a:latin typeface="Tahoma" pitchFamily="34" charset="0"/>
              </a:rPr>
              <a:t>:</a:t>
            </a:r>
            <a:r>
              <a:rPr lang="pt-BR" sz="1800" dirty="0" err="1">
                <a:latin typeface="Tahoma" pitchFamily="34" charset="0"/>
              </a:rPr>
              <a:t>stylesheet</a:t>
            </a:r>
            <a:r>
              <a:rPr lang="pt-BR" sz="1800" dirty="0">
                <a:latin typeface="Tahoma" pitchFamily="34" charset="0"/>
              </a:rPr>
              <a:t>&gt;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Resultado</a:t>
            </a:r>
            <a:endParaRPr lang="en-US"/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>
                <a:solidFill>
                  <a:srgbClr val="000000"/>
                </a:solidFill>
              </a:rPr>
              <a:t>booklist: book: author: Box, D. and Skonnard, A. and Lam, J.editor: Seriestitle: Essential XML - Beyond Markuppublisher: Addison-Wesleyyear: 2000key: volume: number: series: address: edition: month: Julynote: annote: url: http://www.develop.com/books/essentialxmlbook: author: Maruyama, H. and Tamura, K. and Uramoto, N.title: XML and Java: Developing of Web Applicationspublisher: Addison-Wesleyyear: 1999address: MAmonth: Augustbook: author: Bradley, N.title: The XML Companionpublisher: Addison-Wesleyyear: 2000address: Great Britainedition: 2month: August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(book_3.</a:t>
            </a:r>
            <a:r>
              <a:rPr lang="pt-BR" dirty="0" err="1"/>
              <a:t>xsl</a:t>
            </a:r>
            <a:r>
              <a:rPr lang="pt-BR" dirty="0"/>
              <a:t>)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&lt;?</a:t>
            </a:r>
            <a:r>
              <a:rPr lang="pt-BR" sz="1800" dirty="0" err="1">
                <a:latin typeface="Tahoma" pitchFamily="34" charset="0"/>
              </a:rPr>
              <a:t>xml</a:t>
            </a:r>
            <a:r>
              <a:rPr lang="pt-BR" sz="1800" dirty="0">
                <a:latin typeface="Tahoma" pitchFamily="34" charset="0"/>
              </a:rPr>
              <a:t> version="1.0"?&gt;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&lt;</a:t>
            </a:r>
            <a:r>
              <a:rPr lang="pt-BR" sz="1800" dirty="0" err="1">
                <a:latin typeface="Tahoma" pitchFamily="34" charset="0"/>
              </a:rPr>
              <a:t>xsl</a:t>
            </a:r>
            <a:r>
              <a:rPr lang="pt-BR" sz="1800" dirty="0">
                <a:latin typeface="Tahoma" pitchFamily="34" charset="0"/>
              </a:rPr>
              <a:t>:</a:t>
            </a:r>
            <a:r>
              <a:rPr lang="pt-BR" sz="1800" dirty="0" err="1">
                <a:latin typeface="Tahoma" pitchFamily="34" charset="0"/>
              </a:rPr>
              <a:t>stylesheet</a:t>
            </a:r>
            <a:r>
              <a:rPr lang="pt-BR" sz="1800" dirty="0">
                <a:latin typeface="Tahoma" pitchFamily="34" charset="0"/>
              </a:rPr>
              <a:t> </a:t>
            </a:r>
            <a:r>
              <a:rPr lang="pt-BR" sz="1800" dirty="0" err="1">
                <a:latin typeface="Tahoma" pitchFamily="34" charset="0"/>
              </a:rPr>
              <a:t>xmlns</a:t>
            </a:r>
            <a:r>
              <a:rPr lang="pt-BR" sz="1800" dirty="0">
                <a:latin typeface="Tahoma" pitchFamily="34" charset="0"/>
              </a:rPr>
              <a:t>:</a:t>
            </a:r>
            <a:r>
              <a:rPr lang="pt-BR" sz="1800" dirty="0" err="1">
                <a:latin typeface="Tahoma" pitchFamily="34" charset="0"/>
              </a:rPr>
              <a:t>xsl</a:t>
            </a:r>
            <a:r>
              <a:rPr lang="pt-BR" sz="1800" dirty="0">
                <a:latin typeface="Tahoma" pitchFamily="34" charset="0"/>
              </a:rPr>
              <a:t>="http://www.w3.org/1999/XSL/Transform" version="1.0"&gt;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&lt;</a:t>
            </a:r>
            <a:r>
              <a:rPr lang="pt-BR" sz="1800" dirty="0" err="1">
                <a:latin typeface="Tahoma" pitchFamily="34" charset="0"/>
              </a:rPr>
              <a:t>xsl</a:t>
            </a:r>
            <a:r>
              <a:rPr lang="pt-BR" sz="1800" dirty="0">
                <a:latin typeface="Tahoma" pitchFamily="34" charset="0"/>
              </a:rPr>
              <a:t>:output  </a:t>
            </a:r>
            <a:r>
              <a:rPr lang="pt-BR" sz="1800" dirty="0" err="1">
                <a:latin typeface="Tahoma" pitchFamily="34" charset="0"/>
              </a:rPr>
              <a:t>method</a:t>
            </a:r>
            <a:r>
              <a:rPr lang="pt-BR" sz="1800" dirty="0">
                <a:latin typeface="Tahoma" pitchFamily="34" charset="0"/>
              </a:rPr>
              <a:t>="</a:t>
            </a:r>
            <a:r>
              <a:rPr lang="pt-BR" sz="1800" dirty="0" err="1">
                <a:latin typeface="Tahoma" pitchFamily="34" charset="0"/>
              </a:rPr>
              <a:t>text</a:t>
            </a:r>
            <a:r>
              <a:rPr lang="pt-BR" sz="1800" dirty="0">
                <a:latin typeface="Tahoma" pitchFamily="34" charset="0"/>
              </a:rPr>
              <a:t>" </a:t>
            </a:r>
            <a:r>
              <a:rPr lang="pt-BR" sz="1800" dirty="0" err="1">
                <a:latin typeface="Tahoma" pitchFamily="34" charset="0"/>
              </a:rPr>
              <a:t>indent</a:t>
            </a:r>
            <a:r>
              <a:rPr lang="pt-BR" sz="1800" dirty="0">
                <a:latin typeface="Tahoma" pitchFamily="34" charset="0"/>
              </a:rPr>
              <a:t>="</a:t>
            </a:r>
            <a:r>
              <a:rPr lang="pt-BR" sz="1800" dirty="0" err="1">
                <a:latin typeface="Tahoma" pitchFamily="34" charset="0"/>
              </a:rPr>
              <a:t>yes</a:t>
            </a:r>
            <a:r>
              <a:rPr lang="pt-BR" sz="1800" dirty="0">
                <a:latin typeface="Tahoma" pitchFamily="34" charset="0"/>
              </a:rPr>
              <a:t>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BR" sz="1800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solidFill>
                  <a:schemeClr val="accent2"/>
                </a:solidFill>
                <a:latin typeface="Tahoma" pitchFamily="34" charset="0"/>
              </a:rPr>
              <a:t>	&lt;</a:t>
            </a:r>
            <a:r>
              <a:rPr lang="pt-BR" sz="1800" dirty="0" err="1">
                <a:solidFill>
                  <a:schemeClr val="accent2"/>
                </a:solidFill>
                <a:latin typeface="Tahoma" pitchFamily="34" charset="0"/>
              </a:rPr>
              <a:t>xsl</a:t>
            </a:r>
            <a:r>
              <a:rPr lang="pt-BR" sz="1800" dirty="0">
                <a:solidFill>
                  <a:schemeClr val="accent2"/>
                </a:solidFill>
                <a:latin typeface="Tahoma" pitchFamily="34" charset="0"/>
              </a:rPr>
              <a:t>:</a:t>
            </a:r>
            <a:r>
              <a:rPr lang="pt-BR" sz="1800" dirty="0" err="1">
                <a:solidFill>
                  <a:schemeClr val="accent2"/>
                </a:solidFill>
                <a:latin typeface="Tahoma" pitchFamily="34" charset="0"/>
              </a:rPr>
              <a:t>template</a:t>
            </a:r>
            <a:r>
              <a:rPr lang="pt-BR" sz="1800" dirty="0">
                <a:solidFill>
                  <a:schemeClr val="accent2"/>
                </a:solidFill>
                <a:latin typeface="Tahoma" pitchFamily="34" charset="0"/>
              </a:rPr>
              <a:t> match="*"&gt;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solidFill>
                  <a:schemeClr val="accent2"/>
                </a:solidFill>
                <a:latin typeface="Tahoma" pitchFamily="34" charset="0"/>
              </a:rPr>
              <a:t>	&lt;/</a:t>
            </a:r>
            <a:r>
              <a:rPr lang="pt-BR" sz="1800" dirty="0" err="1">
                <a:solidFill>
                  <a:schemeClr val="accent2"/>
                </a:solidFill>
                <a:latin typeface="Tahoma" pitchFamily="34" charset="0"/>
              </a:rPr>
              <a:t>xsl</a:t>
            </a:r>
            <a:r>
              <a:rPr lang="pt-BR" sz="1800" dirty="0">
                <a:solidFill>
                  <a:schemeClr val="accent2"/>
                </a:solidFill>
                <a:latin typeface="Tahoma" pitchFamily="34" charset="0"/>
              </a:rPr>
              <a:t>:</a:t>
            </a:r>
            <a:r>
              <a:rPr lang="pt-BR" sz="1800" dirty="0" err="1">
                <a:solidFill>
                  <a:schemeClr val="accent2"/>
                </a:solidFill>
                <a:latin typeface="Tahoma" pitchFamily="34" charset="0"/>
              </a:rPr>
              <a:t>template</a:t>
            </a:r>
            <a:r>
              <a:rPr lang="pt-BR" sz="1800" dirty="0">
                <a:solidFill>
                  <a:schemeClr val="accent2"/>
                </a:solidFill>
                <a:latin typeface="Tahoma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BR" sz="1800" dirty="0">
              <a:solidFill>
                <a:schemeClr val="accent2"/>
              </a:solidFill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&lt;</a:t>
            </a:r>
            <a:r>
              <a:rPr lang="pt-BR" sz="1800" dirty="0" err="1">
                <a:latin typeface="Tahoma" pitchFamily="34" charset="0"/>
              </a:rPr>
              <a:t>xsl</a:t>
            </a:r>
            <a:r>
              <a:rPr lang="pt-BR" sz="1800" dirty="0">
                <a:latin typeface="Tahoma" pitchFamily="34" charset="0"/>
              </a:rPr>
              <a:t>:</a:t>
            </a:r>
            <a:r>
              <a:rPr lang="pt-BR" sz="1800" dirty="0" err="1">
                <a:latin typeface="Tahoma" pitchFamily="34" charset="0"/>
              </a:rPr>
              <a:t>template</a:t>
            </a:r>
            <a:r>
              <a:rPr lang="pt-BR" sz="1800" dirty="0">
                <a:latin typeface="Tahoma" pitchFamily="34" charset="0"/>
              </a:rPr>
              <a:t> match="</a:t>
            </a:r>
            <a:r>
              <a:rPr lang="pt-BR" sz="1800" dirty="0" err="1">
                <a:latin typeface="Tahoma" pitchFamily="34" charset="0"/>
              </a:rPr>
              <a:t>booklist</a:t>
            </a:r>
            <a:r>
              <a:rPr lang="pt-BR" sz="1800" dirty="0">
                <a:latin typeface="Tahoma" pitchFamily="34" charset="0"/>
              </a:rPr>
              <a:t>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===============Lista de livros===============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	&lt;</a:t>
            </a:r>
            <a:r>
              <a:rPr lang="pt-BR" sz="1800" dirty="0" err="1">
                <a:latin typeface="Tahoma" pitchFamily="34" charset="0"/>
              </a:rPr>
              <a:t>xsl</a:t>
            </a:r>
            <a:r>
              <a:rPr lang="pt-BR" sz="1800" dirty="0">
                <a:latin typeface="Tahoma" pitchFamily="34" charset="0"/>
              </a:rPr>
              <a:t>:</a:t>
            </a:r>
            <a:r>
              <a:rPr lang="pt-BR" sz="1800" dirty="0" err="1">
                <a:latin typeface="Tahoma" pitchFamily="34" charset="0"/>
              </a:rPr>
              <a:t>apply-templates</a:t>
            </a:r>
            <a:r>
              <a:rPr lang="pt-BR" sz="1800" dirty="0">
                <a:latin typeface="Tahoma" pitchFamily="34" charset="0"/>
              </a:rPr>
              <a:t>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===============Fim da lista=================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&lt;/</a:t>
            </a:r>
            <a:r>
              <a:rPr lang="pt-BR" sz="1800" dirty="0" err="1">
                <a:latin typeface="Tahoma" pitchFamily="34" charset="0"/>
              </a:rPr>
              <a:t>xsl</a:t>
            </a:r>
            <a:r>
              <a:rPr lang="pt-BR" sz="1800" dirty="0">
                <a:latin typeface="Tahoma" pitchFamily="34" charset="0"/>
              </a:rPr>
              <a:t>:</a:t>
            </a:r>
            <a:r>
              <a:rPr lang="pt-BR" sz="1800" dirty="0" err="1">
                <a:latin typeface="Tahoma" pitchFamily="34" charset="0"/>
              </a:rPr>
              <a:t>template</a:t>
            </a:r>
            <a:r>
              <a:rPr lang="pt-BR" sz="1800" dirty="0">
                <a:latin typeface="Tahoma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BR" sz="1800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BR" sz="1800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&lt;/</a:t>
            </a:r>
            <a:r>
              <a:rPr lang="pt-BR" sz="1800" dirty="0" err="1">
                <a:latin typeface="Tahoma" pitchFamily="34" charset="0"/>
              </a:rPr>
              <a:t>xsl</a:t>
            </a:r>
            <a:r>
              <a:rPr lang="pt-BR" sz="1800" dirty="0">
                <a:latin typeface="Tahoma" pitchFamily="34" charset="0"/>
              </a:rPr>
              <a:t>:</a:t>
            </a:r>
            <a:r>
              <a:rPr lang="pt-BR" sz="1800" dirty="0" err="1">
                <a:latin typeface="Tahoma" pitchFamily="34" charset="0"/>
              </a:rPr>
              <a:t>stylesheet</a:t>
            </a:r>
            <a:r>
              <a:rPr lang="pt-BR" sz="1800" dirty="0">
                <a:latin typeface="Tahoma" pitchFamily="34" charset="0"/>
              </a:rPr>
              <a:t>&gt;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Resultado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pt-BR" sz="1800"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pt-BR" sz="2000">
                <a:latin typeface="Tahoma" pitchFamily="34" charset="0"/>
              </a:rPr>
              <a:t>===============Lista de livros===============  </a:t>
            </a:r>
          </a:p>
          <a:p>
            <a:pPr>
              <a:buFont typeface="Wingdings" pitchFamily="2" charset="2"/>
              <a:buNone/>
            </a:pPr>
            <a:endParaRPr lang="pt-BR" sz="2000"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pt-BR" sz="2000">
                <a:latin typeface="Tahoma" pitchFamily="34" charset="0"/>
              </a:rPr>
              <a:t>===============Fim da lista=================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(book4.</a:t>
            </a:r>
            <a:r>
              <a:rPr lang="pt-BR" dirty="0" err="1"/>
              <a:t>xsl</a:t>
            </a:r>
            <a:r>
              <a:rPr lang="pt-BR" dirty="0"/>
              <a:t>)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&lt;?</a:t>
            </a:r>
            <a:r>
              <a:rPr lang="pt-BR" sz="1800" dirty="0" err="1">
                <a:latin typeface="Tahoma" pitchFamily="34" charset="0"/>
              </a:rPr>
              <a:t>xml</a:t>
            </a:r>
            <a:r>
              <a:rPr lang="pt-BR" sz="1800" dirty="0">
                <a:latin typeface="Tahoma" pitchFamily="34" charset="0"/>
              </a:rPr>
              <a:t> version="1.0"?&gt;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&lt;</a:t>
            </a:r>
            <a:r>
              <a:rPr lang="pt-BR" sz="1800" dirty="0" err="1">
                <a:latin typeface="Tahoma" pitchFamily="34" charset="0"/>
              </a:rPr>
              <a:t>xsl</a:t>
            </a:r>
            <a:r>
              <a:rPr lang="pt-BR" sz="1800" dirty="0">
                <a:latin typeface="Tahoma" pitchFamily="34" charset="0"/>
              </a:rPr>
              <a:t>:</a:t>
            </a:r>
            <a:r>
              <a:rPr lang="pt-BR" sz="1800" dirty="0" err="1">
                <a:latin typeface="Tahoma" pitchFamily="34" charset="0"/>
              </a:rPr>
              <a:t>stylesheet</a:t>
            </a:r>
            <a:r>
              <a:rPr lang="pt-BR" sz="1800" dirty="0">
                <a:latin typeface="Tahoma" pitchFamily="34" charset="0"/>
              </a:rPr>
              <a:t> </a:t>
            </a:r>
            <a:r>
              <a:rPr lang="pt-BR" sz="1800" dirty="0" err="1">
                <a:latin typeface="Tahoma" pitchFamily="34" charset="0"/>
              </a:rPr>
              <a:t>xmlns</a:t>
            </a:r>
            <a:r>
              <a:rPr lang="pt-BR" sz="1800" dirty="0">
                <a:latin typeface="Tahoma" pitchFamily="34" charset="0"/>
              </a:rPr>
              <a:t>:</a:t>
            </a:r>
            <a:r>
              <a:rPr lang="pt-BR" sz="1800" dirty="0" err="1">
                <a:latin typeface="Tahoma" pitchFamily="34" charset="0"/>
              </a:rPr>
              <a:t>xsl</a:t>
            </a:r>
            <a:r>
              <a:rPr lang="pt-BR" sz="1800" dirty="0">
                <a:latin typeface="Tahoma" pitchFamily="34" charset="0"/>
              </a:rPr>
              <a:t>="http://www.w3.org/1999/XSL/Transform" version="1.0"&gt;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&lt;</a:t>
            </a:r>
            <a:r>
              <a:rPr lang="pt-BR" sz="1800" dirty="0" err="1">
                <a:latin typeface="Tahoma" pitchFamily="34" charset="0"/>
              </a:rPr>
              <a:t>xsl</a:t>
            </a:r>
            <a:r>
              <a:rPr lang="pt-BR" sz="1800" dirty="0">
                <a:latin typeface="Tahoma" pitchFamily="34" charset="0"/>
              </a:rPr>
              <a:t>:output  </a:t>
            </a:r>
            <a:r>
              <a:rPr lang="pt-BR" sz="1800" dirty="0" err="1">
                <a:latin typeface="Tahoma" pitchFamily="34" charset="0"/>
              </a:rPr>
              <a:t>method</a:t>
            </a:r>
            <a:r>
              <a:rPr lang="pt-BR" sz="1800" dirty="0">
                <a:latin typeface="Tahoma" pitchFamily="34" charset="0"/>
              </a:rPr>
              <a:t>="</a:t>
            </a:r>
            <a:r>
              <a:rPr lang="pt-BR" sz="1800" dirty="0" err="1">
                <a:latin typeface="Tahoma" pitchFamily="34" charset="0"/>
              </a:rPr>
              <a:t>text</a:t>
            </a:r>
            <a:r>
              <a:rPr lang="pt-BR" sz="1800" dirty="0">
                <a:latin typeface="Tahoma" pitchFamily="34" charset="0"/>
              </a:rPr>
              <a:t>" </a:t>
            </a:r>
            <a:r>
              <a:rPr lang="pt-BR" sz="1800" dirty="0" err="1">
                <a:latin typeface="Tahoma" pitchFamily="34" charset="0"/>
              </a:rPr>
              <a:t>indent</a:t>
            </a:r>
            <a:r>
              <a:rPr lang="pt-BR" sz="1800" dirty="0">
                <a:latin typeface="Tahoma" pitchFamily="34" charset="0"/>
              </a:rPr>
              <a:t>="</a:t>
            </a:r>
            <a:r>
              <a:rPr lang="pt-BR" sz="1800" dirty="0" err="1">
                <a:latin typeface="Tahoma" pitchFamily="34" charset="0"/>
              </a:rPr>
              <a:t>yes</a:t>
            </a:r>
            <a:r>
              <a:rPr lang="pt-BR" sz="1800" dirty="0">
                <a:latin typeface="Tahoma" pitchFamily="34" charset="0"/>
              </a:rPr>
              <a:t>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BR" sz="1800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BR" sz="1800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&lt;</a:t>
            </a:r>
            <a:r>
              <a:rPr lang="pt-BR" sz="1800" dirty="0" err="1">
                <a:latin typeface="Tahoma" pitchFamily="34" charset="0"/>
              </a:rPr>
              <a:t>xsl</a:t>
            </a:r>
            <a:r>
              <a:rPr lang="pt-BR" sz="1800" dirty="0">
                <a:latin typeface="Tahoma" pitchFamily="34" charset="0"/>
              </a:rPr>
              <a:t>:</a:t>
            </a:r>
            <a:r>
              <a:rPr lang="pt-BR" sz="1800" dirty="0" err="1">
                <a:latin typeface="Tahoma" pitchFamily="34" charset="0"/>
              </a:rPr>
              <a:t>template</a:t>
            </a:r>
            <a:r>
              <a:rPr lang="pt-BR" sz="1800" dirty="0">
                <a:latin typeface="Tahoma" pitchFamily="34" charset="0"/>
              </a:rPr>
              <a:t> match="</a:t>
            </a:r>
            <a:r>
              <a:rPr lang="pt-BR" sz="1800" dirty="0" err="1">
                <a:latin typeface="Tahoma" pitchFamily="34" charset="0"/>
              </a:rPr>
              <a:t>author</a:t>
            </a:r>
            <a:r>
              <a:rPr lang="pt-BR" sz="1800" dirty="0">
                <a:latin typeface="Tahoma" pitchFamily="34" charset="0"/>
              </a:rPr>
              <a:t>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================Livro do autor================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		&lt;</a:t>
            </a:r>
            <a:r>
              <a:rPr lang="pt-BR" sz="1800" dirty="0" err="1">
                <a:latin typeface="Tahoma" pitchFamily="34" charset="0"/>
              </a:rPr>
              <a:t>xsl</a:t>
            </a:r>
            <a:r>
              <a:rPr lang="pt-BR" sz="1800" dirty="0">
                <a:latin typeface="Tahoma" pitchFamily="34" charset="0"/>
              </a:rPr>
              <a:t>:</a:t>
            </a:r>
            <a:r>
              <a:rPr lang="pt-BR" sz="1800" dirty="0" err="1">
                <a:latin typeface="Tahoma" pitchFamily="34" charset="0"/>
              </a:rPr>
              <a:t>apply-templates</a:t>
            </a:r>
            <a:r>
              <a:rPr lang="pt-BR" sz="1800" dirty="0">
                <a:latin typeface="Tahoma" pitchFamily="34" charset="0"/>
              </a:rPr>
              <a:t> 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================Detalhes do livro==============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&lt;/</a:t>
            </a:r>
            <a:r>
              <a:rPr lang="pt-BR" sz="1800" dirty="0" err="1">
                <a:latin typeface="Tahoma" pitchFamily="34" charset="0"/>
              </a:rPr>
              <a:t>xsl</a:t>
            </a:r>
            <a:r>
              <a:rPr lang="pt-BR" sz="1800" dirty="0">
                <a:latin typeface="Tahoma" pitchFamily="34" charset="0"/>
              </a:rPr>
              <a:t>:</a:t>
            </a:r>
            <a:r>
              <a:rPr lang="pt-BR" sz="1800" dirty="0" err="1">
                <a:latin typeface="Tahoma" pitchFamily="34" charset="0"/>
              </a:rPr>
              <a:t>template</a:t>
            </a:r>
            <a:r>
              <a:rPr lang="pt-BR" sz="1800" dirty="0">
                <a:latin typeface="Tahoma" pitchFamily="34" charset="0"/>
              </a:rPr>
              <a:t>&gt;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BR" sz="1800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&lt;/</a:t>
            </a:r>
            <a:r>
              <a:rPr lang="pt-BR" sz="1800" dirty="0" err="1">
                <a:latin typeface="Tahoma" pitchFamily="34" charset="0"/>
              </a:rPr>
              <a:t>xsl</a:t>
            </a:r>
            <a:r>
              <a:rPr lang="pt-BR" sz="1800" dirty="0">
                <a:latin typeface="Tahoma" pitchFamily="34" charset="0"/>
              </a:rPr>
              <a:t>:</a:t>
            </a:r>
            <a:r>
              <a:rPr lang="pt-BR" sz="1800" dirty="0" err="1">
                <a:latin typeface="Tahoma" pitchFamily="34" charset="0"/>
              </a:rPr>
              <a:t>stylesheet</a:t>
            </a:r>
            <a:r>
              <a:rPr lang="pt-BR" sz="1800" dirty="0">
                <a:latin typeface="Tahoma" pitchFamily="34" charset="0"/>
              </a:rPr>
              <a:t>&gt;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Resultado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pt-BR" sz="1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===============Livro do autor===============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Box, D. </a:t>
            </a:r>
            <a:r>
              <a:rPr lang="pt-BR" sz="1800" dirty="0" err="1">
                <a:latin typeface="Tahoma" pitchFamily="34" charset="0"/>
              </a:rPr>
              <a:t>and</a:t>
            </a:r>
            <a:r>
              <a:rPr lang="pt-BR" sz="1800" dirty="0">
                <a:latin typeface="Tahoma" pitchFamily="34" charset="0"/>
              </a:rPr>
              <a:t> </a:t>
            </a:r>
            <a:r>
              <a:rPr lang="pt-BR" sz="1800" dirty="0" err="1">
                <a:latin typeface="Tahoma" pitchFamily="34" charset="0"/>
              </a:rPr>
              <a:t>Skonnard</a:t>
            </a:r>
            <a:r>
              <a:rPr lang="pt-BR" sz="1800" dirty="0">
                <a:latin typeface="Tahoma" pitchFamily="34" charset="0"/>
              </a:rPr>
              <a:t>, A. </a:t>
            </a:r>
            <a:r>
              <a:rPr lang="pt-BR" sz="1800" dirty="0" err="1">
                <a:latin typeface="Tahoma" pitchFamily="34" charset="0"/>
              </a:rPr>
              <a:t>and</a:t>
            </a:r>
            <a:r>
              <a:rPr lang="pt-BR" sz="1800" dirty="0">
                <a:latin typeface="Tahoma" pitchFamily="34" charset="0"/>
              </a:rPr>
              <a:t> </a:t>
            </a:r>
            <a:r>
              <a:rPr lang="pt-BR" sz="1800" dirty="0" err="1">
                <a:latin typeface="Tahoma" pitchFamily="34" charset="0"/>
              </a:rPr>
              <a:t>Lam</a:t>
            </a:r>
            <a:r>
              <a:rPr lang="pt-BR" sz="1800" dirty="0">
                <a:latin typeface="Tahoma" pitchFamily="34" charset="0"/>
              </a:rPr>
              <a:t>, J.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===============Detalhes do livro=============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</a:t>
            </a:r>
            <a:r>
              <a:rPr lang="pt-BR" sz="1800" dirty="0" err="1">
                <a:latin typeface="Tahoma" pitchFamily="34" charset="0"/>
              </a:rPr>
              <a:t>SeriesEssential</a:t>
            </a:r>
            <a:r>
              <a:rPr lang="pt-BR" sz="1800" dirty="0">
                <a:latin typeface="Tahoma" pitchFamily="34" charset="0"/>
              </a:rPr>
              <a:t> XML - </a:t>
            </a:r>
            <a:r>
              <a:rPr lang="pt-BR" sz="1800" dirty="0" err="1">
                <a:latin typeface="Tahoma" pitchFamily="34" charset="0"/>
              </a:rPr>
              <a:t>Beyond</a:t>
            </a:r>
            <a:r>
              <a:rPr lang="pt-BR" sz="1800" dirty="0">
                <a:latin typeface="Tahoma" pitchFamily="34" charset="0"/>
              </a:rPr>
              <a:t> </a:t>
            </a:r>
            <a:r>
              <a:rPr lang="pt-BR" sz="1800" dirty="0" err="1">
                <a:latin typeface="Tahoma" pitchFamily="34" charset="0"/>
              </a:rPr>
              <a:t>MarkupAddison</a:t>
            </a:r>
            <a:r>
              <a:rPr lang="pt-BR" sz="1800" dirty="0">
                <a:latin typeface="Tahoma" pitchFamily="34" charset="0"/>
              </a:rPr>
              <a:t>-Wesley2000Julyhttp://www.develop.com/books/essentialxml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===============Livro do autor===============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</a:t>
            </a:r>
            <a:r>
              <a:rPr lang="pt-BR" sz="1800" dirty="0" err="1">
                <a:latin typeface="Tahoma" pitchFamily="34" charset="0"/>
              </a:rPr>
              <a:t>Maruyama</a:t>
            </a:r>
            <a:r>
              <a:rPr lang="pt-BR" sz="1800" dirty="0">
                <a:latin typeface="Tahoma" pitchFamily="34" charset="0"/>
              </a:rPr>
              <a:t>, H. </a:t>
            </a:r>
            <a:r>
              <a:rPr lang="pt-BR" sz="1800" dirty="0" err="1">
                <a:latin typeface="Tahoma" pitchFamily="34" charset="0"/>
              </a:rPr>
              <a:t>and</a:t>
            </a:r>
            <a:r>
              <a:rPr lang="pt-BR" sz="1800" dirty="0">
                <a:latin typeface="Tahoma" pitchFamily="34" charset="0"/>
              </a:rPr>
              <a:t> </a:t>
            </a:r>
            <a:r>
              <a:rPr lang="pt-BR" sz="1800" dirty="0" err="1">
                <a:latin typeface="Tahoma" pitchFamily="34" charset="0"/>
              </a:rPr>
              <a:t>Tamura</a:t>
            </a:r>
            <a:r>
              <a:rPr lang="pt-BR" sz="1800" dirty="0">
                <a:latin typeface="Tahoma" pitchFamily="34" charset="0"/>
              </a:rPr>
              <a:t>, K. </a:t>
            </a:r>
            <a:r>
              <a:rPr lang="pt-BR" sz="1800" dirty="0" err="1">
                <a:latin typeface="Tahoma" pitchFamily="34" charset="0"/>
              </a:rPr>
              <a:t>and</a:t>
            </a:r>
            <a:r>
              <a:rPr lang="pt-BR" sz="1800" dirty="0">
                <a:latin typeface="Tahoma" pitchFamily="34" charset="0"/>
              </a:rPr>
              <a:t> </a:t>
            </a:r>
            <a:r>
              <a:rPr lang="pt-BR" sz="1800" dirty="0" err="1">
                <a:latin typeface="Tahoma" pitchFamily="34" charset="0"/>
              </a:rPr>
              <a:t>Uramoto</a:t>
            </a:r>
            <a:r>
              <a:rPr lang="pt-BR" sz="1800" dirty="0">
                <a:latin typeface="Tahoma" pitchFamily="34" charset="0"/>
              </a:rPr>
              <a:t>, N.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===============Detalhes do livro=============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XML </a:t>
            </a:r>
            <a:r>
              <a:rPr lang="pt-BR" sz="1800" dirty="0" err="1">
                <a:latin typeface="Tahoma" pitchFamily="34" charset="0"/>
              </a:rPr>
              <a:t>and</a:t>
            </a:r>
            <a:r>
              <a:rPr lang="pt-BR" sz="1800" dirty="0">
                <a:latin typeface="Tahoma" pitchFamily="34" charset="0"/>
              </a:rPr>
              <a:t> Java: </a:t>
            </a:r>
            <a:r>
              <a:rPr lang="pt-BR" sz="1800" dirty="0" err="1">
                <a:latin typeface="Tahoma" pitchFamily="34" charset="0"/>
              </a:rPr>
              <a:t>Developing</a:t>
            </a:r>
            <a:r>
              <a:rPr lang="pt-BR" sz="1800" dirty="0">
                <a:latin typeface="Tahoma" pitchFamily="34" charset="0"/>
              </a:rPr>
              <a:t> </a:t>
            </a:r>
            <a:r>
              <a:rPr lang="pt-BR" sz="1800" dirty="0" err="1">
                <a:latin typeface="Tahoma" pitchFamily="34" charset="0"/>
              </a:rPr>
              <a:t>of</a:t>
            </a:r>
            <a:r>
              <a:rPr lang="pt-BR" sz="1800" dirty="0">
                <a:latin typeface="Tahoma" pitchFamily="34" charset="0"/>
              </a:rPr>
              <a:t> Web </a:t>
            </a:r>
            <a:r>
              <a:rPr lang="pt-BR" sz="1800" dirty="0" err="1">
                <a:latin typeface="Tahoma" pitchFamily="34" charset="0"/>
              </a:rPr>
              <a:t>ApplicationsAddison</a:t>
            </a:r>
            <a:r>
              <a:rPr lang="pt-BR" sz="1800" dirty="0">
                <a:latin typeface="Tahoma" pitchFamily="34" charset="0"/>
              </a:rPr>
              <a:t>-Wesley1999MAAugust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===============Livro do autor===============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</a:t>
            </a:r>
            <a:r>
              <a:rPr lang="pt-BR" sz="1800" dirty="0" err="1">
                <a:latin typeface="Tahoma" pitchFamily="34" charset="0"/>
              </a:rPr>
              <a:t>Bradley</a:t>
            </a:r>
            <a:r>
              <a:rPr lang="pt-BR" sz="1800" dirty="0">
                <a:latin typeface="Tahoma" pitchFamily="34" charset="0"/>
              </a:rPr>
              <a:t>, N.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===============Detalhes do livro=============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</a:t>
            </a:r>
            <a:r>
              <a:rPr lang="pt-BR" sz="1800" dirty="0" err="1">
                <a:latin typeface="Tahoma" pitchFamily="34" charset="0"/>
              </a:rPr>
              <a:t>The</a:t>
            </a:r>
            <a:r>
              <a:rPr lang="pt-BR" sz="1800" dirty="0">
                <a:latin typeface="Tahoma" pitchFamily="34" charset="0"/>
              </a:rPr>
              <a:t> XML </a:t>
            </a:r>
            <a:r>
              <a:rPr lang="pt-BR" sz="1800" dirty="0" err="1">
                <a:latin typeface="Tahoma" pitchFamily="34" charset="0"/>
              </a:rPr>
              <a:t>CompanionAddison</a:t>
            </a:r>
            <a:r>
              <a:rPr lang="pt-BR" sz="1800" dirty="0">
                <a:latin typeface="Tahoma" pitchFamily="34" charset="0"/>
              </a:rPr>
              <a:t>-Wesley2000Great Britain2August</a:t>
            </a:r>
          </a:p>
          <a:p>
            <a:pPr>
              <a:lnSpc>
                <a:spcPct val="80000"/>
              </a:lnSpc>
            </a:pPr>
            <a:endParaRPr lang="pt-BR" sz="18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(book_5.</a:t>
            </a:r>
            <a:r>
              <a:rPr lang="pt-BR" dirty="0" err="1"/>
              <a:t>xsl</a:t>
            </a:r>
            <a:r>
              <a:rPr lang="pt-BR" dirty="0"/>
              <a:t>)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&lt;?</a:t>
            </a:r>
            <a:r>
              <a:rPr lang="pt-BR" sz="1800" dirty="0" err="1">
                <a:latin typeface="Tahoma" pitchFamily="34" charset="0"/>
              </a:rPr>
              <a:t>xml</a:t>
            </a:r>
            <a:r>
              <a:rPr lang="pt-BR" sz="1800" dirty="0">
                <a:latin typeface="Tahoma" pitchFamily="34" charset="0"/>
              </a:rPr>
              <a:t> version="1.0"?&gt;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&lt;</a:t>
            </a:r>
            <a:r>
              <a:rPr lang="pt-BR" sz="1800" dirty="0" err="1">
                <a:latin typeface="Tahoma" pitchFamily="34" charset="0"/>
              </a:rPr>
              <a:t>xsl</a:t>
            </a:r>
            <a:r>
              <a:rPr lang="pt-BR" sz="1800" dirty="0">
                <a:latin typeface="Tahoma" pitchFamily="34" charset="0"/>
              </a:rPr>
              <a:t>:</a:t>
            </a:r>
            <a:r>
              <a:rPr lang="pt-BR" sz="1800" dirty="0" err="1">
                <a:latin typeface="Tahoma" pitchFamily="34" charset="0"/>
              </a:rPr>
              <a:t>stylesheet</a:t>
            </a:r>
            <a:r>
              <a:rPr lang="pt-BR" sz="1800" dirty="0">
                <a:latin typeface="Tahoma" pitchFamily="34" charset="0"/>
              </a:rPr>
              <a:t> </a:t>
            </a:r>
            <a:r>
              <a:rPr lang="pt-BR" sz="1800" dirty="0" err="1">
                <a:latin typeface="Tahoma" pitchFamily="34" charset="0"/>
              </a:rPr>
              <a:t>xmlns</a:t>
            </a:r>
            <a:r>
              <a:rPr lang="pt-BR" sz="1800" dirty="0">
                <a:latin typeface="Tahoma" pitchFamily="34" charset="0"/>
              </a:rPr>
              <a:t>:</a:t>
            </a:r>
            <a:r>
              <a:rPr lang="pt-BR" sz="1800" dirty="0" err="1">
                <a:latin typeface="Tahoma" pitchFamily="34" charset="0"/>
              </a:rPr>
              <a:t>xsl</a:t>
            </a:r>
            <a:r>
              <a:rPr lang="pt-BR" sz="1800" dirty="0">
                <a:latin typeface="Tahoma" pitchFamily="34" charset="0"/>
              </a:rPr>
              <a:t>="http://www.w3.org/1999/XSL/Transform" version="1.0"&gt;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&lt;</a:t>
            </a:r>
            <a:r>
              <a:rPr lang="pt-BR" sz="1800" dirty="0" err="1">
                <a:latin typeface="Tahoma" pitchFamily="34" charset="0"/>
              </a:rPr>
              <a:t>xsl</a:t>
            </a:r>
            <a:r>
              <a:rPr lang="pt-BR" sz="1800" dirty="0">
                <a:latin typeface="Tahoma" pitchFamily="34" charset="0"/>
              </a:rPr>
              <a:t>:output  </a:t>
            </a:r>
            <a:r>
              <a:rPr lang="pt-BR" sz="1800" dirty="0" err="1">
                <a:latin typeface="Tahoma" pitchFamily="34" charset="0"/>
              </a:rPr>
              <a:t>method</a:t>
            </a:r>
            <a:r>
              <a:rPr lang="pt-BR" sz="1800" dirty="0">
                <a:latin typeface="Tahoma" pitchFamily="34" charset="0"/>
              </a:rPr>
              <a:t>="</a:t>
            </a:r>
            <a:r>
              <a:rPr lang="pt-BR" sz="1800" dirty="0" err="1">
                <a:latin typeface="Tahoma" pitchFamily="34" charset="0"/>
              </a:rPr>
              <a:t>text</a:t>
            </a:r>
            <a:r>
              <a:rPr lang="pt-BR" sz="1800" dirty="0">
                <a:latin typeface="Tahoma" pitchFamily="34" charset="0"/>
              </a:rPr>
              <a:t>" </a:t>
            </a:r>
            <a:r>
              <a:rPr lang="pt-BR" sz="1800" dirty="0" err="1">
                <a:latin typeface="Tahoma" pitchFamily="34" charset="0"/>
              </a:rPr>
              <a:t>indent</a:t>
            </a:r>
            <a:r>
              <a:rPr lang="pt-BR" sz="1800" dirty="0">
                <a:latin typeface="Tahoma" pitchFamily="34" charset="0"/>
              </a:rPr>
              <a:t>="</a:t>
            </a:r>
            <a:r>
              <a:rPr lang="pt-BR" sz="1800" dirty="0" err="1">
                <a:latin typeface="Tahoma" pitchFamily="34" charset="0"/>
              </a:rPr>
              <a:t>yes</a:t>
            </a:r>
            <a:r>
              <a:rPr lang="pt-BR" sz="1800" dirty="0">
                <a:latin typeface="Tahoma" pitchFamily="34" charset="0"/>
              </a:rPr>
              <a:t>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BR" sz="1800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&lt;</a:t>
            </a:r>
            <a:r>
              <a:rPr lang="pt-BR" sz="1800" dirty="0" err="1">
                <a:latin typeface="Tahoma" pitchFamily="34" charset="0"/>
              </a:rPr>
              <a:t>xsl</a:t>
            </a:r>
            <a:r>
              <a:rPr lang="pt-BR" sz="1800" dirty="0">
                <a:latin typeface="Tahoma" pitchFamily="34" charset="0"/>
              </a:rPr>
              <a:t>:</a:t>
            </a:r>
            <a:r>
              <a:rPr lang="pt-BR" sz="1800" dirty="0" err="1">
                <a:latin typeface="Tahoma" pitchFamily="34" charset="0"/>
              </a:rPr>
              <a:t>template</a:t>
            </a:r>
            <a:r>
              <a:rPr lang="pt-BR" sz="1800" dirty="0">
                <a:latin typeface="Tahoma" pitchFamily="34" charset="0"/>
              </a:rPr>
              <a:t> match="</a:t>
            </a:r>
            <a:r>
              <a:rPr lang="pt-BR" sz="1800" dirty="0" err="1">
                <a:latin typeface="Tahoma" pitchFamily="34" charset="0"/>
              </a:rPr>
              <a:t>booklist</a:t>
            </a:r>
            <a:r>
              <a:rPr lang="pt-BR" sz="1800" dirty="0">
                <a:latin typeface="Tahoma" pitchFamily="34" charset="0"/>
              </a:rPr>
              <a:t>"&gt;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pt-BR" sz="1800" dirty="0">
                <a:latin typeface="Tahoma" pitchFamily="34" charset="0"/>
              </a:rPr>
              <a:t>	===============Lista de livros===============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pt-BR" sz="1800" dirty="0">
                <a:latin typeface="Tahoma" pitchFamily="34" charset="0"/>
              </a:rPr>
              <a:t>		&lt;</a:t>
            </a:r>
            <a:r>
              <a:rPr lang="pt-BR" sz="1800" dirty="0" err="1">
                <a:latin typeface="Tahoma" pitchFamily="34" charset="0"/>
              </a:rPr>
              <a:t>xsl</a:t>
            </a:r>
            <a:r>
              <a:rPr lang="pt-BR" sz="1800" dirty="0">
                <a:latin typeface="Tahoma" pitchFamily="34" charset="0"/>
              </a:rPr>
              <a:t>:</a:t>
            </a:r>
            <a:r>
              <a:rPr lang="pt-BR" sz="1800" dirty="0" err="1">
                <a:latin typeface="Tahoma" pitchFamily="34" charset="0"/>
              </a:rPr>
              <a:t>apply-templates</a:t>
            </a:r>
            <a:r>
              <a:rPr lang="pt-BR" sz="1800" dirty="0">
                <a:latin typeface="Tahoma" pitchFamily="34" charset="0"/>
              </a:rPr>
              <a:t>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===============Fim da lista=================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&lt;/</a:t>
            </a:r>
            <a:r>
              <a:rPr lang="pt-BR" sz="1800" dirty="0" err="1">
                <a:latin typeface="Tahoma" pitchFamily="34" charset="0"/>
              </a:rPr>
              <a:t>xsl</a:t>
            </a:r>
            <a:r>
              <a:rPr lang="pt-BR" sz="1800" dirty="0">
                <a:latin typeface="Tahoma" pitchFamily="34" charset="0"/>
              </a:rPr>
              <a:t>:</a:t>
            </a:r>
            <a:r>
              <a:rPr lang="pt-BR" sz="1800" dirty="0" err="1">
                <a:latin typeface="Tahoma" pitchFamily="34" charset="0"/>
              </a:rPr>
              <a:t>template</a:t>
            </a:r>
            <a:r>
              <a:rPr lang="pt-BR" sz="1800" dirty="0">
                <a:latin typeface="Tahoma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BR" sz="1800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&lt;</a:t>
            </a:r>
            <a:r>
              <a:rPr lang="pt-BR" sz="1800" dirty="0" err="1">
                <a:latin typeface="Tahoma" pitchFamily="34" charset="0"/>
              </a:rPr>
              <a:t>xsl</a:t>
            </a:r>
            <a:r>
              <a:rPr lang="pt-BR" sz="1800" dirty="0">
                <a:latin typeface="Tahoma" pitchFamily="34" charset="0"/>
              </a:rPr>
              <a:t>:</a:t>
            </a:r>
            <a:r>
              <a:rPr lang="pt-BR" sz="1800" dirty="0" err="1">
                <a:latin typeface="Tahoma" pitchFamily="34" charset="0"/>
              </a:rPr>
              <a:t>template</a:t>
            </a:r>
            <a:r>
              <a:rPr lang="pt-BR" sz="1800" dirty="0">
                <a:latin typeface="Tahoma" pitchFamily="34" charset="0"/>
              </a:rPr>
              <a:t> match="</a:t>
            </a:r>
            <a:r>
              <a:rPr lang="pt-BR" sz="1800" dirty="0" err="1">
                <a:latin typeface="Tahoma" pitchFamily="34" charset="0"/>
              </a:rPr>
              <a:t>author</a:t>
            </a:r>
            <a:r>
              <a:rPr lang="pt-BR" sz="1800" dirty="0">
                <a:latin typeface="Tahoma" pitchFamily="34" charset="0"/>
              </a:rPr>
              <a:t>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===============Livro do autor===============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		&lt;</a:t>
            </a:r>
            <a:r>
              <a:rPr lang="pt-BR" sz="1800" dirty="0" err="1">
                <a:latin typeface="Tahoma" pitchFamily="34" charset="0"/>
              </a:rPr>
              <a:t>xsl</a:t>
            </a:r>
            <a:r>
              <a:rPr lang="pt-BR" sz="1800" dirty="0">
                <a:latin typeface="Tahoma" pitchFamily="34" charset="0"/>
              </a:rPr>
              <a:t>:</a:t>
            </a:r>
            <a:r>
              <a:rPr lang="pt-BR" sz="1800" dirty="0" err="1">
                <a:latin typeface="Tahoma" pitchFamily="34" charset="0"/>
              </a:rPr>
              <a:t>apply-templates</a:t>
            </a:r>
            <a:r>
              <a:rPr lang="pt-BR" sz="1800" dirty="0">
                <a:latin typeface="Tahoma" pitchFamily="34" charset="0"/>
              </a:rPr>
              <a:t>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	===============Detalhes do livro=============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  	&lt;/</a:t>
            </a:r>
            <a:r>
              <a:rPr lang="pt-BR" sz="1800" dirty="0" err="1">
                <a:latin typeface="Tahoma" pitchFamily="34" charset="0"/>
              </a:rPr>
              <a:t>xsl</a:t>
            </a:r>
            <a:r>
              <a:rPr lang="pt-BR" sz="1800" dirty="0">
                <a:latin typeface="Tahoma" pitchFamily="34" charset="0"/>
              </a:rPr>
              <a:t>:</a:t>
            </a:r>
            <a:r>
              <a:rPr lang="pt-BR" sz="1800" dirty="0" err="1">
                <a:latin typeface="Tahoma" pitchFamily="34" charset="0"/>
              </a:rPr>
              <a:t>template</a:t>
            </a:r>
            <a:r>
              <a:rPr lang="pt-BR" sz="1800" dirty="0">
                <a:latin typeface="Tahoma" pitchFamily="34" charset="0"/>
              </a:rPr>
              <a:t>&gt;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>
                <a:latin typeface="Tahoma" pitchFamily="34" charset="0"/>
              </a:rPr>
              <a:t>&lt;/</a:t>
            </a:r>
            <a:r>
              <a:rPr lang="pt-BR" sz="1800" dirty="0" err="1">
                <a:latin typeface="Tahoma" pitchFamily="34" charset="0"/>
              </a:rPr>
              <a:t>xsl</a:t>
            </a:r>
            <a:r>
              <a:rPr lang="pt-BR" sz="1800" dirty="0">
                <a:latin typeface="Tahoma" pitchFamily="34" charset="0"/>
              </a:rPr>
              <a:t>:</a:t>
            </a:r>
            <a:r>
              <a:rPr lang="pt-BR" sz="1800" dirty="0" err="1">
                <a:latin typeface="Tahoma" pitchFamily="34" charset="0"/>
              </a:rPr>
              <a:t>stylesheet</a:t>
            </a:r>
            <a:r>
              <a:rPr lang="pt-BR" sz="1800" dirty="0">
                <a:latin typeface="Tahoma" pitchFamily="34" charset="0"/>
              </a:rPr>
              <a:t>&gt;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Resultado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pt-BR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>
                <a:latin typeface="Tahoma" pitchFamily="34" charset="0"/>
              </a:rPr>
              <a:t>===============Lista de livros===============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BR" sz="160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>
                <a:latin typeface="Tahoma" pitchFamily="34" charset="0"/>
              </a:rPr>
              <a:t>===============Livro do autor===============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>
                <a:latin typeface="Tahoma" pitchFamily="34" charset="0"/>
              </a:rPr>
              <a:t>  Box, D. and Skonnard, A. and Lam, J.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>
                <a:latin typeface="Tahoma" pitchFamily="34" charset="0"/>
              </a:rPr>
              <a:t>===============Detalhes do livro=============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>
                <a:latin typeface="Tahoma" pitchFamily="34" charset="0"/>
              </a:rPr>
              <a:t>  SeriesEssential XML - Beyond MarkupAddison-Wesley2000Julyhttp://www.develop.com/books/essentialxml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>
                <a:latin typeface="Tahoma" pitchFamily="34" charset="0"/>
              </a:rPr>
              <a:t>===============Livro do autor===============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>
                <a:latin typeface="Tahoma" pitchFamily="34" charset="0"/>
              </a:rPr>
              <a:t>  Maruyama, H. and Tamura, K. and Uramoto, N.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>
                <a:latin typeface="Tahoma" pitchFamily="34" charset="0"/>
              </a:rPr>
              <a:t>===============Detalhes do livro=============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>
                <a:latin typeface="Tahoma" pitchFamily="34" charset="0"/>
              </a:rPr>
              <a:t>  XML and Java: Developing of Web ApplicationsAddison-Wesley1999MAAugust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>
                <a:latin typeface="Tahoma" pitchFamily="34" charset="0"/>
              </a:rPr>
              <a:t>===============Livro do autor===============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>
                <a:latin typeface="Tahoma" pitchFamily="34" charset="0"/>
              </a:rPr>
              <a:t>  Bradley, N.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>
                <a:latin typeface="Tahoma" pitchFamily="34" charset="0"/>
              </a:rPr>
              <a:t>===============Detalhes do livro=============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>
                <a:latin typeface="Tahoma" pitchFamily="34" charset="0"/>
              </a:rPr>
              <a:t>  The XML CompanionAddison-Wesley2000Great Britain2August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>
                <a:latin typeface="Tahoma" pitchFamily="34" charset="0"/>
              </a:rPr>
              <a:t>===============Fim da lista================</a:t>
            </a:r>
            <a:r>
              <a:rPr lang="pt-BR" sz="1600"/>
              <a:t>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(book_06.</a:t>
            </a:r>
            <a:r>
              <a:rPr lang="pt-BR" dirty="0" err="1"/>
              <a:t>xsl</a:t>
            </a:r>
            <a:r>
              <a:rPr lang="pt-BR" dirty="0"/>
              <a:t>)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36688"/>
            <a:ext cx="8839200" cy="48006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&lt;?</a:t>
            </a:r>
            <a:r>
              <a:rPr lang="pt-BR" sz="1600" dirty="0" err="1">
                <a:latin typeface="Tahoma" pitchFamily="34" charset="0"/>
              </a:rPr>
              <a:t>xml</a:t>
            </a:r>
            <a:r>
              <a:rPr lang="pt-BR" sz="1600" dirty="0">
                <a:latin typeface="Tahoma" pitchFamily="34" charset="0"/>
              </a:rPr>
              <a:t> version="1.0"?&gt;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&lt;</a:t>
            </a:r>
            <a:r>
              <a:rPr lang="pt-BR" sz="1600" dirty="0" err="1">
                <a:latin typeface="Tahoma" pitchFamily="34" charset="0"/>
              </a:rPr>
              <a:t>xsl</a:t>
            </a:r>
            <a:r>
              <a:rPr lang="pt-BR" sz="1600" dirty="0">
                <a:latin typeface="Tahoma" pitchFamily="34" charset="0"/>
              </a:rPr>
              <a:t>:</a:t>
            </a:r>
            <a:r>
              <a:rPr lang="pt-BR" sz="1600" dirty="0" err="1">
                <a:latin typeface="Tahoma" pitchFamily="34" charset="0"/>
              </a:rPr>
              <a:t>stylesheet</a:t>
            </a:r>
            <a:r>
              <a:rPr lang="pt-BR" sz="1600" dirty="0">
                <a:latin typeface="Tahoma" pitchFamily="34" charset="0"/>
              </a:rPr>
              <a:t> </a:t>
            </a:r>
            <a:r>
              <a:rPr lang="pt-BR" sz="1600" dirty="0" err="1">
                <a:latin typeface="Tahoma" pitchFamily="34" charset="0"/>
              </a:rPr>
              <a:t>xmlns</a:t>
            </a:r>
            <a:r>
              <a:rPr lang="pt-BR" sz="1600" dirty="0">
                <a:latin typeface="Tahoma" pitchFamily="34" charset="0"/>
              </a:rPr>
              <a:t>:</a:t>
            </a:r>
            <a:r>
              <a:rPr lang="pt-BR" sz="1600" dirty="0" err="1">
                <a:latin typeface="Tahoma" pitchFamily="34" charset="0"/>
              </a:rPr>
              <a:t>xsl</a:t>
            </a:r>
            <a:r>
              <a:rPr lang="pt-BR" sz="1600" dirty="0">
                <a:latin typeface="Tahoma" pitchFamily="34" charset="0"/>
              </a:rPr>
              <a:t>="http://www.w3.org/1999/XSL/Transform" version="1.0"&gt;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  &lt;</a:t>
            </a:r>
            <a:r>
              <a:rPr lang="pt-BR" sz="1600" dirty="0" err="1">
                <a:latin typeface="Tahoma" pitchFamily="34" charset="0"/>
              </a:rPr>
              <a:t>xsl</a:t>
            </a:r>
            <a:r>
              <a:rPr lang="pt-BR" sz="1600" dirty="0">
                <a:latin typeface="Tahoma" pitchFamily="34" charset="0"/>
              </a:rPr>
              <a:t>:output  </a:t>
            </a:r>
            <a:r>
              <a:rPr lang="pt-BR" sz="1600" dirty="0" err="1">
                <a:latin typeface="Tahoma" pitchFamily="34" charset="0"/>
              </a:rPr>
              <a:t>method</a:t>
            </a:r>
            <a:r>
              <a:rPr lang="pt-BR" sz="1600" dirty="0">
                <a:latin typeface="Tahoma" pitchFamily="34" charset="0"/>
              </a:rPr>
              <a:t>="</a:t>
            </a:r>
            <a:r>
              <a:rPr lang="pt-BR" sz="1600" dirty="0" err="1">
                <a:latin typeface="Tahoma" pitchFamily="34" charset="0"/>
              </a:rPr>
              <a:t>text</a:t>
            </a:r>
            <a:r>
              <a:rPr lang="pt-BR" sz="1600" dirty="0">
                <a:latin typeface="Tahoma" pitchFamily="34" charset="0"/>
              </a:rPr>
              <a:t>" </a:t>
            </a:r>
            <a:r>
              <a:rPr lang="pt-BR" sz="1600" dirty="0" err="1">
                <a:latin typeface="Tahoma" pitchFamily="34" charset="0"/>
              </a:rPr>
              <a:t>indent</a:t>
            </a:r>
            <a:r>
              <a:rPr lang="pt-BR" sz="1600" dirty="0">
                <a:latin typeface="Tahoma" pitchFamily="34" charset="0"/>
              </a:rPr>
              <a:t>="</a:t>
            </a:r>
            <a:r>
              <a:rPr lang="pt-BR" sz="1600" dirty="0" err="1">
                <a:latin typeface="Tahoma" pitchFamily="34" charset="0"/>
              </a:rPr>
              <a:t>yes</a:t>
            </a:r>
            <a:r>
              <a:rPr lang="pt-BR" sz="1600" dirty="0">
                <a:latin typeface="Tahoma" pitchFamily="34" charset="0"/>
              </a:rPr>
              <a:t>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BR" sz="1600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  	&lt;</a:t>
            </a:r>
            <a:r>
              <a:rPr lang="pt-BR" sz="1600" dirty="0" err="1">
                <a:latin typeface="Tahoma" pitchFamily="34" charset="0"/>
              </a:rPr>
              <a:t>xsl</a:t>
            </a:r>
            <a:r>
              <a:rPr lang="pt-BR" sz="1600" dirty="0">
                <a:latin typeface="Tahoma" pitchFamily="34" charset="0"/>
              </a:rPr>
              <a:t>:</a:t>
            </a:r>
            <a:r>
              <a:rPr lang="pt-BR" sz="1600" dirty="0" err="1">
                <a:latin typeface="Tahoma" pitchFamily="34" charset="0"/>
              </a:rPr>
              <a:t>template</a:t>
            </a:r>
            <a:r>
              <a:rPr lang="pt-BR" sz="1600" dirty="0">
                <a:latin typeface="Tahoma" pitchFamily="34" charset="0"/>
              </a:rPr>
              <a:t> match="</a:t>
            </a:r>
            <a:r>
              <a:rPr lang="pt-BR" sz="1600" dirty="0" err="1">
                <a:latin typeface="Tahoma" pitchFamily="34" charset="0"/>
              </a:rPr>
              <a:t>text</a:t>
            </a:r>
            <a:r>
              <a:rPr lang="pt-BR" sz="1600" dirty="0">
                <a:latin typeface="Tahoma" pitchFamily="34" charset="0"/>
              </a:rPr>
              <a:t>()“/&gt;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BR" sz="1600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	&lt;</a:t>
            </a:r>
            <a:r>
              <a:rPr lang="pt-BR" sz="1600" dirty="0" err="1">
                <a:latin typeface="Tahoma" pitchFamily="34" charset="0"/>
              </a:rPr>
              <a:t>xsl</a:t>
            </a:r>
            <a:r>
              <a:rPr lang="pt-BR" sz="1600" dirty="0">
                <a:latin typeface="Tahoma" pitchFamily="34" charset="0"/>
              </a:rPr>
              <a:t>:</a:t>
            </a:r>
            <a:r>
              <a:rPr lang="pt-BR" sz="1600" dirty="0" err="1">
                <a:latin typeface="Tahoma" pitchFamily="34" charset="0"/>
              </a:rPr>
              <a:t>template</a:t>
            </a:r>
            <a:r>
              <a:rPr lang="pt-BR" sz="1600" dirty="0">
                <a:latin typeface="Tahoma" pitchFamily="34" charset="0"/>
              </a:rPr>
              <a:t> match="</a:t>
            </a:r>
            <a:r>
              <a:rPr lang="pt-BR" sz="1600" dirty="0" err="1">
                <a:latin typeface="Tahoma" pitchFamily="34" charset="0"/>
              </a:rPr>
              <a:t>booklist</a:t>
            </a:r>
            <a:r>
              <a:rPr lang="pt-BR" sz="1600" dirty="0">
                <a:latin typeface="Tahoma" pitchFamily="34" charset="0"/>
              </a:rPr>
              <a:t>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      	&lt;</a:t>
            </a:r>
            <a:r>
              <a:rPr lang="pt-BR" sz="1600" dirty="0" err="1">
                <a:latin typeface="Tahoma" pitchFamily="34" charset="0"/>
              </a:rPr>
              <a:t>xsl</a:t>
            </a:r>
            <a:r>
              <a:rPr lang="pt-BR" sz="1600" dirty="0">
                <a:latin typeface="Tahoma" pitchFamily="34" charset="0"/>
              </a:rPr>
              <a:t>:</a:t>
            </a:r>
            <a:r>
              <a:rPr lang="pt-BR" sz="1600" dirty="0" err="1">
                <a:latin typeface="Tahoma" pitchFamily="34" charset="0"/>
              </a:rPr>
              <a:t>apply-templates</a:t>
            </a:r>
            <a:r>
              <a:rPr lang="pt-BR" sz="1600" dirty="0">
                <a:latin typeface="Tahoma" pitchFamily="34" charset="0"/>
              </a:rPr>
              <a:t>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  	&lt;/</a:t>
            </a:r>
            <a:r>
              <a:rPr lang="pt-BR" sz="1600" dirty="0" err="1">
                <a:latin typeface="Tahoma" pitchFamily="34" charset="0"/>
              </a:rPr>
              <a:t>xsl</a:t>
            </a:r>
            <a:r>
              <a:rPr lang="pt-BR" sz="1600" dirty="0">
                <a:latin typeface="Tahoma" pitchFamily="34" charset="0"/>
              </a:rPr>
              <a:t>:</a:t>
            </a:r>
            <a:r>
              <a:rPr lang="pt-BR" sz="1600" dirty="0" err="1">
                <a:latin typeface="Tahoma" pitchFamily="34" charset="0"/>
              </a:rPr>
              <a:t>template</a:t>
            </a:r>
            <a:r>
              <a:rPr lang="pt-BR" sz="1600" dirty="0">
                <a:latin typeface="Tahoma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BR" sz="1600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	&lt;</a:t>
            </a:r>
            <a:r>
              <a:rPr lang="pt-BR" sz="1600" dirty="0" err="1">
                <a:latin typeface="Tahoma" pitchFamily="34" charset="0"/>
              </a:rPr>
              <a:t>xsl</a:t>
            </a:r>
            <a:r>
              <a:rPr lang="pt-BR" sz="1600" dirty="0">
                <a:latin typeface="Tahoma" pitchFamily="34" charset="0"/>
              </a:rPr>
              <a:t>:</a:t>
            </a:r>
            <a:r>
              <a:rPr lang="pt-BR" sz="1600" dirty="0" err="1">
                <a:latin typeface="Tahoma" pitchFamily="34" charset="0"/>
              </a:rPr>
              <a:t>template</a:t>
            </a:r>
            <a:r>
              <a:rPr lang="pt-BR" sz="1600" dirty="0">
                <a:latin typeface="Tahoma" pitchFamily="34" charset="0"/>
              </a:rPr>
              <a:t> match="book"&gt;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	____________________ Livro ______________________________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      	&lt;</a:t>
            </a:r>
            <a:r>
              <a:rPr lang="pt-BR" sz="1600" dirty="0" err="1">
                <a:latin typeface="Tahoma" pitchFamily="34" charset="0"/>
              </a:rPr>
              <a:t>xsl</a:t>
            </a:r>
            <a:r>
              <a:rPr lang="pt-BR" sz="1600" dirty="0">
                <a:latin typeface="Tahoma" pitchFamily="34" charset="0"/>
              </a:rPr>
              <a:t>:</a:t>
            </a:r>
            <a:r>
              <a:rPr lang="pt-BR" sz="1600" dirty="0" err="1">
                <a:latin typeface="Tahoma" pitchFamily="34" charset="0"/>
              </a:rPr>
              <a:t>apply-templates</a:t>
            </a:r>
            <a:r>
              <a:rPr lang="pt-BR" sz="1600" dirty="0">
                <a:latin typeface="Tahoma" pitchFamily="34" charset="0"/>
              </a:rPr>
              <a:t>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	&lt;/</a:t>
            </a:r>
            <a:r>
              <a:rPr lang="pt-BR" sz="1600" dirty="0" err="1">
                <a:latin typeface="Tahoma" pitchFamily="34" charset="0"/>
              </a:rPr>
              <a:t>xsl</a:t>
            </a:r>
            <a:r>
              <a:rPr lang="pt-BR" sz="1600" dirty="0">
                <a:latin typeface="Tahoma" pitchFamily="34" charset="0"/>
              </a:rPr>
              <a:t>:</a:t>
            </a:r>
            <a:r>
              <a:rPr lang="pt-BR" sz="1600" dirty="0" err="1">
                <a:latin typeface="Tahoma" pitchFamily="34" charset="0"/>
              </a:rPr>
              <a:t>template</a:t>
            </a:r>
            <a:r>
              <a:rPr lang="pt-BR" sz="1600" dirty="0">
                <a:latin typeface="Tahoma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BR" sz="1600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	&lt;</a:t>
            </a:r>
            <a:r>
              <a:rPr lang="pt-BR" sz="1600" dirty="0" err="1">
                <a:latin typeface="Tahoma" pitchFamily="34" charset="0"/>
              </a:rPr>
              <a:t>xsl</a:t>
            </a:r>
            <a:r>
              <a:rPr lang="pt-BR" sz="1600" dirty="0">
                <a:latin typeface="Tahoma" pitchFamily="34" charset="0"/>
              </a:rPr>
              <a:t>:</a:t>
            </a:r>
            <a:r>
              <a:rPr lang="pt-BR" sz="1600" dirty="0" err="1">
                <a:latin typeface="Tahoma" pitchFamily="34" charset="0"/>
              </a:rPr>
              <a:t>template</a:t>
            </a:r>
            <a:r>
              <a:rPr lang="pt-BR" sz="1600" dirty="0">
                <a:latin typeface="Tahoma" pitchFamily="34" charset="0"/>
              </a:rPr>
              <a:t> match="</a:t>
            </a:r>
            <a:r>
              <a:rPr lang="pt-BR" sz="1600" dirty="0" err="1">
                <a:latin typeface="Tahoma" pitchFamily="34" charset="0"/>
              </a:rPr>
              <a:t>author</a:t>
            </a:r>
            <a:r>
              <a:rPr lang="pt-BR" sz="1600" dirty="0">
                <a:latin typeface="Tahoma" pitchFamily="34" charset="0"/>
              </a:rPr>
              <a:t>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	AUTOR: &lt;</a:t>
            </a:r>
            <a:r>
              <a:rPr lang="pt-BR" sz="1600" dirty="0" err="1">
                <a:latin typeface="Tahoma" pitchFamily="34" charset="0"/>
              </a:rPr>
              <a:t>xsl</a:t>
            </a:r>
            <a:r>
              <a:rPr lang="pt-BR" sz="1600" dirty="0">
                <a:latin typeface="Tahoma" pitchFamily="34" charset="0"/>
              </a:rPr>
              <a:t>:</a:t>
            </a:r>
            <a:r>
              <a:rPr lang="pt-BR" sz="1600" dirty="0" err="1">
                <a:latin typeface="Tahoma" pitchFamily="34" charset="0"/>
              </a:rPr>
              <a:t>value-of</a:t>
            </a:r>
            <a:r>
              <a:rPr lang="pt-BR" sz="1600" dirty="0">
                <a:latin typeface="Tahoma" pitchFamily="34" charset="0"/>
              </a:rPr>
              <a:t> </a:t>
            </a:r>
            <a:r>
              <a:rPr lang="pt-BR" sz="1600" dirty="0" err="1">
                <a:latin typeface="Tahoma" pitchFamily="34" charset="0"/>
              </a:rPr>
              <a:t>select</a:t>
            </a:r>
            <a:r>
              <a:rPr lang="pt-BR" sz="1600" dirty="0">
                <a:latin typeface="Tahoma" pitchFamily="34" charset="0"/>
              </a:rPr>
              <a:t>="."/&gt;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	&lt;/</a:t>
            </a:r>
            <a:r>
              <a:rPr lang="pt-BR" sz="1600" dirty="0" err="1">
                <a:latin typeface="Tahoma" pitchFamily="34" charset="0"/>
              </a:rPr>
              <a:t>xsl</a:t>
            </a:r>
            <a:r>
              <a:rPr lang="pt-BR" sz="1600" dirty="0">
                <a:latin typeface="Tahoma" pitchFamily="34" charset="0"/>
              </a:rPr>
              <a:t>:</a:t>
            </a:r>
            <a:r>
              <a:rPr lang="pt-BR" sz="1600" dirty="0" err="1">
                <a:latin typeface="Tahoma" pitchFamily="34" charset="0"/>
              </a:rPr>
              <a:t>template</a:t>
            </a:r>
            <a:r>
              <a:rPr lang="pt-BR" sz="1600" dirty="0">
                <a:latin typeface="Tahoma" pitchFamily="34" charset="0"/>
              </a:rPr>
              <a:t>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&lt;/</a:t>
            </a:r>
            <a:r>
              <a:rPr lang="pt-BR" sz="1600" dirty="0" err="1">
                <a:latin typeface="Tahoma" pitchFamily="34" charset="0"/>
              </a:rPr>
              <a:t>xsl</a:t>
            </a:r>
            <a:r>
              <a:rPr lang="pt-BR" sz="1600" dirty="0">
                <a:latin typeface="Tahoma" pitchFamily="34" charset="0"/>
              </a:rPr>
              <a:t>:</a:t>
            </a:r>
            <a:r>
              <a:rPr lang="pt-BR" sz="1600" dirty="0" err="1">
                <a:latin typeface="Tahoma" pitchFamily="34" charset="0"/>
              </a:rPr>
              <a:t>stylesheet</a:t>
            </a:r>
            <a:r>
              <a:rPr lang="pt-BR" sz="1600" dirty="0">
                <a:latin typeface="Tahoma" pitchFamily="34" charset="0"/>
              </a:rPr>
              <a:t>&gt;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Resultado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pt-BR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2000">
                <a:latin typeface="Tahoma" pitchFamily="34" charset="0"/>
              </a:rPr>
              <a:t>_________________ Livro__________________________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2000">
                <a:latin typeface="Tahoma" pitchFamily="34" charset="0"/>
              </a:rPr>
              <a:t>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2000">
                <a:latin typeface="Tahoma" pitchFamily="34" charset="0"/>
              </a:rPr>
              <a:t>AUTOR: Box, D. and Skonnard, A. and Lam, J.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2000">
                <a:latin typeface="Tahoma" pitchFamily="34" charset="0"/>
              </a:rPr>
              <a:t>__________________Livro__________________________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2000">
                <a:latin typeface="Tahoma" pitchFamily="34" charset="0"/>
              </a:rPr>
              <a:t>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2000">
                <a:latin typeface="Tahoma" pitchFamily="34" charset="0"/>
              </a:rPr>
              <a:t>AUTOR: Maruyama, H. and Tamura, K. and Uramoto, N.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2000">
                <a:latin typeface="Tahoma" pitchFamily="34" charset="0"/>
              </a:rPr>
              <a:t>__________________Livro__________________________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2000">
                <a:latin typeface="Tahoma" pitchFamily="34" charset="0"/>
              </a:rPr>
              <a:t>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2000">
                <a:latin typeface="Tahoma" pitchFamily="34" charset="0"/>
              </a:rPr>
              <a:t>AUTOR: Bradley, 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2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9263" y="3648075"/>
            <a:ext cx="5948362" cy="3209925"/>
          </a:xfrm>
          <a:prstGeom prst="rect">
            <a:avLst/>
          </a:prstGeom>
          <a:noFill/>
        </p:spPr>
      </p:pic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É como uma árvore de diretórios...</a:t>
            </a:r>
          </a:p>
        </p:txBody>
      </p:sp>
      <p:pic>
        <p:nvPicPr>
          <p:cNvPr id="5939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1113" y="1246188"/>
            <a:ext cx="2897188" cy="5464175"/>
          </a:xfrm>
          <a:prstGeom prst="rect">
            <a:avLst/>
          </a:prstGeom>
          <a:noFill/>
        </p:spPr>
      </p:pic>
      <p:sp>
        <p:nvSpPr>
          <p:cNvPr id="593926" name="Rectangle 6"/>
          <p:cNvSpPr>
            <a:spLocks noChangeArrowheads="1"/>
          </p:cNvSpPr>
          <p:nvPr/>
        </p:nvSpPr>
        <p:spPr bwMode="auto">
          <a:xfrm>
            <a:off x="3048000" y="3963988"/>
            <a:ext cx="5572125" cy="1985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0"/>
              </a:spcBef>
            </a:pPr>
            <a:r>
              <a:rPr lang="pt-BR" dirty="0">
                <a:latin typeface="Tahoma" pitchFamily="34" charset="0"/>
              </a:rPr>
              <a:t>C:\Arquivo&gt;cd Artigos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Tahoma" pitchFamily="34" charset="0"/>
              </a:rPr>
              <a:t>C:\Arquivo\Artigos&gt;cd aceitos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Tahoma" pitchFamily="34" charset="0"/>
              </a:rPr>
              <a:t>C:\Arquivo\Artigos\aceitos&gt;cd ..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Tahoma" pitchFamily="34" charset="0"/>
              </a:rPr>
              <a:t>C:\Arquivo\Artigos&gt;cd \</a:t>
            </a:r>
          </a:p>
          <a:p>
            <a:pPr>
              <a:spcBef>
                <a:spcPts val="0"/>
              </a:spcBef>
            </a:pPr>
            <a:r>
              <a:rPr lang="pt-BR" dirty="0">
                <a:latin typeface="Tahoma" pitchFamily="34" charset="0"/>
              </a:rPr>
              <a:t>C:\&gt;</a:t>
            </a:r>
          </a:p>
          <a:p>
            <a:endParaRPr lang="pt-BR" dirty="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 1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Altere os arquivos de exemplo, para que a saída seja:</a:t>
            </a:r>
          </a:p>
          <a:p>
            <a:pPr>
              <a:lnSpc>
                <a:spcPct val="90000"/>
              </a:lnSpc>
            </a:pPr>
            <a:endParaRPr lang="pt-BR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dirty="0"/>
              <a:t>==========Livro==========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dirty="0"/>
              <a:t>(imprimir o título do livro)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dirty="0"/>
              <a:t>======Detalhes=====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dirty="0" err="1"/>
              <a:t>author</a:t>
            </a:r>
            <a:r>
              <a:rPr lang="pt-BR" dirty="0"/>
              <a:t>: (imprimir o nome do autor)</a:t>
            </a:r>
          </a:p>
          <a:p>
            <a:pPr>
              <a:lnSpc>
                <a:spcPct val="90000"/>
              </a:lnSpc>
              <a:buNone/>
            </a:pPr>
            <a:r>
              <a:rPr lang="pt-BR" dirty="0" err="1"/>
              <a:t>title</a:t>
            </a:r>
            <a:r>
              <a:rPr lang="pt-BR" dirty="0"/>
              <a:t>:  (imprimir o título do livro)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Processamento seletivo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atributo </a:t>
            </a:r>
            <a:r>
              <a:rPr lang="pt-BR">
                <a:latin typeface="Tahoma" pitchFamily="34" charset="0"/>
              </a:rPr>
              <a:t>select</a:t>
            </a:r>
            <a:r>
              <a:rPr lang="pt-BR"/>
              <a:t> do elemento </a:t>
            </a:r>
            <a:r>
              <a:rPr lang="pt-BR">
                <a:latin typeface="Tahoma" pitchFamily="34" charset="0"/>
              </a:rPr>
              <a:t>apply-templates</a:t>
            </a:r>
            <a:r>
              <a:rPr lang="pt-BR"/>
              <a:t> é utilizado para selecionar determinados filhos para serem processados e ignorar o restante</a:t>
            </a:r>
            <a:endParaRPr lang="pt-BR" sz="3200"/>
          </a:p>
          <a:p>
            <a:endParaRPr lang="pt-BR" sz="32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2400">
                <a:latin typeface="Tahoma" pitchFamily="34" charset="0"/>
              </a:rPr>
              <a:t>&lt;xsl:template match="booklist"&gt;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2400">
                <a:latin typeface="Tahoma" pitchFamily="34" charset="0"/>
              </a:rPr>
              <a:t>   	&lt;xsl:apply-templates </a:t>
            </a:r>
            <a:r>
              <a:rPr lang="pt-BR" sz="2400" b="1">
                <a:solidFill>
                  <a:schemeClr val="accent2"/>
                </a:solidFill>
                <a:latin typeface="Tahoma" pitchFamily="34" charset="0"/>
              </a:rPr>
              <a:t>select="book[@id='MAR99']"</a:t>
            </a:r>
            <a:r>
              <a:rPr lang="pt-BR" sz="2400">
                <a:latin typeface="Tahoma" pitchFamily="34" charset="0"/>
              </a:rPr>
              <a:t>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2400">
                <a:latin typeface="Tahoma" pitchFamily="34" charset="0"/>
              </a:rPr>
              <a:t>&lt;/xsl:template&gt;</a:t>
            </a:r>
            <a:endParaRPr lang="pt-BR" sz="180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(book_7.</a:t>
            </a:r>
            <a:r>
              <a:rPr lang="pt-BR" dirty="0" err="1"/>
              <a:t>xsl</a:t>
            </a:r>
            <a:r>
              <a:rPr lang="pt-BR" dirty="0"/>
              <a:t>)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36688"/>
            <a:ext cx="8839200" cy="48006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&lt;?</a:t>
            </a:r>
            <a:r>
              <a:rPr lang="pt-BR" sz="1600" dirty="0" err="1">
                <a:latin typeface="Tahoma" pitchFamily="34" charset="0"/>
              </a:rPr>
              <a:t>xml</a:t>
            </a:r>
            <a:r>
              <a:rPr lang="pt-BR" sz="1600" dirty="0">
                <a:latin typeface="Tahoma" pitchFamily="34" charset="0"/>
              </a:rPr>
              <a:t> version="1.0"?&gt;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&lt;</a:t>
            </a:r>
            <a:r>
              <a:rPr lang="pt-BR" sz="1600" dirty="0" err="1">
                <a:latin typeface="Tahoma" pitchFamily="34" charset="0"/>
              </a:rPr>
              <a:t>xsl</a:t>
            </a:r>
            <a:r>
              <a:rPr lang="pt-BR" sz="1600" dirty="0">
                <a:latin typeface="Tahoma" pitchFamily="34" charset="0"/>
              </a:rPr>
              <a:t>:</a:t>
            </a:r>
            <a:r>
              <a:rPr lang="pt-BR" sz="1600" dirty="0" err="1">
                <a:latin typeface="Tahoma" pitchFamily="34" charset="0"/>
              </a:rPr>
              <a:t>stylesheet</a:t>
            </a:r>
            <a:r>
              <a:rPr lang="pt-BR" sz="1600" dirty="0">
                <a:latin typeface="Tahoma" pitchFamily="34" charset="0"/>
              </a:rPr>
              <a:t> </a:t>
            </a:r>
            <a:r>
              <a:rPr lang="pt-BR" sz="1600" dirty="0" err="1">
                <a:latin typeface="Tahoma" pitchFamily="34" charset="0"/>
              </a:rPr>
              <a:t>xmlns</a:t>
            </a:r>
            <a:r>
              <a:rPr lang="pt-BR" sz="1600" dirty="0">
                <a:latin typeface="Tahoma" pitchFamily="34" charset="0"/>
              </a:rPr>
              <a:t>:</a:t>
            </a:r>
            <a:r>
              <a:rPr lang="pt-BR" sz="1600" dirty="0" err="1">
                <a:latin typeface="Tahoma" pitchFamily="34" charset="0"/>
              </a:rPr>
              <a:t>xsl</a:t>
            </a:r>
            <a:r>
              <a:rPr lang="pt-BR" sz="1600" dirty="0">
                <a:latin typeface="Tahoma" pitchFamily="34" charset="0"/>
              </a:rPr>
              <a:t>="http://www.w3.org/1999/XSL/Transform" version="1.0"&gt;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  &lt;</a:t>
            </a:r>
            <a:r>
              <a:rPr lang="pt-BR" sz="1600" dirty="0" err="1">
                <a:latin typeface="Tahoma" pitchFamily="34" charset="0"/>
              </a:rPr>
              <a:t>xsl</a:t>
            </a:r>
            <a:r>
              <a:rPr lang="pt-BR" sz="1600" dirty="0">
                <a:latin typeface="Tahoma" pitchFamily="34" charset="0"/>
              </a:rPr>
              <a:t>:output  </a:t>
            </a:r>
            <a:r>
              <a:rPr lang="pt-BR" sz="1600" dirty="0" err="1">
                <a:latin typeface="Tahoma" pitchFamily="34" charset="0"/>
              </a:rPr>
              <a:t>method</a:t>
            </a:r>
            <a:r>
              <a:rPr lang="pt-BR" sz="1600" dirty="0">
                <a:latin typeface="Tahoma" pitchFamily="34" charset="0"/>
              </a:rPr>
              <a:t>="</a:t>
            </a:r>
            <a:r>
              <a:rPr lang="pt-BR" sz="1600" dirty="0" err="1">
                <a:latin typeface="Tahoma" pitchFamily="34" charset="0"/>
              </a:rPr>
              <a:t>text</a:t>
            </a:r>
            <a:r>
              <a:rPr lang="pt-BR" sz="1600" dirty="0">
                <a:latin typeface="Tahoma" pitchFamily="34" charset="0"/>
              </a:rPr>
              <a:t>" </a:t>
            </a:r>
            <a:r>
              <a:rPr lang="pt-BR" sz="1600" dirty="0" err="1">
                <a:latin typeface="Tahoma" pitchFamily="34" charset="0"/>
              </a:rPr>
              <a:t>indent</a:t>
            </a:r>
            <a:r>
              <a:rPr lang="pt-BR" sz="1600" dirty="0">
                <a:latin typeface="Tahoma" pitchFamily="34" charset="0"/>
              </a:rPr>
              <a:t>="</a:t>
            </a:r>
            <a:r>
              <a:rPr lang="pt-BR" sz="1600" dirty="0" err="1">
                <a:latin typeface="Tahoma" pitchFamily="34" charset="0"/>
              </a:rPr>
              <a:t>yes</a:t>
            </a:r>
            <a:r>
              <a:rPr lang="pt-BR" sz="1600" dirty="0">
                <a:latin typeface="Tahoma" pitchFamily="34" charset="0"/>
              </a:rPr>
              <a:t>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BR" sz="1600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  	&lt;</a:t>
            </a:r>
            <a:r>
              <a:rPr lang="pt-BR" sz="1600" dirty="0" err="1">
                <a:latin typeface="Tahoma" pitchFamily="34" charset="0"/>
              </a:rPr>
              <a:t>xsl</a:t>
            </a:r>
            <a:r>
              <a:rPr lang="pt-BR" sz="1600" dirty="0">
                <a:latin typeface="Tahoma" pitchFamily="34" charset="0"/>
              </a:rPr>
              <a:t>:</a:t>
            </a:r>
            <a:r>
              <a:rPr lang="pt-BR" sz="1600" dirty="0" err="1">
                <a:latin typeface="Tahoma" pitchFamily="34" charset="0"/>
              </a:rPr>
              <a:t>template</a:t>
            </a:r>
            <a:r>
              <a:rPr lang="pt-BR" sz="1600" dirty="0">
                <a:latin typeface="Tahoma" pitchFamily="34" charset="0"/>
              </a:rPr>
              <a:t> match="</a:t>
            </a:r>
            <a:r>
              <a:rPr lang="pt-BR" sz="1600" dirty="0" err="1">
                <a:latin typeface="Tahoma" pitchFamily="34" charset="0"/>
              </a:rPr>
              <a:t>text</a:t>
            </a:r>
            <a:r>
              <a:rPr lang="pt-BR" sz="1600" dirty="0">
                <a:latin typeface="Tahoma" pitchFamily="34" charset="0"/>
              </a:rPr>
              <a:t>()“/&gt;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BR" sz="1600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	&lt;</a:t>
            </a:r>
            <a:r>
              <a:rPr lang="pt-BR" sz="1600" dirty="0" err="1">
                <a:latin typeface="Tahoma" pitchFamily="34" charset="0"/>
              </a:rPr>
              <a:t>xsl</a:t>
            </a:r>
            <a:r>
              <a:rPr lang="pt-BR" sz="1600" dirty="0">
                <a:latin typeface="Tahoma" pitchFamily="34" charset="0"/>
              </a:rPr>
              <a:t>:</a:t>
            </a:r>
            <a:r>
              <a:rPr lang="pt-BR" sz="1600" dirty="0" err="1">
                <a:latin typeface="Tahoma" pitchFamily="34" charset="0"/>
              </a:rPr>
              <a:t>template</a:t>
            </a:r>
            <a:r>
              <a:rPr lang="pt-BR" sz="1600" dirty="0">
                <a:latin typeface="Tahoma" pitchFamily="34" charset="0"/>
              </a:rPr>
              <a:t> match="</a:t>
            </a:r>
            <a:r>
              <a:rPr lang="pt-BR" sz="1600" dirty="0" err="1">
                <a:latin typeface="Tahoma" pitchFamily="34" charset="0"/>
              </a:rPr>
              <a:t>booklist</a:t>
            </a:r>
            <a:r>
              <a:rPr lang="pt-BR" sz="1600" dirty="0">
                <a:latin typeface="Tahoma" pitchFamily="34" charset="0"/>
              </a:rPr>
              <a:t>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      	&lt;</a:t>
            </a:r>
            <a:r>
              <a:rPr lang="pt-BR" sz="1600" dirty="0" err="1">
                <a:latin typeface="Tahoma" pitchFamily="34" charset="0"/>
              </a:rPr>
              <a:t>xsl</a:t>
            </a:r>
            <a:r>
              <a:rPr lang="pt-BR" sz="1600" dirty="0">
                <a:latin typeface="Tahoma" pitchFamily="34" charset="0"/>
              </a:rPr>
              <a:t>:</a:t>
            </a:r>
            <a:r>
              <a:rPr lang="pt-BR" sz="1600" dirty="0" err="1">
                <a:latin typeface="Tahoma" pitchFamily="34" charset="0"/>
              </a:rPr>
              <a:t>apply-templates</a:t>
            </a:r>
            <a:r>
              <a:rPr lang="pt-BR" sz="1600" dirty="0">
                <a:latin typeface="Tahoma" pitchFamily="34" charset="0"/>
              </a:rPr>
              <a:t> </a:t>
            </a:r>
            <a:r>
              <a:rPr lang="pt-BR" sz="1600" b="1" dirty="0" err="1">
                <a:solidFill>
                  <a:schemeClr val="accent2"/>
                </a:solidFill>
                <a:latin typeface="Tahoma" pitchFamily="34" charset="0"/>
              </a:rPr>
              <a:t>select</a:t>
            </a:r>
            <a:r>
              <a:rPr lang="pt-BR" sz="1600" b="1" dirty="0">
                <a:solidFill>
                  <a:schemeClr val="accent2"/>
                </a:solidFill>
                <a:latin typeface="Tahoma" pitchFamily="34" charset="0"/>
              </a:rPr>
              <a:t>="book[@id='MAR99']"</a:t>
            </a:r>
            <a:r>
              <a:rPr lang="pt-BR" sz="1600" dirty="0">
                <a:latin typeface="Tahoma" pitchFamily="34" charset="0"/>
              </a:rPr>
              <a:t>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  	&lt;/</a:t>
            </a:r>
            <a:r>
              <a:rPr lang="pt-BR" sz="1600" dirty="0" err="1">
                <a:latin typeface="Tahoma" pitchFamily="34" charset="0"/>
              </a:rPr>
              <a:t>xsl</a:t>
            </a:r>
            <a:r>
              <a:rPr lang="pt-BR" sz="1600" dirty="0">
                <a:latin typeface="Tahoma" pitchFamily="34" charset="0"/>
              </a:rPr>
              <a:t>:</a:t>
            </a:r>
            <a:r>
              <a:rPr lang="pt-BR" sz="1600" dirty="0" err="1">
                <a:latin typeface="Tahoma" pitchFamily="34" charset="0"/>
              </a:rPr>
              <a:t>template</a:t>
            </a:r>
            <a:r>
              <a:rPr lang="pt-BR" sz="1600" dirty="0">
                <a:latin typeface="Tahoma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BR" sz="1600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	&lt;</a:t>
            </a:r>
            <a:r>
              <a:rPr lang="pt-BR" sz="1600" dirty="0" err="1">
                <a:latin typeface="Tahoma" pitchFamily="34" charset="0"/>
              </a:rPr>
              <a:t>xsl</a:t>
            </a:r>
            <a:r>
              <a:rPr lang="pt-BR" sz="1600" dirty="0">
                <a:latin typeface="Tahoma" pitchFamily="34" charset="0"/>
              </a:rPr>
              <a:t>:</a:t>
            </a:r>
            <a:r>
              <a:rPr lang="pt-BR" sz="1600" dirty="0" err="1">
                <a:latin typeface="Tahoma" pitchFamily="34" charset="0"/>
              </a:rPr>
              <a:t>template</a:t>
            </a:r>
            <a:r>
              <a:rPr lang="pt-BR" sz="1600" dirty="0">
                <a:latin typeface="Tahoma" pitchFamily="34" charset="0"/>
              </a:rPr>
              <a:t> match="book"&gt;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	____________________ Livro ______________________________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      	&lt;</a:t>
            </a:r>
            <a:r>
              <a:rPr lang="pt-BR" sz="1600" dirty="0" err="1">
                <a:latin typeface="Tahoma" pitchFamily="34" charset="0"/>
              </a:rPr>
              <a:t>xsl</a:t>
            </a:r>
            <a:r>
              <a:rPr lang="pt-BR" sz="1600" dirty="0">
                <a:latin typeface="Tahoma" pitchFamily="34" charset="0"/>
              </a:rPr>
              <a:t>:</a:t>
            </a:r>
            <a:r>
              <a:rPr lang="pt-BR" sz="1600" dirty="0" err="1">
                <a:latin typeface="Tahoma" pitchFamily="34" charset="0"/>
              </a:rPr>
              <a:t>apply-templates</a:t>
            </a:r>
            <a:r>
              <a:rPr lang="pt-BR" sz="1600" dirty="0">
                <a:latin typeface="Tahoma" pitchFamily="34" charset="0"/>
              </a:rPr>
              <a:t>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	&lt;/</a:t>
            </a:r>
            <a:r>
              <a:rPr lang="pt-BR" sz="1600" dirty="0" err="1">
                <a:latin typeface="Tahoma" pitchFamily="34" charset="0"/>
              </a:rPr>
              <a:t>xsl</a:t>
            </a:r>
            <a:r>
              <a:rPr lang="pt-BR" sz="1600" dirty="0">
                <a:latin typeface="Tahoma" pitchFamily="34" charset="0"/>
              </a:rPr>
              <a:t>:</a:t>
            </a:r>
            <a:r>
              <a:rPr lang="pt-BR" sz="1600" dirty="0" err="1">
                <a:latin typeface="Tahoma" pitchFamily="34" charset="0"/>
              </a:rPr>
              <a:t>template</a:t>
            </a:r>
            <a:r>
              <a:rPr lang="pt-BR" sz="1600" dirty="0">
                <a:latin typeface="Tahoma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BR" sz="1600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	&lt;</a:t>
            </a:r>
            <a:r>
              <a:rPr lang="pt-BR" sz="1600" dirty="0" err="1">
                <a:latin typeface="Tahoma" pitchFamily="34" charset="0"/>
              </a:rPr>
              <a:t>xsl</a:t>
            </a:r>
            <a:r>
              <a:rPr lang="pt-BR" sz="1600" dirty="0">
                <a:latin typeface="Tahoma" pitchFamily="34" charset="0"/>
              </a:rPr>
              <a:t>:</a:t>
            </a:r>
            <a:r>
              <a:rPr lang="pt-BR" sz="1600" dirty="0" err="1">
                <a:latin typeface="Tahoma" pitchFamily="34" charset="0"/>
              </a:rPr>
              <a:t>template</a:t>
            </a:r>
            <a:r>
              <a:rPr lang="pt-BR" sz="1600" dirty="0">
                <a:latin typeface="Tahoma" pitchFamily="34" charset="0"/>
              </a:rPr>
              <a:t> match="</a:t>
            </a:r>
            <a:r>
              <a:rPr lang="pt-BR" sz="1600" dirty="0" err="1">
                <a:latin typeface="Tahoma" pitchFamily="34" charset="0"/>
              </a:rPr>
              <a:t>author</a:t>
            </a:r>
            <a:r>
              <a:rPr lang="pt-BR" sz="1600" dirty="0">
                <a:latin typeface="Tahoma" pitchFamily="34" charset="0"/>
              </a:rPr>
              <a:t>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	AUTOR: &lt;</a:t>
            </a:r>
            <a:r>
              <a:rPr lang="pt-BR" sz="1600" dirty="0" err="1">
                <a:latin typeface="Tahoma" pitchFamily="34" charset="0"/>
              </a:rPr>
              <a:t>xsl</a:t>
            </a:r>
            <a:r>
              <a:rPr lang="pt-BR" sz="1600" dirty="0">
                <a:latin typeface="Tahoma" pitchFamily="34" charset="0"/>
              </a:rPr>
              <a:t>:</a:t>
            </a:r>
            <a:r>
              <a:rPr lang="pt-BR" sz="1600" dirty="0" err="1">
                <a:latin typeface="Tahoma" pitchFamily="34" charset="0"/>
              </a:rPr>
              <a:t>value-of</a:t>
            </a:r>
            <a:r>
              <a:rPr lang="pt-BR" sz="1600" dirty="0">
                <a:latin typeface="Tahoma" pitchFamily="34" charset="0"/>
              </a:rPr>
              <a:t> </a:t>
            </a:r>
            <a:r>
              <a:rPr lang="pt-BR" sz="1600" dirty="0" err="1">
                <a:latin typeface="Tahoma" pitchFamily="34" charset="0"/>
              </a:rPr>
              <a:t>select</a:t>
            </a:r>
            <a:r>
              <a:rPr lang="pt-BR" sz="1600" dirty="0">
                <a:latin typeface="Tahoma" pitchFamily="34" charset="0"/>
              </a:rPr>
              <a:t>="."/&gt;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	&lt;/</a:t>
            </a:r>
            <a:r>
              <a:rPr lang="pt-BR" sz="1600" dirty="0" err="1">
                <a:latin typeface="Tahoma" pitchFamily="34" charset="0"/>
              </a:rPr>
              <a:t>xsl</a:t>
            </a:r>
            <a:r>
              <a:rPr lang="pt-BR" sz="1600" dirty="0">
                <a:latin typeface="Tahoma" pitchFamily="34" charset="0"/>
              </a:rPr>
              <a:t>:</a:t>
            </a:r>
            <a:r>
              <a:rPr lang="pt-BR" sz="1600" dirty="0" err="1">
                <a:latin typeface="Tahoma" pitchFamily="34" charset="0"/>
              </a:rPr>
              <a:t>template</a:t>
            </a:r>
            <a:r>
              <a:rPr lang="pt-BR" sz="1600" dirty="0">
                <a:latin typeface="Tahoma" pitchFamily="34" charset="0"/>
              </a:rPr>
              <a:t>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&lt;/</a:t>
            </a:r>
            <a:r>
              <a:rPr lang="pt-BR" sz="1600" dirty="0" err="1">
                <a:latin typeface="Tahoma" pitchFamily="34" charset="0"/>
              </a:rPr>
              <a:t>xsl</a:t>
            </a:r>
            <a:r>
              <a:rPr lang="pt-BR" sz="1600" dirty="0">
                <a:latin typeface="Tahoma" pitchFamily="34" charset="0"/>
              </a:rPr>
              <a:t>:</a:t>
            </a:r>
            <a:r>
              <a:rPr lang="pt-BR" sz="1600" dirty="0" err="1">
                <a:latin typeface="Tahoma" pitchFamily="34" charset="0"/>
              </a:rPr>
              <a:t>stylesheet</a:t>
            </a:r>
            <a:r>
              <a:rPr lang="pt-BR" sz="1600" dirty="0">
                <a:latin typeface="Tahoma" pitchFamily="34" charset="0"/>
              </a:rPr>
              <a:t>&gt;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Resultado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  <a:p>
            <a:pPr>
              <a:buFont typeface="Wingdings" pitchFamily="2" charset="2"/>
              <a:buNone/>
            </a:pPr>
            <a:r>
              <a:rPr lang="pt-BR" sz="2000">
                <a:latin typeface="Tahoma" pitchFamily="34" charset="0"/>
              </a:rPr>
              <a:t>__________________Livro__________________________</a:t>
            </a:r>
          </a:p>
          <a:p>
            <a:pPr>
              <a:buFont typeface="Wingdings" pitchFamily="2" charset="2"/>
              <a:buNone/>
            </a:pPr>
            <a:r>
              <a:rPr lang="pt-BR" sz="2000">
                <a:latin typeface="Tahoma" pitchFamily="34" charset="0"/>
              </a:rPr>
              <a:t>      </a:t>
            </a:r>
          </a:p>
          <a:p>
            <a:pPr>
              <a:buFont typeface="Wingdings" pitchFamily="2" charset="2"/>
              <a:buNone/>
            </a:pPr>
            <a:r>
              <a:rPr lang="pt-BR" sz="2000">
                <a:latin typeface="Tahoma" pitchFamily="34" charset="0"/>
              </a:rPr>
              <a:t>AUTOR: Maruyama, H. and Tamura, K. and Uramoto, N.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/>
              <a:t>Gerando um novo documento XML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/>
              <a:t>É possível gerar novas </a:t>
            </a:r>
            <a:r>
              <a:rPr lang="pt-BR" sz="2400" i="1"/>
              <a:t>tags</a:t>
            </a:r>
            <a:r>
              <a:rPr lang="pt-BR" sz="2400"/>
              <a:t> XML na saída, produzindo um novo documento XML de saída a partir da entrada</a:t>
            </a:r>
          </a:p>
          <a:p>
            <a:r>
              <a:rPr lang="pt-BR" sz="2400"/>
              <a:t>Tudo o que não possui o </a:t>
            </a:r>
            <a:r>
              <a:rPr lang="pt-BR" sz="2400" i="1"/>
              <a:t>namespace</a:t>
            </a:r>
            <a:r>
              <a:rPr lang="pt-BR" sz="2400"/>
              <a:t> de XSLT é copiado para a saída</a:t>
            </a:r>
          </a:p>
          <a:p>
            <a:endParaRPr lang="pt-BR" sz="2400"/>
          </a:p>
          <a:p>
            <a:pPr>
              <a:buFont typeface="Wingdings" pitchFamily="2" charset="2"/>
              <a:buNone/>
            </a:pPr>
            <a:r>
              <a:rPr lang="pt-BR" sz="2000">
                <a:latin typeface="Tahoma" pitchFamily="34" charset="0"/>
              </a:rPr>
              <a:t>&lt;xsl:template match="book"&gt;</a:t>
            </a:r>
          </a:p>
          <a:p>
            <a:pPr lvl="1">
              <a:buFont typeface="Wingdings" pitchFamily="2" charset="2"/>
              <a:buNone/>
            </a:pPr>
            <a:r>
              <a:rPr lang="pt-BR" sz="2000">
                <a:latin typeface="Tahoma" pitchFamily="34" charset="0"/>
              </a:rPr>
              <a:t>&lt;livro&gt;</a:t>
            </a:r>
          </a:p>
          <a:p>
            <a:pPr lvl="1">
              <a:buFont typeface="Wingdings" pitchFamily="2" charset="2"/>
              <a:buNone/>
            </a:pPr>
            <a:r>
              <a:rPr lang="pt-BR" sz="2000">
                <a:latin typeface="Tahoma" pitchFamily="34" charset="0"/>
              </a:rPr>
              <a:t>	&lt;xsl:apply-templates/&gt;</a:t>
            </a:r>
          </a:p>
          <a:p>
            <a:pPr lvl="1">
              <a:buFont typeface="Wingdings" pitchFamily="2" charset="2"/>
              <a:buNone/>
            </a:pPr>
            <a:r>
              <a:rPr lang="pt-BR" sz="2000">
                <a:latin typeface="Tahoma" pitchFamily="34" charset="0"/>
              </a:rPr>
              <a:t>&lt;/livro&gt;</a:t>
            </a:r>
          </a:p>
          <a:p>
            <a:pPr>
              <a:buFont typeface="Wingdings" pitchFamily="2" charset="2"/>
              <a:buNone/>
            </a:pPr>
            <a:r>
              <a:rPr lang="pt-BR" sz="2000">
                <a:latin typeface="Tahoma" pitchFamily="34" charset="0"/>
              </a:rPr>
              <a:t>&lt;/xsl:template&gt;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(09-sample.xsl)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4440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&lt;?</a:t>
            </a:r>
            <a:r>
              <a:rPr lang="pt-BR" sz="1600" dirty="0" err="1">
                <a:latin typeface="Tahoma" pitchFamily="34" charset="0"/>
              </a:rPr>
              <a:t>xml</a:t>
            </a:r>
            <a:r>
              <a:rPr lang="pt-BR" sz="1600" dirty="0">
                <a:latin typeface="Tahoma" pitchFamily="34" charset="0"/>
              </a:rPr>
              <a:t> version="1.0"?&gt;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&lt;</a:t>
            </a:r>
            <a:r>
              <a:rPr lang="pt-BR" sz="1600" dirty="0" err="1">
                <a:latin typeface="Tahoma" pitchFamily="34" charset="0"/>
              </a:rPr>
              <a:t>xsl</a:t>
            </a:r>
            <a:r>
              <a:rPr lang="pt-BR" sz="1600" dirty="0">
                <a:latin typeface="Tahoma" pitchFamily="34" charset="0"/>
              </a:rPr>
              <a:t>:</a:t>
            </a:r>
            <a:r>
              <a:rPr lang="pt-BR" sz="1600" dirty="0" err="1">
                <a:latin typeface="Tahoma" pitchFamily="34" charset="0"/>
              </a:rPr>
              <a:t>stylesheet</a:t>
            </a:r>
            <a:r>
              <a:rPr lang="pt-BR" sz="1600" dirty="0">
                <a:latin typeface="Tahoma" pitchFamily="34" charset="0"/>
              </a:rPr>
              <a:t> </a:t>
            </a:r>
            <a:r>
              <a:rPr lang="pt-BR" sz="1600" dirty="0" err="1">
                <a:latin typeface="Tahoma" pitchFamily="34" charset="0"/>
              </a:rPr>
              <a:t>xmlns</a:t>
            </a:r>
            <a:r>
              <a:rPr lang="pt-BR" sz="1600" dirty="0">
                <a:latin typeface="Tahoma" pitchFamily="34" charset="0"/>
              </a:rPr>
              <a:t>:</a:t>
            </a:r>
            <a:r>
              <a:rPr lang="pt-BR" sz="1600" dirty="0" err="1">
                <a:latin typeface="Tahoma" pitchFamily="34" charset="0"/>
              </a:rPr>
              <a:t>xsl</a:t>
            </a:r>
            <a:r>
              <a:rPr lang="pt-BR" sz="1600" dirty="0">
                <a:latin typeface="Tahoma" pitchFamily="34" charset="0"/>
              </a:rPr>
              <a:t>="http://www.w3.org/1999/XSL/Transform" version="1.0"&gt;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&lt;</a:t>
            </a:r>
            <a:r>
              <a:rPr lang="pt-BR" sz="1600" dirty="0" err="1">
                <a:latin typeface="Tahoma" pitchFamily="34" charset="0"/>
              </a:rPr>
              <a:t>xsl</a:t>
            </a:r>
            <a:r>
              <a:rPr lang="pt-BR" sz="1600" dirty="0">
                <a:latin typeface="Tahoma" pitchFamily="34" charset="0"/>
              </a:rPr>
              <a:t>:output </a:t>
            </a:r>
            <a:r>
              <a:rPr lang="pt-BR" sz="1600" dirty="0" err="1">
                <a:latin typeface="Tahoma" pitchFamily="34" charset="0"/>
              </a:rPr>
              <a:t>indent</a:t>
            </a:r>
            <a:r>
              <a:rPr lang="pt-BR" sz="1600" dirty="0">
                <a:latin typeface="Tahoma" pitchFamily="34" charset="0"/>
              </a:rPr>
              <a:t>="</a:t>
            </a:r>
            <a:r>
              <a:rPr lang="pt-BR" sz="1600" dirty="0" err="1">
                <a:latin typeface="Tahoma" pitchFamily="34" charset="0"/>
              </a:rPr>
              <a:t>yes</a:t>
            </a:r>
            <a:r>
              <a:rPr lang="pt-BR" sz="1600" dirty="0">
                <a:latin typeface="Tahoma" pitchFamily="34" charset="0"/>
              </a:rPr>
              <a:t>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BR" sz="1600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	&lt;</a:t>
            </a:r>
            <a:r>
              <a:rPr lang="pt-BR" sz="1600" dirty="0" err="1">
                <a:latin typeface="Tahoma" pitchFamily="34" charset="0"/>
              </a:rPr>
              <a:t>xsl</a:t>
            </a:r>
            <a:r>
              <a:rPr lang="pt-BR" sz="1600" dirty="0">
                <a:latin typeface="Tahoma" pitchFamily="34" charset="0"/>
              </a:rPr>
              <a:t>:</a:t>
            </a:r>
            <a:r>
              <a:rPr lang="pt-BR" sz="1600" dirty="0" err="1">
                <a:latin typeface="Tahoma" pitchFamily="34" charset="0"/>
              </a:rPr>
              <a:t>template</a:t>
            </a:r>
            <a:r>
              <a:rPr lang="pt-BR" sz="1600" dirty="0">
                <a:latin typeface="Tahoma" pitchFamily="34" charset="0"/>
              </a:rPr>
              <a:t> match="</a:t>
            </a:r>
            <a:r>
              <a:rPr lang="pt-BR" sz="1600" dirty="0" err="1">
                <a:latin typeface="Tahoma" pitchFamily="34" charset="0"/>
              </a:rPr>
              <a:t>text</a:t>
            </a:r>
            <a:r>
              <a:rPr lang="pt-BR" sz="1600" dirty="0">
                <a:latin typeface="Tahoma" pitchFamily="34" charset="0"/>
              </a:rPr>
              <a:t>()“/&gt;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BR" sz="1600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	&lt;</a:t>
            </a:r>
            <a:r>
              <a:rPr lang="pt-BR" sz="1600" dirty="0" err="1">
                <a:latin typeface="Tahoma" pitchFamily="34" charset="0"/>
              </a:rPr>
              <a:t>xsl</a:t>
            </a:r>
            <a:r>
              <a:rPr lang="pt-BR" sz="1600" dirty="0">
                <a:latin typeface="Tahoma" pitchFamily="34" charset="0"/>
              </a:rPr>
              <a:t>:</a:t>
            </a:r>
            <a:r>
              <a:rPr lang="pt-BR" sz="1600" dirty="0" err="1">
                <a:latin typeface="Tahoma" pitchFamily="34" charset="0"/>
              </a:rPr>
              <a:t>template</a:t>
            </a:r>
            <a:r>
              <a:rPr lang="pt-BR" sz="1600" dirty="0">
                <a:latin typeface="Tahoma" pitchFamily="34" charset="0"/>
              </a:rPr>
              <a:t> match="</a:t>
            </a:r>
            <a:r>
              <a:rPr lang="pt-BR" sz="1600" dirty="0" err="1">
                <a:latin typeface="Tahoma" pitchFamily="34" charset="0"/>
              </a:rPr>
              <a:t>booklist</a:t>
            </a:r>
            <a:r>
              <a:rPr lang="pt-BR" sz="1600" dirty="0">
                <a:latin typeface="Tahoma" pitchFamily="34" charset="0"/>
              </a:rPr>
              <a:t>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		&lt;</a:t>
            </a:r>
            <a:r>
              <a:rPr lang="pt-BR" sz="1600" dirty="0" err="1">
                <a:latin typeface="Tahoma" pitchFamily="34" charset="0"/>
              </a:rPr>
              <a:t>ListaLivros</a:t>
            </a:r>
            <a:r>
              <a:rPr lang="pt-BR" sz="1600" dirty="0">
                <a:latin typeface="Tahoma" pitchFamily="34" charset="0"/>
              </a:rPr>
              <a:t>&gt;&lt;</a:t>
            </a:r>
            <a:r>
              <a:rPr lang="pt-BR" sz="1600" dirty="0" err="1">
                <a:latin typeface="Tahoma" pitchFamily="34" charset="0"/>
              </a:rPr>
              <a:t>xsl</a:t>
            </a:r>
            <a:r>
              <a:rPr lang="pt-BR" sz="1600" dirty="0">
                <a:latin typeface="Tahoma" pitchFamily="34" charset="0"/>
              </a:rPr>
              <a:t>:</a:t>
            </a:r>
            <a:r>
              <a:rPr lang="pt-BR" sz="1600" dirty="0" err="1">
                <a:latin typeface="Tahoma" pitchFamily="34" charset="0"/>
              </a:rPr>
              <a:t>apply-templates</a:t>
            </a:r>
            <a:r>
              <a:rPr lang="pt-BR" sz="1600" dirty="0">
                <a:latin typeface="Tahoma" pitchFamily="34" charset="0"/>
              </a:rPr>
              <a:t>/&gt;&lt;/</a:t>
            </a:r>
            <a:r>
              <a:rPr lang="pt-BR" sz="1600" dirty="0" err="1">
                <a:latin typeface="Tahoma" pitchFamily="34" charset="0"/>
              </a:rPr>
              <a:t>ListaLivros</a:t>
            </a:r>
            <a:r>
              <a:rPr lang="pt-BR" sz="1600" dirty="0">
                <a:latin typeface="Tahoma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  	&lt;/</a:t>
            </a:r>
            <a:r>
              <a:rPr lang="pt-BR" sz="1600" dirty="0" err="1">
                <a:latin typeface="Tahoma" pitchFamily="34" charset="0"/>
              </a:rPr>
              <a:t>xsl</a:t>
            </a:r>
            <a:r>
              <a:rPr lang="pt-BR" sz="1600" dirty="0">
                <a:latin typeface="Tahoma" pitchFamily="34" charset="0"/>
              </a:rPr>
              <a:t>:</a:t>
            </a:r>
            <a:r>
              <a:rPr lang="pt-BR" sz="1600" dirty="0" err="1">
                <a:latin typeface="Tahoma" pitchFamily="34" charset="0"/>
              </a:rPr>
              <a:t>template</a:t>
            </a:r>
            <a:r>
              <a:rPr lang="pt-BR" sz="1600" dirty="0">
                <a:latin typeface="Tahoma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BR" sz="1600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	&lt;</a:t>
            </a:r>
            <a:r>
              <a:rPr lang="pt-BR" sz="1600" dirty="0" err="1">
                <a:latin typeface="Tahoma" pitchFamily="34" charset="0"/>
              </a:rPr>
              <a:t>xsl</a:t>
            </a:r>
            <a:r>
              <a:rPr lang="pt-BR" sz="1600" dirty="0">
                <a:latin typeface="Tahoma" pitchFamily="34" charset="0"/>
              </a:rPr>
              <a:t>:</a:t>
            </a:r>
            <a:r>
              <a:rPr lang="pt-BR" sz="1600" dirty="0" err="1">
                <a:latin typeface="Tahoma" pitchFamily="34" charset="0"/>
              </a:rPr>
              <a:t>template</a:t>
            </a:r>
            <a:r>
              <a:rPr lang="pt-BR" sz="1600" dirty="0">
                <a:latin typeface="Tahoma" pitchFamily="34" charset="0"/>
              </a:rPr>
              <a:t> match="book"&gt;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    		&lt;Livro&gt;&lt;</a:t>
            </a:r>
            <a:r>
              <a:rPr lang="pt-BR" sz="1600" dirty="0" err="1">
                <a:latin typeface="Tahoma" pitchFamily="34" charset="0"/>
              </a:rPr>
              <a:t>xsl</a:t>
            </a:r>
            <a:r>
              <a:rPr lang="pt-BR" sz="1600" dirty="0">
                <a:latin typeface="Tahoma" pitchFamily="34" charset="0"/>
              </a:rPr>
              <a:t>:</a:t>
            </a:r>
            <a:r>
              <a:rPr lang="pt-BR" sz="1600" dirty="0" err="1">
                <a:latin typeface="Tahoma" pitchFamily="34" charset="0"/>
              </a:rPr>
              <a:t>apply-templates</a:t>
            </a:r>
            <a:r>
              <a:rPr lang="pt-BR" sz="1600" dirty="0">
                <a:latin typeface="Tahoma" pitchFamily="34" charset="0"/>
              </a:rPr>
              <a:t>/&gt;&lt;/Livro&gt;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	&lt;/</a:t>
            </a:r>
            <a:r>
              <a:rPr lang="pt-BR" sz="1600" dirty="0" err="1">
                <a:latin typeface="Tahoma" pitchFamily="34" charset="0"/>
              </a:rPr>
              <a:t>xsl</a:t>
            </a:r>
            <a:r>
              <a:rPr lang="pt-BR" sz="1600" dirty="0">
                <a:latin typeface="Tahoma" pitchFamily="34" charset="0"/>
              </a:rPr>
              <a:t>:</a:t>
            </a:r>
            <a:r>
              <a:rPr lang="pt-BR" sz="1600" dirty="0" err="1">
                <a:latin typeface="Tahoma" pitchFamily="34" charset="0"/>
              </a:rPr>
              <a:t>template</a:t>
            </a:r>
            <a:r>
              <a:rPr lang="pt-BR" sz="1600" dirty="0">
                <a:latin typeface="Tahoma" pitchFamily="34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BR" sz="1600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	&lt;</a:t>
            </a:r>
            <a:r>
              <a:rPr lang="pt-BR" sz="1600" dirty="0" err="1">
                <a:latin typeface="Tahoma" pitchFamily="34" charset="0"/>
              </a:rPr>
              <a:t>xsl</a:t>
            </a:r>
            <a:r>
              <a:rPr lang="pt-BR" sz="1600" dirty="0">
                <a:latin typeface="Tahoma" pitchFamily="34" charset="0"/>
              </a:rPr>
              <a:t>:</a:t>
            </a:r>
            <a:r>
              <a:rPr lang="pt-BR" sz="1600" dirty="0" err="1">
                <a:latin typeface="Tahoma" pitchFamily="34" charset="0"/>
              </a:rPr>
              <a:t>template</a:t>
            </a:r>
            <a:r>
              <a:rPr lang="pt-BR" sz="1600" dirty="0">
                <a:latin typeface="Tahoma" pitchFamily="34" charset="0"/>
              </a:rPr>
              <a:t> match="</a:t>
            </a:r>
            <a:r>
              <a:rPr lang="pt-BR" sz="1600" dirty="0" err="1">
                <a:latin typeface="Tahoma" pitchFamily="34" charset="0"/>
              </a:rPr>
              <a:t>author</a:t>
            </a:r>
            <a:r>
              <a:rPr lang="pt-BR" sz="1600" dirty="0">
                <a:latin typeface="Tahoma" pitchFamily="34" charset="0"/>
              </a:rPr>
              <a:t>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    		&lt;Autor&gt;&lt;</a:t>
            </a:r>
            <a:r>
              <a:rPr lang="pt-BR" sz="1600" dirty="0" err="1">
                <a:latin typeface="Tahoma" pitchFamily="34" charset="0"/>
              </a:rPr>
              <a:t>xsl</a:t>
            </a:r>
            <a:r>
              <a:rPr lang="pt-BR" sz="1600" dirty="0">
                <a:latin typeface="Tahoma" pitchFamily="34" charset="0"/>
              </a:rPr>
              <a:t>:</a:t>
            </a:r>
            <a:r>
              <a:rPr lang="pt-BR" sz="1600" dirty="0" err="1">
                <a:latin typeface="Tahoma" pitchFamily="34" charset="0"/>
              </a:rPr>
              <a:t>value-of</a:t>
            </a:r>
            <a:r>
              <a:rPr lang="pt-BR" sz="1600" dirty="0">
                <a:latin typeface="Tahoma" pitchFamily="34" charset="0"/>
              </a:rPr>
              <a:t> </a:t>
            </a:r>
            <a:r>
              <a:rPr lang="pt-BR" sz="1600" dirty="0" err="1">
                <a:latin typeface="Tahoma" pitchFamily="34" charset="0"/>
              </a:rPr>
              <a:t>select</a:t>
            </a:r>
            <a:r>
              <a:rPr lang="pt-BR" sz="1600" dirty="0">
                <a:latin typeface="Tahoma" pitchFamily="34" charset="0"/>
              </a:rPr>
              <a:t>="."/&gt;&lt;/Autor&gt;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	&lt;/</a:t>
            </a:r>
            <a:r>
              <a:rPr lang="pt-BR" sz="1600" dirty="0" err="1">
                <a:latin typeface="Tahoma" pitchFamily="34" charset="0"/>
              </a:rPr>
              <a:t>xsl</a:t>
            </a:r>
            <a:r>
              <a:rPr lang="pt-BR" sz="1600" dirty="0">
                <a:latin typeface="Tahoma" pitchFamily="34" charset="0"/>
              </a:rPr>
              <a:t>:</a:t>
            </a:r>
            <a:r>
              <a:rPr lang="pt-BR" sz="1600" dirty="0" err="1">
                <a:latin typeface="Tahoma" pitchFamily="34" charset="0"/>
              </a:rPr>
              <a:t>template</a:t>
            </a:r>
            <a:r>
              <a:rPr lang="pt-BR" sz="1600" dirty="0">
                <a:latin typeface="Tahoma" pitchFamily="34" charset="0"/>
              </a:rPr>
              <a:t>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BR" sz="1600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	&lt;</a:t>
            </a:r>
            <a:r>
              <a:rPr lang="pt-BR" sz="1600" dirty="0" err="1">
                <a:latin typeface="Tahoma" pitchFamily="34" charset="0"/>
              </a:rPr>
              <a:t>xsl</a:t>
            </a:r>
            <a:r>
              <a:rPr lang="pt-BR" sz="1600" dirty="0">
                <a:latin typeface="Tahoma" pitchFamily="34" charset="0"/>
              </a:rPr>
              <a:t>:</a:t>
            </a:r>
            <a:r>
              <a:rPr lang="pt-BR" sz="1600" dirty="0" err="1">
                <a:latin typeface="Tahoma" pitchFamily="34" charset="0"/>
              </a:rPr>
              <a:t>template</a:t>
            </a:r>
            <a:r>
              <a:rPr lang="pt-BR" sz="1600" dirty="0">
                <a:latin typeface="Tahoma" pitchFamily="34" charset="0"/>
              </a:rPr>
              <a:t> match="</a:t>
            </a:r>
            <a:r>
              <a:rPr lang="pt-BR" sz="1600" dirty="0" err="1">
                <a:latin typeface="Tahoma" pitchFamily="34" charset="0"/>
              </a:rPr>
              <a:t>title</a:t>
            </a:r>
            <a:r>
              <a:rPr lang="pt-BR" sz="1600" dirty="0">
                <a:latin typeface="Tahoma" pitchFamily="34" charset="0"/>
              </a:rPr>
              <a:t>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    	&lt;Titulo&gt;&lt;</a:t>
            </a:r>
            <a:r>
              <a:rPr lang="pt-BR" sz="1600" dirty="0" err="1">
                <a:latin typeface="Tahoma" pitchFamily="34" charset="0"/>
              </a:rPr>
              <a:t>xsl</a:t>
            </a:r>
            <a:r>
              <a:rPr lang="pt-BR" sz="1600" dirty="0">
                <a:latin typeface="Tahoma" pitchFamily="34" charset="0"/>
              </a:rPr>
              <a:t>:</a:t>
            </a:r>
            <a:r>
              <a:rPr lang="pt-BR" sz="1600" dirty="0" err="1">
                <a:latin typeface="Tahoma" pitchFamily="34" charset="0"/>
              </a:rPr>
              <a:t>value-of</a:t>
            </a:r>
            <a:r>
              <a:rPr lang="pt-BR" sz="1600" dirty="0">
                <a:latin typeface="Tahoma" pitchFamily="34" charset="0"/>
              </a:rPr>
              <a:t> </a:t>
            </a:r>
            <a:r>
              <a:rPr lang="pt-BR" sz="1600" dirty="0" err="1">
                <a:latin typeface="Tahoma" pitchFamily="34" charset="0"/>
              </a:rPr>
              <a:t>select</a:t>
            </a:r>
            <a:r>
              <a:rPr lang="pt-BR" sz="1600" dirty="0">
                <a:latin typeface="Tahoma" pitchFamily="34" charset="0"/>
              </a:rPr>
              <a:t>="."/&gt;&lt;/Titulo&gt;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	&lt;/</a:t>
            </a:r>
            <a:r>
              <a:rPr lang="pt-BR" sz="1600" dirty="0" err="1">
                <a:latin typeface="Tahoma" pitchFamily="34" charset="0"/>
              </a:rPr>
              <a:t>xsl</a:t>
            </a:r>
            <a:r>
              <a:rPr lang="pt-BR" sz="1600" dirty="0">
                <a:latin typeface="Tahoma" pitchFamily="34" charset="0"/>
              </a:rPr>
              <a:t>:</a:t>
            </a:r>
            <a:r>
              <a:rPr lang="pt-BR" sz="1600" dirty="0" err="1">
                <a:latin typeface="Tahoma" pitchFamily="34" charset="0"/>
              </a:rPr>
              <a:t>template</a:t>
            </a:r>
            <a:r>
              <a:rPr lang="pt-BR" sz="1600" dirty="0">
                <a:latin typeface="Tahoma" pitchFamily="34" charset="0"/>
              </a:rPr>
              <a:t>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600" dirty="0">
                <a:latin typeface="Tahoma" pitchFamily="34" charset="0"/>
              </a:rPr>
              <a:t>&lt;/</a:t>
            </a:r>
            <a:r>
              <a:rPr lang="pt-BR" sz="1600" dirty="0" err="1">
                <a:latin typeface="Tahoma" pitchFamily="34" charset="0"/>
              </a:rPr>
              <a:t>xsl</a:t>
            </a:r>
            <a:r>
              <a:rPr lang="pt-BR" sz="1600" dirty="0">
                <a:latin typeface="Tahoma" pitchFamily="34" charset="0"/>
              </a:rPr>
              <a:t>:</a:t>
            </a:r>
            <a:r>
              <a:rPr lang="pt-BR" sz="1600" dirty="0" err="1">
                <a:latin typeface="Tahoma" pitchFamily="34" charset="0"/>
              </a:rPr>
              <a:t>stylesheet</a:t>
            </a:r>
            <a:r>
              <a:rPr lang="pt-BR" sz="1600" dirty="0">
                <a:latin typeface="Tahoma" pitchFamily="34" charset="0"/>
              </a:rPr>
              <a:t>&gt;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Resultado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>
                <a:latin typeface="Tahoma" pitchFamily="34" charset="0"/>
              </a:rPr>
              <a:t>&lt;?xml version="1.0" encoding="UTF-16"?&gt;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>
                <a:latin typeface="Tahoma" pitchFamily="34" charset="0"/>
              </a:rPr>
              <a:t>&lt;ListaLivros&gt;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>
                <a:latin typeface="Tahoma" pitchFamily="34" charset="0"/>
              </a:rPr>
              <a:t>	&lt;Livro&gt;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>
                <a:latin typeface="Tahoma" pitchFamily="34" charset="0"/>
              </a:rPr>
              <a:t>		&lt;Autor&gt;Box, D. and Skonnard, A. and Lam, J.&lt;/Autor&gt;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>
                <a:latin typeface="Tahoma" pitchFamily="34" charset="0"/>
              </a:rPr>
              <a:t>		&lt;Titulo&gt;Essential XML - Beyond Markup&lt;/Titulo&gt;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>
                <a:latin typeface="Tahoma" pitchFamily="34" charset="0"/>
              </a:rPr>
              <a:t>	&lt;/Livro&gt;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>
                <a:latin typeface="Tahoma" pitchFamily="34" charset="0"/>
              </a:rPr>
              <a:t>	&lt;Livro&gt;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>
                <a:latin typeface="Tahoma" pitchFamily="34" charset="0"/>
              </a:rPr>
              <a:t>		&lt;Autor&gt;Maruyama, H. and Tamura, K. and Uramoto, N.&lt;/Autor&gt;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>
                <a:latin typeface="Tahoma" pitchFamily="34" charset="0"/>
              </a:rPr>
              <a:t>		&lt;Titulo&gt;XML and Java: Developing of Web Applications&lt;/Titulo&gt;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>
                <a:latin typeface="Tahoma" pitchFamily="34" charset="0"/>
              </a:rPr>
              <a:t>	&lt;/Livro&gt;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>
                <a:latin typeface="Tahoma" pitchFamily="34" charset="0"/>
              </a:rPr>
              <a:t>	&lt;Livro&gt;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>
                <a:latin typeface="Tahoma" pitchFamily="34" charset="0"/>
              </a:rPr>
              <a:t>		&lt;Autor&gt;Bradley, N.&lt;/Autor&gt;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>
                <a:latin typeface="Tahoma" pitchFamily="34" charset="0"/>
              </a:rPr>
              <a:t>		&lt;Titulo&gt;The XML Companion&lt;/Titulo&gt;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>
                <a:latin typeface="Tahoma" pitchFamily="34" charset="0"/>
              </a:rPr>
              <a:t>	&lt;/Livro&gt;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1800">
                <a:latin typeface="Tahoma" pitchFamily="34" charset="0"/>
              </a:rPr>
              <a:t>&lt;/ListaLivros&gt;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Vejam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em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http://www.w3.org/TR/xslt#</a:t>
            </a:r>
            <a:r>
              <a:rPr lang="pt-BR" dirty="0" err="1">
                <a:hlinkClick r:id="rId2"/>
              </a:rPr>
              <a:t>section-Applying-Template-Rules</a:t>
            </a:r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 </a:t>
            </a:r>
            <a:r>
              <a:rPr lang="en-US" dirty="0" err="1"/>
              <a:t>que</a:t>
            </a:r>
            <a:r>
              <a:rPr lang="en-US" dirty="0"/>
              <a:t> serve </a:t>
            </a:r>
            <a:r>
              <a:rPr lang="en-US" dirty="0" err="1"/>
              <a:t>mesmo</a:t>
            </a:r>
            <a:r>
              <a:rPr lang="en-US" dirty="0"/>
              <a:t> o </a:t>
            </a:r>
            <a:r>
              <a:rPr lang="en-US" dirty="0" err="1"/>
              <a:t>Xpath</a:t>
            </a:r>
            <a:r>
              <a:rPr lang="en-US" dirty="0"/>
              <a:t>?</a:t>
            </a:r>
          </a:p>
        </p:txBody>
      </p:sp>
      <p:pic>
        <p:nvPicPr>
          <p:cNvPr id="144386" name="Picture 2" descr="http://www.w3schools.com/xlink/xpat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3771" y="1560601"/>
            <a:ext cx="4339152" cy="433915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 onde entra a integração de sistemas e interoperabilidade?</a:t>
            </a:r>
            <a:endParaRPr lang="en-U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XPath - Expressões</a:t>
            </a:r>
            <a:endParaRPr lang="pt-BR" b="1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u="sng" dirty="0"/>
              <a:t>Expressão é uma string de texto que consiste de instruções para selecionar alguma estrutura de marcação</a:t>
            </a:r>
          </a:p>
          <a:p>
            <a:r>
              <a:rPr lang="pt-BR" sz="2400" dirty="0"/>
              <a:t>Símbolos especiais:   </a:t>
            </a:r>
          </a:p>
          <a:p>
            <a:pPr lvl="1">
              <a:buFont typeface="Wingdings" pitchFamily="2" charset="2"/>
              <a:buNone/>
            </a:pPr>
            <a:r>
              <a:rPr lang="pt-BR" sz="2000" dirty="0">
                <a:latin typeface="Tahoma" pitchFamily="34" charset="0"/>
              </a:rPr>
              <a:t>"</a:t>
            </a:r>
            <a:r>
              <a:rPr lang="pt-BR" sz="2000" dirty="0">
                <a:solidFill>
                  <a:srgbClr val="FF0000"/>
                </a:solidFill>
                <a:latin typeface="Tahoma" pitchFamily="34" charset="0"/>
              </a:rPr>
              <a:t>/</a:t>
            </a:r>
            <a:r>
              <a:rPr lang="pt-BR" sz="2000" dirty="0">
                <a:latin typeface="Tahoma" pitchFamily="34" charset="0"/>
              </a:rPr>
              <a:t>", "</a:t>
            </a:r>
            <a:r>
              <a:rPr lang="pt-BR" sz="2000" dirty="0">
                <a:solidFill>
                  <a:srgbClr val="FF0000"/>
                </a:solidFill>
                <a:latin typeface="Tahoma" pitchFamily="34" charset="0"/>
              </a:rPr>
              <a:t>*</a:t>
            </a:r>
            <a:r>
              <a:rPr lang="pt-BR" sz="2000" dirty="0">
                <a:latin typeface="Tahoma" pitchFamily="34" charset="0"/>
              </a:rPr>
              <a:t>", "</a:t>
            </a:r>
            <a:r>
              <a:rPr lang="pt-BR" sz="2000" dirty="0">
                <a:solidFill>
                  <a:srgbClr val="FF0000"/>
                </a:solidFill>
                <a:latin typeface="Tahoma" pitchFamily="34" charset="0"/>
              </a:rPr>
              <a:t>.</a:t>
            </a:r>
            <a:r>
              <a:rPr lang="pt-BR" sz="2000" dirty="0">
                <a:latin typeface="Tahoma" pitchFamily="34" charset="0"/>
              </a:rPr>
              <a:t>", "</a:t>
            </a:r>
            <a:r>
              <a:rPr lang="pt-BR" sz="2000" dirty="0">
                <a:solidFill>
                  <a:srgbClr val="FF0000"/>
                </a:solidFill>
                <a:latin typeface="Tahoma" pitchFamily="34" charset="0"/>
              </a:rPr>
              <a:t>..</a:t>
            </a:r>
            <a:r>
              <a:rPr lang="pt-BR" sz="2000" dirty="0">
                <a:latin typeface="Tahoma" pitchFamily="34" charset="0"/>
              </a:rPr>
              <a:t>"</a:t>
            </a:r>
          </a:p>
          <a:p>
            <a:r>
              <a:rPr lang="pt-BR" sz="2400" dirty="0"/>
              <a:t>Expressão mais simples:</a:t>
            </a:r>
          </a:p>
          <a:p>
            <a:pPr lvl="1">
              <a:buFont typeface="Wingdings" pitchFamily="2" charset="2"/>
              <a:buNone/>
            </a:pPr>
            <a:r>
              <a:rPr lang="pt-BR" dirty="0">
                <a:solidFill>
                  <a:srgbClr val="008000"/>
                </a:solidFill>
                <a:latin typeface="Tahoma" pitchFamily="34" charset="0"/>
              </a:rPr>
              <a:t>//livro</a:t>
            </a:r>
          </a:p>
          <a:p>
            <a:r>
              <a:rPr lang="pt-BR" sz="2400" dirty="0"/>
              <a:t>Expressões podem ser usadas para selecionar </a:t>
            </a:r>
          </a:p>
          <a:p>
            <a:pPr lvl="1"/>
            <a:r>
              <a:rPr lang="pt-BR" sz="2000" dirty="0"/>
              <a:t>atributos, comentários, instruções de processamento, ou seqüência de texto entre elementos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9266" name="Picture 2" descr="MCBL00102_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4343400"/>
            <a:ext cx="1676400" cy="1379538"/>
          </a:xfrm>
          <a:prstGeom prst="rect">
            <a:avLst/>
          </a:prstGeom>
          <a:noFill/>
        </p:spPr>
      </p:pic>
      <p:sp>
        <p:nvSpPr>
          <p:cNvPr id="779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Interoperabilidade – Ex. Comércio eletrônico</a:t>
            </a:r>
          </a:p>
        </p:txBody>
      </p:sp>
      <p:pic>
        <p:nvPicPr>
          <p:cNvPr id="779268" name="Picture 4" descr="MCBL00102_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648200"/>
            <a:ext cx="1676400" cy="1379538"/>
          </a:xfrm>
          <a:prstGeom prst="rect">
            <a:avLst/>
          </a:prstGeom>
          <a:noFill/>
        </p:spPr>
      </p:pic>
      <p:pic>
        <p:nvPicPr>
          <p:cNvPr id="779269" name="Picture 5" descr="MCBL00105_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066800"/>
            <a:ext cx="3516313" cy="2752725"/>
          </a:xfrm>
          <a:prstGeom prst="rect">
            <a:avLst/>
          </a:prstGeom>
          <a:noFill/>
        </p:spPr>
      </p:pic>
      <p:pic>
        <p:nvPicPr>
          <p:cNvPr id="779270" name="Picture 6" descr="MCBL00102_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4800600"/>
            <a:ext cx="1676400" cy="1379538"/>
          </a:xfrm>
          <a:prstGeom prst="rect">
            <a:avLst/>
          </a:prstGeom>
          <a:noFill/>
        </p:spPr>
      </p:pic>
      <p:pic>
        <p:nvPicPr>
          <p:cNvPr id="779271" name="Picture 7" descr="MCBL00102_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5478463"/>
            <a:ext cx="1676400" cy="1379537"/>
          </a:xfrm>
          <a:prstGeom prst="rect">
            <a:avLst/>
          </a:prstGeom>
          <a:noFill/>
        </p:spPr>
      </p:pic>
      <p:pic>
        <p:nvPicPr>
          <p:cNvPr id="779272" name="Picture 8" descr="MCBL00102_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752600"/>
            <a:ext cx="1676400" cy="1379538"/>
          </a:xfrm>
          <a:prstGeom prst="rect">
            <a:avLst/>
          </a:prstGeom>
          <a:noFill/>
        </p:spPr>
      </p:pic>
      <p:sp>
        <p:nvSpPr>
          <p:cNvPr id="779273" name="AutoShape 9"/>
          <p:cNvSpPr>
            <a:spLocks noChangeArrowheads="1"/>
          </p:cNvSpPr>
          <p:nvPr/>
        </p:nvSpPr>
        <p:spPr bwMode="auto">
          <a:xfrm>
            <a:off x="914400" y="3914775"/>
            <a:ext cx="304800" cy="609600"/>
          </a:xfrm>
          <a:prstGeom prst="upDownArrow">
            <a:avLst>
              <a:gd name="adj1" fmla="val 50000"/>
              <a:gd name="adj2" fmla="val 4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274" name="AutoShape 10"/>
          <p:cNvSpPr>
            <a:spLocks noChangeArrowheads="1"/>
          </p:cNvSpPr>
          <p:nvPr/>
        </p:nvSpPr>
        <p:spPr bwMode="auto">
          <a:xfrm rot="-5400000">
            <a:off x="4953000" y="2133600"/>
            <a:ext cx="304800" cy="1676400"/>
          </a:xfrm>
          <a:prstGeom prst="upDownArrow">
            <a:avLst>
              <a:gd name="adj1" fmla="val 50000"/>
              <a:gd name="adj2" fmla="val 11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275" name="AutoShape 11"/>
          <p:cNvSpPr>
            <a:spLocks noChangeArrowheads="1"/>
          </p:cNvSpPr>
          <p:nvPr/>
        </p:nvSpPr>
        <p:spPr bwMode="auto">
          <a:xfrm rot="-3577721">
            <a:off x="5410200" y="3048000"/>
            <a:ext cx="304800" cy="2743200"/>
          </a:xfrm>
          <a:prstGeom prst="upDownArrow">
            <a:avLst>
              <a:gd name="adj1" fmla="val 50000"/>
              <a:gd name="adj2" fmla="val 18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276" name="AutoShape 12"/>
          <p:cNvSpPr>
            <a:spLocks noChangeArrowheads="1"/>
          </p:cNvSpPr>
          <p:nvPr/>
        </p:nvSpPr>
        <p:spPr bwMode="auto">
          <a:xfrm>
            <a:off x="3505200" y="3886200"/>
            <a:ext cx="304800" cy="1524000"/>
          </a:xfrm>
          <a:prstGeom prst="upDown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9277" name="AutoShape 13"/>
          <p:cNvSpPr>
            <a:spLocks noChangeArrowheads="1"/>
          </p:cNvSpPr>
          <p:nvPr/>
        </p:nvSpPr>
        <p:spPr bwMode="auto">
          <a:xfrm>
            <a:off x="3657600" y="4419600"/>
            <a:ext cx="762000" cy="533400"/>
          </a:xfrm>
          <a:prstGeom prst="flowChartDocumen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XML</a:t>
            </a:r>
          </a:p>
        </p:txBody>
      </p:sp>
      <p:sp>
        <p:nvSpPr>
          <p:cNvPr id="779279" name="AutoShape 15"/>
          <p:cNvSpPr>
            <a:spLocks noChangeArrowheads="1"/>
          </p:cNvSpPr>
          <p:nvPr/>
        </p:nvSpPr>
        <p:spPr bwMode="auto">
          <a:xfrm>
            <a:off x="1066800" y="4191000"/>
            <a:ext cx="762000" cy="533400"/>
          </a:xfrm>
          <a:prstGeom prst="flowChartDocumen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XML</a:t>
            </a:r>
          </a:p>
        </p:txBody>
      </p:sp>
      <p:sp>
        <p:nvSpPr>
          <p:cNvPr id="779280" name="AutoShape 16"/>
          <p:cNvSpPr>
            <a:spLocks noChangeArrowheads="1"/>
          </p:cNvSpPr>
          <p:nvPr/>
        </p:nvSpPr>
        <p:spPr bwMode="auto">
          <a:xfrm>
            <a:off x="5562600" y="4267200"/>
            <a:ext cx="762000" cy="533400"/>
          </a:xfrm>
          <a:prstGeom prst="flowChartDocumen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XML</a:t>
            </a:r>
          </a:p>
        </p:txBody>
      </p:sp>
      <p:sp>
        <p:nvSpPr>
          <p:cNvPr id="779281" name="AutoShape 17"/>
          <p:cNvSpPr>
            <a:spLocks noChangeArrowheads="1"/>
          </p:cNvSpPr>
          <p:nvPr/>
        </p:nvSpPr>
        <p:spPr bwMode="auto">
          <a:xfrm>
            <a:off x="4724400" y="2590800"/>
            <a:ext cx="762000" cy="533400"/>
          </a:xfrm>
          <a:prstGeom prst="flowChartDocumen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XML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3842" name="Picture 2" descr="MCBL00102_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4343400"/>
            <a:ext cx="1676400" cy="1379538"/>
          </a:xfrm>
          <a:prstGeom prst="rect">
            <a:avLst/>
          </a:prstGeom>
          <a:noFill/>
        </p:spPr>
      </p:pic>
      <p:sp>
        <p:nvSpPr>
          <p:cNvPr id="803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Integração de Sistemas – Ex. Visões XML Distribuídas</a:t>
            </a:r>
          </a:p>
        </p:txBody>
      </p:sp>
      <p:pic>
        <p:nvPicPr>
          <p:cNvPr id="803844" name="Picture 4" descr="MCBL00102_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648200"/>
            <a:ext cx="1676400" cy="1379538"/>
          </a:xfrm>
          <a:prstGeom prst="rect">
            <a:avLst/>
          </a:prstGeom>
          <a:noFill/>
        </p:spPr>
      </p:pic>
      <p:pic>
        <p:nvPicPr>
          <p:cNvPr id="803845" name="Picture 5" descr="MCBL00105_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066800"/>
            <a:ext cx="3516313" cy="2752725"/>
          </a:xfrm>
          <a:prstGeom prst="rect">
            <a:avLst/>
          </a:prstGeom>
          <a:noFill/>
        </p:spPr>
      </p:pic>
      <p:pic>
        <p:nvPicPr>
          <p:cNvPr id="803846" name="Picture 6" descr="MCBL00102_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4800600"/>
            <a:ext cx="1676400" cy="1379538"/>
          </a:xfrm>
          <a:prstGeom prst="rect">
            <a:avLst/>
          </a:prstGeom>
          <a:noFill/>
        </p:spPr>
      </p:pic>
      <p:pic>
        <p:nvPicPr>
          <p:cNvPr id="803847" name="Picture 7" descr="MCBL00102_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5478463"/>
            <a:ext cx="1676400" cy="1379537"/>
          </a:xfrm>
          <a:prstGeom prst="rect">
            <a:avLst/>
          </a:prstGeom>
          <a:noFill/>
        </p:spPr>
      </p:pic>
      <p:pic>
        <p:nvPicPr>
          <p:cNvPr id="803848" name="Picture 8" descr="MCBL00102_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752600"/>
            <a:ext cx="1676400" cy="1379538"/>
          </a:xfrm>
          <a:prstGeom prst="rect">
            <a:avLst/>
          </a:prstGeom>
          <a:noFill/>
        </p:spPr>
      </p:pic>
      <p:sp>
        <p:nvSpPr>
          <p:cNvPr id="803849" name="AutoShape 9"/>
          <p:cNvSpPr>
            <a:spLocks noChangeArrowheads="1"/>
          </p:cNvSpPr>
          <p:nvPr/>
        </p:nvSpPr>
        <p:spPr bwMode="auto">
          <a:xfrm>
            <a:off x="914400" y="3914775"/>
            <a:ext cx="304800" cy="609600"/>
          </a:xfrm>
          <a:prstGeom prst="upDownArrow">
            <a:avLst>
              <a:gd name="adj1" fmla="val 50000"/>
              <a:gd name="adj2" fmla="val 4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3850" name="AutoShape 10"/>
          <p:cNvSpPr>
            <a:spLocks noChangeArrowheads="1"/>
          </p:cNvSpPr>
          <p:nvPr/>
        </p:nvSpPr>
        <p:spPr bwMode="auto">
          <a:xfrm rot="-5400000">
            <a:off x="4953000" y="2133600"/>
            <a:ext cx="304800" cy="1676400"/>
          </a:xfrm>
          <a:prstGeom prst="upDownArrow">
            <a:avLst>
              <a:gd name="adj1" fmla="val 50000"/>
              <a:gd name="adj2" fmla="val 11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3851" name="AutoShape 11"/>
          <p:cNvSpPr>
            <a:spLocks noChangeArrowheads="1"/>
          </p:cNvSpPr>
          <p:nvPr/>
        </p:nvSpPr>
        <p:spPr bwMode="auto">
          <a:xfrm rot="-3577721">
            <a:off x="5410200" y="3048000"/>
            <a:ext cx="304800" cy="2743200"/>
          </a:xfrm>
          <a:prstGeom prst="upDownArrow">
            <a:avLst>
              <a:gd name="adj1" fmla="val 50000"/>
              <a:gd name="adj2" fmla="val 18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3852" name="AutoShape 12"/>
          <p:cNvSpPr>
            <a:spLocks noChangeArrowheads="1"/>
          </p:cNvSpPr>
          <p:nvPr/>
        </p:nvSpPr>
        <p:spPr bwMode="auto">
          <a:xfrm>
            <a:off x="3505200" y="3886200"/>
            <a:ext cx="304800" cy="1524000"/>
          </a:xfrm>
          <a:prstGeom prst="upDown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3853" name="AutoShape 13"/>
          <p:cNvSpPr>
            <a:spLocks noChangeArrowheads="1"/>
          </p:cNvSpPr>
          <p:nvPr/>
        </p:nvSpPr>
        <p:spPr bwMode="auto">
          <a:xfrm>
            <a:off x="3657600" y="4419600"/>
            <a:ext cx="762000" cy="533400"/>
          </a:xfrm>
          <a:prstGeom prst="flowChartDocumen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XML</a:t>
            </a:r>
          </a:p>
        </p:txBody>
      </p:sp>
      <p:sp>
        <p:nvSpPr>
          <p:cNvPr id="803854" name="AutoShape 14"/>
          <p:cNvSpPr>
            <a:spLocks noChangeArrowheads="1"/>
          </p:cNvSpPr>
          <p:nvPr/>
        </p:nvSpPr>
        <p:spPr bwMode="auto">
          <a:xfrm>
            <a:off x="1066800" y="4191000"/>
            <a:ext cx="762000" cy="533400"/>
          </a:xfrm>
          <a:prstGeom prst="flowChartDocumen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XML</a:t>
            </a:r>
          </a:p>
        </p:txBody>
      </p:sp>
      <p:sp>
        <p:nvSpPr>
          <p:cNvPr id="803855" name="AutoShape 15"/>
          <p:cNvSpPr>
            <a:spLocks noChangeArrowheads="1"/>
          </p:cNvSpPr>
          <p:nvPr/>
        </p:nvSpPr>
        <p:spPr bwMode="auto">
          <a:xfrm>
            <a:off x="5562600" y="4267200"/>
            <a:ext cx="762000" cy="533400"/>
          </a:xfrm>
          <a:prstGeom prst="flowChartDocumen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XML</a:t>
            </a:r>
          </a:p>
        </p:txBody>
      </p:sp>
      <p:sp>
        <p:nvSpPr>
          <p:cNvPr id="803856" name="AutoShape 16"/>
          <p:cNvSpPr>
            <a:spLocks noChangeArrowheads="1"/>
          </p:cNvSpPr>
          <p:nvPr/>
        </p:nvSpPr>
        <p:spPr bwMode="auto">
          <a:xfrm>
            <a:off x="4724400" y="2590800"/>
            <a:ext cx="762000" cy="533400"/>
          </a:xfrm>
          <a:prstGeom prst="flowChartDocumen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XML</a:t>
            </a:r>
          </a:p>
        </p:txBody>
      </p:sp>
      <p:sp>
        <p:nvSpPr>
          <p:cNvPr id="803857" name="Oval 17"/>
          <p:cNvSpPr>
            <a:spLocks noChangeArrowheads="1"/>
          </p:cNvSpPr>
          <p:nvPr/>
        </p:nvSpPr>
        <p:spPr bwMode="auto">
          <a:xfrm>
            <a:off x="1990725" y="1519238"/>
            <a:ext cx="3048000" cy="990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/>
              <a:t>Visão XML GLOBAL</a:t>
            </a:r>
          </a:p>
        </p:txBody>
      </p:sp>
      <p:sp>
        <p:nvSpPr>
          <p:cNvPr id="19" name="Cilindro 18"/>
          <p:cNvSpPr/>
          <p:nvPr/>
        </p:nvSpPr>
        <p:spPr bwMode="auto">
          <a:xfrm>
            <a:off x="5929312" y="2886076"/>
            <a:ext cx="814387" cy="587216"/>
          </a:xfrm>
          <a:prstGeom prst="can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Cilindro 19"/>
          <p:cNvSpPr/>
          <p:nvPr/>
        </p:nvSpPr>
        <p:spPr bwMode="auto">
          <a:xfrm>
            <a:off x="6267449" y="5110163"/>
            <a:ext cx="814387" cy="587216"/>
          </a:xfrm>
          <a:prstGeom prst="can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Cilindro 20"/>
          <p:cNvSpPr/>
          <p:nvPr/>
        </p:nvSpPr>
        <p:spPr bwMode="auto">
          <a:xfrm>
            <a:off x="3709987" y="5067301"/>
            <a:ext cx="814387" cy="587216"/>
          </a:xfrm>
          <a:prstGeom prst="can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Cilindro 21"/>
          <p:cNvSpPr/>
          <p:nvPr/>
        </p:nvSpPr>
        <p:spPr bwMode="auto">
          <a:xfrm>
            <a:off x="423861" y="4524376"/>
            <a:ext cx="814387" cy="587216"/>
          </a:xfrm>
          <a:prstGeom prst="can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Clássica de Integração</a:t>
            </a:r>
            <a:endParaRPr lang="en-US" dirty="0"/>
          </a:p>
        </p:txBody>
      </p:sp>
      <p:sp>
        <p:nvSpPr>
          <p:cNvPr id="6" name="Cilindro 5"/>
          <p:cNvSpPr/>
          <p:nvPr/>
        </p:nvSpPr>
        <p:spPr bwMode="auto">
          <a:xfrm>
            <a:off x="842970" y="5534043"/>
            <a:ext cx="1385888" cy="929759"/>
          </a:xfrm>
          <a:prstGeom prst="can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Fonte 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600" dirty="0"/>
              <a:t>Relacional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Cilindro 6"/>
          <p:cNvSpPr/>
          <p:nvPr/>
        </p:nvSpPr>
        <p:spPr bwMode="auto">
          <a:xfrm>
            <a:off x="2870201" y="5534043"/>
            <a:ext cx="1385888" cy="929759"/>
          </a:xfrm>
          <a:prstGeom prst="can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Fonte 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600" dirty="0"/>
              <a:t>Relacional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ilindro 7"/>
          <p:cNvSpPr/>
          <p:nvPr/>
        </p:nvSpPr>
        <p:spPr bwMode="auto">
          <a:xfrm>
            <a:off x="4897432" y="5534043"/>
            <a:ext cx="1385888" cy="929759"/>
          </a:xfrm>
          <a:prstGeom prst="can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Fonte 3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600" dirty="0"/>
              <a:t>OO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ilindro 8"/>
          <p:cNvSpPr/>
          <p:nvPr/>
        </p:nvSpPr>
        <p:spPr bwMode="auto">
          <a:xfrm>
            <a:off x="6924664" y="5534043"/>
            <a:ext cx="1385888" cy="929759"/>
          </a:xfrm>
          <a:prstGeom prst="can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Fonte 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600" dirty="0"/>
              <a:t>XML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tângulo 9"/>
          <p:cNvSpPr/>
          <p:nvPr/>
        </p:nvSpPr>
        <p:spPr bwMode="auto">
          <a:xfrm>
            <a:off x="3000375" y="1785938"/>
            <a:ext cx="2943225" cy="78483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Mediador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tângulo 10"/>
          <p:cNvSpPr/>
          <p:nvPr/>
        </p:nvSpPr>
        <p:spPr bwMode="auto">
          <a:xfrm>
            <a:off x="771524" y="4257675"/>
            <a:ext cx="1543050" cy="630942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Adaptador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dirty="0" err="1"/>
              <a:t>XML-Relacional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tângulo 11"/>
          <p:cNvSpPr/>
          <p:nvPr/>
        </p:nvSpPr>
        <p:spPr bwMode="auto">
          <a:xfrm>
            <a:off x="2795587" y="4257675"/>
            <a:ext cx="1543050" cy="630942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Adaptador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dirty="0" err="1"/>
              <a:t>XML-Relacional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tângulo 12"/>
          <p:cNvSpPr/>
          <p:nvPr/>
        </p:nvSpPr>
        <p:spPr bwMode="auto">
          <a:xfrm>
            <a:off x="4824406" y="4257675"/>
            <a:ext cx="1543050" cy="630942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Adaptador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dirty="0"/>
              <a:t>XML-OO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tângulo 14"/>
          <p:cNvSpPr/>
          <p:nvPr/>
        </p:nvSpPr>
        <p:spPr bwMode="auto">
          <a:xfrm>
            <a:off x="6848471" y="4257675"/>
            <a:ext cx="1543050" cy="630942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Adaptador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dirty="0"/>
              <a:t>XML-XML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" name="Conector de seta reta 16"/>
          <p:cNvCxnSpPr>
            <a:stCxn id="10" idx="2"/>
          </p:cNvCxnSpPr>
          <p:nvPr/>
        </p:nvCxnSpPr>
        <p:spPr bwMode="auto">
          <a:xfrm>
            <a:off x="4443413" y="2600325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arrow"/>
            <a:tailEnd type="arrow"/>
          </a:ln>
          <a:effectLst/>
        </p:spPr>
      </p:cxnSp>
      <p:cxnSp>
        <p:nvCxnSpPr>
          <p:cNvPr id="19" name="Conector de seta reta 18"/>
          <p:cNvCxnSpPr>
            <a:stCxn id="11" idx="0"/>
            <a:endCxn id="10" idx="2"/>
          </p:cNvCxnSpPr>
          <p:nvPr/>
        </p:nvCxnSpPr>
        <p:spPr bwMode="auto">
          <a:xfrm rot="5400000" flipH="1" flipV="1">
            <a:off x="2164065" y="1949753"/>
            <a:ext cx="1686907" cy="292893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1" name="Conector de seta reta 20"/>
          <p:cNvCxnSpPr>
            <a:stCxn id="12" idx="0"/>
            <a:endCxn id="10" idx="2"/>
          </p:cNvCxnSpPr>
          <p:nvPr/>
        </p:nvCxnSpPr>
        <p:spPr bwMode="auto">
          <a:xfrm rot="5400000" flipH="1" flipV="1">
            <a:off x="3176097" y="2961784"/>
            <a:ext cx="1686907" cy="9048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4" name="Conector de seta reta 23"/>
          <p:cNvCxnSpPr>
            <a:stCxn id="13" idx="0"/>
            <a:endCxn id="10" idx="2"/>
          </p:cNvCxnSpPr>
          <p:nvPr/>
        </p:nvCxnSpPr>
        <p:spPr bwMode="auto">
          <a:xfrm rot="16200000" flipV="1">
            <a:off x="4190507" y="2852250"/>
            <a:ext cx="1686907" cy="112394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7" name="Conector de seta reta 26"/>
          <p:cNvCxnSpPr>
            <a:stCxn id="15" idx="0"/>
            <a:endCxn id="10" idx="2"/>
          </p:cNvCxnSpPr>
          <p:nvPr/>
        </p:nvCxnSpPr>
        <p:spPr bwMode="auto">
          <a:xfrm rot="16200000" flipV="1">
            <a:off x="5202539" y="1840218"/>
            <a:ext cx="1686907" cy="31480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0" name="Conector de seta reta 29"/>
          <p:cNvCxnSpPr>
            <a:stCxn id="11" idx="2"/>
            <a:endCxn id="6" idx="1"/>
          </p:cNvCxnSpPr>
          <p:nvPr/>
        </p:nvCxnSpPr>
        <p:spPr bwMode="auto">
          <a:xfrm rot="5400000">
            <a:off x="1216769" y="5207763"/>
            <a:ext cx="645426" cy="713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3" name="Conector de seta reta 32"/>
          <p:cNvCxnSpPr>
            <a:stCxn id="7" idx="1"/>
            <a:endCxn id="12" idx="2"/>
          </p:cNvCxnSpPr>
          <p:nvPr/>
        </p:nvCxnSpPr>
        <p:spPr bwMode="auto">
          <a:xfrm rot="5400000" flipH="1" flipV="1">
            <a:off x="3242415" y="5209347"/>
            <a:ext cx="645426" cy="396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6" name="Conector de seta reta 35"/>
          <p:cNvCxnSpPr>
            <a:stCxn id="8" idx="1"/>
            <a:endCxn id="13" idx="2"/>
          </p:cNvCxnSpPr>
          <p:nvPr/>
        </p:nvCxnSpPr>
        <p:spPr bwMode="auto">
          <a:xfrm rot="5400000" flipH="1" flipV="1">
            <a:off x="5270440" y="5208553"/>
            <a:ext cx="645426" cy="55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9" name="Conector de seta reta 38"/>
          <p:cNvCxnSpPr>
            <a:stCxn id="9" idx="1"/>
            <a:endCxn id="15" idx="2"/>
          </p:cNvCxnSpPr>
          <p:nvPr/>
        </p:nvCxnSpPr>
        <p:spPr bwMode="auto">
          <a:xfrm rot="5400000" flipH="1" flipV="1">
            <a:off x="7296089" y="5210136"/>
            <a:ext cx="645426" cy="23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2" name="Explosão 1 41"/>
          <p:cNvSpPr/>
          <p:nvPr/>
        </p:nvSpPr>
        <p:spPr bwMode="auto">
          <a:xfrm>
            <a:off x="0" y="1700212"/>
            <a:ext cx="2000250" cy="1037273"/>
          </a:xfrm>
          <a:prstGeom prst="irregularSeal1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Usuário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Conector de seta reta 43"/>
          <p:cNvCxnSpPr>
            <a:endCxn id="10" idx="1"/>
          </p:cNvCxnSpPr>
          <p:nvPr/>
        </p:nvCxnSpPr>
        <p:spPr bwMode="auto">
          <a:xfrm flipV="1">
            <a:off x="1728788" y="2178353"/>
            <a:ext cx="1271587" cy="7907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pic>
        <p:nvPicPr>
          <p:cNvPr id="144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2482" y="1600200"/>
            <a:ext cx="527903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Caminhos</a:t>
            </a:r>
          </a:p>
        </p:txBody>
      </p:sp>
      <p:sp>
        <p:nvSpPr>
          <p:cNvPr id="1320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Usado quando quer selecionar algo, independente do contexto corrente</a:t>
            </a:r>
          </a:p>
          <a:p>
            <a:pPr lvl="1"/>
            <a:r>
              <a:rPr lang="pt-BR" dirty="0"/>
              <a:t>Para indicar a raiz do documento, usa-se "</a:t>
            </a:r>
            <a:r>
              <a:rPr lang="pt-BR" b="1" dirty="0">
                <a:solidFill>
                  <a:srgbClr val="FF0000"/>
                </a:solidFill>
                <a:latin typeface="Tahoma" pitchFamily="34" charset="0"/>
              </a:rPr>
              <a:t>/</a:t>
            </a:r>
            <a:r>
              <a:rPr lang="pt-BR" dirty="0">
                <a:latin typeface="Courier New" pitchFamily="49" charset="0"/>
              </a:rPr>
              <a:t>"</a:t>
            </a:r>
            <a:endParaRPr lang="pt-BR" dirty="0"/>
          </a:p>
          <a:p>
            <a:pPr>
              <a:buFont typeface="Wingdings" pitchFamily="2" charset="2"/>
              <a:buNone/>
            </a:pPr>
            <a:r>
              <a:rPr lang="pt-BR" sz="2400" dirty="0">
                <a:latin typeface="Courier New" pitchFamily="49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ahoma" pitchFamily="34" charset="0"/>
              </a:rPr>
              <a:t>/</a:t>
            </a:r>
            <a:r>
              <a:rPr lang="pt-BR" sz="2400" dirty="0">
                <a:solidFill>
                  <a:srgbClr val="008000"/>
                </a:solidFill>
                <a:latin typeface="Tahoma" pitchFamily="34" charset="0"/>
              </a:rPr>
              <a:t>book/</a:t>
            </a:r>
            <a:r>
              <a:rPr lang="pt-BR" sz="2400" dirty="0" err="1">
                <a:solidFill>
                  <a:srgbClr val="008000"/>
                </a:solidFill>
                <a:latin typeface="Tahoma" pitchFamily="34" charset="0"/>
              </a:rPr>
              <a:t>title</a:t>
            </a:r>
            <a:endParaRPr lang="pt-BR" sz="2400" dirty="0">
              <a:solidFill>
                <a:srgbClr val="008000"/>
              </a:solidFill>
              <a:latin typeface="Tahoma" pitchFamily="34" charset="0"/>
            </a:endParaRPr>
          </a:p>
          <a:p>
            <a:pPr lvl="1"/>
            <a:r>
              <a:rPr lang="pt-BR" dirty="0"/>
              <a:t>Selecionar ocorrências de um elemento cujos antecessores não importam, usa-se "</a:t>
            </a:r>
            <a:r>
              <a:rPr lang="pt-BR" b="1" dirty="0">
                <a:solidFill>
                  <a:srgbClr val="FF0000"/>
                </a:solidFill>
                <a:latin typeface="Tahoma" pitchFamily="34" charset="0"/>
              </a:rPr>
              <a:t>//</a:t>
            </a:r>
            <a:r>
              <a:rPr lang="pt-BR" dirty="0"/>
              <a:t>"</a:t>
            </a:r>
          </a:p>
          <a:p>
            <a:pPr lvl="1">
              <a:buFont typeface="Wingdings" pitchFamily="2" charset="2"/>
              <a:buNone/>
            </a:pPr>
            <a:r>
              <a:rPr lang="pt-BR" dirty="0">
                <a:latin typeface="Courier New" pitchFamily="49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ahoma" pitchFamily="34" charset="0"/>
              </a:rPr>
              <a:t>//</a:t>
            </a:r>
            <a:r>
              <a:rPr lang="pt-BR" dirty="0">
                <a:solidFill>
                  <a:srgbClr val="008000"/>
                </a:solidFill>
                <a:latin typeface="Tahoma" pitchFamily="34" charset="0"/>
              </a:rPr>
              <a:t>para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Caminhos</a:t>
            </a:r>
            <a:endParaRPr lang="pt-BR" b="1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Quando os nomes de elementos entre o elemento contexto e o descendente requerido não é conhecido use “*”</a:t>
            </a:r>
            <a:endParaRPr lang="pt-BR" sz="3200" dirty="0"/>
          </a:p>
          <a:p>
            <a:pPr lvl="1"/>
            <a:r>
              <a:rPr lang="pt-BR" sz="2800" dirty="0"/>
              <a:t>Ex: selecionar títulos de capítulos e da introdução</a:t>
            </a:r>
          </a:p>
          <a:p>
            <a:pPr lvl="1">
              <a:buFont typeface="Wingdings" pitchFamily="2" charset="2"/>
              <a:buNone/>
            </a:pPr>
            <a:r>
              <a:rPr lang="pt-BR" dirty="0">
                <a:latin typeface="Courier New" pitchFamily="49" charset="0"/>
              </a:rPr>
              <a:t>   	</a:t>
            </a:r>
            <a:r>
              <a:rPr lang="pt-BR" dirty="0">
                <a:solidFill>
                  <a:srgbClr val="008000"/>
                </a:solidFill>
                <a:latin typeface="Tahoma" pitchFamily="34" charset="0"/>
              </a:rPr>
              <a:t>/livro/</a:t>
            </a:r>
            <a:r>
              <a:rPr lang="pt-BR" dirty="0" err="1">
                <a:solidFill>
                  <a:srgbClr val="008000"/>
                </a:solidFill>
                <a:latin typeface="Tahoma" pitchFamily="34" charset="0"/>
              </a:rPr>
              <a:t>introducao</a:t>
            </a:r>
            <a:r>
              <a:rPr lang="pt-BR" dirty="0">
                <a:solidFill>
                  <a:srgbClr val="008000"/>
                </a:solidFill>
                <a:latin typeface="Tahoma" pitchFamily="34" charset="0"/>
              </a:rPr>
              <a:t>/titulo</a:t>
            </a:r>
            <a:r>
              <a:rPr lang="pt-BR" dirty="0">
                <a:latin typeface="Courier New" pitchFamily="49" charset="0"/>
              </a:rPr>
              <a:t>  </a:t>
            </a:r>
            <a:r>
              <a:rPr lang="pt-BR" sz="2800" dirty="0"/>
              <a:t>e</a:t>
            </a:r>
            <a:r>
              <a:rPr lang="pt-BR" dirty="0">
                <a:latin typeface="Courier New" pitchFamily="49" charset="0"/>
              </a:rPr>
              <a:t>  			</a:t>
            </a:r>
            <a:r>
              <a:rPr lang="pt-BR" dirty="0">
                <a:latin typeface="Tahoma" pitchFamily="34" charset="0"/>
              </a:rPr>
              <a:t>	         </a:t>
            </a:r>
            <a:r>
              <a:rPr lang="pt-BR" dirty="0">
                <a:solidFill>
                  <a:srgbClr val="008000"/>
                </a:solidFill>
                <a:latin typeface="Tahoma" pitchFamily="34" charset="0"/>
              </a:rPr>
              <a:t>/livro/capitulo/titulo</a:t>
            </a:r>
          </a:p>
          <a:p>
            <a:pPr>
              <a:buFont typeface="Wingdings" pitchFamily="2" charset="2"/>
              <a:buNone/>
            </a:pPr>
            <a:r>
              <a:rPr lang="pt-BR" dirty="0">
                <a:latin typeface="Courier New" pitchFamily="49" charset="0"/>
              </a:rPr>
              <a:t>		 	</a:t>
            </a:r>
            <a:r>
              <a:rPr lang="pt-BR" b="1" dirty="0">
                <a:solidFill>
                  <a:schemeClr val="accent2"/>
                </a:solidFill>
                <a:latin typeface="Tahoma" pitchFamily="34" charset="0"/>
              </a:rPr>
              <a:t>/livro/*/titulo</a:t>
            </a:r>
          </a:p>
          <a:p>
            <a:r>
              <a:rPr lang="pt-BR" dirty="0"/>
              <a:t>Múltiplos "</a:t>
            </a:r>
            <a:r>
              <a:rPr lang="pt-BR" dirty="0">
                <a:solidFill>
                  <a:schemeClr val="accent2"/>
                </a:solidFill>
              </a:rPr>
              <a:t>*</a:t>
            </a:r>
            <a:r>
              <a:rPr lang="pt-BR" dirty="0"/>
              <a:t>" podem ser usados para selecionar um maior nível de profundidade</a:t>
            </a:r>
          </a:p>
          <a:p>
            <a:pPr lvl="1"/>
            <a:r>
              <a:rPr lang="pt-BR" dirty="0"/>
              <a:t>Um “</a:t>
            </a:r>
            <a:r>
              <a:rPr lang="pt-BR" dirty="0">
                <a:solidFill>
                  <a:schemeClr val="accent2"/>
                </a:solidFill>
              </a:rPr>
              <a:t>*</a:t>
            </a:r>
            <a:r>
              <a:rPr lang="pt-BR" dirty="0"/>
              <a:t>” para cada nível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3128</TotalTime>
  <Words>4695</Words>
  <Application>Microsoft Office PowerPoint</Application>
  <PresentationFormat>Apresentação na tela (4:3)</PresentationFormat>
  <Paragraphs>731</Paragraphs>
  <Slides>73</Slides>
  <Notes>5</Notes>
  <HiddenSlides>3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73</vt:i4>
      </vt:variant>
    </vt:vector>
  </HeadingPairs>
  <TitlesOfParts>
    <vt:vector size="81" baseType="lpstr">
      <vt:lpstr>Arial</vt:lpstr>
      <vt:lpstr>Courier New</vt:lpstr>
      <vt:lpstr>Helvetica</vt:lpstr>
      <vt:lpstr>Tahoma</vt:lpstr>
      <vt:lpstr>Wingdings</vt:lpstr>
      <vt:lpstr>Wingdings 3</vt:lpstr>
      <vt:lpstr>Design padrão</vt:lpstr>
      <vt:lpstr>Documento</vt:lpstr>
      <vt:lpstr>Integração de Sistemas e XML</vt:lpstr>
      <vt:lpstr>Roteiro da Aula </vt:lpstr>
      <vt:lpstr>XPath</vt:lpstr>
      <vt:lpstr>XPath</vt:lpstr>
      <vt:lpstr>XPath</vt:lpstr>
      <vt:lpstr>É como uma árvore de diretórios...</vt:lpstr>
      <vt:lpstr>XPath - Expressões</vt:lpstr>
      <vt:lpstr>Caminhos</vt:lpstr>
      <vt:lpstr>Caminhos</vt:lpstr>
      <vt:lpstr>Caminhos</vt:lpstr>
      <vt:lpstr>Brincando com XPath...</vt:lpstr>
      <vt:lpstr>Apresentação do PowerPoint</vt:lpstr>
      <vt:lpstr>Exercício 1</vt:lpstr>
      <vt:lpstr>Filtros</vt:lpstr>
      <vt:lpstr>Testes de elementos e atributos</vt:lpstr>
      <vt:lpstr>Comparações</vt:lpstr>
      <vt:lpstr>Testes de elementos e atributos</vt:lpstr>
      <vt:lpstr>Exercício 2</vt:lpstr>
      <vt:lpstr>Funções</vt:lpstr>
      <vt:lpstr>Resumo das funções, XPath 1.0                                                                                       Tabela baseada nas funções apresentadas na página da W3C</vt:lpstr>
      <vt:lpstr>Resumo das funções, XPath 1.0                                                                           Tabela baseada nas funções apresentadas na página da W3C</vt:lpstr>
      <vt:lpstr>Resumo das funções, XPath 1.0                                                                           Tabela baseada nas funções apresentadas na página da W3C</vt:lpstr>
      <vt:lpstr>Resumo das funções, XPath 1.0                                                                                        Tabela baseada nas funções apresentadas na página da W3C</vt:lpstr>
      <vt:lpstr>Resumo das funções, XPath 1.0                                                                                       Tabela baseada nas funções apresentadas na página da W3C</vt:lpstr>
      <vt:lpstr>Java e XPath</vt:lpstr>
      <vt:lpstr>Transformação de Documentos XML XSLT</vt:lpstr>
      <vt:lpstr>Importância de XSLT</vt:lpstr>
      <vt:lpstr>XSLT</vt:lpstr>
      <vt:lpstr>Princípio de funcionamento da transformação</vt:lpstr>
      <vt:lpstr>Style Sheets</vt:lpstr>
      <vt:lpstr>Estrutura Geral</vt:lpstr>
      <vt:lpstr>Estrutura Geral</vt:lpstr>
      <vt:lpstr>Funcionamento</vt:lpstr>
      <vt:lpstr>Processamento</vt:lpstr>
      <vt:lpstr>Exemplo Documento XML</vt:lpstr>
      <vt:lpstr>Exemplo Documento XML</vt:lpstr>
      <vt:lpstr>Processamento recursivo</vt:lpstr>
      <vt:lpstr>Processamento recursivo</vt:lpstr>
      <vt:lpstr>Processamento recursivo</vt:lpstr>
      <vt:lpstr>Processamento recursivo</vt:lpstr>
      <vt:lpstr>Processamento recursivo</vt:lpstr>
      <vt:lpstr>Regras default</vt:lpstr>
      <vt:lpstr>Exemplo (book.xsl)</vt:lpstr>
      <vt:lpstr>Resultado</vt:lpstr>
      <vt:lpstr>Regras default</vt:lpstr>
      <vt:lpstr>Regras default</vt:lpstr>
      <vt:lpstr>Exemplo (book_1.xsl)</vt:lpstr>
      <vt:lpstr>Resultado</vt:lpstr>
      <vt:lpstr>Função name()</vt:lpstr>
      <vt:lpstr>Exemplo (book_2.xsl)</vt:lpstr>
      <vt:lpstr>Resultado</vt:lpstr>
      <vt:lpstr>Exemplo (book_3.xsl)</vt:lpstr>
      <vt:lpstr>Resultado</vt:lpstr>
      <vt:lpstr>Exemplo (book4.xsl)</vt:lpstr>
      <vt:lpstr>Resultado</vt:lpstr>
      <vt:lpstr>Exemplo (book_5.xsl)</vt:lpstr>
      <vt:lpstr>Resultado</vt:lpstr>
      <vt:lpstr>Exemplo (book_06.xsl)</vt:lpstr>
      <vt:lpstr>Resultado</vt:lpstr>
      <vt:lpstr>Exercício 1</vt:lpstr>
      <vt:lpstr>Processamento seletivo</vt:lpstr>
      <vt:lpstr>Exemplo (book_7.xsl)</vt:lpstr>
      <vt:lpstr>Resultado</vt:lpstr>
      <vt:lpstr>Gerando um novo documento XML</vt:lpstr>
      <vt:lpstr>Exemplo (09-sample.xsl)</vt:lpstr>
      <vt:lpstr>Resultado</vt:lpstr>
      <vt:lpstr>Vejam mais em</vt:lpstr>
      <vt:lpstr>Para que serve mesmo o Xpath?</vt:lpstr>
      <vt:lpstr>E onde entra a integração de sistemas e interoperabilidade?</vt:lpstr>
      <vt:lpstr>Interoperabilidade – Ex. Comércio eletrônico</vt:lpstr>
      <vt:lpstr>Integração de Sistemas – Ex. Visões XML Distribuídas</vt:lpstr>
      <vt:lpstr>Arquitetura Clássica de Integração</vt:lpstr>
      <vt:lpstr>Web Services</vt:lpstr>
    </vt:vector>
  </TitlesOfParts>
  <Company>Núcleo de Computação Eletrônica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DISCIPLINA</dc:title>
  <dc:creator>NCE-UFRJ</dc:creator>
  <cp:lastModifiedBy>Sergio Serra</cp:lastModifiedBy>
  <cp:revision>67</cp:revision>
  <dcterms:created xsi:type="dcterms:W3CDTF">2007-04-02T14:31:28Z</dcterms:created>
  <dcterms:modified xsi:type="dcterms:W3CDTF">2020-09-19T14:24:38Z</dcterms:modified>
</cp:coreProperties>
</file>