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4" r:id="rId2"/>
    <p:sldId id="258" r:id="rId3"/>
    <p:sldId id="259" r:id="rId4"/>
    <p:sldId id="281" r:id="rId5"/>
    <p:sldId id="260" r:id="rId6"/>
    <p:sldId id="261" r:id="rId7"/>
    <p:sldId id="267" r:id="rId8"/>
    <p:sldId id="262" r:id="rId9"/>
    <p:sldId id="339" r:id="rId10"/>
    <p:sldId id="265" r:id="rId11"/>
    <p:sldId id="268" r:id="rId12"/>
    <p:sldId id="269" r:id="rId13"/>
    <p:sldId id="340" r:id="rId14"/>
    <p:sldId id="327" r:id="rId15"/>
    <p:sldId id="270" r:id="rId16"/>
    <p:sldId id="271" r:id="rId17"/>
    <p:sldId id="272" r:id="rId18"/>
    <p:sldId id="273" r:id="rId19"/>
    <p:sldId id="289" r:id="rId20"/>
    <p:sldId id="290" r:id="rId21"/>
    <p:sldId id="275" r:id="rId22"/>
    <p:sldId id="274" r:id="rId23"/>
    <p:sldId id="276" r:id="rId24"/>
    <p:sldId id="277" r:id="rId25"/>
    <p:sldId id="278" r:id="rId26"/>
    <p:sldId id="328" r:id="rId27"/>
    <p:sldId id="279" r:id="rId28"/>
    <p:sldId id="282" r:id="rId29"/>
    <p:sldId id="283" r:id="rId30"/>
    <p:sldId id="333" r:id="rId31"/>
    <p:sldId id="284" r:id="rId32"/>
    <p:sldId id="285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86" r:id="rId42"/>
    <p:sldId id="287" r:id="rId43"/>
    <p:sldId id="334" r:id="rId44"/>
    <p:sldId id="288" r:id="rId45"/>
    <p:sldId id="329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35" r:id="rId56"/>
    <p:sldId id="33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32" r:id="rId72"/>
    <p:sldId id="325" r:id="rId73"/>
    <p:sldId id="322" r:id="rId74"/>
    <p:sldId id="323" r:id="rId75"/>
    <p:sldId id="336" r:id="rId76"/>
    <p:sldId id="338" r:id="rId77"/>
    <p:sldId id="331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DC07-BFC7-4814-92E1-14D2AEFB3726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7BCC-42EB-479B-972E-49D513854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7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970DB-5763-4C2C-811F-27DA1B31ABEB}" type="slidenum">
              <a:rPr lang="en-US" altLang="pt-BR"/>
              <a:pPr eaLnBrk="1" hangingPunct="1"/>
              <a:t>37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4813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Os dados estao espalhados.</a:t>
            </a:r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D673B6-4205-4196-B1B0-226A39222217}" type="slidenum">
              <a:rPr lang="en-US" altLang="pt-BR"/>
              <a:pPr eaLnBrk="1" hangingPunct="1"/>
              <a:t>38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28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1F95-05D2-4560-A49A-C9BDF2D2DE1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D9C-DC3B-4781-BC80-9DD2033A523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48" y="2214554"/>
            <a:ext cx="7772400" cy="17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IC 811 – Banco de Dados</a:t>
            </a: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parte 01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71604" y="4643446"/>
            <a:ext cx="6400800" cy="93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Prof. Sérgio Serra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sergioserra@gmail.com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0648"/>
            <a:ext cx="3525938" cy="15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liefnet.com/~/media/DA99AA7D8914489A87CBD3EA8D83B769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8" y="2924944"/>
            <a:ext cx="5508480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– Parte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Conceitos Básicos</a:t>
            </a:r>
          </a:p>
          <a:p>
            <a:pPr lvl="1"/>
            <a:r>
              <a:rPr lang="pt-BR" dirty="0"/>
              <a:t> O que é um banco de dados</a:t>
            </a:r>
          </a:p>
          <a:p>
            <a:pPr lvl="1"/>
            <a:r>
              <a:rPr lang="pt-BR" dirty="0"/>
              <a:t> Como manipular um banco de dados</a:t>
            </a:r>
          </a:p>
          <a:p>
            <a:pPr lvl="1"/>
            <a:r>
              <a:rPr lang="pt-BR" dirty="0"/>
              <a:t> Projetos de Banco de Dados </a:t>
            </a:r>
          </a:p>
          <a:p>
            <a:pPr lvl="1"/>
            <a:r>
              <a:rPr lang="pt-BR" dirty="0"/>
              <a:t> Tópicos Importantes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Aplicações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 Leia o seguinte artigo publicado na edição de Dezembro/2008 da revista SBC Horizontes: “</a:t>
            </a:r>
            <a:r>
              <a:rPr lang="pt-BR" i="1" dirty="0"/>
              <a:t>Qual o Papel de um DBA</a:t>
            </a:r>
            <a:r>
              <a:rPr lang="pt-BR" dirty="0"/>
              <a:t>?”, por Carina F. Dorneles e Ronaldo S. Mello.</a:t>
            </a:r>
          </a:p>
          <a:p>
            <a:pPr>
              <a:buNone/>
            </a:pPr>
            <a:r>
              <a:rPr lang="pt-BR" dirty="0"/>
              <a:t>Responda:</a:t>
            </a:r>
          </a:p>
          <a:p>
            <a:pPr>
              <a:buNone/>
            </a:pPr>
            <a:r>
              <a:rPr lang="pt-BR" dirty="0"/>
              <a:t>1. Quais são as opções de carreira em BD ou o que faz um profissional de </a:t>
            </a:r>
          </a:p>
          <a:p>
            <a:pPr>
              <a:buNone/>
            </a:pPr>
            <a:r>
              <a:rPr lang="pt-BR" dirty="0"/>
              <a:t>BD?</a:t>
            </a:r>
          </a:p>
          <a:p>
            <a:pPr>
              <a:buNone/>
            </a:pPr>
            <a:r>
              <a:rPr lang="pt-BR" dirty="0"/>
              <a:t>2. Quais são as maiores empresas de BD no Brasil e no exterior?</a:t>
            </a:r>
          </a:p>
          <a:p>
            <a:pPr>
              <a:buNone/>
            </a:pPr>
            <a:r>
              <a:rPr lang="pt-BR" dirty="0"/>
              <a:t>3. Quais são os grupos de pesquisa em BD no Brasil e quem são seus </a:t>
            </a:r>
          </a:p>
          <a:p>
            <a:pPr>
              <a:buNone/>
            </a:pPr>
            <a:r>
              <a:rPr lang="pt-BR" dirty="0"/>
              <a:t>líderes?</a:t>
            </a:r>
          </a:p>
          <a:p>
            <a:pPr>
              <a:buNone/>
            </a:pPr>
            <a:r>
              <a:rPr lang="pt-BR" dirty="0"/>
              <a:t>4. Quais são os temas de pesquisa em BD na UFRJ e quem são seus </a:t>
            </a:r>
          </a:p>
          <a:p>
            <a:pPr>
              <a:buNone/>
            </a:pPr>
            <a:r>
              <a:rPr lang="pt-BR" dirty="0"/>
              <a:t>pesquisadores?</a:t>
            </a:r>
          </a:p>
          <a:p>
            <a:pPr>
              <a:buNone/>
            </a:pPr>
            <a:r>
              <a:rPr lang="pt-BR" dirty="0"/>
              <a:t>5. Faça um breve pesquisa salarial e compare os salários do DBA com o de Analista de Sistemas.</a:t>
            </a:r>
          </a:p>
          <a:p>
            <a:pPr>
              <a:buNone/>
            </a:pPr>
            <a:r>
              <a:rPr lang="pt-BR" dirty="0"/>
              <a:t> Entrega por </a:t>
            </a:r>
            <a:r>
              <a:rPr lang="pt-BR" dirty="0" err="1"/>
              <a:t>email</a:t>
            </a:r>
            <a:r>
              <a:rPr lang="pt-BR" dirty="0"/>
              <a:t> e por papel em sala de aula</a:t>
            </a:r>
          </a:p>
          <a:p>
            <a:pPr>
              <a:buNone/>
            </a:pPr>
            <a:r>
              <a:rPr lang="pt-BR" dirty="0"/>
              <a:t> ASSUNTO: IC 508- NOME DO ALUNO</a:t>
            </a:r>
          </a:p>
          <a:p>
            <a:pPr>
              <a:buNone/>
            </a:pPr>
            <a:r>
              <a:rPr lang="pt-BR" dirty="0"/>
              <a:t> TEXTO: respostas até 600 palavras (sem </a:t>
            </a:r>
            <a:r>
              <a:rPr lang="pt-BR" dirty="0" err="1"/>
              <a:t>cut</a:t>
            </a:r>
            <a:r>
              <a:rPr lang="pt-BR" dirty="0"/>
              <a:t>/paste)</a:t>
            </a:r>
          </a:p>
          <a:p>
            <a:pPr>
              <a:buNone/>
            </a:pPr>
            <a:r>
              <a:rPr lang="pt-BR" dirty="0"/>
              <a:t> PRAZO: até às 10hs – próxima aula</a:t>
            </a:r>
          </a:p>
        </p:txBody>
      </p:sp>
      <p:pic>
        <p:nvPicPr>
          <p:cNvPr id="4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Nossos objetivos em na disciplina Banco de Dados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/>
              <a:t>O que é um banco de dados?</a:t>
            </a:r>
          </a:p>
          <a:p>
            <a:r>
              <a:rPr lang="pt-BR" dirty="0"/>
              <a:t>Como modelar dados?</a:t>
            </a:r>
          </a:p>
          <a:p>
            <a:r>
              <a:rPr lang="pt-BR" dirty="0"/>
              <a:t>Como manipular um banco de dados?</a:t>
            </a:r>
          </a:p>
        </p:txBody>
      </p:sp>
      <p:pic>
        <p:nvPicPr>
          <p:cNvPr id="14338" name="Picture 2" descr="http://3.bp.blogspot.com/_FUzJxgL6xV4/TJAJT5pFcdI/AAAAAAAAABk/hQXiHUsVTek/s1600/banco_de_dado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80" y="3356992"/>
            <a:ext cx="3960440" cy="32054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Nosso objetivo neste módulo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/>
              <a:t>O que é um banco de dados?</a:t>
            </a:r>
          </a:p>
        </p:txBody>
      </p:sp>
      <p:pic>
        <p:nvPicPr>
          <p:cNvPr id="6" name="Picture 4" descr="http://thumbs.dreamstime.com/z/capit%C3%A3o-de-mar-idea-dos-desenhos-animados-513771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4"/>
          <a:stretch/>
        </p:blipFill>
        <p:spPr bwMode="auto">
          <a:xfrm>
            <a:off x="755576" y="2410306"/>
            <a:ext cx="3600399" cy="419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 em Elipse 3"/>
          <p:cNvSpPr/>
          <p:nvPr/>
        </p:nvSpPr>
        <p:spPr>
          <a:xfrm>
            <a:off x="5868144" y="2060848"/>
            <a:ext cx="2818656" cy="2448272"/>
          </a:xfrm>
          <a:prstGeom prst="wedgeEllipseCallout">
            <a:avLst>
              <a:gd name="adj1" fmla="val -122054"/>
              <a:gd name="adj2" fmla="val 11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Sem saber isso você </a:t>
            </a:r>
            <a:r>
              <a:rPr lang="pt-BR" sz="2800" b="1" dirty="0"/>
              <a:t>não sairá </a:t>
            </a:r>
            <a:r>
              <a:rPr lang="pt-BR" sz="2800" dirty="0"/>
              <a:t>da disciplina!</a:t>
            </a:r>
          </a:p>
        </p:txBody>
      </p:sp>
    </p:spTree>
    <p:extLst>
      <p:ext uri="{BB962C8B-B14F-4D97-AF65-F5344CB8AC3E}">
        <p14:creationId xmlns:p14="http://schemas.microsoft.com/office/powerpoint/2010/main" val="31620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11266" name="Picture 2" descr="http://www.essaseoutras.com.br/wp-content/uploads/2011/08/pinturas-rupestres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90319"/>
            <a:ext cx="6619562" cy="5158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2267744" y="1628800"/>
            <a:ext cx="5129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Muito Antigamente..... Pedra</a:t>
            </a:r>
          </a:p>
        </p:txBody>
      </p:sp>
    </p:spTree>
    <p:extLst>
      <p:ext uri="{BB962C8B-B14F-4D97-AF65-F5344CB8AC3E}">
        <p14:creationId xmlns:p14="http://schemas.microsoft.com/office/powerpoint/2010/main" val="25904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429552" cy="42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1000100" y="1515342"/>
            <a:ext cx="483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Antigamente..... fichário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Fichário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Uma gaveta aberta por vez</a:t>
            </a:r>
          </a:p>
          <a:p>
            <a:r>
              <a:rPr lang="pt-BR" dirty="0"/>
              <a:t>Uma pessoa por vez acessando</a:t>
            </a:r>
          </a:p>
          <a:p>
            <a:r>
              <a:rPr lang="pt-BR" dirty="0"/>
              <a:t>Busca </a:t>
            </a:r>
            <a:r>
              <a:rPr lang="pt-BR" dirty="0" err="1"/>
              <a:t>sequencial</a:t>
            </a:r>
            <a:endParaRPr lang="pt-BR" dirty="0"/>
          </a:p>
          <a:p>
            <a:r>
              <a:rPr lang="pt-BR" dirty="0"/>
              <a:t>Quem que pode atualizar a ficha?</a:t>
            </a:r>
          </a:p>
          <a:p>
            <a:r>
              <a:rPr lang="pt-BR" dirty="0"/>
              <a:t>Posso tirar duas fichas ao mesmo tempo?</a:t>
            </a:r>
          </a:p>
          <a:p>
            <a:r>
              <a:rPr lang="pt-BR" dirty="0"/>
              <a:t>Duas pessoas diferentes podem ter fichas?</a:t>
            </a:r>
          </a:p>
          <a:p>
            <a:r>
              <a:rPr lang="pt-BR" dirty="0"/>
              <a:t>E se enquanto uma pessoa está com a ficha,</a:t>
            </a:r>
          </a:p>
          <a:p>
            <a:pPr lvl="1"/>
            <a:r>
              <a:rPr lang="pt-BR" dirty="0"/>
              <a:t>uma outra acessa o fichário,</a:t>
            </a:r>
          </a:p>
          <a:p>
            <a:pPr lvl="1"/>
            <a:r>
              <a:rPr lang="pt-BR" dirty="0"/>
              <a:t>não encontra a ficha,</a:t>
            </a:r>
          </a:p>
          <a:p>
            <a:pPr lvl="1"/>
            <a:r>
              <a:rPr lang="pt-BR" dirty="0"/>
              <a:t>então cria uma nova ficha;</a:t>
            </a:r>
          </a:p>
          <a:p>
            <a:pPr lvl="1"/>
            <a:r>
              <a:rPr lang="pt-BR" dirty="0"/>
              <a:t>quando a uma devolver a ficha,</a:t>
            </a:r>
          </a:p>
          <a:p>
            <a:pPr lvl="1"/>
            <a:r>
              <a:rPr lang="pt-BR" dirty="0"/>
              <a:t>serão duas fichas diferentes</a:t>
            </a:r>
          </a:p>
          <a:p>
            <a:pPr lvl="1"/>
            <a:r>
              <a:rPr lang="pt-BR" dirty="0"/>
              <a:t>para o mesmo cliente!</a:t>
            </a:r>
          </a:p>
          <a:p>
            <a:r>
              <a:rPr lang="pt-BR" dirty="0"/>
              <a:t>E se perde a ficha?</a:t>
            </a:r>
          </a:p>
          <a:p>
            <a:r>
              <a:rPr lang="pt-BR" dirty="0"/>
              <a:t>E se pega fogo em tudo?</a:t>
            </a:r>
          </a:p>
          <a:p>
            <a:r>
              <a:rPr lang="pt-BR" dirty="0"/>
              <a:t>E SE PRECISAR DE FICHÁRIOS DIFERENTES </a:t>
            </a:r>
            <a:br>
              <a:rPr lang="pt-BR" dirty="0"/>
            </a:br>
            <a:r>
              <a:rPr lang="pt-BR" dirty="0"/>
              <a:t>PARA DADOS DIFERENTES?</a:t>
            </a:r>
          </a:p>
        </p:txBody>
      </p:sp>
      <p:pic>
        <p:nvPicPr>
          <p:cNvPr id="4" name="Picture 3" descr="http://img.vivaolinux.com.br/imagens/artigos/comunidade/28-ipa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2071678"/>
            <a:ext cx="3214678" cy="2509774"/>
          </a:xfrm>
          <a:prstGeom prst="rect">
            <a:avLst/>
          </a:prstGeom>
          <a:noFill/>
        </p:spPr>
      </p:pic>
      <p:pic>
        <p:nvPicPr>
          <p:cNvPr id="12290" name="Picture 2" descr="http://www.grzero.com.br/wp-content/uploads/2011/04/verizon-xv6800-smartphon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500042"/>
            <a:ext cx="1514252" cy="1481128"/>
          </a:xfrm>
          <a:prstGeom prst="rect">
            <a:avLst/>
          </a:prstGeom>
          <a:noFill/>
        </p:spPr>
      </p:pic>
      <p:pic>
        <p:nvPicPr>
          <p:cNvPr id="12292" name="Picture 4" descr="computador de madei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689938"/>
            <a:ext cx="3382766" cy="2064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da UFRRJ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400" y="1297645"/>
            <a:ext cx="7032940" cy="544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457200" y="1268760"/>
            <a:ext cx="328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HOJE em dia.....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Metadados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Sergio</a:t>
                      </a:r>
                      <a:r>
                        <a:rPr lang="pt-BR" baseline="0" dirty="0"/>
                        <a:t> Serra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Maltar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maltar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Nilton 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rizzo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791168"/>
              </p:ext>
            </p:extLst>
          </p:nvPr>
        </p:nvGraphicFramePr>
        <p:xfrm>
          <a:off x="500034" y="314324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Sergio</a:t>
                      </a:r>
                      <a:r>
                        <a:rPr lang="pt-BR" baseline="0" dirty="0"/>
                        <a:t> Serra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Maltar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DEMAT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maltar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Nilton 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rizzo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071802" y="485776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92D050"/>
                </a:solidFill>
              </a:rPr>
              <a:t>O que são dados?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71736" y="5857892"/>
            <a:ext cx="455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O que são </a:t>
            </a:r>
            <a:r>
              <a:rPr lang="pt-BR" sz="3600" b="1" dirty="0" err="1">
                <a:solidFill>
                  <a:srgbClr val="FF0000"/>
                </a:solidFill>
              </a:rPr>
              <a:t>metadados</a:t>
            </a:r>
            <a:r>
              <a:rPr lang="pt-BR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379830" y="3466325"/>
            <a:ext cx="1728192" cy="129614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230208" y="3040011"/>
            <a:ext cx="8590263" cy="518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258289" y="1263268"/>
            <a:ext cx="8562181" cy="55466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Metadados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Dado</a:t>
            </a:r>
            <a:r>
              <a:rPr lang="pt-BR" dirty="0"/>
              <a:t>: </a:t>
            </a:r>
            <a:r>
              <a:rPr lang="pt-BR" b="1" dirty="0"/>
              <a:t>fato</a:t>
            </a:r>
            <a:r>
              <a:rPr lang="pt-BR" dirty="0"/>
              <a:t> do mundo real que está registrado e possui um significado implícito  no contexto de um domínio de aplicação</a:t>
            </a:r>
          </a:p>
          <a:p>
            <a:pPr lvl="1"/>
            <a:r>
              <a:rPr lang="pt-BR" dirty="0"/>
              <a:t>exemplos: Sergio Serra, DEMAT</a:t>
            </a:r>
          </a:p>
          <a:p>
            <a:r>
              <a:rPr lang="pt-BR" dirty="0"/>
              <a:t> </a:t>
            </a:r>
            <a:r>
              <a:rPr lang="pt-BR" b="1" dirty="0"/>
              <a:t>Informação</a:t>
            </a:r>
            <a:r>
              <a:rPr lang="pt-BR" dirty="0"/>
              <a:t>: </a:t>
            </a:r>
            <a:r>
              <a:rPr lang="pt-BR" b="1" dirty="0"/>
              <a:t>fato útil </a:t>
            </a:r>
            <a:r>
              <a:rPr lang="pt-BR" dirty="0"/>
              <a:t>que pode ser extraído direta ou indiretamente a partir dos dados</a:t>
            </a:r>
          </a:p>
          <a:p>
            <a:pPr lvl="1"/>
            <a:r>
              <a:rPr lang="pt-BR" dirty="0"/>
              <a:t> exemplos: Nome, email</a:t>
            </a:r>
          </a:p>
          <a:p>
            <a:r>
              <a:rPr lang="pt-BR" b="1" dirty="0"/>
              <a:t>Metadado</a:t>
            </a:r>
            <a:r>
              <a:rPr lang="pt-BR" dirty="0"/>
              <a:t>: dado que </a:t>
            </a:r>
            <a:r>
              <a:rPr lang="pt-BR" b="1" dirty="0"/>
              <a:t>descreve</a:t>
            </a:r>
            <a:r>
              <a:rPr lang="pt-BR" dirty="0"/>
              <a:t> o dado</a:t>
            </a:r>
          </a:p>
          <a:p>
            <a:pPr lvl="1"/>
            <a:r>
              <a:rPr lang="pt-BR" dirty="0"/>
              <a:t> exemplos: header do </a:t>
            </a:r>
            <a:r>
              <a:rPr lang="pt-BR" dirty="0" err="1"/>
              <a:t>email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Programa Analítico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580" y="1261535"/>
            <a:ext cx="4287420" cy="5312062"/>
          </a:xfrm>
        </p:spPr>
        <p:txBody>
          <a:bodyPr>
            <a:noAutofit/>
          </a:bodyPr>
          <a:lstStyle/>
          <a:p>
            <a:r>
              <a:rPr lang="pt-BR" sz="1200" b="1" dirty="0"/>
              <a:t>I – Introdução a Sistemas Gerenciadores de Bancos de Dados</a:t>
            </a:r>
            <a:endParaRPr lang="pt-BR" sz="1200" dirty="0"/>
          </a:p>
          <a:p>
            <a:r>
              <a:rPr lang="pt-BR" sz="1200" dirty="0"/>
              <a:t>1.1  Introdução aos bancos de dados</a:t>
            </a:r>
          </a:p>
          <a:p>
            <a:r>
              <a:rPr lang="pt-BR" sz="1200" dirty="0"/>
              <a:t>1.2  Características da abordagem de banco de dados</a:t>
            </a:r>
          </a:p>
          <a:p>
            <a:r>
              <a:rPr lang="pt-BR" sz="1200" dirty="0"/>
              <a:t>1.3  Vantagens de usar a abordagem de SGBD</a:t>
            </a:r>
          </a:p>
          <a:p>
            <a:r>
              <a:rPr lang="pt-BR" sz="1200" dirty="0"/>
              <a:t>1.4  Arquitetura de SGBD</a:t>
            </a:r>
          </a:p>
          <a:p>
            <a:r>
              <a:rPr lang="pt-BR" sz="1200" dirty="0"/>
              <a:t>1.5  Modelos de dados, esquemas e instâncias</a:t>
            </a:r>
          </a:p>
          <a:p>
            <a:r>
              <a:rPr lang="pt-BR" sz="1200" dirty="0"/>
              <a:t>1.6  Arquitetura de três esquemas e independência de dados</a:t>
            </a:r>
          </a:p>
          <a:p>
            <a:r>
              <a:rPr lang="pt-BR" sz="1200" dirty="0"/>
              <a:t>1.7  Arquiteturas centralizadas e cliente/servidor para SGBDs</a:t>
            </a:r>
          </a:p>
          <a:p>
            <a:r>
              <a:rPr lang="pt-BR" sz="1200" dirty="0"/>
              <a:t>1.8  Classificação dos sistemas gerenciadores de banco de dados</a:t>
            </a:r>
          </a:p>
          <a:p>
            <a:r>
              <a:rPr lang="pt-BR" sz="1200" dirty="0"/>
              <a:t> </a:t>
            </a:r>
          </a:p>
          <a:p>
            <a:r>
              <a:rPr lang="pt-BR" sz="1200" b="1" dirty="0"/>
              <a:t>II – Conceitos de Modelagem Conceitual de Dados</a:t>
            </a:r>
            <a:endParaRPr lang="pt-BR" sz="1200" dirty="0"/>
          </a:p>
          <a:p>
            <a:r>
              <a:rPr lang="pt-BR" sz="1200" dirty="0"/>
              <a:t>2.1  Metodologias de projeto de Banco de Dados  (Projeto Top-Down, Projeto </a:t>
            </a:r>
            <a:r>
              <a:rPr lang="pt-BR" sz="1200" dirty="0" err="1"/>
              <a:t>Bottom-Up</a:t>
            </a:r>
            <a:r>
              <a:rPr lang="pt-BR" sz="1200" dirty="0"/>
              <a:t>)</a:t>
            </a:r>
          </a:p>
          <a:p>
            <a:r>
              <a:rPr lang="pt-BR" sz="1200" dirty="0"/>
              <a:t>2.2  Projeto Top-Down de Banco de Dados (Projeto conceitual, lógico e </a:t>
            </a:r>
            <a:r>
              <a:rPr lang="pt-BR" sz="1200" dirty="0" err="1"/>
              <a:t>fisico</a:t>
            </a:r>
            <a:r>
              <a:rPr lang="pt-BR" sz="1200" dirty="0"/>
              <a:t>)</a:t>
            </a:r>
          </a:p>
          <a:p>
            <a:r>
              <a:rPr lang="pt-BR" sz="1200" dirty="0"/>
              <a:t>2.3  Modelagem Conceitual de Dados </a:t>
            </a:r>
          </a:p>
          <a:p>
            <a:r>
              <a:rPr lang="pt-BR" sz="1200" dirty="0"/>
              <a:t>2.3.1  Entidades, Relacionamentos, Atributos</a:t>
            </a:r>
          </a:p>
          <a:p>
            <a:r>
              <a:rPr lang="pt-BR" sz="1200" dirty="0"/>
              <a:t>2.3.2  Generalização, Especialização</a:t>
            </a:r>
          </a:p>
          <a:p>
            <a:r>
              <a:rPr lang="pt-BR" sz="1200" dirty="0"/>
              <a:t>2.3.3  Entidades Fracas</a:t>
            </a:r>
          </a:p>
          <a:p>
            <a:r>
              <a:rPr lang="pt-BR" sz="1200" dirty="0"/>
              <a:t>2.3.4  Tipos de Relacionamentos</a:t>
            </a:r>
          </a:p>
          <a:p>
            <a:r>
              <a:rPr lang="pt-BR" sz="1200" dirty="0"/>
              <a:t>2.4  Modelagem de dados (ER, EER e UML)</a:t>
            </a:r>
          </a:p>
          <a:p>
            <a:r>
              <a:rPr lang="pt-BR" sz="1200" dirty="0"/>
              <a:t>2.5 Mapeamentos </a:t>
            </a:r>
            <a:r>
              <a:rPr lang="pt-BR" sz="1200" dirty="0" err="1"/>
              <a:t>ER-Conceitual</a:t>
            </a:r>
            <a:endParaRPr lang="pt-BR" sz="1200" dirty="0"/>
          </a:p>
          <a:p>
            <a:r>
              <a:rPr lang="pt-BR" sz="1200" dirty="0"/>
              <a:t>2.6 Projeto </a:t>
            </a:r>
            <a:r>
              <a:rPr lang="pt-BR" sz="1200" dirty="0" err="1"/>
              <a:t>Bottom-Up</a:t>
            </a:r>
            <a:r>
              <a:rPr lang="pt-BR" sz="1200" dirty="0"/>
              <a:t> de Banco de Dados</a:t>
            </a:r>
          </a:p>
          <a:p>
            <a:r>
              <a:rPr lang="pt-BR" sz="1200" dirty="0"/>
              <a:t>2.7 Engenharia Reversa</a:t>
            </a:r>
          </a:p>
          <a:p>
            <a:r>
              <a:rPr lang="pt-BR" sz="1200" dirty="0"/>
              <a:t> 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12596" y="1052736"/>
            <a:ext cx="414786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1400" b="1" dirty="0"/>
              <a:t>III – Conceitos de Modelagem Relacional  de Dados</a:t>
            </a:r>
            <a:endParaRPr lang="pt-BR" sz="1400" dirty="0"/>
          </a:p>
          <a:p>
            <a:r>
              <a:rPr lang="pt-BR" sz="1400" dirty="0"/>
              <a:t>3.1  Conceitos do Modelo Relacional</a:t>
            </a:r>
          </a:p>
          <a:p>
            <a:r>
              <a:rPr lang="pt-BR" sz="1400" dirty="0"/>
              <a:t>3.2  Restrições de Integridade</a:t>
            </a:r>
          </a:p>
          <a:p>
            <a:r>
              <a:rPr lang="pt-BR" sz="1400" dirty="0"/>
              <a:t>3.4  Álgebra Relacional</a:t>
            </a:r>
          </a:p>
          <a:p>
            <a:r>
              <a:rPr lang="pt-BR" sz="1400" dirty="0"/>
              <a:t>3.4.1  Operações relacionais unárias</a:t>
            </a:r>
          </a:p>
          <a:p>
            <a:r>
              <a:rPr lang="pt-BR" sz="1400" dirty="0"/>
              <a:t>3.4.2  Operações relacionais binárias</a:t>
            </a:r>
          </a:p>
          <a:p>
            <a:r>
              <a:rPr lang="pt-BR" sz="1400" dirty="0"/>
              <a:t>3.4.3  Outros operadores</a:t>
            </a:r>
          </a:p>
          <a:p>
            <a:r>
              <a:rPr lang="pt-BR" sz="1400" dirty="0"/>
              <a:t>3.4.4  Elaboração de Consultas</a:t>
            </a:r>
          </a:p>
          <a:p>
            <a:r>
              <a:rPr lang="pt-BR" sz="1400" dirty="0"/>
              <a:t>3.5   Cálculo Relacional de </a:t>
            </a:r>
            <a:r>
              <a:rPr lang="pt-BR" sz="1400" dirty="0" err="1"/>
              <a:t>tupla</a:t>
            </a:r>
            <a:endParaRPr lang="pt-BR" sz="1400" dirty="0"/>
          </a:p>
          <a:p>
            <a:r>
              <a:rPr lang="pt-BR" sz="1400" dirty="0"/>
              <a:t>3.6   Cálculo Relacional de domínio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IV – Formas Normais</a:t>
            </a:r>
            <a:endParaRPr lang="pt-BR" sz="1400" dirty="0"/>
          </a:p>
          <a:p>
            <a:r>
              <a:rPr lang="pt-BR" sz="1400" dirty="0"/>
              <a:t>4.1  Dependências Funcionais</a:t>
            </a:r>
          </a:p>
          <a:p>
            <a:r>
              <a:rPr lang="pt-BR" sz="1400" dirty="0"/>
              <a:t>4.2  Dependências Não Funcionais</a:t>
            </a:r>
          </a:p>
          <a:p>
            <a:r>
              <a:rPr lang="pt-BR" sz="1400" dirty="0"/>
              <a:t>4.3  Normalização (1FN, 2FN, 3FN, 4FN e FNBC)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V – Linguagem SQL</a:t>
            </a:r>
            <a:endParaRPr lang="pt-BR" sz="1400" dirty="0"/>
          </a:p>
          <a:p>
            <a:r>
              <a:rPr lang="pt-BR" sz="1400" dirty="0"/>
              <a:t>4.1 Definições e tipos de dados em SQL</a:t>
            </a:r>
          </a:p>
          <a:p>
            <a:r>
              <a:rPr lang="pt-BR" sz="1400" dirty="0"/>
              <a:t>4.2 Especificando restrições em SQL</a:t>
            </a:r>
          </a:p>
          <a:p>
            <a:r>
              <a:rPr lang="pt-BR" sz="1400" dirty="0"/>
              <a:t>4.3 Instruções de Manipulação de Dados  (DML)</a:t>
            </a:r>
          </a:p>
          <a:p>
            <a:r>
              <a:rPr lang="pt-BR" sz="1400" dirty="0"/>
              <a:t>4.4 Consultas de recuperação básicas em SQL </a:t>
            </a:r>
          </a:p>
          <a:p>
            <a:r>
              <a:rPr lang="pt-BR" sz="1400" dirty="0"/>
              <a:t>4.5 Instruções INSERT, DELETE e UPDATE em SQL</a:t>
            </a:r>
          </a:p>
          <a:p>
            <a:r>
              <a:rPr lang="pt-BR" sz="1400" dirty="0"/>
              <a:t>4.6 Consultas complexas  e modificação de esquema</a:t>
            </a:r>
          </a:p>
          <a:p>
            <a:r>
              <a:rPr lang="pt-BR" sz="1400" dirty="0"/>
              <a:t>4.7 Instruções de Alteração de Esquema  (DDL)</a:t>
            </a:r>
          </a:p>
          <a:p>
            <a:r>
              <a:rPr lang="pt-BR" sz="1400" dirty="0"/>
              <a:t>4.8 Consultas de recuperação SQL mais complexas</a:t>
            </a:r>
          </a:p>
          <a:p>
            <a:r>
              <a:rPr lang="pt-BR" sz="1400" dirty="0"/>
              <a:t>4. 9 Tabelas Virtuais</a:t>
            </a:r>
          </a:p>
          <a:p>
            <a:r>
              <a:rPr lang="pt-BR" sz="1400" dirty="0"/>
              <a:t>4.10 Manipulação de </a:t>
            </a:r>
            <a:r>
              <a:rPr lang="pt-BR" sz="1400" dirty="0" err="1"/>
              <a:t>Ìndices</a:t>
            </a:r>
            <a:endParaRPr lang="pt-BR" sz="1400" dirty="0"/>
          </a:p>
          <a:p>
            <a:pPr marL="742950" marR="0" lvl="1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pt-BR" sz="1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Coleção de dados inter-relacionados e persistentes que representa um subconjunto dos fatos presentes em um domínio de aplicação (</a:t>
            </a:r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universo de discurso</a:t>
            </a:r>
            <a:r>
              <a:rPr lang="pt-BR" dirty="0"/>
              <a:t>)</a:t>
            </a:r>
          </a:p>
        </p:txBody>
      </p:sp>
      <p:pic>
        <p:nvPicPr>
          <p:cNvPr id="39938" name="Picture 2" descr="https://tenhaumatoalha.files.wordpress.com/2015/10/argumento_1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5109998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Fornece acesso seguro e eficiente (a grandes quantidades de) dados</a:t>
            </a:r>
          </a:p>
          <a:p>
            <a:r>
              <a:rPr lang="pt-BR" dirty="0"/>
              <a:t>Resolve problemas de</a:t>
            </a:r>
          </a:p>
          <a:p>
            <a:pPr lvl="1"/>
            <a:r>
              <a:rPr lang="pt-BR" dirty="0"/>
              <a:t>Armazenamento</a:t>
            </a:r>
          </a:p>
          <a:p>
            <a:pPr lvl="1"/>
            <a:r>
              <a:rPr lang="pt-BR" dirty="0"/>
              <a:t>Consulta eficiente</a:t>
            </a:r>
          </a:p>
          <a:p>
            <a:pPr lvl="1"/>
            <a:r>
              <a:rPr lang="pt-BR" dirty="0"/>
              <a:t>Acesso e atualização</a:t>
            </a:r>
          </a:p>
          <a:p>
            <a:pPr lvl="1"/>
            <a:r>
              <a:rPr lang="pt-BR" dirty="0"/>
              <a:t>Segurança e acessos  de usuários múltiplos </a:t>
            </a:r>
          </a:p>
          <a:p>
            <a:r>
              <a:rPr lang="pt-BR" dirty="0"/>
              <a:t>Melhor do que usar fichários e arquivos ou...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2071678"/>
            <a:ext cx="283784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 descr="http://1.bp.blogspot.com/_XJySNLUsBLY/SKDoODV-_lI/AAAAAAAAABA/OHJ0w0c3wTQ/S1600-R/titulob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5572124"/>
            <a:ext cx="5829300" cy="1285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dofernandoramos.com/wp-content/uploads/2014/10/silhueta-interroga%C3%A7%C3%A3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79" y="3501009"/>
            <a:ext cx="4629115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Muitas questões.....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dados são necessários?</a:t>
            </a:r>
          </a:p>
          <a:p>
            <a:r>
              <a:rPr lang="pt-BR" dirty="0"/>
              <a:t> Como modelar de dados?</a:t>
            </a:r>
          </a:p>
          <a:p>
            <a:r>
              <a:rPr lang="pt-BR" dirty="0"/>
              <a:t> Como evitar redundância?</a:t>
            </a:r>
          </a:p>
          <a:p>
            <a:r>
              <a:rPr lang="pt-BR" dirty="0"/>
              <a:t> Como consultar a dados?</a:t>
            </a:r>
          </a:p>
          <a:p>
            <a:r>
              <a:rPr lang="pt-BR" dirty="0"/>
              <a:t> Como atualizar dados?</a:t>
            </a:r>
          </a:p>
          <a:p>
            <a:r>
              <a:rPr lang="pt-BR" dirty="0"/>
              <a:t> Como controlar acesso?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de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71546"/>
            <a:ext cx="847251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/>
              <a:t>[Chu, 1985]</a:t>
            </a:r>
          </a:p>
          <a:p>
            <a:pPr>
              <a:buNone/>
            </a:pPr>
            <a:r>
              <a:rPr lang="pt-BR" sz="2400" dirty="0"/>
              <a:t> Um banco de dados é um conjunto de  arquivos relacionados entre si.</a:t>
            </a:r>
          </a:p>
          <a:p>
            <a:pPr>
              <a:buNone/>
            </a:pPr>
            <a:r>
              <a:rPr lang="pt-BR" sz="2400" dirty="0"/>
              <a:t>[Date, 1975]</a:t>
            </a:r>
          </a:p>
          <a:p>
            <a:pPr>
              <a:buNone/>
            </a:pPr>
            <a:r>
              <a:rPr lang="pt-BR" sz="2400" dirty="0"/>
              <a:t> Um banco de dados é uma coleção de dados operacionais usados pelas aplicações de uma determinada organização.</a:t>
            </a:r>
          </a:p>
          <a:p>
            <a:pPr>
              <a:buNone/>
            </a:pPr>
            <a:r>
              <a:rPr lang="pt-BR" sz="2400" dirty="0"/>
              <a:t>[</a:t>
            </a:r>
            <a:r>
              <a:rPr lang="pt-BR" sz="2400" dirty="0" err="1"/>
              <a:t>Elmasri</a:t>
            </a:r>
            <a:r>
              <a:rPr lang="pt-BR" sz="2400" dirty="0"/>
              <a:t> &amp; Navathe, 2000]</a:t>
            </a:r>
          </a:p>
          <a:p>
            <a:pPr>
              <a:buNone/>
            </a:pPr>
            <a:r>
              <a:rPr lang="pt-BR" sz="2400" dirty="0"/>
              <a:t> Um banco de dados é uma coleção de dados relacionados</a:t>
            </a:r>
          </a:p>
          <a:p>
            <a:pPr>
              <a:buNone/>
            </a:pPr>
            <a:r>
              <a:rPr lang="pt-BR" sz="2400" dirty="0"/>
              <a:t> um BD possui as seguintes propriedades implícitas:</a:t>
            </a:r>
          </a:p>
          <a:p>
            <a:pPr lvl="1">
              <a:buNone/>
            </a:pPr>
            <a:r>
              <a:rPr lang="pt-BR" sz="2000" dirty="0"/>
              <a:t>1. Representa aspectos do mundo real (mini-mundo ou universo de discurso)</a:t>
            </a:r>
          </a:p>
          <a:p>
            <a:pPr lvl="1">
              <a:buNone/>
            </a:pPr>
            <a:r>
              <a:rPr lang="pt-BR" sz="2000" dirty="0"/>
              <a:t>2. Coleção de dados logicamente coerentes com algum significado inerente</a:t>
            </a:r>
          </a:p>
          <a:p>
            <a:pPr lvl="1">
              <a:buNone/>
            </a:pPr>
            <a:r>
              <a:rPr lang="pt-BR" sz="2000" dirty="0"/>
              <a:t>3. Projetado, construído e instanciado (“povoado”) para uma aplicação específica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.....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 Informática </a:t>
            </a:r>
            <a:r>
              <a:rPr lang="pt-BR" b="1" dirty="0"/>
              <a:t>UTILIZA INTENSAMENTE </a:t>
            </a:r>
            <a:r>
              <a:rPr lang="pt-BR" dirty="0"/>
              <a:t>Banco de Dados</a:t>
            </a:r>
          </a:p>
          <a:p>
            <a:r>
              <a:rPr lang="pt-BR" dirty="0"/>
              <a:t> Ciência, Economia, Engenharia, Medicina, Direito, Educação, …</a:t>
            </a:r>
          </a:p>
          <a:p>
            <a:r>
              <a:rPr lang="pt-BR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Qualquer aplicação precisa de dados!</a:t>
            </a:r>
          </a:p>
          <a:p>
            <a:r>
              <a:rPr lang="pt-BR" dirty="0"/>
              <a:t> Dados precisam ser armazenados, gerenciados, consultados, recuperados  através de ....</a:t>
            </a:r>
          </a:p>
          <a:p>
            <a:pPr algn="ctr">
              <a:buNone/>
            </a:pPr>
            <a:r>
              <a:rPr lang="pt-BR" sz="12400" b="1" dirty="0" err="1">
                <a:latin typeface="Rockwell Extra Bold" panose="02060903040505020403" pitchFamily="18" charset="0"/>
              </a:rPr>
              <a:t>S.G.B.D.</a:t>
            </a:r>
            <a:endParaRPr lang="pt-BR" sz="3500" b="1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sistema de gerência de banco de dados </a:t>
            </a:r>
            <a:r>
              <a:rPr lang="pt-BR" dirty="0"/>
              <a:t>(SGBD) é um conjunto de programas que permite criar e manter (manipular) um banco de dados</a:t>
            </a:r>
          </a:p>
          <a:p>
            <a:r>
              <a:rPr lang="pt-BR" dirty="0"/>
              <a:t> BD + SGBD = sistema de banco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43042" y="4572008"/>
            <a:ext cx="6357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Mantém Dados e Metadados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86116" y="5857892"/>
            <a:ext cx="261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Informação</a:t>
            </a:r>
          </a:p>
        </p:txBody>
      </p:sp>
      <p:sp>
        <p:nvSpPr>
          <p:cNvPr id="6" name="Chave direita 5"/>
          <p:cNvSpPr/>
          <p:nvPr/>
        </p:nvSpPr>
        <p:spPr>
          <a:xfrm rot="5400000">
            <a:off x="4643438" y="2428868"/>
            <a:ext cx="428628" cy="6286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Nunca esqueça disso.....</a:t>
            </a:r>
          </a:p>
        </p:txBody>
      </p:sp>
      <p:pic>
        <p:nvPicPr>
          <p:cNvPr id="40962" name="Picture 2" descr="http://4.bp.blogspot.com/-AdUd0qT3QFQ/UcxkOdiEvlI/AAAAAAAABfw/VQAKh_k5mOg/s890/dados_informa%C3%A7%C3%A3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72816"/>
            <a:ext cx="84772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77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(simplificada) SGBD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83561"/>
            <a:ext cx="6929486" cy="547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(simplificada) SGBD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308274" cy="482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xplosão 2 3"/>
          <p:cNvSpPr/>
          <p:nvPr/>
        </p:nvSpPr>
        <p:spPr>
          <a:xfrm>
            <a:off x="5220072" y="3501008"/>
            <a:ext cx="3346601" cy="2736304"/>
          </a:xfrm>
          <a:prstGeom prst="irregularSeal2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955772" y="4221088"/>
            <a:ext cx="4003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I é puramente </a:t>
            </a:r>
            <a:b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RELACIONAL</a:t>
            </a:r>
          </a:p>
          <a:p>
            <a:pPr algn="ctr"/>
            <a:r>
              <a:rPr lang="pt-B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(relações)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uso de SGBD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Controle de redundância dos dados</a:t>
            </a:r>
          </a:p>
          <a:p>
            <a:r>
              <a:rPr lang="pt-BR" dirty="0"/>
              <a:t>Controle de acesso (segurança)</a:t>
            </a:r>
          </a:p>
          <a:p>
            <a:r>
              <a:rPr lang="pt-BR" dirty="0"/>
              <a:t>Armazenamento persistente dos dados</a:t>
            </a:r>
          </a:p>
          <a:p>
            <a:r>
              <a:rPr lang="pt-BR" dirty="0"/>
              <a:t>Existência de múltiplas interfaces para os usuários</a:t>
            </a:r>
          </a:p>
          <a:p>
            <a:r>
              <a:rPr lang="pt-BR" dirty="0"/>
              <a:t>Representação de relacionamentos complexos entre os dados</a:t>
            </a:r>
          </a:p>
          <a:p>
            <a:r>
              <a:rPr lang="pt-BR" dirty="0"/>
              <a:t>Manutenção de restrições de integridade</a:t>
            </a:r>
          </a:p>
          <a:p>
            <a:r>
              <a:rPr lang="pt-BR" dirty="0"/>
              <a:t>Acesso </a:t>
            </a:r>
            <a:r>
              <a:rPr lang="pt-BR" dirty="0" err="1"/>
              <a:t>multi-usuário</a:t>
            </a:r>
            <a:r>
              <a:rPr lang="pt-BR" dirty="0"/>
              <a:t> (controle de concorrência e recuperação de falhas)</a:t>
            </a:r>
          </a:p>
          <a:p>
            <a:r>
              <a:rPr lang="pt-BR" dirty="0"/>
              <a:t>Dedução de regras e ações que usam regras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4100" b="1" dirty="0"/>
              <a:t>BÁSICA</a:t>
            </a:r>
            <a:endParaRPr lang="pt-BR" sz="3600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HEUSER, </a:t>
            </a:r>
            <a:r>
              <a:rPr lang="pt-BR" dirty="0" err="1"/>
              <a:t>C.A.</a:t>
            </a:r>
            <a:r>
              <a:rPr lang="pt-BR" dirty="0"/>
              <a:t>; Projeto de Banco de Dados. 6a edição. Série Livros Didáticos – Instituto de Informática da UFRGS, número 4. Editora </a:t>
            </a:r>
            <a:r>
              <a:rPr lang="pt-BR" dirty="0" err="1"/>
              <a:t>Bookman</a:t>
            </a:r>
            <a:r>
              <a:rPr lang="pt-BR" dirty="0"/>
              <a:t>, 2009.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ELMASRI, R.; NAVATHE S. B. Sistemas de Banco de Dados. 6a edição. Editora </a:t>
            </a:r>
            <a:r>
              <a:rPr lang="pt-BR" dirty="0" err="1"/>
              <a:t>Addison-Wesley</a:t>
            </a:r>
            <a:r>
              <a:rPr lang="pt-BR" dirty="0"/>
              <a:t>. 2010.</a:t>
            </a:r>
          </a:p>
          <a:p>
            <a:pPr>
              <a:buNone/>
            </a:pPr>
            <a:r>
              <a:rPr lang="pt-BR" sz="4100" b="1" dirty="0"/>
              <a:t>COMPLEMENTAR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KORTH, H. F.; SUDARSHAN, S; SILBERCHATZ, A. Sistema de Banco de Dados. 5a edição. Editora Campus, 2006.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DATE, C. J., Introdução a Sistemas de Bancos de Dados. 8a edição, Editora Campus, 2004.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thumbs.dreamstime.com/t/zumbido-bandeja-mulher-do-turista-que-cruza-ponte-de-suspens%C3%A3o-de-bambu-perigosa-44159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5736" y="2924944"/>
            <a:ext cx="4788532" cy="26977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Projetando um BD – visão top </a:t>
            </a:r>
            <a:r>
              <a:rPr lang="pt-BR" dirty="0" err="1"/>
              <a:t>down</a:t>
            </a:r>
            <a:r>
              <a:rPr lang="pt-BR" dirty="0"/>
              <a:t>!</a:t>
            </a:r>
          </a:p>
        </p:txBody>
      </p:sp>
      <p:pic>
        <p:nvPicPr>
          <p:cNvPr id="4098" name="Picture 2" descr="http://imediata.org/wp-content/uploads/2013/04/fuga-di-cervelli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3" y="1391952"/>
            <a:ext cx="3006782" cy="1954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100" name="Picture 4" descr="http://nepo.com.br/wp-content/uploads/2014/03/45353_103675103125207_1282889099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79" y="4940160"/>
            <a:ext cx="2810778" cy="18789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2705127" y="2159880"/>
            <a:ext cx="376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1 - Universo do Discurso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83968" y="6132863"/>
            <a:ext cx="377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3 – Artefato </a:t>
            </a:r>
            <a:r>
              <a:rPr lang="pt-BR" sz="2800" b="1" dirty="0">
                <a:solidFill>
                  <a:schemeClr val="bg1"/>
                </a:solidFill>
              </a:rPr>
              <a:t>Tecnológico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151067" y="3432854"/>
            <a:ext cx="4045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2 – Modelagem de Dados </a:t>
            </a:r>
          </a:p>
          <a:p>
            <a:r>
              <a:rPr lang="pt-BR" sz="2800" b="1" dirty="0"/>
              <a:t>      e Projeto de BD</a:t>
            </a:r>
          </a:p>
        </p:txBody>
      </p:sp>
    </p:spTree>
    <p:extLst>
      <p:ext uri="{BB962C8B-B14F-4D97-AF65-F5344CB8AC3E}">
        <p14:creationId xmlns:p14="http://schemas.microsoft.com/office/powerpoint/2010/main" val="49205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Projetando um BD – visão top </a:t>
            </a:r>
            <a:r>
              <a:rPr lang="pt-BR" dirty="0" err="1"/>
              <a:t>down</a:t>
            </a:r>
            <a:r>
              <a:rPr lang="pt-BR" dirty="0"/>
              <a:t>!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054437" cy="521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xplosão 2 3"/>
          <p:cNvSpPr/>
          <p:nvPr/>
        </p:nvSpPr>
        <p:spPr>
          <a:xfrm>
            <a:off x="670242" y="3501008"/>
            <a:ext cx="1597502" cy="1635172"/>
          </a:xfrm>
          <a:prstGeom prst="irregularSeal2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0" y="3717032"/>
            <a:ext cx="2915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Projetar um BD é abstrair...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092" y="1071546"/>
            <a:ext cx="7399932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5148064" y="2852936"/>
            <a:ext cx="2664296" cy="2808312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xplosão 2 4"/>
          <p:cNvSpPr/>
          <p:nvPr/>
        </p:nvSpPr>
        <p:spPr>
          <a:xfrm>
            <a:off x="7556246" y="3766725"/>
            <a:ext cx="1597502" cy="1635172"/>
          </a:xfrm>
          <a:prstGeom prst="irregularSeal2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86004" y="3982749"/>
            <a:ext cx="2915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3613" cy="1143000"/>
          </a:xfrm>
        </p:spPr>
        <p:txBody>
          <a:bodyPr/>
          <a:lstStyle/>
          <a:p>
            <a:r>
              <a:rPr lang="pt-BR" altLang="pt-BR"/>
              <a:t>Abstração de Dados</a:t>
            </a:r>
            <a:endParaRPr lang="en-US" altLang="pt-BR"/>
          </a:p>
        </p:txBody>
      </p:sp>
      <p:sp>
        <p:nvSpPr>
          <p:cNvPr id="4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CC51-EC17-45E6-A5F5-205B25B9E853}" type="slidenum">
              <a:rPr lang="en-US" altLang="pt-BR"/>
              <a:pPr/>
              <a:t>33</a:t>
            </a:fld>
            <a:endParaRPr lang="en-US" altLang="pt-BR"/>
          </a:p>
        </p:txBody>
      </p:sp>
      <p:graphicFrame>
        <p:nvGraphicFramePr>
          <p:cNvPr id="11345" name="Group 81"/>
          <p:cNvGraphicFramePr>
            <a:graphicFrameLocks noGrp="1"/>
          </p:cNvGraphicFramePr>
          <p:nvPr/>
        </p:nvGraphicFramePr>
        <p:xfrm>
          <a:off x="455613" y="1493838"/>
          <a:ext cx="8372475" cy="5124452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38364283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3311603999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16062839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59070564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72910727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024748004"/>
                    </a:ext>
                  </a:extLst>
                </a:gridCol>
              </a:tblGrid>
              <a:tr h="1277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Mundo Real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70587"/>
                  </a:ext>
                </a:extLst>
              </a:tr>
              <a:tr h="1281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Conceitual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(modelo abstrato dos dados)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0500" indent="-95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050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modelo de dados</a:t>
                      </a:r>
                    </a:p>
                    <a:p>
                      <a:pPr marL="19050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fr-FR" altLang="pt-BR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921841"/>
                  </a:ext>
                </a:extLst>
              </a:tr>
              <a:tr h="1284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Lógico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(estrutura dos dados)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5263" indent="-968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modelo de dados</a:t>
                      </a:r>
                    </a:p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Orientado a Objetos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Objeto-relacional</a:t>
                      </a: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3508"/>
                  </a:ext>
                </a:extLst>
              </a:tr>
              <a:tr h="1281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FR" altLang="pt-BR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Modelo Físico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95263" indent="-96838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modelo de dados</a:t>
                      </a:r>
                    </a:p>
                    <a:p>
                      <a:pPr marL="195263" marR="0" lvl="0" indent="-968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Dependente do SGBD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1044575" indent="-1841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Organisação física dos dados</a:t>
                      </a:r>
                    </a:p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Estruturas de armazenamento de dados</a:t>
                      </a:r>
                    </a:p>
                    <a:p>
                      <a:pPr marL="1044575" marR="0" lvl="0" indent="-184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w"/>
                        <a:tabLst/>
                      </a:pPr>
                      <a:r>
                        <a:rPr kumimoji="0" lang="fr-FR" altLang="pt-B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Índices de acesso</a:t>
                      </a:r>
                    </a:p>
                  </a:txBody>
                  <a:tcPr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51455"/>
                  </a:ext>
                </a:extLst>
              </a:tr>
            </a:tbl>
          </a:graphicData>
        </a:graphic>
      </p:graphicFrame>
      <p:pic>
        <p:nvPicPr>
          <p:cNvPr id="11297" name="Picture 1060" descr="D:\PFiles\MSOffice\Clipart\standard\stddir1\BD06525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941513"/>
            <a:ext cx="8810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1068" descr="D:\PFiles\MSOffice\Clipart\standard\stddir1\BD0652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943100"/>
            <a:ext cx="8128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99" name="Group 1095"/>
          <p:cNvGrpSpPr>
            <a:grpSpLocks/>
          </p:cNvGrpSpPr>
          <p:nvPr/>
        </p:nvGrpSpPr>
        <p:grpSpPr bwMode="auto">
          <a:xfrm>
            <a:off x="3146425" y="1592263"/>
            <a:ext cx="5759450" cy="806450"/>
            <a:chOff x="1931" y="811"/>
            <a:chExt cx="3799" cy="534"/>
          </a:xfrm>
        </p:grpSpPr>
        <p:pic>
          <p:nvPicPr>
            <p:cNvPr id="11300" name="Picture 1061" descr="D:\PFiles\MSOffice\Clipart\standard\stddir1\BD06539_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" y="811"/>
              <a:ext cx="593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301" name="Group 1062"/>
            <p:cNvGrpSpPr>
              <a:grpSpLocks/>
            </p:cNvGrpSpPr>
            <p:nvPr/>
          </p:nvGrpSpPr>
          <p:grpSpPr bwMode="auto">
            <a:xfrm>
              <a:off x="1931" y="831"/>
              <a:ext cx="556" cy="425"/>
              <a:chOff x="1439" y="996"/>
              <a:chExt cx="2532" cy="2478"/>
            </a:xfrm>
          </p:grpSpPr>
          <p:sp>
            <p:nvSpPr>
              <p:cNvPr id="11302" name="Freeform 1063"/>
              <p:cNvSpPr>
                <a:spLocks/>
              </p:cNvSpPr>
              <p:nvPr/>
            </p:nvSpPr>
            <p:spPr bwMode="auto">
              <a:xfrm>
                <a:off x="1439" y="996"/>
                <a:ext cx="2532" cy="2478"/>
              </a:xfrm>
              <a:custGeom>
                <a:avLst/>
                <a:gdLst>
                  <a:gd name="T0" fmla="*/ 232 w 3797"/>
                  <a:gd name="T1" fmla="*/ 2472 h 2558"/>
                  <a:gd name="T2" fmla="*/ 121 w 3797"/>
                  <a:gd name="T3" fmla="*/ 2432 h 2558"/>
                  <a:gd name="T4" fmla="*/ 80 w 3797"/>
                  <a:gd name="T5" fmla="*/ 2400 h 2558"/>
                  <a:gd name="T6" fmla="*/ 5 w 3797"/>
                  <a:gd name="T7" fmla="*/ 1993 h 2558"/>
                  <a:gd name="T8" fmla="*/ 15 w 3797"/>
                  <a:gd name="T9" fmla="*/ 1204 h 2558"/>
                  <a:gd name="T10" fmla="*/ 45 w 3797"/>
                  <a:gd name="T11" fmla="*/ 946 h 2558"/>
                  <a:gd name="T12" fmla="*/ 83 w 3797"/>
                  <a:gd name="T13" fmla="*/ 838 h 2558"/>
                  <a:gd name="T14" fmla="*/ 129 w 3797"/>
                  <a:gd name="T15" fmla="*/ 782 h 2558"/>
                  <a:gd name="T16" fmla="*/ 160 w 3797"/>
                  <a:gd name="T17" fmla="*/ 753 h 2558"/>
                  <a:gd name="T18" fmla="*/ 192 w 3797"/>
                  <a:gd name="T19" fmla="*/ 726 h 2558"/>
                  <a:gd name="T20" fmla="*/ 227 w 3797"/>
                  <a:gd name="T21" fmla="*/ 699 h 2558"/>
                  <a:gd name="T22" fmla="*/ 261 w 3797"/>
                  <a:gd name="T23" fmla="*/ 673 h 2558"/>
                  <a:gd name="T24" fmla="*/ 294 w 3797"/>
                  <a:gd name="T25" fmla="*/ 649 h 2558"/>
                  <a:gd name="T26" fmla="*/ 327 w 3797"/>
                  <a:gd name="T27" fmla="*/ 623 h 2558"/>
                  <a:gd name="T28" fmla="*/ 359 w 3797"/>
                  <a:gd name="T29" fmla="*/ 599 h 2558"/>
                  <a:gd name="T30" fmla="*/ 388 w 3797"/>
                  <a:gd name="T31" fmla="*/ 573 h 2558"/>
                  <a:gd name="T32" fmla="*/ 414 w 3797"/>
                  <a:gd name="T33" fmla="*/ 546 h 2558"/>
                  <a:gd name="T34" fmla="*/ 479 w 3797"/>
                  <a:gd name="T35" fmla="*/ 443 h 2558"/>
                  <a:gd name="T36" fmla="*/ 539 w 3797"/>
                  <a:gd name="T37" fmla="*/ 350 h 2558"/>
                  <a:gd name="T38" fmla="*/ 615 w 3797"/>
                  <a:gd name="T39" fmla="*/ 246 h 2558"/>
                  <a:gd name="T40" fmla="*/ 662 w 3797"/>
                  <a:gd name="T41" fmla="*/ 189 h 2558"/>
                  <a:gd name="T42" fmla="*/ 684 w 3797"/>
                  <a:gd name="T43" fmla="*/ 166 h 2558"/>
                  <a:gd name="T44" fmla="*/ 712 w 3797"/>
                  <a:gd name="T45" fmla="*/ 138 h 2558"/>
                  <a:gd name="T46" fmla="*/ 761 w 3797"/>
                  <a:gd name="T47" fmla="*/ 95 h 2558"/>
                  <a:gd name="T48" fmla="*/ 810 w 3797"/>
                  <a:gd name="T49" fmla="*/ 61 h 2558"/>
                  <a:gd name="T50" fmla="*/ 862 w 3797"/>
                  <a:gd name="T51" fmla="*/ 33 h 2558"/>
                  <a:gd name="T52" fmla="*/ 1064 w 3797"/>
                  <a:gd name="T53" fmla="*/ 12 h 2558"/>
                  <a:gd name="T54" fmla="*/ 1634 w 3797"/>
                  <a:gd name="T55" fmla="*/ 15 h 2558"/>
                  <a:gd name="T56" fmla="*/ 1778 w 3797"/>
                  <a:gd name="T57" fmla="*/ 56 h 2558"/>
                  <a:gd name="T58" fmla="*/ 1828 w 3797"/>
                  <a:gd name="T59" fmla="*/ 88 h 2558"/>
                  <a:gd name="T60" fmla="*/ 1888 w 3797"/>
                  <a:gd name="T61" fmla="*/ 158 h 2558"/>
                  <a:gd name="T62" fmla="*/ 1975 w 3797"/>
                  <a:gd name="T63" fmla="*/ 273 h 2558"/>
                  <a:gd name="T64" fmla="*/ 2057 w 3797"/>
                  <a:gd name="T65" fmla="*/ 382 h 2558"/>
                  <a:gd name="T66" fmla="*/ 2110 w 3797"/>
                  <a:gd name="T67" fmla="*/ 453 h 2558"/>
                  <a:gd name="T68" fmla="*/ 2162 w 3797"/>
                  <a:gd name="T69" fmla="*/ 528 h 2558"/>
                  <a:gd name="T70" fmla="*/ 2213 w 3797"/>
                  <a:gd name="T71" fmla="*/ 602 h 2558"/>
                  <a:gd name="T72" fmla="*/ 2260 w 3797"/>
                  <a:gd name="T73" fmla="*/ 675 h 2558"/>
                  <a:gd name="T74" fmla="*/ 2327 w 3797"/>
                  <a:gd name="T75" fmla="*/ 787 h 2558"/>
                  <a:gd name="T76" fmla="*/ 2385 w 3797"/>
                  <a:gd name="T77" fmla="*/ 908 h 2558"/>
                  <a:gd name="T78" fmla="*/ 2424 w 3797"/>
                  <a:gd name="T79" fmla="*/ 1064 h 2558"/>
                  <a:gd name="T80" fmla="*/ 2461 w 3797"/>
                  <a:gd name="T81" fmla="*/ 1245 h 2558"/>
                  <a:gd name="T82" fmla="*/ 2493 w 3797"/>
                  <a:gd name="T83" fmla="*/ 1397 h 2558"/>
                  <a:gd name="T84" fmla="*/ 2532 w 3797"/>
                  <a:gd name="T85" fmla="*/ 1612 h 2558"/>
                  <a:gd name="T86" fmla="*/ 2505 w 3797"/>
                  <a:gd name="T87" fmla="*/ 2000 h 2558"/>
                  <a:gd name="T88" fmla="*/ 2474 w 3797"/>
                  <a:gd name="T89" fmla="*/ 2114 h 2558"/>
                  <a:gd name="T90" fmla="*/ 2435 w 3797"/>
                  <a:gd name="T91" fmla="*/ 2176 h 2558"/>
                  <a:gd name="T92" fmla="*/ 2389 w 3797"/>
                  <a:gd name="T93" fmla="*/ 2196 h 2558"/>
                  <a:gd name="T94" fmla="*/ 2287 w 3797"/>
                  <a:gd name="T95" fmla="*/ 2219 h 2558"/>
                  <a:gd name="T96" fmla="*/ 2137 w 3797"/>
                  <a:gd name="T97" fmla="*/ 2246 h 2558"/>
                  <a:gd name="T98" fmla="*/ 1952 w 3797"/>
                  <a:gd name="T99" fmla="*/ 2276 h 2558"/>
                  <a:gd name="T100" fmla="*/ 1740 w 3797"/>
                  <a:gd name="T101" fmla="*/ 2306 h 2558"/>
                  <a:gd name="T102" fmla="*/ 1514 w 3797"/>
                  <a:gd name="T103" fmla="*/ 2337 h 2558"/>
                  <a:gd name="T104" fmla="*/ 1282 w 3797"/>
                  <a:gd name="T105" fmla="*/ 2367 h 2558"/>
                  <a:gd name="T106" fmla="*/ 1058 w 3797"/>
                  <a:gd name="T107" fmla="*/ 2394 h 2558"/>
                  <a:gd name="T108" fmla="*/ 850 w 3797"/>
                  <a:gd name="T109" fmla="*/ 2420 h 2558"/>
                  <a:gd name="T110" fmla="*/ 527 w 3797"/>
                  <a:gd name="T111" fmla="*/ 2458 h 25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7"/>
                  <a:gd name="T169" fmla="*/ 0 h 2558"/>
                  <a:gd name="T170" fmla="*/ 3797 w 3797"/>
                  <a:gd name="T171" fmla="*/ 2558 h 25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7" h="2558">
                    <a:moveTo>
                      <a:pt x="602" y="2552"/>
                    </a:moveTo>
                    <a:lnTo>
                      <a:pt x="581" y="2554"/>
                    </a:lnTo>
                    <a:lnTo>
                      <a:pt x="524" y="2558"/>
                    </a:lnTo>
                    <a:lnTo>
                      <a:pt x="442" y="2558"/>
                    </a:lnTo>
                    <a:lnTo>
                      <a:pt x="348" y="2552"/>
                    </a:lnTo>
                    <a:lnTo>
                      <a:pt x="298" y="2545"/>
                    </a:lnTo>
                    <a:lnTo>
                      <a:pt x="250" y="2534"/>
                    </a:lnTo>
                    <a:lnTo>
                      <a:pt x="225" y="2528"/>
                    </a:lnTo>
                    <a:lnTo>
                      <a:pt x="203" y="2519"/>
                    </a:lnTo>
                    <a:lnTo>
                      <a:pt x="181" y="2510"/>
                    </a:lnTo>
                    <a:lnTo>
                      <a:pt x="160" y="2501"/>
                    </a:lnTo>
                    <a:lnTo>
                      <a:pt x="148" y="2495"/>
                    </a:lnTo>
                    <a:lnTo>
                      <a:pt x="138" y="2489"/>
                    </a:lnTo>
                    <a:lnTo>
                      <a:pt x="130" y="2483"/>
                    </a:lnTo>
                    <a:lnTo>
                      <a:pt x="120" y="2477"/>
                    </a:lnTo>
                    <a:lnTo>
                      <a:pt x="87" y="2448"/>
                    </a:lnTo>
                    <a:lnTo>
                      <a:pt x="61" y="2412"/>
                    </a:lnTo>
                    <a:lnTo>
                      <a:pt x="44" y="2370"/>
                    </a:lnTo>
                    <a:lnTo>
                      <a:pt x="21" y="2243"/>
                    </a:lnTo>
                    <a:lnTo>
                      <a:pt x="7" y="2057"/>
                    </a:lnTo>
                    <a:lnTo>
                      <a:pt x="0" y="1833"/>
                    </a:lnTo>
                    <a:lnTo>
                      <a:pt x="1" y="1591"/>
                    </a:lnTo>
                    <a:lnTo>
                      <a:pt x="6" y="1470"/>
                    </a:lnTo>
                    <a:lnTo>
                      <a:pt x="13" y="1354"/>
                    </a:lnTo>
                    <a:lnTo>
                      <a:pt x="23" y="1243"/>
                    </a:lnTo>
                    <a:lnTo>
                      <a:pt x="34" y="1142"/>
                    </a:lnTo>
                    <a:lnTo>
                      <a:pt x="41" y="1095"/>
                    </a:lnTo>
                    <a:lnTo>
                      <a:pt x="48" y="1052"/>
                    </a:lnTo>
                    <a:lnTo>
                      <a:pt x="57" y="1012"/>
                    </a:lnTo>
                    <a:lnTo>
                      <a:pt x="67" y="977"/>
                    </a:lnTo>
                    <a:lnTo>
                      <a:pt x="77" y="945"/>
                    </a:lnTo>
                    <a:lnTo>
                      <a:pt x="87" y="918"/>
                    </a:lnTo>
                    <a:lnTo>
                      <a:pt x="98" y="895"/>
                    </a:lnTo>
                    <a:lnTo>
                      <a:pt x="111" y="879"/>
                    </a:lnTo>
                    <a:lnTo>
                      <a:pt x="124" y="865"/>
                    </a:lnTo>
                    <a:lnTo>
                      <a:pt x="138" y="852"/>
                    </a:lnTo>
                    <a:lnTo>
                      <a:pt x="170" y="825"/>
                    </a:lnTo>
                    <a:lnTo>
                      <a:pt x="177" y="819"/>
                    </a:lnTo>
                    <a:lnTo>
                      <a:pt x="185" y="813"/>
                    </a:lnTo>
                    <a:lnTo>
                      <a:pt x="194" y="807"/>
                    </a:lnTo>
                    <a:lnTo>
                      <a:pt x="204" y="801"/>
                    </a:lnTo>
                    <a:lnTo>
                      <a:pt x="213" y="795"/>
                    </a:lnTo>
                    <a:lnTo>
                      <a:pt x="221" y="789"/>
                    </a:lnTo>
                    <a:lnTo>
                      <a:pt x="231" y="783"/>
                    </a:lnTo>
                    <a:lnTo>
                      <a:pt x="240" y="777"/>
                    </a:lnTo>
                    <a:lnTo>
                      <a:pt x="250" y="771"/>
                    </a:lnTo>
                    <a:lnTo>
                      <a:pt x="260" y="766"/>
                    </a:lnTo>
                    <a:lnTo>
                      <a:pt x="268" y="760"/>
                    </a:lnTo>
                    <a:lnTo>
                      <a:pt x="278" y="754"/>
                    </a:lnTo>
                    <a:lnTo>
                      <a:pt x="288" y="749"/>
                    </a:lnTo>
                    <a:lnTo>
                      <a:pt x="298" y="743"/>
                    </a:lnTo>
                    <a:lnTo>
                      <a:pt x="308" y="737"/>
                    </a:lnTo>
                    <a:lnTo>
                      <a:pt x="318" y="733"/>
                    </a:lnTo>
                    <a:lnTo>
                      <a:pt x="330" y="727"/>
                    </a:lnTo>
                    <a:lnTo>
                      <a:pt x="340" y="722"/>
                    </a:lnTo>
                    <a:lnTo>
                      <a:pt x="350" y="716"/>
                    </a:lnTo>
                    <a:lnTo>
                      <a:pt x="360" y="712"/>
                    </a:lnTo>
                    <a:lnTo>
                      <a:pt x="370" y="706"/>
                    </a:lnTo>
                    <a:lnTo>
                      <a:pt x="380" y="701"/>
                    </a:lnTo>
                    <a:lnTo>
                      <a:pt x="391" y="695"/>
                    </a:lnTo>
                    <a:lnTo>
                      <a:pt x="401" y="689"/>
                    </a:lnTo>
                    <a:lnTo>
                      <a:pt x="411" y="685"/>
                    </a:lnTo>
                    <a:lnTo>
                      <a:pt x="421" y="680"/>
                    </a:lnTo>
                    <a:lnTo>
                      <a:pt x="431" y="674"/>
                    </a:lnTo>
                    <a:lnTo>
                      <a:pt x="441" y="670"/>
                    </a:lnTo>
                    <a:lnTo>
                      <a:pt x="451" y="664"/>
                    </a:lnTo>
                    <a:lnTo>
                      <a:pt x="462" y="660"/>
                    </a:lnTo>
                    <a:lnTo>
                      <a:pt x="471" y="654"/>
                    </a:lnTo>
                    <a:lnTo>
                      <a:pt x="481" y="649"/>
                    </a:lnTo>
                    <a:lnTo>
                      <a:pt x="491" y="643"/>
                    </a:lnTo>
                    <a:lnTo>
                      <a:pt x="501" y="639"/>
                    </a:lnTo>
                    <a:lnTo>
                      <a:pt x="511" y="633"/>
                    </a:lnTo>
                    <a:lnTo>
                      <a:pt x="520" y="628"/>
                    </a:lnTo>
                    <a:lnTo>
                      <a:pt x="530" y="622"/>
                    </a:lnTo>
                    <a:lnTo>
                      <a:pt x="538" y="618"/>
                    </a:lnTo>
                    <a:lnTo>
                      <a:pt x="547" y="612"/>
                    </a:lnTo>
                    <a:lnTo>
                      <a:pt x="557" y="607"/>
                    </a:lnTo>
                    <a:lnTo>
                      <a:pt x="565" y="601"/>
                    </a:lnTo>
                    <a:lnTo>
                      <a:pt x="574" y="597"/>
                    </a:lnTo>
                    <a:lnTo>
                      <a:pt x="582" y="591"/>
                    </a:lnTo>
                    <a:lnTo>
                      <a:pt x="589" y="585"/>
                    </a:lnTo>
                    <a:lnTo>
                      <a:pt x="598" y="580"/>
                    </a:lnTo>
                    <a:lnTo>
                      <a:pt x="605" y="574"/>
                    </a:lnTo>
                    <a:lnTo>
                      <a:pt x="614" y="568"/>
                    </a:lnTo>
                    <a:lnTo>
                      <a:pt x="621" y="564"/>
                    </a:lnTo>
                    <a:lnTo>
                      <a:pt x="647" y="540"/>
                    </a:lnTo>
                    <a:lnTo>
                      <a:pt x="669" y="516"/>
                    </a:lnTo>
                    <a:lnTo>
                      <a:pt x="692" y="489"/>
                    </a:lnTo>
                    <a:lnTo>
                      <a:pt x="705" y="473"/>
                    </a:lnTo>
                    <a:lnTo>
                      <a:pt x="719" y="457"/>
                    </a:lnTo>
                    <a:lnTo>
                      <a:pt x="735" y="439"/>
                    </a:lnTo>
                    <a:lnTo>
                      <a:pt x="752" y="421"/>
                    </a:lnTo>
                    <a:lnTo>
                      <a:pt x="769" y="401"/>
                    </a:lnTo>
                    <a:lnTo>
                      <a:pt x="788" y="380"/>
                    </a:lnTo>
                    <a:lnTo>
                      <a:pt x="808" y="361"/>
                    </a:lnTo>
                    <a:lnTo>
                      <a:pt x="829" y="340"/>
                    </a:lnTo>
                    <a:lnTo>
                      <a:pt x="851" y="318"/>
                    </a:lnTo>
                    <a:lnTo>
                      <a:pt x="874" y="297"/>
                    </a:lnTo>
                    <a:lnTo>
                      <a:pt x="898" y="276"/>
                    </a:lnTo>
                    <a:lnTo>
                      <a:pt x="922" y="254"/>
                    </a:lnTo>
                    <a:lnTo>
                      <a:pt x="946" y="233"/>
                    </a:lnTo>
                    <a:lnTo>
                      <a:pt x="972" y="212"/>
                    </a:lnTo>
                    <a:lnTo>
                      <a:pt x="979" y="206"/>
                    </a:lnTo>
                    <a:lnTo>
                      <a:pt x="985" y="201"/>
                    </a:lnTo>
                    <a:lnTo>
                      <a:pt x="992" y="195"/>
                    </a:lnTo>
                    <a:lnTo>
                      <a:pt x="999" y="191"/>
                    </a:lnTo>
                    <a:lnTo>
                      <a:pt x="1005" y="186"/>
                    </a:lnTo>
                    <a:lnTo>
                      <a:pt x="1012" y="180"/>
                    </a:lnTo>
                    <a:lnTo>
                      <a:pt x="1019" y="176"/>
                    </a:lnTo>
                    <a:lnTo>
                      <a:pt x="1026" y="171"/>
                    </a:lnTo>
                    <a:lnTo>
                      <a:pt x="1033" y="166"/>
                    </a:lnTo>
                    <a:lnTo>
                      <a:pt x="1041" y="161"/>
                    </a:lnTo>
                    <a:lnTo>
                      <a:pt x="1046" y="157"/>
                    </a:lnTo>
                    <a:lnTo>
                      <a:pt x="1053" y="152"/>
                    </a:lnTo>
                    <a:lnTo>
                      <a:pt x="1068" y="142"/>
                    </a:lnTo>
                    <a:lnTo>
                      <a:pt x="1082" y="133"/>
                    </a:lnTo>
                    <a:lnTo>
                      <a:pt x="1096" y="124"/>
                    </a:lnTo>
                    <a:lnTo>
                      <a:pt x="1111" y="115"/>
                    </a:lnTo>
                    <a:lnTo>
                      <a:pt x="1125" y="107"/>
                    </a:lnTo>
                    <a:lnTo>
                      <a:pt x="1141" y="98"/>
                    </a:lnTo>
                    <a:lnTo>
                      <a:pt x="1155" y="91"/>
                    </a:lnTo>
                    <a:lnTo>
                      <a:pt x="1171" y="83"/>
                    </a:lnTo>
                    <a:lnTo>
                      <a:pt x="1185" y="76"/>
                    </a:lnTo>
                    <a:lnTo>
                      <a:pt x="1201" y="69"/>
                    </a:lnTo>
                    <a:lnTo>
                      <a:pt x="1215" y="63"/>
                    </a:lnTo>
                    <a:lnTo>
                      <a:pt x="1230" y="55"/>
                    </a:lnTo>
                    <a:lnTo>
                      <a:pt x="1246" y="49"/>
                    </a:lnTo>
                    <a:lnTo>
                      <a:pt x="1260" y="45"/>
                    </a:lnTo>
                    <a:lnTo>
                      <a:pt x="1276" y="39"/>
                    </a:lnTo>
                    <a:lnTo>
                      <a:pt x="1292" y="34"/>
                    </a:lnTo>
                    <a:lnTo>
                      <a:pt x="1323" y="27"/>
                    </a:lnTo>
                    <a:lnTo>
                      <a:pt x="1355" y="19"/>
                    </a:lnTo>
                    <a:lnTo>
                      <a:pt x="1386" y="15"/>
                    </a:lnTo>
                    <a:lnTo>
                      <a:pt x="1449" y="13"/>
                    </a:lnTo>
                    <a:lnTo>
                      <a:pt x="1595" y="12"/>
                    </a:lnTo>
                    <a:lnTo>
                      <a:pt x="1770" y="7"/>
                    </a:lnTo>
                    <a:lnTo>
                      <a:pt x="1964" y="1"/>
                    </a:lnTo>
                    <a:lnTo>
                      <a:pt x="2166" y="0"/>
                    </a:lnTo>
                    <a:lnTo>
                      <a:pt x="2360" y="7"/>
                    </a:lnTo>
                    <a:lnTo>
                      <a:pt x="2451" y="15"/>
                    </a:lnTo>
                    <a:lnTo>
                      <a:pt x="2537" y="27"/>
                    </a:lnTo>
                    <a:lnTo>
                      <a:pt x="2575" y="34"/>
                    </a:lnTo>
                    <a:lnTo>
                      <a:pt x="2614" y="43"/>
                    </a:lnTo>
                    <a:lnTo>
                      <a:pt x="2650" y="54"/>
                    </a:lnTo>
                    <a:lnTo>
                      <a:pt x="2667" y="58"/>
                    </a:lnTo>
                    <a:lnTo>
                      <a:pt x="2682" y="64"/>
                    </a:lnTo>
                    <a:lnTo>
                      <a:pt x="2698" y="70"/>
                    </a:lnTo>
                    <a:lnTo>
                      <a:pt x="2714" y="77"/>
                    </a:lnTo>
                    <a:lnTo>
                      <a:pt x="2728" y="83"/>
                    </a:lnTo>
                    <a:lnTo>
                      <a:pt x="2741" y="91"/>
                    </a:lnTo>
                    <a:lnTo>
                      <a:pt x="2754" y="98"/>
                    </a:lnTo>
                    <a:lnTo>
                      <a:pt x="2765" y="106"/>
                    </a:lnTo>
                    <a:lnTo>
                      <a:pt x="2787" y="124"/>
                    </a:lnTo>
                    <a:lnTo>
                      <a:pt x="2808" y="142"/>
                    </a:lnTo>
                    <a:lnTo>
                      <a:pt x="2831" y="163"/>
                    </a:lnTo>
                    <a:lnTo>
                      <a:pt x="2854" y="183"/>
                    </a:lnTo>
                    <a:lnTo>
                      <a:pt x="2879" y="206"/>
                    </a:lnTo>
                    <a:lnTo>
                      <a:pt x="2907" y="230"/>
                    </a:lnTo>
                    <a:lnTo>
                      <a:pt x="2934" y="255"/>
                    </a:lnTo>
                    <a:lnTo>
                      <a:pt x="2962" y="282"/>
                    </a:lnTo>
                    <a:lnTo>
                      <a:pt x="2992" y="309"/>
                    </a:lnTo>
                    <a:lnTo>
                      <a:pt x="3022" y="336"/>
                    </a:lnTo>
                    <a:lnTo>
                      <a:pt x="3054" y="364"/>
                    </a:lnTo>
                    <a:lnTo>
                      <a:pt x="3068" y="379"/>
                    </a:lnTo>
                    <a:lnTo>
                      <a:pt x="3084" y="394"/>
                    </a:lnTo>
                    <a:lnTo>
                      <a:pt x="3099" y="407"/>
                    </a:lnTo>
                    <a:lnTo>
                      <a:pt x="3115" y="422"/>
                    </a:lnTo>
                    <a:lnTo>
                      <a:pt x="3132" y="437"/>
                    </a:lnTo>
                    <a:lnTo>
                      <a:pt x="3148" y="452"/>
                    </a:lnTo>
                    <a:lnTo>
                      <a:pt x="3164" y="468"/>
                    </a:lnTo>
                    <a:lnTo>
                      <a:pt x="3179" y="483"/>
                    </a:lnTo>
                    <a:lnTo>
                      <a:pt x="3195" y="498"/>
                    </a:lnTo>
                    <a:lnTo>
                      <a:pt x="3211" y="513"/>
                    </a:lnTo>
                    <a:lnTo>
                      <a:pt x="3226" y="528"/>
                    </a:lnTo>
                    <a:lnTo>
                      <a:pt x="3242" y="545"/>
                    </a:lnTo>
                    <a:lnTo>
                      <a:pt x="3258" y="560"/>
                    </a:lnTo>
                    <a:lnTo>
                      <a:pt x="3273" y="574"/>
                    </a:lnTo>
                    <a:lnTo>
                      <a:pt x="3288" y="591"/>
                    </a:lnTo>
                    <a:lnTo>
                      <a:pt x="3303" y="606"/>
                    </a:lnTo>
                    <a:lnTo>
                      <a:pt x="3318" y="621"/>
                    </a:lnTo>
                    <a:lnTo>
                      <a:pt x="3333" y="636"/>
                    </a:lnTo>
                    <a:lnTo>
                      <a:pt x="3348" y="651"/>
                    </a:lnTo>
                    <a:lnTo>
                      <a:pt x="3362" y="667"/>
                    </a:lnTo>
                    <a:lnTo>
                      <a:pt x="3376" y="682"/>
                    </a:lnTo>
                    <a:lnTo>
                      <a:pt x="3389" y="697"/>
                    </a:lnTo>
                    <a:lnTo>
                      <a:pt x="3403" y="712"/>
                    </a:lnTo>
                    <a:lnTo>
                      <a:pt x="3416" y="727"/>
                    </a:lnTo>
                    <a:lnTo>
                      <a:pt x="3442" y="755"/>
                    </a:lnTo>
                    <a:lnTo>
                      <a:pt x="3466" y="783"/>
                    </a:lnTo>
                    <a:lnTo>
                      <a:pt x="3489" y="812"/>
                    </a:lnTo>
                    <a:lnTo>
                      <a:pt x="3510" y="839"/>
                    </a:lnTo>
                    <a:lnTo>
                      <a:pt x="3530" y="865"/>
                    </a:lnTo>
                    <a:lnTo>
                      <a:pt x="3548" y="889"/>
                    </a:lnTo>
                    <a:lnTo>
                      <a:pt x="3563" y="915"/>
                    </a:lnTo>
                    <a:lnTo>
                      <a:pt x="3576" y="937"/>
                    </a:lnTo>
                    <a:lnTo>
                      <a:pt x="3588" y="960"/>
                    </a:lnTo>
                    <a:lnTo>
                      <a:pt x="3596" y="980"/>
                    </a:lnTo>
                    <a:lnTo>
                      <a:pt x="3610" y="1019"/>
                    </a:lnTo>
                    <a:lnTo>
                      <a:pt x="3623" y="1060"/>
                    </a:lnTo>
                    <a:lnTo>
                      <a:pt x="3635" y="1098"/>
                    </a:lnTo>
                    <a:lnTo>
                      <a:pt x="3648" y="1137"/>
                    </a:lnTo>
                    <a:lnTo>
                      <a:pt x="3659" y="1176"/>
                    </a:lnTo>
                    <a:lnTo>
                      <a:pt x="3669" y="1213"/>
                    </a:lnTo>
                    <a:lnTo>
                      <a:pt x="3679" y="1249"/>
                    </a:lnTo>
                    <a:lnTo>
                      <a:pt x="3690" y="1285"/>
                    </a:lnTo>
                    <a:lnTo>
                      <a:pt x="3699" y="1319"/>
                    </a:lnTo>
                    <a:lnTo>
                      <a:pt x="3709" y="1352"/>
                    </a:lnTo>
                    <a:lnTo>
                      <a:pt x="3719" y="1383"/>
                    </a:lnTo>
                    <a:lnTo>
                      <a:pt x="3729" y="1413"/>
                    </a:lnTo>
                    <a:lnTo>
                      <a:pt x="3739" y="1442"/>
                    </a:lnTo>
                    <a:lnTo>
                      <a:pt x="3747" y="1468"/>
                    </a:lnTo>
                    <a:lnTo>
                      <a:pt x="3759" y="1492"/>
                    </a:lnTo>
                    <a:lnTo>
                      <a:pt x="3769" y="1515"/>
                    </a:lnTo>
                    <a:lnTo>
                      <a:pt x="3787" y="1574"/>
                    </a:lnTo>
                    <a:lnTo>
                      <a:pt x="3797" y="1664"/>
                    </a:lnTo>
                    <a:lnTo>
                      <a:pt x="3797" y="1774"/>
                    </a:lnTo>
                    <a:lnTo>
                      <a:pt x="3789" y="1894"/>
                    </a:lnTo>
                    <a:lnTo>
                      <a:pt x="3782" y="1952"/>
                    </a:lnTo>
                    <a:lnTo>
                      <a:pt x="3770" y="2010"/>
                    </a:lnTo>
                    <a:lnTo>
                      <a:pt x="3757" y="2065"/>
                    </a:lnTo>
                    <a:lnTo>
                      <a:pt x="3749" y="2092"/>
                    </a:lnTo>
                    <a:lnTo>
                      <a:pt x="3740" y="2116"/>
                    </a:lnTo>
                    <a:lnTo>
                      <a:pt x="3732" y="2140"/>
                    </a:lnTo>
                    <a:lnTo>
                      <a:pt x="3722" y="2161"/>
                    </a:lnTo>
                    <a:lnTo>
                      <a:pt x="3710" y="2182"/>
                    </a:lnTo>
                    <a:lnTo>
                      <a:pt x="3699" y="2200"/>
                    </a:lnTo>
                    <a:lnTo>
                      <a:pt x="3686" y="2215"/>
                    </a:lnTo>
                    <a:lnTo>
                      <a:pt x="3673" y="2230"/>
                    </a:lnTo>
                    <a:lnTo>
                      <a:pt x="3659" y="2240"/>
                    </a:lnTo>
                    <a:lnTo>
                      <a:pt x="3652" y="2246"/>
                    </a:lnTo>
                    <a:lnTo>
                      <a:pt x="3643" y="2249"/>
                    </a:lnTo>
                    <a:lnTo>
                      <a:pt x="3635" y="2254"/>
                    </a:lnTo>
                    <a:lnTo>
                      <a:pt x="3620" y="2258"/>
                    </a:lnTo>
                    <a:lnTo>
                      <a:pt x="3603" y="2262"/>
                    </a:lnTo>
                    <a:lnTo>
                      <a:pt x="3583" y="2267"/>
                    </a:lnTo>
                    <a:lnTo>
                      <a:pt x="3559" y="2271"/>
                    </a:lnTo>
                    <a:lnTo>
                      <a:pt x="3530" y="2276"/>
                    </a:lnTo>
                    <a:lnTo>
                      <a:pt x="3500" y="2280"/>
                    </a:lnTo>
                    <a:lnTo>
                      <a:pt x="3466" y="2286"/>
                    </a:lnTo>
                    <a:lnTo>
                      <a:pt x="3429" y="2291"/>
                    </a:lnTo>
                    <a:lnTo>
                      <a:pt x="3389" y="2297"/>
                    </a:lnTo>
                    <a:lnTo>
                      <a:pt x="3348" y="2301"/>
                    </a:lnTo>
                    <a:lnTo>
                      <a:pt x="3302" y="2307"/>
                    </a:lnTo>
                    <a:lnTo>
                      <a:pt x="3255" y="2313"/>
                    </a:lnTo>
                    <a:lnTo>
                      <a:pt x="3205" y="2319"/>
                    </a:lnTo>
                    <a:lnTo>
                      <a:pt x="3154" y="2325"/>
                    </a:lnTo>
                    <a:lnTo>
                      <a:pt x="3099" y="2331"/>
                    </a:lnTo>
                    <a:lnTo>
                      <a:pt x="3044" y="2337"/>
                    </a:lnTo>
                    <a:lnTo>
                      <a:pt x="2987" y="2343"/>
                    </a:lnTo>
                    <a:lnTo>
                      <a:pt x="2927" y="2349"/>
                    </a:lnTo>
                    <a:lnTo>
                      <a:pt x="2867" y="2355"/>
                    </a:lnTo>
                    <a:lnTo>
                      <a:pt x="2804" y="2361"/>
                    </a:lnTo>
                    <a:lnTo>
                      <a:pt x="2740" y="2368"/>
                    </a:lnTo>
                    <a:lnTo>
                      <a:pt x="2675" y="2374"/>
                    </a:lnTo>
                    <a:lnTo>
                      <a:pt x="2610" y="2380"/>
                    </a:lnTo>
                    <a:lnTo>
                      <a:pt x="2543" y="2386"/>
                    </a:lnTo>
                    <a:lnTo>
                      <a:pt x="2475" y="2394"/>
                    </a:lnTo>
                    <a:lnTo>
                      <a:pt x="2407" y="2400"/>
                    </a:lnTo>
                    <a:lnTo>
                      <a:pt x="2338" y="2406"/>
                    </a:lnTo>
                    <a:lnTo>
                      <a:pt x="2270" y="2412"/>
                    </a:lnTo>
                    <a:lnTo>
                      <a:pt x="2200" y="2419"/>
                    </a:lnTo>
                    <a:lnTo>
                      <a:pt x="2131" y="2425"/>
                    </a:lnTo>
                    <a:lnTo>
                      <a:pt x="2061" y="2431"/>
                    </a:lnTo>
                    <a:lnTo>
                      <a:pt x="1993" y="2437"/>
                    </a:lnTo>
                    <a:lnTo>
                      <a:pt x="1923" y="2443"/>
                    </a:lnTo>
                    <a:lnTo>
                      <a:pt x="1854" y="2449"/>
                    </a:lnTo>
                    <a:lnTo>
                      <a:pt x="1786" y="2455"/>
                    </a:lnTo>
                    <a:lnTo>
                      <a:pt x="1719" y="2461"/>
                    </a:lnTo>
                    <a:lnTo>
                      <a:pt x="1652" y="2467"/>
                    </a:lnTo>
                    <a:lnTo>
                      <a:pt x="1586" y="2471"/>
                    </a:lnTo>
                    <a:lnTo>
                      <a:pt x="1522" y="2477"/>
                    </a:lnTo>
                    <a:lnTo>
                      <a:pt x="1457" y="2483"/>
                    </a:lnTo>
                    <a:lnTo>
                      <a:pt x="1395" y="2488"/>
                    </a:lnTo>
                    <a:lnTo>
                      <a:pt x="1333" y="2492"/>
                    </a:lnTo>
                    <a:lnTo>
                      <a:pt x="1275" y="2498"/>
                    </a:lnTo>
                    <a:lnTo>
                      <a:pt x="1161" y="2507"/>
                    </a:lnTo>
                    <a:lnTo>
                      <a:pt x="1053" y="2516"/>
                    </a:lnTo>
                    <a:lnTo>
                      <a:pt x="956" y="2524"/>
                    </a:lnTo>
                    <a:lnTo>
                      <a:pt x="869" y="2531"/>
                    </a:lnTo>
                    <a:lnTo>
                      <a:pt x="791" y="2537"/>
                    </a:lnTo>
                    <a:lnTo>
                      <a:pt x="725" y="2542"/>
                    </a:lnTo>
                    <a:lnTo>
                      <a:pt x="634" y="2549"/>
                    </a:lnTo>
                    <a:lnTo>
                      <a:pt x="602" y="2552"/>
                    </a:lnTo>
                    <a:close/>
                  </a:path>
                </a:pathLst>
              </a:custGeom>
              <a:solidFill>
                <a:srgbClr val="8A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pt-BR" altLang="pt-BR" sz="1400">
                  <a:latin typeface="Calibri" panose="020F0502020204030204" pitchFamily="34" charset="0"/>
                </a:endParaRPr>
              </a:p>
            </p:txBody>
          </p:sp>
          <p:pic>
            <p:nvPicPr>
              <p:cNvPr id="11303" name="Picture 1064" descr="C:\Program Files\Fichiers communs\Microsoft Shared\Clipart\cagcat50\bd05515_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" y="1083"/>
                <a:ext cx="2004" cy="2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304" name="Line 1065"/>
            <p:cNvSpPr>
              <a:spLocks noChangeShapeType="1"/>
            </p:cNvSpPr>
            <p:nvPr/>
          </p:nvSpPr>
          <p:spPr bwMode="auto">
            <a:xfrm>
              <a:off x="2470" y="1068"/>
              <a:ext cx="449" cy="22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5" name="Line 1066"/>
            <p:cNvSpPr>
              <a:spLocks noChangeShapeType="1"/>
            </p:cNvSpPr>
            <p:nvPr/>
          </p:nvSpPr>
          <p:spPr bwMode="auto">
            <a:xfrm>
              <a:off x="2477" y="1074"/>
              <a:ext cx="1677" cy="6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6" name="Line 1067"/>
            <p:cNvSpPr>
              <a:spLocks noChangeShapeType="1"/>
            </p:cNvSpPr>
            <p:nvPr/>
          </p:nvSpPr>
          <p:spPr bwMode="auto">
            <a:xfrm flipV="1">
              <a:off x="2470" y="942"/>
              <a:ext cx="2763" cy="13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7" name="AutoShape 1069"/>
            <p:cNvSpPr>
              <a:spLocks noChangeArrowheads="1"/>
            </p:cNvSpPr>
            <p:nvPr/>
          </p:nvSpPr>
          <p:spPr bwMode="auto">
            <a:xfrm>
              <a:off x="4792" y="839"/>
              <a:ext cx="151" cy="209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AutoShape 1070"/>
            <p:cNvSpPr>
              <a:spLocks noChangeArrowheads="1"/>
            </p:cNvSpPr>
            <p:nvPr/>
          </p:nvSpPr>
          <p:spPr bwMode="auto">
            <a:xfrm>
              <a:off x="3744" y="1046"/>
              <a:ext cx="171" cy="179"/>
            </a:xfrm>
            <a:prstGeom prst="foldedCorner">
              <a:avLst>
                <a:gd name="adj" fmla="val 12500"/>
              </a:avLst>
            </a:prstGeom>
            <a:solidFill>
              <a:schemeClr val="folHlink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9" name="AutoShape 1071"/>
            <p:cNvSpPr>
              <a:spLocks noChangeArrowheads="1"/>
            </p:cNvSpPr>
            <p:nvPr/>
          </p:nvSpPr>
          <p:spPr bwMode="auto">
            <a:xfrm>
              <a:off x="2600" y="1137"/>
              <a:ext cx="158" cy="208"/>
            </a:xfrm>
            <a:prstGeom prst="foldedCorner">
              <a:avLst>
                <a:gd name="adj" fmla="val 12500"/>
              </a:avLst>
            </a:prstGeom>
            <a:solidFill>
              <a:srgbClr val="66FF66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/>
              <a:endParaRPr lang="fr-FR" altLang="pt-BR" sz="3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4191000" y="2789238"/>
            <a:ext cx="4537075" cy="1296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4379913" y="2933700"/>
            <a:ext cx="3944937" cy="989013"/>
            <a:chOff x="383" y="1207"/>
            <a:chExt cx="4629" cy="1218"/>
          </a:xfrm>
        </p:grpSpPr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496" y="1438"/>
              <a:ext cx="1008" cy="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>
                  <a:latin typeface="Arial Narrow" panose="020B0606020202030204" pitchFamily="34" charset="0"/>
                </a:rPr>
                <a:t>Médico</a:t>
              </a:r>
              <a:endParaRPr lang="pt-BR" altLang="pt-BR">
                <a:latin typeface="Times New Roman" panose="02020603050405020304" pitchFamily="18" charset="0"/>
              </a:endParaRPr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3908" y="1393"/>
              <a:ext cx="1104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>
                  <a:latin typeface="Arial Narrow" panose="020B0606020202030204" pitchFamily="34" charset="0"/>
                </a:rPr>
                <a:t>Paciente</a:t>
              </a:r>
            </a:p>
          </p:txBody>
        </p:sp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2210" y="1207"/>
              <a:ext cx="1134" cy="5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altLang="pt-BR" sz="1600">
                  <a:latin typeface="Arial Narrow" panose="020B0606020202030204" pitchFamily="34" charset="0"/>
                </a:rPr>
                <a:t>Consulta</a:t>
              </a:r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508" y="149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3334" y="1494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1318" name="Group 54"/>
            <p:cNvGrpSpPr>
              <a:grpSpLocks/>
            </p:cNvGrpSpPr>
            <p:nvPr/>
          </p:nvGrpSpPr>
          <p:grpSpPr bwMode="auto">
            <a:xfrm>
              <a:off x="2971" y="1661"/>
              <a:ext cx="136" cy="308"/>
              <a:chOff x="2709" y="3067"/>
              <a:chExt cx="136" cy="308"/>
            </a:xfrm>
          </p:grpSpPr>
          <p:sp>
            <p:nvSpPr>
              <p:cNvPr id="11319" name="Line 55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2685" y="2050"/>
              <a:ext cx="27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400" b="1">
                  <a:latin typeface="Arial" panose="020B0604020202020204" pitchFamily="34" charset="0"/>
                </a:rPr>
                <a:t> </a:t>
              </a:r>
              <a:endParaRPr lang="en-US" altLang="pt-BR" sz="1400" b="1">
                <a:latin typeface="Arial" panose="020B0604020202020204" pitchFamily="34" charset="0"/>
              </a:endParaRPr>
            </a:p>
          </p:txBody>
        </p:sp>
        <p:grpSp>
          <p:nvGrpSpPr>
            <p:cNvPr id="11322" name="Group 58"/>
            <p:cNvGrpSpPr>
              <a:grpSpLocks/>
            </p:cNvGrpSpPr>
            <p:nvPr/>
          </p:nvGrpSpPr>
          <p:grpSpPr bwMode="auto">
            <a:xfrm>
              <a:off x="904" y="1723"/>
              <a:ext cx="136" cy="308"/>
              <a:chOff x="2709" y="3067"/>
              <a:chExt cx="136" cy="308"/>
            </a:xfrm>
          </p:grpSpPr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383" y="2095"/>
              <a:ext cx="117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>
                  <a:solidFill>
                    <a:schemeClr val="bg1"/>
                  </a:solidFill>
                  <a:latin typeface="Arial" panose="020B0604020202020204" pitchFamily="34" charset="0"/>
                </a:rPr>
                <a:t>   </a:t>
              </a:r>
              <a:r>
                <a:rPr lang="pt-BR" altLang="pt-BR" sz="1000">
                  <a:latin typeface="Arial" panose="020B0604020202020204" pitchFamily="34" charset="0"/>
                </a:rPr>
                <a:t>CRM   nome</a:t>
              </a:r>
              <a:endParaRPr lang="en-US" altLang="pt-BR" sz="1000">
                <a:latin typeface="Arial" panose="020B0604020202020204" pitchFamily="34" charset="0"/>
              </a:endParaRPr>
            </a:p>
          </p:txBody>
        </p:sp>
        <p:grpSp>
          <p:nvGrpSpPr>
            <p:cNvPr id="11326" name="Group 62"/>
            <p:cNvGrpSpPr>
              <a:grpSpLocks/>
            </p:cNvGrpSpPr>
            <p:nvPr/>
          </p:nvGrpSpPr>
          <p:grpSpPr bwMode="auto">
            <a:xfrm>
              <a:off x="1202" y="1723"/>
              <a:ext cx="136" cy="308"/>
              <a:chOff x="2709" y="3067"/>
              <a:chExt cx="136" cy="308"/>
            </a:xfrm>
          </p:grpSpPr>
          <p:sp>
            <p:nvSpPr>
              <p:cNvPr id="11327" name="Line 63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28" name="Oval 64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329" name="Group 65"/>
            <p:cNvGrpSpPr>
              <a:grpSpLocks/>
            </p:cNvGrpSpPr>
            <p:nvPr/>
          </p:nvGrpSpPr>
          <p:grpSpPr bwMode="auto">
            <a:xfrm>
              <a:off x="4490" y="1722"/>
              <a:ext cx="136" cy="308"/>
              <a:chOff x="2709" y="3067"/>
              <a:chExt cx="136" cy="308"/>
            </a:xfrm>
          </p:grpSpPr>
          <p:sp>
            <p:nvSpPr>
              <p:cNvPr id="11330" name="Line 66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31" name="Oval 67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969" y="2093"/>
              <a:ext cx="70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>
                  <a:latin typeface="Arial" panose="020B0604020202020204" pitchFamily="34" charset="0"/>
                </a:rPr>
                <a:t>            </a:t>
              </a:r>
              <a:endParaRPr lang="en-US" altLang="pt-BR" sz="1000">
                <a:latin typeface="Arial" panose="020B0604020202020204" pitchFamily="34" charset="0"/>
              </a:endParaRPr>
            </a:p>
          </p:txBody>
        </p:sp>
        <p:grpSp>
          <p:nvGrpSpPr>
            <p:cNvPr id="11333" name="Group 69"/>
            <p:cNvGrpSpPr>
              <a:grpSpLocks/>
            </p:cNvGrpSpPr>
            <p:nvPr/>
          </p:nvGrpSpPr>
          <p:grpSpPr bwMode="auto">
            <a:xfrm>
              <a:off x="4788" y="1722"/>
              <a:ext cx="136" cy="308"/>
              <a:chOff x="2709" y="3067"/>
              <a:chExt cx="136" cy="308"/>
            </a:xfrm>
          </p:grpSpPr>
          <p:sp>
            <p:nvSpPr>
              <p:cNvPr id="11334" name="Line 70"/>
              <p:cNvSpPr>
                <a:spLocks noChangeShapeType="1"/>
              </p:cNvSpPr>
              <p:nvPr/>
            </p:nvSpPr>
            <p:spPr bwMode="auto">
              <a:xfrm>
                <a:off x="2789" y="306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1335" name="Oval 71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136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2847975" y="5057775"/>
            <a:ext cx="1330325" cy="238125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900">
                <a:latin typeface="Arial" panose="020B0604020202020204" pitchFamily="34" charset="0"/>
              </a:rPr>
              <a:t>Médico  (CRM, Nome)</a:t>
            </a:r>
            <a:endParaRPr lang="en-US" altLang="pt-BR" sz="900">
              <a:latin typeface="Arial" panose="020B0604020202020204" pitchFamily="34" charset="0"/>
            </a:endParaRPr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2400300" y="2328863"/>
            <a:ext cx="162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600">
                <a:latin typeface="Arial" panose="020B0604020202020204" pitchFamily="34" charset="0"/>
              </a:rPr>
              <a:t>Sistema Médico</a:t>
            </a:r>
            <a:endParaRPr lang="en-US" altLang="pt-BR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altLang="pt-BR">
                <a:cs typeface="Arial" panose="020B0604020202020204" pitchFamily="34" charset="0"/>
              </a:rPr>
              <a:t>Plataformas Centralizadas:</a:t>
            </a:r>
          </a:p>
          <a:p>
            <a:pPr marL="827088" lvl="1"/>
            <a:r>
              <a:rPr lang="pt-BR" altLang="pt-BR"/>
              <a:t>Um computador de grande porte que é o hospedeiro do SGBD e o emulador para os aplicativos.</a:t>
            </a:r>
          </a:p>
          <a:p>
            <a:pPr marL="827088" lvl="1"/>
            <a:r>
              <a:rPr lang="pt-BR" altLang="pt-BR"/>
              <a:t>Possui alto custo, e alto poder de processamento.</a:t>
            </a:r>
          </a:p>
        </p:txBody>
      </p:sp>
      <p:sp>
        <p:nvSpPr>
          <p:cNvPr id="50179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r>
              <a:rPr lang="pt-BR" altLang="pt-BR"/>
              <a:t>Arquiteturas de um SGBD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4005064"/>
            <a:ext cx="3835674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s://www-03.ibm.com/ibm/history/exhibits/mainframe/images/2423PH70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31991"/>
            <a:ext cx="3485411" cy="28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99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altLang="pt-BR" dirty="0">
                <a:cs typeface="Arial" panose="020B0604020202020204" pitchFamily="34" charset="0"/>
              </a:rPr>
              <a:t>Sistema de Computador Pessoal:</a:t>
            </a:r>
          </a:p>
          <a:p>
            <a:pPr marL="827088" lvl="1"/>
            <a:r>
              <a:rPr lang="pt-BR" altLang="pt-BR" dirty="0"/>
              <a:t>O computador pessoal é o hospedeiro do SGBD e o cliente ao mesmo tempo.</a:t>
            </a:r>
          </a:p>
        </p:txBody>
      </p:sp>
      <p:sp>
        <p:nvSpPr>
          <p:cNvPr id="51203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r>
              <a:rPr lang="pt-BR" altLang="pt-BR"/>
              <a:t>Arquiteturas de um SGBD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2" y="4221088"/>
            <a:ext cx="7779539" cy="149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627784" y="6296744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 Padaria do seu Manuel...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2915816" y="3645024"/>
            <a:ext cx="0" cy="261220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868144" y="3645024"/>
            <a:ext cx="0" cy="261220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36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altLang="pt-BR" dirty="0">
                <a:cs typeface="Arial" panose="020B0604020202020204" pitchFamily="34" charset="0"/>
              </a:rPr>
              <a:t>Sistema de Cliente-Servidor:</a:t>
            </a:r>
          </a:p>
          <a:p>
            <a:pPr marL="827088" lvl="1"/>
            <a:r>
              <a:rPr lang="pt-BR" altLang="pt-BR" dirty="0"/>
              <a:t>O cliente executa as tarefas do aplicativo (interface gráfica), e o servidor executa o SGBD.</a:t>
            </a:r>
          </a:p>
        </p:txBody>
      </p:sp>
      <p:sp>
        <p:nvSpPr>
          <p:cNvPr id="52227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r>
              <a:rPr lang="pt-BR" altLang="pt-BR"/>
              <a:t>Arquiteturas de um SGBD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3048000"/>
            <a:ext cx="50768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900108" y="6324600"/>
            <a:ext cx="40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Trabalho dos  alunos nas disciplina... </a:t>
            </a:r>
          </a:p>
        </p:txBody>
      </p:sp>
    </p:spTree>
    <p:extLst>
      <p:ext uri="{BB962C8B-B14F-4D97-AF65-F5344CB8AC3E}">
        <p14:creationId xmlns:p14="http://schemas.microsoft.com/office/powerpoint/2010/main" val="3430205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altLang="pt-BR">
                <a:cs typeface="Arial" panose="020B0604020202020204" pitchFamily="34" charset="0"/>
              </a:rPr>
              <a:t>Sistema de Cliente-Servidor </a:t>
            </a:r>
            <a:r>
              <a:rPr lang="pt-BR" altLang="pt-BR" i="1">
                <a:cs typeface="Arial" panose="020B0604020202020204" pitchFamily="34" charset="0"/>
              </a:rPr>
              <a:t>N</a:t>
            </a:r>
            <a:r>
              <a:rPr lang="pt-BR" altLang="pt-BR">
                <a:cs typeface="Arial" panose="020B0604020202020204" pitchFamily="34" charset="0"/>
              </a:rPr>
              <a:t> camadas:</a:t>
            </a:r>
          </a:p>
          <a:p>
            <a:pPr marL="827088" lvl="1"/>
            <a:r>
              <a:rPr lang="pt-BR" altLang="pt-BR"/>
              <a:t>Acrescenta uma camada (Aplicação) entre o cliente e o banco de dados.</a:t>
            </a:r>
          </a:p>
        </p:txBody>
      </p:sp>
      <p:sp>
        <p:nvSpPr>
          <p:cNvPr id="53251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r>
              <a:rPr lang="pt-BR" altLang="pt-BR"/>
              <a:t>Arquiteturas de um SGBD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5508" y="47971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 E-Commerce, </a:t>
            </a:r>
            <a:br>
              <a:rPr lang="pt-BR" dirty="0"/>
            </a:br>
            <a:r>
              <a:rPr lang="pt-BR" dirty="0" err="1"/>
              <a:t>Kiosque</a:t>
            </a:r>
            <a:r>
              <a:rPr lang="pt-BR" dirty="0"/>
              <a:t> da Rural	</a:t>
            </a:r>
          </a:p>
        </p:txBody>
      </p:sp>
      <p:pic>
        <p:nvPicPr>
          <p:cNvPr id="6146" name="Picture 2" descr="http://www.dsc.ufcg.edu.br/~jacques/cursos/j2ee/html/intro/ncamad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96" y="2996952"/>
            <a:ext cx="6154187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1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3820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6725" indent="-466725"/>
            <a:r>
              <a:rPr lang="pt-BR" altLang="pt-BR" dirty="0">
                <a:cs typeface="Arial" panose="020B0604020202020204" pitchFamily="34" charset="0"/>
              </a:rPr>
              <a:t>Banco de dados distribuídos:</a:t>
            </a:r>
          </a:p>
          <a:p>
            <a:pPr marL="827088" lvl="1"/>
            <a:r>
              <a:rPr lang="pt-BR" altLang="pt-BR" dirty="0"/>
              <a:t>A informação está distribuída em diversos </a:t>
            </a:r>
            <a:r>
              <a:rPr lang="pt-BR" altLang="pt-BR" dirty="0" err="1"/>
              <a:t>SGBDs</a:t>
            </a:r>
            <a:r>
              <a:rPr lang="pt-BR" altLang="pt-BR" dirty="0"/>
              <a:t> espalhados em locais diferentes e conectados através de redes .</a:t>
            </a:r>
          </a:p>
        </p:txBody>
      </p:sp>
      <p:sp>
        <p:nvSpPr>
          <p:cNvPr id="54275" name="Título 2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r>
              <a:rPr lang="pt-BR" altLang="pt-BR" dirty="0"/>
              <a:t>Arquiteturas de um SGBD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362325"/>
            <a:ext cx="52959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28243" y="595526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 Ambev</a:t>
            </a:r>
          </a:p>
        </p:txBody>
      </p:sp>
    </p:spTree>
    <p:extLst>
      <p:ext uri="{BB962C8B-B14F-4D97-AF65-F5344CB8AC3E}">
        <p14:creationId xmlns:p14="http://schemas.microsoft.com/office/powerpoint/2010/main" val="42758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estadao.com.br/homem-objeto/files/2013/02/nuvens2-e1360968676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45" y="500630"/>
            <a:ext cx="9189245" cy="61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Arquiteturas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593" y="2101858"/>
            <a:ext cx="8229600" cy="45259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nas NUVENS </a:t>
            </a:r>
            <a:r>
              <a:rPr lang="pt-BR" dirty="0"/>
              <a:t>(Visto em Top Especiais, aguarde!)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56" y="2816663"/>
            <a:ext cx="4896544" cy="3148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Retângulo 4"/>
          <p:cNvSpPr/>
          <p:nvPr/>
        </p:nvSpPr>
        <p:spPr>
          <a:xfrm>
            <a:off x="3128977" y="1578638"/>
            <a:ext cx="4382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725" indent="-466725"/>
            <a:r>
              <a:rPr lang="pt-BR" altLang="pt-BR" sz="2800" dirty="0">
                <a:cs typeface="Arial" panose="020B0604020202020204" pitchFamily="34" charset="0"/>
              </a:rPr>
              <a:t>Banco de dados distribuídos: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4573" y="4941168"/>
            <a:ext cx="24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 </a:t>
            </a:r>
            <a:r>
              <a:rPr lang="pt-BR" dirty="0" err="1"/>
              <a:t>Facebook</a:t>
            </a:r>
            <a:r>
              <a:rPr lang="pt-BR" dirty="0"/>
              <a:t>, </a:t>
            </a:r>
            <a:r>
              <a:rPr lang="pt-BR" dirty="0" err="1"/>
              <a:t>Twittrer</a:t>
            </a:r>
            <a:r>
              <a:rPr lang="pt-BR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54972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/>
              <a:t>IC 508?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/>
              <a:t>Objetivo</a:t>
            </a:r>
          </a:p>
          <a:p>
            <a:r>
              <a:rPr lang="pt-BR" dirty="0"/>
              <a:t> Introduzir os fundamentos que permitam ao aluno adquirir o domínio básico da tecnologia de banco de dados. </a:t>
            </a:r>
          </a:p>
          <a:p>
            <a:pPr>
              <a:buNone/>
            </a:pPr>
            <a:r>
              <a:rPr lang="pt-BR" b="1" dirty="0"/>
              <a:t>Ementa</a:t>
            </a:r>
          </a:p>
          <a:p>
            <a:r>
              <a:rPr lang="pt-BR" dirty="0"/>
              <a:t> Conceitos básicos de banco de dados. Modelos de dados e linguagens. Projeto de bancos de dados. Novas tecnologias e  aplicações de banco de dados.</a:t>
            </a:r>
          </a:p>
        </p:txBody>
      </p:sp>
      <p:pic>
        <p:nvPicPr>
          <p:cNvPr id="4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382000" cy="48958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/>
              <a:t>Mais desejável usar arquivos comuns sob as seguintes circunstâncias:</a:t>
            </a:r>
            <a:endParaRPr lang="en-US" dirty="0"/>
          </a:p>
          <a:p>
            <a:pPr lvl="1" eaLnBrk="1" hangingPunct="1">
              <a:defRPr/>
            </a:pPr>
            <a:r>
              <a:rPr lang="pt-BR" dirty="0">
                <a:cs typeface="Calibri" pitchFamily="34" charset="0"/>
              </a:rPr>
              <a:t>Aplicações de banco de dados simples e bem definidas, para as quais não se espera muitas mudanças.</a:t>
            </a:r>
            <a:endParaRPr lang="en-US" dirty="0"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pt-BR" dirty="0">
                <a:cs typeface="Calibri" pitchFamily="34" charset="0"/>
              </a:rPr>
              <a:t>Requisitos rigorosos, de tempo real, que podem não ser atendidos devido as operações extras executadas pelo SGBD (programas CAD, etc.).</a:t>
            </a:r>
            <a:endParaRPr lang="en-US" dirty="0"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pt-BR" dirty="0">
                <a:cs typeface="Calibri" pitchFamily="34" charset="0"/>
              </a:rPr>
              <a:t>Sistemas embarcados com capacidade de armazenamento limitada.</a:t>
            </a:r>
            <a:endParaRPr lang="en-US" dirty="0">
              <a:cs typeface="Calibri" pitchFamily="34" charset="0"/>
            </a:endParaRPr>
          </a:p>
          <a:p>
            <a:pPr lvl="1" eaLnBrk="1" hangingPunct="1">
              <a:defRPr/>
            </a:pPr>
            <a:r>
              <a:rPr lang="pt-BR" dirty="0">
                <a:cs typeface="Calibri" pitchFamily="34" charset="0"/>
              </a:rPr>
              <a:t>Nenhum acesso de múltiplos usuários aos dados.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547688" y="214313"/>
            <a:ext cx="7596187" cy="857250"/>
          </a:xfrm>
          <a:ln/>
        </p:spPr>
        <p:txBody>
          <a:bodyPr/>
          <a:lstStyle/>
          <a:p>
            <a:pPr eaLnBrk="1" hangingPunct="1"/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usar</a:t>
            </a:r>
            <a:r>
              <a:rPr lang="en-US" altLang="pt-BR" dirty="0"/>
              <a:t> um SGBD?</a:t>
            </a:r>
          </a:p>
        </p:txBody>
      </p:sp>
    </p:spTree>
    <p:extLst>
      <p:ext uri="{BB962C8B-B14F-4D97-AF65-F5344CB8AC3E}">
        <p14:creationId xmlns:p14="http://schemas.microsoft.com/office/powerpoint/2010/main" val="1190788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em BD...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7638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Estruturas de armazenamento de dados</a:t>
            </a:r>
          </a:p>
          <a:p>
            <a:r>
              <a:rPr lang="pt-BR" dirty="0"/>
              <a:t> Modelagem e projeto de bancos de dados</a:t>
            </a:r>
          </a:p>
          <a:p>
            <a:r>
              <a:rPr lang="pt-BR" dirty="0"/>
              <a:t> Linguagens e Processamento de consultas</a:t>
            </a:r>
          </a:p>
          <a:p>
            <a:r>
              <a:rPr lang="pt-BR" dirty="0"/>
              <a:t> Controle de concorrência</a:t>
            </a:r>
          </a:p>
          <a:p>
            <a:r>
              <a:rPr lang="pt-BR" dirty="0"/>
              <a:t> Segurança e integridade</a:t>
            </a:r>
          </a:p>
          <a:p>
            <a:r>
              <a:rPr lang="pt-BR" dirty="0"/>
              <a:t> Recuperação de falhas</a:t>
            </a:r>
          </a:p>
          <a:p>
            <a:r>
              <a:rPr lang="pt-BR" dirty="0"/>
              <a:t>BI, DW, OLAP</a:t>
            </a:r>
          </a:p>
          <a:p>
            <a:r>
              <a:rPr lang="pt-BR" dirty="0"/>
              <a:t>Data Mining, grafos</a:t>
            </a:r>
          </a:p>
          <a:p>
            <a:r>
              <a:rPr lang="pt-BR" dirty="0"/>
              <a:t>LOD, RDF, XML</a:t>
            </a:r>
          </a:p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Proveniência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067944" y="4303455"/>
            <a:ext cx="53285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Web Semântica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Ontologias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BD biológicos, geográficos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Redes Sociais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BIG DATA...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Tradicionais de BD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Bancos de dados multimídia – figuras, </a:t>
            </a:r>
            <a:r>
              <a:rPr lang="pt-BR" sz="2000" dirty="0" err="1"/>
              <a:t>videos</a:t>
            </a:r>
            <a:r>
              <a:rPr lang="pt-BR" sz="2000" dirty="0"/>
              <a:t>, sons, voz</a:t>
            </a:r>
          </a:p>
          <a:p>
            <a:r>
              <a:rPr lang="pt-BR" sz="2000" dirty="0"/>
              <a:t>GIS, Sistemas de informações geográficas </a:t>
            </a:r>
          </a:p>
          <a:p>
            <a:r>
              <a:rPr lang="pt-BR" sz="2000" dirty="0"/>
              <a:t>Mapas, dados meteorológicos, imagens, satélite</a:t>
            </a:r>
          </a:p>
          <a:p>
            <a:r>
              <a:rPr lang="pt-BR" sz="2000" dirty="0"/>
              <a:t>Web</a:t>
            </a:r>
          </a:p>
          <a:p>
            <a:r>
              <a:rPr lang="pt-BR" sz="2000" dirty="0"/>
              <a:t>Automação administrativa (ex., bancos, hospitais, bibliotecas, empresas, etc.)</a:t>
            </a:r>
          </a:p>
          <a:p>
            <a:r>
              <a:rPr lang="pt-BR" sz="2000" dirty="0"/>
              <a:t>Gerência de dados científicos (ex., Genoma)</a:t>
            </a:r>
          </a:p>
          <a:p>
            <a:r>
              <a:rPr lang="pt-BR" sz="2000" dirty="0"/>
              <a:t>Projeto assistido por computador (ex., aviões, circuitos integrados)</a:t>
            </a:r>
          </a:p>
          <a:p>
            <a:r>
              <a:rPr lang="pt-BR" sz="2000" dirty="0"/>
              <a:t>Comércio eletrônico</a:t>
            </a:r>
          </a:p>
          <a:p>
            <a:r>
              <a:rPr lang="pt-BR" sz="2000" dirty="0"/>
              <a:t>Bibliotecas digitais</a:t>
            </a:r>
          </a:p>
          <a:p>
            <a:r>
              <a:rPr lang="pt-BR" sz="2000" dirty="0"/>
              <a:t>Sistemas de apoio a decisão</a:t>
            </a:r>
          </a:p>
          <a:p>
            <a:r>
              <a:rPr lang="pt-BR" sz="2000" dirty="0"/>
              <a:t>Business </a:t>
            </a:r>
            <a:r>
              <a:rPr lang="pt-BR" sz="2000" dirty="0" err="1"/>
              <a:t>Inteligence</a:t>
            </a:r>
            <a:endParaRPr lang="pt-BR" sz="2000" dirty="0"/>
          </a:p>
          <a:p>
            <a:r>
              <a:rPr lang="pt-BR" sz="2000" dirty="0"/>
              <a:t>...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BD</a:t>
            </a:r>
          </a:p>
        </p:txBody>
      </p:sp>
      <p:pic>
        <p:nvPicPr>
          <p:cNvPr id="7172" name="Picture 4" descr="https://mhaadi.files.wordpress.com/2010/10/history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" y="2324322"/>
            <a:ext cx="4625189" cy="297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mage.slidesharecdn.com/02evolutionoftheimsdatabase-110210160934-phpapp01/95/evolution-of-the-ims-database-2-728.jpg?cb=13044642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20" y="3360911"/>
            <a:ext cx="4662784" cy="3497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4.bp.blogspot.com/_FeaU01D-3wI/SoUatE780sI/AAAAAAAAAg8/PnlY45OQj7k/s1600/pokemon%2Bevol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51" y="1417638"/>
            <a:ext cx="4074748" cy="1651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59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BD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571625"/>
            <a:ext cx="8220865" cy="521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logs.the451group.com/information_management/files/2014/03/data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39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s-media-cache-ak0.pinimg.com/736x/e6/af/5c/e6af5c4e7f44e4f7bb67578bc5e451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9" t="11866" r="13698" b="3559"/>
          <a:stretch/>
        </p:blipFill>
        <p:spPr bwMode="auto">
          <a:xfrm>
            <a:off x="-36512" y="-27384"/>
            <a:ext cx="3632841" cy="6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Modelos de Dados</a:t>
            </a:r>
            <a:br>
              <a:rPr lang="pt-BR" altLang="pt-BR" dirty="0"/>
            </a:br>
            <a:r>
              <a:rPr lang="pt-BR" altLang="pt-BR" dirty="0"/>
              <a:t>(visão geral)</a:t>
            </a:r>
            <a:endParaRPr lang="en-US" altLang="pt-BR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D2349E5-135A-4ECE-ABAD-FF7C4587E5FB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30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Modelos de Dados</a:t>
            </a:r>
            <a:endParaRPr lang="en-US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Um </a:t>
            </a:r>
            <a:r>
              <a:rPr lang="pt-BR" altLang="pt-BR" b="1" dirty="0"/>
              <a:t>modelo de dados</a:t>
            </a:r>
            <a:r>
              <a:rPr lang="pt-BR" altLang="pt-BR" dirty="0"/>
              <a:t> é uma coleção de ferramentas conceituais para a </a:t>
            </a:r>
            <a:r>
              <a:rPr lang="pt-BR" altLang="pt-BR" b="1" dirty="0"/>
              <a:t>descrição</a:t>
            </a:r>
            <a:r>
              <a:rPr lang="pt-BR" altLang="pt-BR" dirty="0"/>
              <a:t> de dados, </a:t>
            </a:r>
            <a:r>
              <a:rPr lang="pt-BR" altLang="pt-BR" b="1" dirty="0"/>
              <a:t>relacionamentos</a:t>
            </a:r>
            <a:r>
              <a:rPr lang="pt-BR" altLang="pt-BR" dirty="0"/>
              <a:t>, semântica de dados e restrições de </a:t>
            </a:r>
            <a:r>
              <a:rPr lang="pt-BR" altLang="pt-BR" b="1" dirty="0"/>
              <a:t>consistência.</a:t>
            </a:r>
          </a:p>
          <a:p>
            <a:endParaRPr lang="pt-BR" altLang="pt-BR" dirty="0"/>
          </a:p>
          <a:p>
            <a:pPr lvl="1">
              <a:buFont typeface="Wingdings" panose="05000000000000000000" pitchFamily="2" charset="2"/>
              <a:buNone/>
            </a:pP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99E-240E-466B-BC05-C4D3FF59348E}" type="slidenum">
              <a:rPr lang="en-US" altLang="pt-BR"/>
              <a:pPr/>
              <a:t>47</a:t>
            </a:fld>
            <a:endParaRPr lang="en-US" altLang="pt-BR"/>
          </a:p>
        </p:txBody>
      </p:sp>
      <p:pic>
        <p:nvPicPr>
          <p:cNvPr id="37890" name="Picture 2" descr="http://portaldoprofessor.mec.gov.br/storage/discovirtual/aulas/2056/imagens/modelo_da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3" y="3863181"/>
            <a:ext cx="3706674" cy="27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le:No sig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06925"/>
            <a:ext cx="1919238" cy="19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66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Modelos de Dados</a:t>
            </a:r>
            <a:endParaRPr lang="en-US" alt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Modelos de Dados (conceitual)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Entidade-Relacionamento (ER)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Orientado a Objetos (OO)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Modelos de Dados (lógicos)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Redes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Hierárquico 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Relacional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Objeto-relacional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Orientado a Objetos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85A1-EF33-4D63-B18C-530B7B86D165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4495800" y="3657599"/>
            <a:ext cx="533400" cy="830481"/>
          </a:xfrm>
          <a:prstGeom prst="rightBrace">
            <a:avLst>
              <a:gd name="adj1" fmla="val 9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232211" y="3657083"/>
            <a:ext cx="32377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b="1" dirty="0"/>
              <a:t>Modelos mais antigos </a:t>
            </a:r>
          </a:p>
          <a:p>
            <a:r>
              <a:rPr lang="pt-BR" altLang="pt-BR" sz="2400" dirty="0"/>
              <a:t>(mas não estão mortos!)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835682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CB84-6E5C-4C96-82E9-4E3E5BD0BA62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5800" y="26035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2B5885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2800" b="1" dirty="0" err="1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Exemplo</a:t>
            </a:r>
            <a:r>
              <a:rPr lang="en-GB" altLang="pt-BR" sz="2800" b="1" dirty="0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 das </a:t>
            </a:r>
            <a:r>
              <a:rPr lang="en-GB" altLang="pt-BR" sz="2800" b="1" dirty="0" err="1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Informações</a:t>
            </a:r>
            <a:r>
              <a:rPr lang="en-GB" altLang="pt-BR" sz="2800" b="1" dirty="0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 </a:t>
            </a:r>
            <a:r>
              <a:rPr lang="en-GB" altLang="pt-BR" sz="2800" b="1" dirty="0" err="1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em</a:t>
            </a:r>
            <a:r>
              <a:rPr lang="en-GB" altLang="pt-BR" sz="2800" b="1" dirty="0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 </a:t>
            </a:r>
            <a:r>
              <a:rPr lang="en-GB" altLang="pt-BR" sz="2800" b="1" dirty="0" err="1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uma</a:t>
            </a:r>
            <a:r>
              <a:rPr lang="en-GB" altLang="pt-BR" sz="2800" b="1" dirty="0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 </a:t>
            </a:r>
          </a:p>
          <a:p>
            <a:pPr>
              <a:buClr>
                <a:srgbClr val="2B5885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2800" b="1" dirty="0" err="1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Planilha</a:t>
            </a:r>
            <a:r>
              <a:rPr lang="en-GB" altLang="pt-BR" sz="2800" b="1" dirty="0">
                <a:solidFill>
                  <a:srgbClr val="2B5885"/>
                </a:solidFill>
                <a:latin typeface="Verdana" panose="020B0604030504040204" pitchFamily="34" charset="0"/>
                <a:ea typeface="MS Gothic" panose="020B0609070205080204" pitchFamily="49" charset="-128"/>
              </a:rPr>
              <a:t>….</a:t>
            </a:r>
          </a:p>
        </p:txBody>
      </p:sp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67544" y="2492896"/>
            <a:ext cx="8308975" cy="2241550"/>
            <a:chOff x="477" y="1818"/>
            <a:chExt cx="5234" cy="1412"/>
          </a:xfrm>
        </p:grpSpPr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477" y="1818"/>
              <a:ext cx="5235" cy="140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360" tIns="44280" rIns="90360" bIns="44280">
              <a:spAutoFit/>
            </a:bodyPr>
            <a:lstStyle>
              <a:lvl1pPr defTabSz="449263"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1527175" algn="l"/>
                  <a:tab pos="3041650" algn="l"/>
                  <a:tab pos="4670425" algn="l"/>
                  <a:tab pos="5813425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b="1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nome</a:t>
              </a:r>
              <a:r>
                <a:rPr lang="en-GB" altLang="pt-BR" sz="2000" b="1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	    </a:t>
              </a:r>
              <a:r>
                <a:rPr lang="en-GB" altLang="pt-BR" sz="2000" b="1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rua</a:t>
              </a:r>
              <a:r>
                <a:rPr lang="en-GB" altLang="pt-BR" sz="2000" b="1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    </a:t>
              </a:r>
              <a:r>
                <a:rPr lang="en-GB" altLang="pt-BR" sz="2000" b="1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cidade</a:t>
              </a:r>
              <a:r>
                <a:rPr lang="en-GB" altLang="pt-BR" sz="2000" b="1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          </a:t>
              </a:r>
              <a:r>
                <a:rPr lang="en-GB" altLang="pt-BR" sz="2000" b="1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conta</a:t>
              </a:r>
              <a:r>
                <a:rPr lang="en-GB" altLang="pt-BR" sz="2000" b="1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   </a:t>
              </a:r>
              <a:r>
                <a:rPr lang="en-GB" altLang="pt-BR" sz="2000" b="1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saldo</a:t>
              </a:r>
              <a:endParaRPr lang="en-GB" altLang="pt-BR" sz="2000" b="1" dirty="0">
                <a:solidFill>
                  <a:srgbClr val="000000"/>
                </a:solidFill>
                <a:ea typeface="MS Gothic" panose="020B0609070205080204" pitchFamily="49" charset="-128"/>
              </a:endParaRPr>
            </a:p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José	    </a:t>
              </a: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Figueiras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	         Campinas	  900	          55</a:t>
              </a:r>
            </a:p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João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</a:t>
              </a: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Laranjeiras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   Campinas 	  556	      1.000</a:t>
              </a:r>
            </a:p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João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</a:t>
              </a: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Laranjeiras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   Campinas 	  647	      5.366</a:t>
              </a:r>
            </a:p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Antônio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</a:t>
              </a: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Ipê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	        São Paulo	  647	      5.366</a:t>
              </a:r>
            </a:p>
            <a:p>
              <a:pPr eaLnBrk="0" hangingPunct="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Antônio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</a:t>
              </a:r>
              <a:r>
                <a:rPr lang="en-GB" altLang="pt-BR" sz="20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Ipê</a:t>
              </a:r>
              <a:r>
                <a:rPr lang="en-GB" altLang="pt-BR" sz="20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	        São Paulo	  801    10.533</a:t>
              </a:r>
            </a:p>
          </p:txBody>
        </p:sp>
        <p:grpSp>
          <p:nvGrpSpPr>
            <p:cNvPr id="108551" name="Group 7"/>
            <p:cNvGrpSpPr>
              <a:grpSpLocks/>
            </p:cNvGrpSpPr>
            <p:nvPr/>
          </p:nvGrpSpPr>
          <p:grpSpPr bwMode="auto">
            <a:xfrm>
              <a:off x="485" y="1825"/>
              <a:ext cx="5102" cy="1405"/>
              <a:chOff x="485" y="1825"/>
              <a:chExt cx="5102" cy="1405"/>
            </a:xfrm>
          </p:grpSpPr>
          <p:sp>
            <p:nvSpPr>
              <p:cNvPr id="108552" name="Line 8"/>
              <p:cNvSpPr>
                <a:spLocks noChangeShapeType="1"/>
              </p:cNvSpPr>
              <p:nvPr/>
            </p:nvSpPr>
            <p:spPr bwMode="auto">
              <a:xfrm>
                <a:off x="1608" y="1830"/>
                <a:ext cx="1" cy="139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553" name="Rectangle 9"/>
              <p:cNvSpPr>
                <a:spLocks noChangeArrowheads="1"/>
              </p:cNvSpPr>
              <p:nvPr/>
            </p:nvSpPr>
            <p:spPr bwMode="auto">
              <a:xfrm>
                <a:off x="485" y="1825"/>
                <a:ext cx="5103" cy="1406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2775" y="1830"/>
                <a:ext cx="1" cy="139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>
                <a:off x="4720" y="1830"/>
                <a:ext cx="1" cy="139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556" name="Line 12"/>
              <p:cNvSpPr>
                <a:spLocks noChangeShapeType="1"/>
              </p:cNvSpPr>
              <p:nvPr/>
            </p:nvSpPr>
            <p:spPr bwMode="auto">
              <a:xfrm>
                <a:off x="491" y="2030"/>
                <a:ext cx="5092" cy="1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3971" y="1830"/>
                <a:ext cx="1" cy="139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0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Prof. Sérgio Serra</a:t>
            </a:r>
          </a:p>
          <a:p>
            <a:pPr lvl="1"/>
            <a:r>
              <a:rPr lang="pt-BR" dirty="0" err="1"/>
              <a:t>Labotatório</a:t>
            </a:r>
            <a:r>
              <a:rPr lang="pt-BR" dirty="0"/>
              <a:t> de Banco de Dados, prédio PAP/UFRRJ</a:t>
            </a:r>
          </a:p>
          <a:p>
            <a:pPr lvl="1"/>
            <a:r>
              <a:rPr lang="pt-BR" dirty="0" err="1"/>
              <a:t>E-Mail</a:t>
            </a:r>
            <a:r>
              <a:rPr lang="pt-BR" dirty="0"/>
              <a:t>: sergioserra@gmail.com</a:t>
            </a:r>
          </a:p>
          <a:p>
            <a:r>
              <a:rPr lang="pt-BR" dirty="0"/>
              <a:t>Horário de Dúvidas</a:t>
            </a:r>
          </a:p>
          <a:p>
            <a:pPr lvl="1"/>
            <a:r>
              <a:rPr lang="pt-BR" dirty="0"/>
              <a:t>Remoto</a:t>
            </a:r>
          </a:p>
          <a:p>
            <a:pPr lvl="1"/>
            <a:endParaRPr lang="pt-BR" dirty="0"/>
          </a:p>
        </p:txBody>
      </p:sp>
      <p:pic>
        <p:nvPicPr>
          <p:cNvPr id="4" name="Imagem 3" descr="fotoser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8282" y="3212976"/>
            <a:ext cx="2448272" cy="3264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 Modelo de Redes</a:t>
            </a:r>
            <a:endParaRPr lang="en-US" altLang="pt-BR" dirty="0"/>
          </a:p>
        </p:txBody>
      </p:sp>
      <p:sp>
        <p:nvSpPr>
          <p:cNvPr id="5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FA8-1753-44E0-9856-AA5D78EABF73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965325" y="6110288"/>
            <a:ext cx="4964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Clientes                                     Contas </a:t>
            </a:r>
            <a:endParaRPr lang="en-US" altLang="pt-BR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38225" y="2725738"/>
            <a:ext cx="6276975" cy="3341687"/>
            <a:chOff x="912" y="1824"/>
            <a:chExt cx="3954" cy="2105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912" y="1824"/>
              <a:ext cx="2307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912" y="1824"/>
              <a:ext cx="2307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879" y="1824"/>
              <a:ext cx="987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879" y="1824"/>
              <a:ext cx="987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428" y="1824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571" y="1824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4372" y="1824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102" y="1885"/>
              <a:ext cx="289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José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708" y="1885"/>
              <a:ext cx="56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Figueiras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491" y="1891"/>
              <a:ext cx="6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Campinas</a:t>
              </a: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4031" y="1885"/>
              <a:ext cx="2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900</a:t>
              </a: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4528" y="1885"/>
              <a:ext cx="15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55</a:t>
              </a:r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912" y="2576"/>
              <a:ext cx="21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912" y="2576"/>
              <a:ext cx="2175" cy="300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3879" y="2426"/>
              <a:ext cx="987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879" y="2426"/>
              <a:ext cx="987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2428" y="2576"/>
              <a:ext cx="1" cy="299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1571" y="2576"/>
              <a:ext cx="1" cy="299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372" y="2426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1098" y="2637"/>
              <a:ext cx="29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João</a:t>
              </a:r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1637" y="2645"/>
              <a:ext cx="674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Laranjeiras</a:t>
              </a: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457" y="2637"/>
              <a:ext cx="61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Campinas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4031" y="2487"/>
              <a:ext cx="2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556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4438" y="2487"/>
              <a:ext cx="34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1.000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912" y="3327"/>
              <a:ext cx="2175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912" y="3327"/>
              <a:ext cx="2175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3879" y="3026"/>
              <a:ext cx="987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879" y="3026"/>
              <a:ext cx="987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428" y="3327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1571" y="3327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4372" y="3026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1034" y="3401"/>
              <a:ext cx="463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Antônio</a:t>
              </a: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1875" y="3389"/>
              <a:ext cx="19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Ipê</a:t>
              </a:r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451" y="3393"/>
              <a:ext cx="63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São Paulo</a:t>
              </a:r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4031" y="3088"/>
              <a:ext cx="2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647</a:t>
              </a:r>
            </a:p>
          </p:txBody>
        </p:sp>
        <p:sp>
          <p:nvSpPr>
            <p:cNvPr id="21546" name="Rectangle 42"/>
            <p:cNvSpPr>
              <a:spLocks noChangeArrowheads="1"/>
            </p:cNvSpPr>
            <p:nvPr/>
          </p:nvSpPr>
          <p:spPr bwMode="auto">
            <a:xfrm>
              <a:off x="4438" y="3088"/>
              <a:ext cx="34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5.366</a:t>
              </a:r>
            </a:p>
          </p:txBody>
        </p:sp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3879" y="3628"/>
              <a:ext cx="987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3879" y="3628"/>
              <a:ext cx="987" cy="301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4372" y="3628"/>
              <a:ext cx="1" cy="30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50" name="Rectangle 46"/>
            <p:cNvSpPr>
              <a:spLocks noChangeArrowheads="1"/>
            </p:cNvSpPr>
            <p:nvPr/>
          </p:nvSpPr>
          <p:spPr bwMode="auto">
            <a:xfrm>
              <a:off x="4031" y="3690"/>
              <a:ext cx="2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801</a:t>
              </a:r>
            </a:p>
          </p:txBody>
        </p:sp>
        <p:sp>
          <p:nvSpPr>
            <p:cNvPr id="21551" name="Rectangle 47"/>
            <p:cNvSpPr>
              <a:spLocks noChangeArrowheads="1"/>
            </p:cNvSpPr>
            <p:nvPr/>
          </p:nvSpPr>
          <p:spPr bwMode="auto">
            <a:xfrm>
              <a:off x="4401" y="3690"/>
              <a:ext cx="417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700">
                  <a:solidFill>
                    <a:srgbClr val="000000"/>
                  </a:solidFill>
                  <a:ea typeface="MS Gothic" panose="020B0609070205080204" pitchFamily="49" charset="-128"/>
                </a:rPr>
                <a:t>10.533</a:t>
              </a:r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>
              <a:off x="3219" y="1974"/>
              <a:ext cx="660" cy="1"/>
            </a:xfrm>
            <a:prstGeom prst="line">
              <a:avLst/>
            </a:prstGeom>
            <a:noFill/>
            <a:ln w="666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53" name="Freeform 49"/>
            <p:cNvSpPr>
              <a:spLocks noChangeArrowheads="1"/>
            </p:cNvSpPr>
            <p:nvPr/>
          </p:nvSpPr>
          <p:spPr bwMode="auto">
            <a:xfrm>
              <a:off x="3087" y="2576"/>
              <a:ext cx="792" cy="527"/>
            </a:xfrm>
            <a:custGeom>
              <a:avLst/>
              <a:gdLst>
                <a:gd name="T0" fmla="*/ 697 w 697"/>
                <a:gd name="T1" fmla="*/ 406 h 406"/>
                <a:gd name="T2" fmla="*/ 0 w 697"/>
                <a:gd name="T3" fmla="*/ 102 h 406"/>
                <a:gd name="T4" fmla="*/ 231 w 697"/>
                <a:gd name="T5" fmla="*/ 64 h 406"/>
                <a:gd name="T6" fmla="*/ 463 w 697"/>
                <a:gd name="T7" fmla="*/ 30 h 406"/>
                <a:gd name="T8" fmla="*/ 697 w 697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406">
                  <a:moveTo>
                    <a:pt x="697" y="406"/>
                  </a:moveTo>
                  <a:lnTo>
                    <a:pt x="0" y="102"/>
                  </a:lnTo>
                  <a:lnTo>
                    <a:pt x="231" y="64"/>
                  </a:lnTo>
                  <a:lnTo>
                    <a:pt x="463" y="30"/>
                  </a:lnTo>
                  <a:lnTo>
                    <a:pt x="69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54" name="Freeform 50"/>
            <p:cNvSpPr>
              <a:spLocks noChangeArrowheads="1"/>
            </p:cNvSpPr>
            <p:nvPr/>
          </p:nvSpPr>
          <p:spPr bwMode="auto">
            <a:xfrm>
              <a:off x="3087" y="3253"/>
              <a:ext cx="792" cy="525"/>
            </a:xfrm>
            <a:custGeom>
              <a:avLst/>
              <a:gdLst>
                <a:gd name="T0" fmla="*/ 697 w 697"/>
                <a:gd name="T1" fmla="*/ 0 h 405"/>
                <a:gd name="T2" fmla="*/ 0 w 697"/>
                <a:gd name="T3" fmla="*/ 203 h 405"/>
                <a:gd name="T4" fmla="*/ 697 w 697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7" h="405">
                  <a:moveTo>
                    <a:pt x="697" y="0"/>
                  </a:moveTo>
                  <a:lnTo>
                    <a:pt x="0" y="203"/>
                  </a:lnTo>
                  <a:lnTo>
                    <a:pt x="697" y="405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827585" y="1500674"/>
            <a:ext cx="720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pt-BR" sz="2800" dirty="0" err="1">
                <a:solidFill>
                  <a:srgbClr val="000000"/>
                </a:solidFill>
              </a:rPr>
              <a:t>Os</a:t>
            </a:r>
            <a:r>
              <a:rPr lang="en-GB" altLang="pt-BR" sz="2800" dirty="0">
                <a:solidFill>
                  <a:srgbClr val="000000"/>
                </a:solidFill>
              </a:rPr>
              <a:t> dados </a:t>
            </a:r>
            <a:r>
              <a:rPr lang="en-GB" altLang="pt-BR" sz="2800" dirty="0" err="1">
                <a:solidFill>
                  <a:srgbClr val="000000"/>
                </a:solidFill>
              </a:rPr>
              <a:t>são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representados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por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b="1" dirty="0" err="1">
                <a:solidFill>
                  <a:srgbClr val="FF0000"/>
                </a:solidFill>
              </a:rPr>
              <a:t>coleções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</a:p>
          <a:p>
            <a:r>
              <a:rPr lang="en-GB" altLang="pt-BR" sz="2800" dirty="0" err="1">
                <a:solidFill>
                  <a:srgbClr val="000000"/>
                </a:solidFill>
              </a:rPr>
              <a:t>registros</a:t>
            </a:r>
            <a:r>
              <a:rPr lang="en-GB" altLang="pt-BR" sz="2800" dirty="0">
                <a:solidFill>
                  <a:srgbClr val="000000"/>
                </a:solidFill>
              </a:rPr>
              <a:t> e </a:t>
            </a:r>
            <a:r>
              <a:rPr lang="en-GB" altLang="pt-BR" sz="2800" dirty="0" err="1">
                <a:solidFill>
                  <a:srgbClr val="000000"/>
                </a:solidFill>
              </a:rPr>
              <a:t>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relacionamentos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por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b="1" dirty="0" err="1">
                <a:solidFill>
                  <a:srgbClr val="00B050"/>
                </a:solidFill>
              </a:rPr>
              <a:t>ligações</a:t>
            </a:r>
            <a:endParaRPr lang="en-US" altLang="pt-BR" sz="2800" b="1" dirty="0">
              <a:solidFill>
                <a:srgbClr val="00B05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38225" y="2719387"/>
            <a:ext cx="3662363" cy="534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746752" y="2719387"/>
            <a:ext cx="1568450" cy="509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Modelo Hierárquico</a:t>
            </a:r>
            <a:endParaRPr lang="en-US" altLang="pt-BR"/>
          </a:p>
        </p:txBody>
      </p:sp>
      <p:sp>
        <p:nvSpPr>
          <p:cNvPr id="6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F055-FC09-45BC-A857-253AD4FD8099}" type="slidenum">
              <a:rPr lang="en-US" altLang="pt-BR"/>
              <a:pPr/>
              <a:t>51</a:t>
            </a:fld>
            <a:endParaRPr lang="en-US" altLang="pt-B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93725" y="1276279"/>
            <a:ext cx="8229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84175" indent="-384175" defTabSz="44926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1363" indent="-284163" defTabSz="4492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pt-BR" sz="2500" dirty="0" err="1"/>
              <a:t>Os</a:t>
            </a:r>
            <a:r>
              <a:rPr lang="en-GB" altLang="pt-BR" sz="2500" dirty="0"/>
              <a:t> dados e </a:t>
            </a:r>
            <a:r>
              <a:rPr lang="en-GB" altLang="pt-BR" sz="2500" dirty="0" err="1"/>
              <a:t>relacionamentos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são</a:t>
            </a:r>
            <a:r>
              <a:rPr lang="en-GB" altLang="pt-BR" sz="2500" dirty="0"/>
              <a:t> </a:t>
            </a:r>
            <a:r>
              <a:rPr lang="en-GB" altLang="pt-BR" sz="2500" dirty="0" err="1"/>
              <a:t>representados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por</a:t>
            </a:r>
            <a:r>
              <a:rPr lang="en-GB" altLang="pt-BR" sz="2500" dirty="0"/>
              <a:t> </a:t>
            </a:r>
            <a:r>
              <a:rPr lang="en-GB" altLang="pt-BR" sz="2500" b="1" dirty="0" err="1">
                <a:solidFill>
                  <a:srgbClr val="FFC000"/>
                </a:solidFill>
              </a:rPr>
              <a:t>registros</a:t>
            </a:r>
            <a:r>
              <a:rPr lang="en-GB" altLang="pt-BR" sz="2500" dirty="0"/>
              <a:t> e </a:t>
            </a:r>
            <a:r>
              <a:rPr lang="en-GB" altLang="pt-BR" sz="2500" b="1" dirty="0" err="1">
                <a:solidFill>
                  <a:srgbClr val="00B050"/>
                </a:solidFill>
              </a:rPr>
              <a:t>ligações</a:t>
            </a:r>
            <a:r>
              <a:rPr lang="en-GB" altLang="pt-BR" sz="2500" dirty="0"/>
              <a:t>, </a:t>
            </a:r>
            <a:r>
              <a:rPr lang="en-GB" altLang="pt-BR" sz="2500" dirty="0" err="1"/>
              <a:t>respectivamente</a:t>
            </a:r>
            <a:r>
              <a:rPr lang="en-GB" altLang="pt-BR" sz="2500" dirty="0"/>
              <a:t>. </a:t>
            </a:r>
          </a:p>
          <a:p>
            <a:r>
              <a:rPr lang="en-GB" altLang="pt-BR" sz="2500" dirty="0" err="1"/>
              <a:t>Os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registros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são</a:t>
            </a:r>
            <a:r>
              <a:rPr lang="en-GB" altLang="pt-BR" sz="2500" dirty="0"/>
              <a:t> </a:t>
            </a:r>
            <a:r>
              <a:rPr lang="en-GB" altLang="pt-BR" sz="2500" dirty="0" err="1"/>
              <a:t>organizados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como</a:t>
            </a:r>
            <a:r>
              <a:rPr lang="en-GB" altLang="pt-BR" sz="2500" dirty="0"/>
              <a:t> </a:t>
            </a:r>
            <a:r>
              <a:rPr lang="en-GB" altLang="pt-BR" sz="2500" b="1" dirty="0" err="1">
                <a:solidFill>
                  <a:srgbClr val="FF0000"/>
                </a:solidFill>
              </a:rPr>
              <a:t>coleções</a:t>
            </a:r>
            <a:r>
              <a:rPr lang="en-GB" altLang="pt-BR" sz="2500" dirty="0"/>
              <a:t> </a:t>
            </a:r>
            <a:r>
              <a:rPr lang="en-GB" altLang="pt-BR" sz="2500" dirty="0" err="1"/>
              <a:t>arbitrárias</a:t>
            </a:r>
            <a:r>
              <a:rPr lang="en-GB" altLang="pt-BR" sz="2500" dirty="0"/>
              <a:t> de </a:t>
            </a:r>
            <a:r>
              <a:rPr lang="en-GB" altLang="pt-BR" sz="2500" dirty="0" err="1"/>
              <a:t>árvores</a:t>
            </a:r>
            <a:r>
              <a:rPr lang="en-GB" altLang="pt-BR" sz="2500" dirty="0"/>
              <a:t>.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524000" y="3124200"/>
            <a:ext cx="6821488" cy="3660775"/>
            <a:chOff x="960" y="1968"/>
            <a:chExt cx="4297" cy="2306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536" y="1968"/>
              <a:ext cx="1146" cy="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536" y="1968"/>
              <a:ext cx="1146" cy="242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960" y="2574"/>
              <a:ext cx="186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960" y="2574"/>
              <a:ext cx="1863" cy="244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60" y="4030"/>
              <a:ext cx="716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960" y="4030"/>
              <a:ext cx="716" cy="244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106" y="2574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1389" y="2574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317" y="4030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994" y="2632"/>
              <a:ext cx="23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José</a:t>
              </a: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485" y="2632"/>
              <a:ext cx="45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Figueiras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138" y="2632"/>
              <a:ext cx="50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Campinas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068" y="4088"/>
              <a:ext cx="1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900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1462" y="4088"/>
              <a:ext cx="12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55</a:t>
              </a: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1819" y="3060"/>
              <a:ext cx="1863" cy="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1819" y="3060"/>
              <a:ext cx="1863" cy="242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1533" y="3546"/>
              <a:ext cx="788" cy="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533" y="3546"/>
              <a:ext cx="788" cy="242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>
              <a:off x="2966" y="3060"/>
              <a:ext cx="1" cy="24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1926" y="3546"/>
              <a:ext cx="1" cy="24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1965" y="3116"/>
              <a:ext cx="24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João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2290" y="3116"/>
              <a:ext cx="55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Laranjeiras</a:t>
              </a: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997" y="3116"/>
              <a:ext cx="50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Campinas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641" y="3602"/>
              <a:ext cx="1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556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1945" y="3602"/>
              <a:ext cx="27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1.000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252" y="2574"/>
              <a:ext cx="1718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3252" y="2574"/>
              <a:ext cx="1718" cy="244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823" y="3546"/>
              <a:ext cx="859" cy="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2823" y="3546"/>
              <a:ext cx="859" cy="242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4254" y="2574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3825" y="2574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3252" y="3546"/>
              <a:ext cx="1" cy="24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3320" y="2632"/>
              <a:ext cx="37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Antônio</a:t>
              </a:r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3986" y="2632"/>
              <a:ext cx="15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Ipê</a:t>
              </a:r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4324" y="2632"/>
              <a:ext cx="51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São Paulo</a:t>
              </a:r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3002" y="3602"/>
              <a:ext cx="1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647</a:t>
              </a: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3307" y="3602"/>
              <a:ext cx="27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5.366</a:t>
              </a:r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4398" y="4030"/>
              <a:ext cx="859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4398" y="4030"/>
              <a:ext cx="859" cy="244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4684" y="4030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4433" y="4088"/>
              <a:ext cx="1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801</a:t>
              </a:r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4757" y="4088"/>
              <a:ext cx="34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10.533</a:t>
              </a: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2249" y="3060"/>
              <a:ext cx="1" cy="24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V="1">
              <a:off x="1891" y="2209"/>
              <a:ext cx="789" cy="366"/>
            </a:xfrm>
            <a:prstGeom prst="line">
              <a:avLst/>
            </a:prstGeom>
            <a:noFill/>
            <a:ln w="539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3252" y="2210"/>
              <a:ext cx="716" cy="364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3287" y="4030"/>
              <a:ext cx="825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3287" y="4030"/>
              <a:ext cx="825" cy="244"/>
            </a:xfrm>
            <a:prstGeom prst="rect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682" y="4030"/>
              <a:ext cx="1" cy="24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3431" y="4088"/>
              <a:ext cx="18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647</a:t>
              </a:r>
            </a:p>
          </p:txBody>
        </p:sp>
        <p:sp>
          <p:nvSpPr>
            <p:cNvPr id="22584" name="Rectangle 56"/>
            <p:cNvSpPr>
              <a:spLocks noChangeArrowheads="1"/>
            </p:cNvSpPr>
            <p:nvPr/>
          </p:nvSpPr>
          <p:spPr bwMode="auto">
            <a:xfrm>
              <a:off x="3754" y="4088"/>
              <a:ext cx="279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400">
                  <a:solidFill>
                    <a:srgbClr val="000000"/>
                  </a:solidFill>
                  <a:ea typeface="MS Gothic" panose="020B0609070205080204" pitchFamily="49" charset="-128"/>
                </a:rPr>
                <a:t>5.366</a:t>
              </a: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V="1">
              <a:off x="1246" y="2816"/>
              <a:ext cx="430" cy="1215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V="1">
              <a:off x="1926" y="3301"/>
              <a:ext cx="357" cy="246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 flipH="1" flipV="1">
              <a:off x="2998" y="3301"/>
              <a:ext cx="255" cy="246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4111" y="2818"/>
              <a:ext cx="716" cy="1213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V="1">
              <a:off x="3699" y="2816"/>
              <a:ext cx="269" cy="1215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V="1">
              <a:off x="2823" y="2209"/>
              <a:ext cx="286" cy="852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2" name="Retângulo 61"/>
          <p:cNvSpPr/>
          <p:nvPr/>
        </p:nvSpPr>
        <p:spPr>
          <a:xfrm>
            <a:off x="1243806" y="2965258"/>
            <a:ext cx="7288634" cy="3892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1541165" y="4071108"/>
            <a:ext cx="2965748" cy="4270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5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99DB-9659-48D5-B122-3E37CC345241}" type="slidenum">
              <a:rPr lang="en-US" altLang="pt-BR"/>
              <a:pPr/>
              <a:t>52</a:t>
            </a:fld>
            <a:endParaRPr lang="en-US" altLang="pt-B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143000"/>
          </a:xfrm>
        </p:spPr>
        <p:txBody>
          <a:bodyPr/>
          <a:lstStyle/>
          <a:p>
            <a:r>
              <a:rPr lang="pt-BR" altLang="pt-BR"/>
              <a:t>O Modelo Relacional</a:t>
            </a:r>
            <a:endParaRPr lang="en-US" altLang="pt-BR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625475" y="3372644"/>
            <a:ext cx="4352925" cy="1784350"/>
            <a:chOff x="403" y="2023"/>
            <a:chExt cx="2742" cy="1124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464" y="2157"/>
              <a:ext cx="2682" cy="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/>
            <a:lstStyle>
              <a:lvl1pPr marL="384175" indent="-384175" defTabSz="449263"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384175" algn="l"/>
                  <a:tab pos="2670175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25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nro-conta</a:t>
              </a:r>
              <a:r>
                <a:rPr lang="en-GB" altLang="pt-BR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	</a:t>
              </a:r>
              <a:r>
                <a:rPr lang="en-GB" altLang="pt-BR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saldo</a:t>
              </a:r>
              <a:endParaRPr lang="en-GB" altLang="pt-BR" b="1" dirty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endParaRPr>
            </a:p>
            <a:p>
              <a:pPr eaLnBrk="0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dirty="0">
                  <a:solidFill>
                    <a:srgbClr val="00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rPr>
                <a:t>	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900	      55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556	 1.000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647	 5.366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801                                 10.533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403" y="2191"/>
              <a:ext cx="2694" cy="923"/>
            </a:xfrm>
            <a:prstGeom prst="rect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409" y="2382"/>
              <a:ext cx="267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461" y="2207"/>
              <a:ext cx="1" cy="9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05" y="2023"/>
              <a:ext cx="13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Tabela Conta (dados)</a:t>
              </a:r>
              <a:r>
                <a:rPr lang="ar-SA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‏</a:t>
              </a:r>
              <a:endParaRPr lang="en-GB" altLang="pt-BR" sz="1600">
                <a:solidFill>
                  <a:srgbClr val="000000"/>
                </a:solidFill>
                <a:ea typeface="MS Gothic" panose="020B0609070205080204" pitchFamily="49" charset="-128"/>
              </a:endParaRP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609600" y="1512888"/>
            <a:ext cx="8686801" cy="1711325"/>
            <a:chOff x="384" y="904"/>
            <a:chExt cx="5472" cy="1078"/>
          </a:xfrm>
        </p:grpSpPr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94" y="904"/>
              <a:ext cx="339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Tabela Cliente (dados)</a:t>
              </a:r>
              <a:r>
                <a:rPr lang="ar-SA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‏</a:t>
              </a:r>
              <a:endParaRPr lang="en-GB" altLang="pt-BR" sz="1600">
                <a:solidFill>
                  <a:srgbClr val="000000"/>
                </a:solidFill>
                <a:ea typeface="MS Gothic" panose="020B0609070205080204" pitchFamily="49" charset="-128"/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1735" y="1088"/>
              <a:ext cx="1" cy="8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84" y="1083"/>
              <a:ext cx="5278" cy="889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129" y="1088"/>
              <a:ext cx="1" cy="8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4553" y="1088"/>
              <a:ext cx="1" cy="8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84" y="1275"/>
              <a:ext cx="527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92" y="1073"/>
              <a:ext cx="5364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>
              <a:spAutoFit/>
            </a:bodyPr>
            <a:lstStyle>
              <a:lvl1pPr defTabSz="449263"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699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ts val="45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b="1" dirty="0" err="1">
                  <a:solidFill>
                    <a:srgbClr val="00B0F0"/>
                  </a:solidFill>
                  <a:ea typeface="MS Gothic" panose="020B0609070205080204" pitchFamily="49" charset="-128"/>
                </a:rPr>
                <a:t>cód-cliente</a:t>
              </a:r>
              <a:r>
                <a:rPr lang="en-GB" altLang="pt-BR" b="1" dirty="0">
                  <a:solidFill>
                    <a:srgbClr val="00B0F0"/>
                  </a:solidFill>
                  <a:ea typeface="MS Gothic" panose="020B0609070205080204" pitchFamily="49" charset="-128"/>
                </a:rPr>
                <a:t>	    </a:t>
              </a:r>
              <a:r>
                <a:rPr lang="en-GB" altLang="pt-BR" b="1" dirty="0" err="1">
                  <a:solidFill>
                    <a:srgbClr val="00B0F0"/>
                  </a:solidFill>
                  <a:ea typeface="MS Gothic" panose="020B0609070205080204" pitchFamily="49" charset="-128"/>
                </a:rPr>
                <a:t>nome</a:t>
              </a:r>
              <a:r>
                <a:rPr lang="en-GB" altLang="pt-BR" b="1" dirty="0">
                  <a:solidFill>
                    <a:srgbClr val="00B0F0"/>
                  </a:solidFill>
                  <a:ea typeface="MS Gothic" panose="020B0609070205080204" pitchFamily="49" charset="-128"/>
                </a:rPr>
                <a:t>    		</a:t>
              </a:r>
              <a:r>
                <a:rPr lang="en-GB" altLang="pt-BR" b="1" dirty="0" err="1">
                  <a:solidFill>
                    <a:srgbClr val="00B0F0"/>
                  </a:solidFill>
                  <a:ea typeface="MS Gothic" panose="020B0609070205080204" pitchFamily="49" charset="-128"/>
                </a:rPr>
                <a:t>rua</a:t>
              </a:r>
              <a:r>
                <a:rPr lang="en-GB" altLang="pt-BR" b="1" dirty="0">
                  <a:solidFill>
                    <a:srgbClr val="00B0F0"/>
                  </a:solidFill>
                  <a:ea typeface="MS Gothic" panose="020B0609070205080204" pitchFamily="49" charset="-128"/>
                </a:rPr>
                <a:t>		 </a:t>
              </a:r>
              <a:r>
                <a:rPr lang="en-GB" altLang="pt-BR" b="1" dirty="0" err="1">
                  <a:solidFill>
                    <a:srgbClr val="00B0F0"/>
                  </a:solidFill>
                  <a:ea typeface="MS Gothic" panose="020B0609070205080204" pitchFamily="49" charset="-128"/>
                </a:rPr>
                <a:t>cidade</a:t>
              </a:r>
              <a:endParaRPr lang="en-GB" altLang="pt-BR" b="1" dirty="0">
                <a:solidFill>
                  <a:srgbClr val="00B0F0"/>
                </a:solidFill>
                <a:ea typeface="MS Gothic" panose="020B0609070205080204" pitchFamily="49" charset="-128"/>
              </a:endParaRPr>
            </a:p>
            <a:p>
              <a:pPr eaLnBrk="0" hangingPunct="0"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015		    	    Ringo		         </a:t>
              </a:r>
              <a:r>
                <a:rPr lang="en-GB" altLang="pt-BR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Figueiras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    	 Campinas</a:t>
              </a:r>
            </a:p>
            <a:p>
              <a:pPr eaLnBrk="0" hangingPunct="0"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021		    	    John		         </a:t>
              </a:r>
              <a:r>
                <a:rPr lang="en-GB" altLang="pt-BR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Laranjeiras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     	 Campinas</a:t>
              </a:r>
            </a:p>
            <a:p>
              <a:pPr eaLnBrk="0" hangingPunct="0"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037		 	    Paul                               </a:t>
              </a:r>
              <a:r>
                <a:rPr lang="en-GB" altLang="pt-BR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Ipê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	     	                 São Paulo</a:t>
              </a:r>
            </a:p>
          </p:txBody>
        </p:sp>
      </p:grp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2692922" y="5090319"/>
            <a:ext cx="6343650" cy="1663700"/>
            <a:chOff x="1584" y="3223"/>
            <a:chExt cx="3996" cy="1048"/>
          </a:xfrm>
        </p:grpSpPr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104" y="3223"/>
              <a:ext cx="2440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/>
            <a:lstStyle>
              <a:lvl1pPr marL="469900" indent="-469900" defTabSz="449263"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897063" algn="l"/>
                  <a:tab pos="4468813" algn="l"/>
                  <a:tab pos="5897563" algn="l"/>
                  <a:tab pos="6140450" algn="l"/>
                  <a:tab pos="6754813" algn="l"/>
                  <a:tab pos="7369175" algn="l"/>
                  <a:tab pos="7983538" algn="l"/>
                  <a:tab pos="8597900" algn="l"/>
                  <a:tab pos="9212263" algn="l"/>
                  <a:tab pos="9826625" algn="l"/>
                  <a:tab pos="104409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ts val="45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b="1">
                  <a:solidFill>
                    <a:srgbClr val="000000"/>
                  </a:solidFill>
                  <a:ea typeface="MS Gothic" panose="020B0609070205080204" pitchFamily="49" charset="-128"/>
                </a:rPr>
                <a:t>cód-cliente	     nro-conta</a:t>
              </a:r>
            </a:p>
            <a:p>
              <a:pPr eaLnBrk="0" hangingPunct="0">
                <a:lnSpc>
                  <a:spcPct val="85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	015	    900</a:t>
              </a:r>
            </a:p>
            <a:p>
              <a:pPr eaLnBrk="0" hangingPunct="0">
                <a:lnSpc>
                  <a:spcPct val="85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	021	    556</a:t>
              </a:r>
            </a:p>
            <a:p>
              <a:pPr eaLnBrk="0" hangingPunct="0">
                <a:lnSpc>
                  <a:spcPct val="85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	021	    647</a:t>
              </a:r>
            </a:p>
            <a:p>
              <a:pPr eaLnBrk="0" hangingPunct="0">
                <a:lnSpc>
                  <a:spcPct val="85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	037	    647</a:t>
              </a:r>
            </a:p>
            <a:p>
              <a:pPr eaLnBrk="0" hangingPunct="0">
                <a:lnSpc>
                  <a:spcPct val="85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>
                  <a:solidFill>
                    <a:srgbClr val="000000"/>
                  </a:solidFill>
                  <a:ea typeface="MS Gothic" panose="020B0609070205080204" pitchFamily="49" charset="-128"/>
                </a:rPr>
                <a:t>	037	    801</a:t>
              </a: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3024" y="3226"/>
              <a:ext cx="2557" cy="1046"/>
            </a:xfrm>
            <a:prstGeom prst="rect">
              <a:avLst/>
            </a:prstGeom>
            <a:noFill/>
            <a:ln w="5715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3024" y="3415"/>
              <a:ext cx="254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475" y="3231"/>
              <a:ext cx="1" cy="103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1584" y="3847"/>
              <a:ext cx="144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>
              <a:spAutoFit/>
            </a:bodyPr>
            <a:lstStyle>
              <a:lvl1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defTabSz="449263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49263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pt-BR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Tabela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</a:t>
              </a:r>
              <a:r>
                <a:rPr lang="en-GB" altLang="pt-BR" sz="1600" dirty="0" err="1">
                  <a:solidFill>
                    <a:srgbClr val="000000"/>
                  </a:solidFill>
                  <a:ea typeface="MS Gothic" panose="020B0609070205080204" pitchFamily="49" charset="-128"/>
                </a:rPr>
                <a:t>Cliente-Conta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 (</a:t>
              </a:r>
              <a:r>
                <a:rPr lang="en-GB" altLang="pt-BR" sz="1600" b="1" dirty="0" err="1">
                  <a:solidFill>
                    <a:srgbClr val="00B050"/>
                  </a:solidFill>
                  <a:ea typeface="MS Gothic" panose="020B0609070205080204" pitchFamily="49" charset="-128"/>
                </a:rPr>
                <a:t>relacionamento</a:t>
              </a:r>
              <a:r>
                <a:rPr lang="en-GB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)</a:t>
              </a:r>
              <a:r>
                <a:rPr lang="ar-SA" altLang="pt-BR" sz="1600" dirty="0">
                  <a:solidFill>
                    <a:srgbClr val="000000"/>
                  </a:solidFill>
                  <a:ea typeface="MS Gothic" panose="020B0609070205080204" pitchFamily="49" charset="-128"/>
                </a:rPr>
                <a:t>‏</a:t>
              </a:r>
              <a:endParaRPr lang="en-GB" altLang="pt-BR" sz="1600" dirty="0">
                <a:solidFill>
                  <a:srgbClr val="000000"/>
                </a:solidFill>
                <a:ea typeface="MS Gothic" panose="020B0609070205080204" pitchFamily="49" charset="-128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141399" y="3539331"/>
            <a:ext cx="2023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Relações</a:t>
            </a:r>
            <a:r>
              <a:rPr lang="pt-BR" sz="2000" b="1" dirty="0"/>
              <a:t>, </a:t>
            </a:r>
            <a:r>
              <a:rPr lang="pt-BR" sz="2000" b="1" dirty="0" err="1"/>
              <a:t>tuplas</a:t>
            </a:r>
            <a:r>
              <a:rPr lang="pt-BR" sz="2000" b="1" dirty="0"/>
              <a:t>, </a:t>
            </a:r>
          </a:p>
          <a:p>
            <a:r>
              <a:rPr lang="pt-BR" sz="2000" b="1" dirty="0">
                <a:solidFill>
                  <a:srgbClr val="00B0F0"/>
                </a:solidFill>
              </a:rPr>
              <a:t>Atributos</a:t>
            </a:r>
            <a:r>
              <a:rPr lang="pt-BR" sz="2000" b="1" dirty="0"/>
              <a:t>, </a:t>
            </a:r>
          </a:p>
          <a:p>
            <a:r>
              <a:rPr lang="pt-BR" sz="2000" b="1" dirty="0"/>
              <a:t>Domínios, </a:t>
            </a:r>
          </a:p>
          <a:p>
            <a:r>
              <a:rPr lang="pt-BR" sz="2000" b="1" dirty="0"/>
              <a:t>Operadores....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609600" y="1783303"/>
            <a:ext cx="8378826" cy="1448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08752" y="3650436"/>
            <a:ext cx="4311432" cy="1448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1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Diferença entre os Modelos</a:t>
            </a:r>
            <a:endParaRPr lang="en-US" alt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O modelo relacional não usa ponteiros ou ligações.</a:t>
            </a:r>
          </a:p>
          <a:p>
            <a:pPr lvl="1"/>
            <a:r>
              <a:rPr lang="pt-BR" altLang="pt-BR" dirty="0"/>
              <a:t>Relaciona registros a partir de valores do registro.</a:t>
            </a:r>
          </a:p>
          <a:p>
            <a:pPr lvl="1"/>
            <a:r>
              <a:rPr lang="pt-BR" altLang="pt-BR" dirty="0"/>
              <a:t>Possui um linguagem para manipular registros e relações</a:t>
            </a:r>
          </a:p>
          <a:p>
            <a:pPr lvl="1"/>
            <a:r>
              <a:rPr lang="pt-BR" altLang="pt-BR" dirty="0"/>
              <a:t>Provê independência de dados</a:t>
            </a:r>
          </a:p>
          <a:p>
            <a:endParaRPr lang="pt-BR" altLang="pt-BR" b="1" dirty="0"/>
          </a:p>
          <a:p>
            <a:r>
              <a:rPr lang="pt-BR" altLang="pt-BR" b="1" dirty="0"/>
              <a:t>O modelo relacional ainda </a:t>
            </a:r>
            <a:br>
              <a:rPr lang="pt-BR" altLang="pt-BR" b="1" dirty="0"/>
            </a:br>
            <a:r>
              <a:rPr lang="pt-BR" altLang="pt-BR" b="1" dirty="0"/>
              <a:t>é o mais comum no mercado</a:t>
            </a:r>
            <a:endParaRPr lang="en-US" altLang="pt-BR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20E7-A924-4018-9626-4A32B5517D9B}" type="slidenum">
              <a:rPr lang="en-US" altLang="pt-BR"/>
              <a:pPr/>
              <a:t>53</a:t>
            </a:fld>
            <a:endParaRPr lang="en-US" altLang="pt-BR"/>
          </a:p>
        </p:txBody>
      </p:sp>
      <p:pic>
        <p:nvPicPr>
          <p:cNvPr id="10242" name="Picture 2" descr="http://www.datanami.com/wp-content/uploads/2013/12/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51846"/>
            <a:ext cx="2860265" cy="2206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66649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encrypted-tbn3.gstatic.com/images?q=tbn:ANd9GcTwIyeKHXysvNYO1pAXzY2-XgD3sl5pcCZxB0Z2AVZkd4DO_z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2124"/>
            <a:ext cx="6059337" cy="60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11960" y="1959470"/>
            <a:ext cx="4919946" cy="2924646"/>
          </a:xfrm>
        </p:spPr>
        <p:txBody>
          <a:bodyPr>
            <a:normAutofit/>
          </a:bodyPr>
          <a:lstStyle/>
          <a:p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de um SGBDR</a:t>
            </a:r>
            <a:b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(Arquitetura </a:t>
            </a:r>
            <a:b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SGBD)</a:t>
            </a:r>
            <a:endParaRPr lang="en-US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39DE12C-95D6-4CDE-817A-6AC81C9DE3F7}" type="slidenum">
              <a:rPr lang="en-US" altLang="pt-BR"/>
              <a:pPr/>
              <a:t>54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13756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de 3 Esquemas SGBD</a:t>
            </a:r>
          </a:p>
        </p:txBody>
      </p:sp>
      <p:sp>
        <p:nvSpPr>
          <p:cNvPr id="5" name="AutoShape 4" descr="http://videos.web-03.net/artigos/Thiago_Varallo/ArquiteturaSGBD/Arquitetura%20de%20um%20SGBD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://videos.web-03.net/artigos/Thiago_Varallo/ArquiteturaSGBD/Arquitetura%20de%20um%20SGBD0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2" name="Picture 8" descr="http://www.ime.usp.br/~andrers/aulas/bd2005-1/img/arquitetura_abstrataca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1703"/>
            <a:ext cx="5616624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323714" y="3451651"/>
            <a:ext cx="199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Externo/Conceitual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60066" y="4434378"/>
            <a:ext cx="196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Mapeamento </a:t>
            </a:r>
          </a:p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Conceitual/Interno</a:t>
            </a:r>
          </a:p>
        </p:txBody>
      </p:sp>
      <p:sp>
        <p:nvSpPr>
          <p:cNvPr id="8" name="Elipse 7"/>
          <p:cNvSpPr/>
          <p:nvPr/>
        </p:nvSpPr>
        <p:spPr>
          <a:xfrm>
            <a:off x="6084168" y="3371528"/>
            <a:ext cx="271278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84168" y="4285928"/>
            <a:ext cx="271278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5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Detalhamentos dos níveis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733256"/>
          </a:xfrm>
        </p:spPr>
        <p:txBody>
          <a:bodyPr>
            <a:noAutofit/>
          </a:bodyPr>
          <a:lstStyle/>
          <a:p>
            <a:r>
              <a:rPr lang="pt-BR" sz="2400" b="1" dirty="0"/>
              <a:t>Nível de visões: </a:t>
            </a:r>
          </a:p>
          <a:p>
            <a:pPr lvl="1"/>
            <a:r>
              <a:rPr lang="pt-BR" sz="1800" dirty="0"/>
              <a:t>Alto nível de abstração descreve partes do banco de dados. </a:t>
            </a:r>
          </a:p>
          <a:p>
            <a:pPr lvl="1"/>
            <a:r>
              <a:rPr lang="pt-BR" sz="1800" dirty="0"/>
              <a:t>Muitos usuários do sistema de banco de dados não estarão interessados em todas as informações</a:t>
            </a:r>
          </a:p>
          <a:p>
            <a:pPr lvl="1"/>
            <a:r>
              <a:rPr lang="pt-BR" sz="1800" dirty="0"/>
              <a:t>Definido para simplificar esta interação com o sistema, que pode fornecer muitas visões para o mesmo banco de dados.</a:t>
            </a:r>
          </a:p>
          <a:p>
            <a:r>
              <a:rPr lang="pt-BR" sz="2400" b="1" dirty="0"/>
              <a:t>Nível conceitual:</a:t>
            </a:r>
            <a:r>
              <a:rPr lang="pt-BR" sz="2400" dirty="0"/>
              <a:t> </a:t>
            </a:r>
          </a:p>
          <a:p>
            <a:pPr lvl="1"/>
            <a:r>
              <a:rPr lang="pt-BR" sz="1800" dirty="0"/>
              <a:t>Abstração descreve </a:t>
            </a:r>
            <a:r>
              <a:rPr lang="pt-BR" sz="1800" i="1" dirty="0"/>
              <a:t>quais</a:t>
            </a:r>
            <a:r>
              <a:rPr lang="pt-BR" sz="1800" dirty="0"/>
              <a:t> dados estão armazenados no banco de dados e as relações que existem entre eles. </a:t>
            </a:r>
          </a:p>
          <a:p>
            <a:pPr lvl="1"/>
            <a:r>
              <a:rPr lang="pt-BR" sz="1800" dirty="0"/>
              <a:t>O banco de dados inteiro é descrito em termos estruturas relativamente simples. Embora as implementações no nível conceitual possa envolver complexas estruturas de nível físico, o usuário do nível conceitual não precisa preocupar-se com isso.</a:t>
            </a:r>
          </a:p>
          <a:p>
            <a:pPr lvl="1"/>
            <a:r>
              <a:rPr lang="pt-BR" sz="1800" dirty="0"/>
              <a:t>Usado por administradores de banco de dados, que decidem quais informações devem ser mantidas no BD;</a:t>
            </a:r>
          </a:p>
          <a:p>
            <a:r>
              <a:rPr lang="pt-BR" sz="2400" b="1" dirty="0"/>
              <a:t>Nível físico: </a:t>
            </a:r>
          </a:p>
          <a:p>
            <a:pPr lvl="1"/>
            <a:r>
              <a:rPr lang="pt-BR" sz="1800" dirty="0"/>
              <a:t>baixo de abstração descreve </a:t>
            </a:r>
            <a:r>
              <a:rPr lang="pt-BR" sz="1800" i="1" dirty="0"/>
              <a:t>como</a:t>
            </a:r>
            <a:r>
              <a:rPr lang="pt-BR" sz="1800" dirty="0"/>
              <a:t> os dados estão realmente armazenados.</a:t>
            </a:r>
          </a:p>
          <a:p>
            <a:pPr lvl="1"/>
            <a:r>
              <a:rPr lang="pt-BR" sz="1800" dirty="0"/>
              <a:t>complexas estruturas de dados de baixo nível são descritas em detalhes;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19829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Instâncias e Esquemas</a:t>
            </a:r>
            <a:endParaRPr lang="en-US" alt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Os bancos de dados mudam a medida que informações são inseridas ou apagadas</a:t>
            </a:r>
          </a:p>
          <a:p>
            <a:pPr lvl="1"/>
            <a:r>
              <a:rPr lang="pt-BR" altLang="pt-BR" dirty="0"/>
              <a:t>A coleção de informações armazenadas é chamada de </a:t>
            </a:r>
            <a:r>
              <a:rPr lang="pt-BR" altLang="pt-BR" b="1" i="1" dirty="0"/>
              <a:t>INSTÂNCIA</a:t>
            </a:r>
            <a:r>
              <a:rPr lang="pt-BR" altLang="pt-BR" dirty="0"/>
              <a:t> do banco de dados (mudam com frequência)</a:t>
            </a:r>
          </a:p>
          <a:p>
            <a:pPr lvl="1"/>
            <a:r>
              <a:rPr lang="pt-BR" altLang="pt-BR" dirty="0"/>
              <a:t>O projeto geral do banco de dados é chamado </a:t>
            </a:r>
            <a:r>
              <a:rPr lang="pt-BR" altLang="pt-BR" b="1" i="1" dirty="0"/>
              <a:t>ESQUEMA</a:t>
            </a:r>
            <a:r>
              <a:rPr lang="pt-BR" altLang="pt-BR" dirty="0"/>
              <a:t> do banco de dados (não mudam com frequência)</a:t>
            </a: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03B9-CD6A-4B57-9B72-770220E8E386}" type="slidenum">
              <a:rPr lang="en-US" altLang="pt-BR"/>
              <a:pPr/>
              <a:t>57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53209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Independência dos Dados</a:t>
            </a:r>
            <a:endParaRPr lang="en-US" alt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 uso de bancos de dados permite modificar o </a:t>
            </a:r>
            <a:r>
              <a:rPr lang="pt-BR" altLang="pt-BR" b="1" dirty="0"/>
              <a:t>ESQUEMA</a:t>
            </a:r>
            <a:r>
              <a:rPr lang="pt-BR" altLang="pt-BR" dirty="0"/>
              <a:t> dos dados em um nível sem afetar a definição do esquema em um nível mais alto. Isto é chamado de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  </a:t>
            </a:r>
            <a:r>
              <a:rPr lang="pt-BR" altLang="pt-BR" b="1" i="1" dirty="0"/>
              <a:t>independência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i="1" dirty="0"/>
              <a:t>  dos dados</a:t>
            </a:r>
            <a:endParaRPr lang="en-US" altLang="pt-BR" b="1" i="1" dirty="0"/>
          </a:p>
        </p:txBody>
      </p:sp>
      <p:sp>
        <p:nvSpPr>
          <p:cNvPr id="1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CB97-FCF0-4764-9E90-B1634876B61C}" type="slidenum">
              <a:rPr lang="en-US" altLang="pt-BR"/>
              <a:pPr/>
              <a:t>58</a:t>
            </a:fld>
            <a:endParaRPr lang="en-US" altLang="pt-BR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649913" y="6153150"/>
            <a:ext cx="1590675" cy="376238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latin typeface="Arial" panose="020B0604020202020204" pitchFamily="34" charset="0"/>
              </a:rPr>
              <a:t>Projeto Físico</a:t>
            </a:r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670550" y="5449888"/>
            <a:ext cx="1654175" cy="376237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latin typeface="Arial" panose="020B0604020202020204" pitchFamily="34" charset="0"/>
              </a:rPr>
              <a:t>Projeto Lógico</a:t>
            </a:r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526088" y="4873625"/>
            <a:ext cx="2060575" cy="376238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>
                <a:latin typeface="Arial" panose="020B0604020202020204" pitchFamily="34" charset="0"/>
              </a:rPr>
              <a:t>Projeto Conceitual</a:t>
            </a:r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2915816" y="4293095"/>
            <a:ext cx="2529309" cy="2428379"/>
          </a:xfrm>
          <a:prstGeom prst="up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altLang="pt-BR" dirty="0">
                <a:latin typeface="Arial" panose="020B0604020202020204" pitchFamily="34" charset="0"/>
              </a:rPr>
              <a:t>Níveis</a:t>
            </a:r>
          </a:p>
          <a:p>
            <a:pPr algn="ctr"/>
            <a:r>
              <a:rPr lang="pt-BR" altLang="pt-BR" dirty="0">
                <a:latin typeface="Arial" panose="020B0604020202020204" pitchFamily="34" charset="0"/>
              </a:rPr>
              <a:t>De </a:t>
            </a:r>
          </a:p>
          <a:p>
            <a:pPr algn="ctr"/>
            <a:r>
              <a:rPr lang="pt-BR" altLang="pt-BR" dirty="0">
                <a:latin typeface="Arial" panose="020B0604020202020204" pitchFamily="34" charset="0"/>
              </a:rPr>
              <a:t>Abstração</a:t>
            </a:r>
            <a:endParaRPr lang="en-US" altLang="pt-BR" dirty="0">
              <a:latin typeface="Arial" panose="020B0604020202020204" pitchFamily="34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932040" y="3176345"/>
            <a:ext cx="3600400" cy="1286446"/>
          </a:xfrm>
          <a:prstGeom prst="cloudCallout">
            <a:avLst>
              <a:gd name="adj1" fmla="val -4310"/>
              <a:gd name="adj2" fmla="val 3928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 altLang="pt-BR" b="1" dirty="0">
                <a:solidFill>
                  <a:schemeClr val="lt1"/>
                </a:solidFill>
                <a:latin typeface="Arial" panose="020B0604020202020204" pitchFamily="34" charset="0"/>
              </a:rPr>
              <a:t>Minimundo</a:t>
            </a:r>
          </a:p>
          <a:p>
            <a:pPr algn="ctr"/>
            <a:r>
              <a:rPr lang="pt-BR" altLang="pt-BR" b="1" dirty="0">
                <a:solidFill>
                  <a:schemeClr val="lt1"/>
                </a:solidFill>
                <a:latin typeface="Arial" panose="020B0604020202020204" pitchFamily="34" charset="0"/>
              </a:rPr>
              <a:t>(universo do discurso)</a:t>
            </a:r>
            <a:endParaRPr lang="en-US" altLang="pt-BR" b="1" dirty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534150" y="4554538"/>
            <a:ext cx="1588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534150" y="5202238"/>
            <a:ext cx="1588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6605588" y="5815013"/>
            <a:ext cx="1587" cy="190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696200" y="5441950"/>
            <a:ext cx="1351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</a:t>
            </a:r>
            <a:endParaRPr lang="en-US" altLang="pt-BR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7696200" y="6186488"/>
            <a:ext cx="14461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instâncias</a:t>
            </a:r>
            <a:endParaRPr lang="en-US" altLang="pt-BR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73914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7391400" y="640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Independência dos Dados</a:t>
            </a:r>
            <a:endParaRPr lang="en-US" alt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Existem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tipos de Independência</a:t>
            </a:r>
          </a:p>
          <a:p>
            <a:pPr lvl="1">
              <a:lnSpc>
                <a:spcPct val="90000"/>
              </a:lnSpc>
            </a:pPr>
            <a:r>
              <a:rPr lang="pt-BR" altLang="pt-BR" b="1" i="1" dirty="0"/>
              <a:t>Independência física de dados: </a:t>
            </a:r>
            <a:r>
              <a:rPr lang="pt-BR" altLang="pt-BR" dirty="0"/>
              <a:t>habilidade de modificar  o </a:t>
            </a:r>
            <a:r>
              <a:rPr lang="pt-BR" altLang="pt-BR" b="1" dirty="0"/>
              <a:t>esquema físico</a:t>
            </a:r>
            <a:r>
              <a:rPr lang="pt-BR" altLang="pt-BR" dirty="0"/>
              <a:t> sem a necessidade de reescrever os programa aplicativos</a:t>
            </a:r>
          </a:p>
          <a:p>
            <a:pPr lvl="2">
              <a:lnSpc>
                <a:spcPct val="90000"/>
              </a:lnSpc>
            </a:pPr>
            <a:r>
              <a:rPr lang="pt-BR" altLang="pt-BR" sz="2800" dirty="0"/>
              <a:t>Estas modificações são necessárias para melhorar o desempenho</a:t>
            </a:r>
          </a:p>
          <a:p>
            <a:pPr lvl="1">
              <a:lnSpc>
                <a:spcPct val="90000"/>
              </a:lnSpc>
            </a:pPr>
            <a:r>
              <a:rPr lang="pt-BR" altLang="pt-BR" b="1" i="1" dirty="0"/>
              <a:t>Independência lógica de dados: </a:t>
            </a:r>
            <a:r>
              <a:rPr lang="pt-BR" altLang="pt-BR" dirty="0"/>
              <a:t>habilidade de modificar o </a:t>
            </a:r>
            <a:r>
              <a:rPr lang="pt-BR" altLang="pt-BR" b="1" dirty="0"/>
              <a:t>esquema conceitual</a:t>
            </a:r>
            <a:r>
              <a:rPr lang="pt-BR" altLang="pt-BR" dirty="0"/>
              <a:t> sem a necessidade de reescrever os programas aplicativos</a:t>
            </a:r>
          </a:p>
          <a:p>
            <a:pPr lvl="2">
              <a:lnSpc>
                <a:spcPct val="90000"/>
              </a:lnSpc>
            </a:pPr>
            <a:r>
              <a:rPr lang="pt-BR" altLang="pt-BR" sz="2800" dirty="0"/>
              <a:t>Estas modificações são necessárias quando a estrutura lógica é alterada. </a:t>
            </a:r>
          </a:p>
          <a:p>
            <a:pPr lvl="3">
              <a:lnSpc>
                <a:spcPct val="90000"/>
              </a:lnSpc>
            </a:pPr>
            <a:r>
              <a:rPr lang="pt-BR" altLang="pt-BR" dirty="0"/>
              <a:t>Exemplo: adição de um novo atributo</a:t>
            </a:r>
          </a:p>
          <a:p>
            <a:pPr lvl="1">
              <a:lnSpc>
                <a:spcPct val="90000"/>
              </a:lnSpc>
            </a:pPr>
            <a:endParaRPr lang="en-US" altLang="pt-BR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5104-4122-4498-A1DC-C64B918D238A}" type="slidenum">
              <a:rPr lang="en-US" altLang="pt-BR"/>
              <a:pPr/>
              <a:t>59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382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Provas Escritas = 2</a:t>
            </a:r>
          </a:p>
          <a:p>
            <a:r>
              <a:rPr lang="pt-BR" dirty="0"/>
              <a:t>Trabalhos teórico/práticos =</a:t>
            </a:r>
          </a:p>
          <a:p>
            <a:r>
              <a:rPr lang="pt-BR" dirty="0"/>
              <a:t>Prova Optativa = 1</a:t>
            </a:r>
          </a:p>
          <a:p>
            <a:pPr lvl="1"/>
            <a:r>
              <a:rPr lang="pt-BR" dirty="0"/>
              <a:t>Critérios e Média para aprovação são os  da UFRRJ</a:t>
            </a:r>
          </a:p>
          <a:p>
            <a:r>
              <a:rPr lang="pt-BR" dirty="0"/>
              <a:t>Cálculo das Notas</a:t>
            </a:r>
          </a:p>
          <a:p>
            <a:pPr lvl="2"/>
            <a:r>
              <a:rPr lang="pt-BR" dirty="0"/>
              <a:t>Não serão contabilizados trabalhos sem prova</a:t>
            </a:r>
          </a:p>
          <a:p>
            <a:pPr lvl="2"/>
            <a:endParaRPr lang="pt-BR" dirty="0"/>
          </a:p>
          <a:p>
            <a:pPr lvl="2"/>
            <a:r>
              <a:rPr lang="pt-BR" sz="3600" b="1" dirty="0"/>
              <a:t>Faltou alguma prova? </a:t>
            </a:r>
            <a:r>
              <a:rPr lang="pt-BR" sz="3600" b="1" dirty="0">
                <a:sym typeface="Wingdings" panose="05000000000000000000" pitchFamily="2" charset="2"/>
              </a:rPr>
              <a:t> Optativa</a:t>
            </a:r>
            <a:endParaRPr lang="pt-BR" sz="3600" b="1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altLang="pt-BR"/>
              <a:t>Independência dos Dados</a:t>
            </a:r>
            <a:endParaRPr lang="en-US" altLang="pt-BR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9036496" cy="4525963"/>
          </a:xfrm>
        </p:spPr>
        <p:txBody>
          <a:bodyPr/>
          <a:lstStyle/>
          <a:p>
            <a:r>
              <a:rPr lang="pt-BR" altLang="pt-BR" dirty="0"/>
              <a:t>A independência lógica dos dados </a:t>
            </a:r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mais difícil de ser alcançada </a:t>
            </a:r>
            <a:r>
              <a:rPr lang="pt-BR" altLang="pt-BR" dirty="0"/>
              <a:t>do que a física, os programas são bastante dependentes da estrutura lógica dos dados que eles acessam</a:t>
            </a:r>
            <a:endParaRPr lang="en-US" altLang="pt-BR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0B84-E7E6-41B5-BBA9-138921CABEBA}" type="slidenum">
              <a:rPr lang="en-US" altLang="pt-BR"/>
              <a:pPr/>
              <a:t>60</a:t>
            </a:fld>
            <a:endParaRPr lang="en-US" altLang="pt-BR"/>
          </a:p>
        </p:txBody>
      </p:sp>
      <p:pic>
        <p:nvPicPr>
          <p:cNvPr id="12290" name="Picture 2" descr="http://www.dataprix.com/files/uploads/2/UOCBBDD/IntroBBDD/UOC_OpenSource_Introduccion_a_las_bases_de_datos_html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5820" r="6383" b="3385"/>
          <a:stretch/>
        </p:blipFill>
        <p:spPr bwMode="auto">
          <a:xfrm>
            <a:off x="137014" y="2972760"/>
            <a:ext cx="4290969" cy="3854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dataprix.com/files/uploads/2/UOCBBDD/IntroBBDD/UOC_OpenSource_Introduccion_a_las_bases_de_datos_html_5.png.pagespeed.ce.u6oPv3_bQ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t="2515" r="4870" b="7569"/>
          <a:stretch/>
        </p:blipFill>
        <p:spPr bwMode="auto">
          <a:xfrm>
            <a:off x="5364088" y="2698029"/>
            <a:ext cx="3662511" cy="4128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ulturamix.com/wp-content/gallery/homer-1/Pic_1187696292_8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97152"/>
            <a:ext cx="1837183" cy="19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38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Definição de Dados (DDL) </a:t>
            </a:r>
            <a:endParaRPr lang="en-US" altLang="pt-BR" sz="32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Um esquema de banco de dados é especificado por um conjunto de definições expressas por uma linguagem especial chamada </a:t>
            </a:r>
            <a:r>
              <a:rPr lang="pt-BR" altLang="pt-BR" sz="2800" b="1" i="1" dirty="0"/>
              <a:t>linguagem de definição de dados (Data </a:t>
            </a:r>
            <a:r>
              <a:rPr lang="pt-BR" altLang="pt-BR" sz="2800" b="1" i="1" dirty="0" err="1"/>
              <a:t>Definition</a:t>
            </a:r>
            <a:r>
              <a:rPr lang="pt-BR" altLang="pt-BR" sz="2800" b="1" i="1" dirty="0"/>
              <a:t> </a:t>
            </a:r>
            <a:r>
              <a:rPr lang="pt-BR" altLang="pt-BR" sz="2800" b="1" i="1" dirty="0" err="1"/>
              <a:t>Language</a:t>
            </a:r>
            <a:r>
              <a:rPr lang="pt-BR" altLang="pt-BR" sz="2800" b="1" i="1" dirty="0"/>
              <a:t>)</a:t>
            </a:r>
          </a:p>
          <a:p>
            <a:endParaRPr lang="pt-BR" altLang="pt-BR" sz="2800" i="1" dirty="0"/>
          </a:p>
          <a:p>
            <a:r>
              <a:rPr lang="pt-BR" altLang="pt-BR" sz="2800" i="1" dirty="0"/>
              <a:t>O resultado da </a:t>
            </a:r>
            <a:r>
              <a:rPr lang="pt-BR" altLang="pt-BR" sz="2800" b="1" i="1" dirty="0"/>
              <a:t>compilação de comandos </a:t>
            </a:r>
            <a:r>
              <a:rPr lang="pt-BR" altLang="pt-BR" sz="2800" i="1" dirty="0"/>
              <a:t>de uma DDL é o conjunto de tabelas que serão armazenadas no dicionário (ou diretório) de dados</a:t>
            </a:r>
            <a:endParaRPr lang="en-US" altLang="pt-BR" sz="2800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CBF-07AB-45D8-B93B-DBB8752E6836}" type="slidenum">
              <a:rPr lang="en-US" altLang="pt-BR"/>
              <a:pPr/>
              <a:t>61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5097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Definição de Dados (DDL) </a:t>
            </a:r>
            <a:endParaRPr lang="en-US" altLang="pt-BR" sz="32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Um dicionário de dados contém </a:t>
            </a:r>
            <a:r>
              <a:rPr lang="pt-BR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metadados</a:t>
            </a:r>
            <a:r>
              <a:rPr lang="pt-BR" altLang="pt-BR" dirty="0"/>
              <a:t>, (dados sobre os dados)</a:t>
            </a:r>
          </a:p>
          <a:p>
            <a:r>
              <a:rPr lang="pt-BR" altLang="pt-BR" dirty="0"/>
              <a:t>Um catálogo contém </a:t>
            </a: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metadados</a:t>
            </a:r>
            <a:r>
              <a:rPr lang="pt-BR" altLang="pt-BR" dirty="0"/>
              <a:t> sobre estruturas e estatísticas do SGBD</a:t>
            </a:r>
          </a:p>
          <a:p>
            <a:endParaRPr lang="pt-BR" altLang="pt-BR" dirty="0"/>
          </a:p>
          <a:p>
            <a:r>
              <a:rPr lang="pt-BR" altLang="pt-BR" dirty="0"/>
              <a:t>Estes dicionários (diretório) são consultados antes  que os dados sejam lidos ou modificados no SGBD</a:t>
            </a:r>
            <a:endParaRPr lang="en-US" altLang="pt-BR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1564-5992-4F07-B7A3-4478075219AA}" type="slidenum">
              <a:rPr lang="en-US" altLang="pt-BR"/>
              <a:pPr/>
              <a:t>62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893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Manipulação de Dados (DML) </a:t>
            </a:r>
            <a:endParaRPr lang="en-US" altLang="pt-BR" sz="32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Manipulação de dados significa: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Buscar informação armazenada no BD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Inserir novas informações no BD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Excluir de informações do BD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Alterar dados armazenados no BD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/>
              <a:t>No nível físico precisamos definir </a:t>
            </a:r>
            <a:r>
              <a:rPr lang="pt-BR" altLang="pt-BR" b="1" dirty="0"/>
              <a:t>estruturas</a:t>
            </a:r>
            <a:r>
              <a:rPr lang="pt-BR" altLang="pt-BR" dirty="0"/>
              <a:t> de dados e </a:t>
            </a:r>
            <a:r>
              <a:rPr lang="pt-BR" altLang="pt-BR" b="1" dirty="0"/>
              <a:t>algoritmos</a:t>
            </a:r>
            <a:r>
              <a:rPr lang="pt-BR" altLang="pt-BR" dirty="0"/>
              <a:t> que permitam acesso eficiente aos dados armazenados em disco</a:t>
            </a:r>
          </a:p>
          <a:p>
            <a:pPr>
              <a:lnSpc>
                <a:spcPct val="90000"/>
              </a:lnSpc>
            </a:pP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352-9052-4447-AC95-A1A4C5852474}" type="slidenum">
              <a:rPr lang="en-US" altLang="pt-BR"/>
              <a:pPr/>
              <a:t>63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53671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Manipulação de Dados (DML) </a:t>
            </a:r>
            <a:endParaRPr lang="en-US" altLang="pt-BR" sz="320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 linguagem de manipulação dos dados  permite ao usuário manipular os dados da seguinte forma:</a:t>
            </a:r>
          </a:p>
          <a:p>
            <a:pPr lvl="1"/>
            <a:r>
              <a:rPr lang="pt-BR" altLang="pt-BR" dirty="0"/>
              <a:t>Procedural: o usuário informa qual dado deseja acessar e como obtê-lo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Não-procedural: o usuário informa qual dado deseja acessar SEM especificar como obtê-lo</a:t>
            </a: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A8C-F776-447F-96FF-A3E801D90679}" type="slidenum">
              <a:rPr lang="en-US" altLang="pt-BR"/>
              <a:pPr/>
              <a:t>64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9118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Manipulação de Dados (DML) </a:t>
            </a:r>
            <a:endParaRPr lang="en-US" altLang="pt-BR" sz="32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Linguagens não-procedurais são usualmente mais fáceis de aprender e usar do que </a:t>
            </a:r>
            <a:r>
              <a:rPr lang="pt-BR" altLang="pt-BR" dirty="0" err="1"/>
              <a:t>DMLs</a:t>
            </a:r>
            <a:r>
              <a:rPr lang="pt-BR" altLang="pt-BR" dirty="0"/>
              <a:t> procedurais.</a:t>
            </a:r>
          </a:p>
          <a:p>
            <a:endParaRPr lang="pt-BR" altLang="pt-BR" dirty="0"/>
          </a:p>
          <a:p>
            <a:r>
              <a:rPr lang="pt-BR" altLang="pt-BR" dirty="0"/>
              <a:t>Se o usuário </a:t>
            </a:r>
            <a:r>
              <a:rPr lang="pt-BR" altLang="pt-BR" b="1" dirty="0"/>
              <a:t>NÃO ESPECIFICAR COMO </a:t>
            </a:r>
            <a:r>
              <a:rPr lang="pt-BR" altLang="pt-BR" dirty="0"/>
              <a:t>obter os dados, as linguagens não-procedurais poderão gerar um código não tão eficiente.</a:t>
            </a: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A313-1181-4AB3-BC50-C57E2C178137}" type="slidenum">
              <a:rPr lang="en-US" altLang="pt-BR"/>
              <a:pPr/>
              <a:t>65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329580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Linguagem de Manipulação de Dados (DML) </a:t>
            </a:r>
            <a:endParaRPr lang="en-US" altLang="pt-BR" sz="32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0243" y="1624012"/>
            <a:ext cx="52669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/>
              <a:t>Uma consulta (</a:t>
            </a:r>
            <a:r>
              <a:rPr lang="pt-BR" altLang="pt-BR" b="1" dirty="0"/>
              <a:t>Query</a:t>
            </a:r>
            <a:r>
              <a:rPr lang="pt-BR" altLang="pt-BR" dirty="0"/>
              <a:t>) é uma declaração de busca de uma informação no BD</a:t>
            </a:r>
          </a:p>
          <a:p>
            <a:r>
              <a:rPr lang="pt-BR" altLang="pt-BR" dirty="0"/>
              <a:t>A parte da DML que busca informações é chamada</a:t>
            </a:r>
          </a:p>
          <a:p>
            <a:pPr marL="0" indent="0" algn="ctr">
              <a:buNone/>
            </a:pP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b="1" i="1" dirty="0">
                <a:solidFill>
                  <a:srgbClr val="FF0000"/>
                </a:solidFill>
              </a:rPr>
              <a:t>LINGUAGEM DE CONSULTA</a:t>
            </a:r>
          </a:p>
          <a:p>
            <a:pPr marL="0" indent="0" algn="ctr">
              <a:buNone/>
            </a:pPr>
            <a:endParaRPr lang="pt-BR" altLang="pt-B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altLang="pt-BR" sz="4000" b="1" i="1" dirty="0"/>
              <a:t>No </a:t>
            </a:r>
            <a:r>
              <a:rPr lang="pt-BR" altLang="pt-BR" sz="4000" b="1" i="1" dirty="0" err="1"/>
              <a:t>SGBDr</a:t>
            </a:r>
            <a:r>
              <a:rPr lang="pt-BR" altLang="pt-BR" sz="4000" b="1" i="1" dirty="0"/>
              <a:t> temos a linguagem SQL</a:t>
            </a:r>
            <a:endParaRPr lang="en-US" altLang="pt-BR" sz="4000" b="1" i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9684-EC9D-4431-B6B9-3B97B9D35F48}" type="slidenum">
              <a:rPr lang="en-US" altLang="pt-BR"/>
              <a:pPr/>
              <a:t>66</a:t>
            </a:fld>
            <a:endParaRPr lang="en-US" altLang="pt-BR"/>
          </a:p>
        </p:txBody>
      </p:sp>
      <p:pic>
        <p:nvPicPr>
          <p:cNvPr id="1026" name="Picture 2" descr="https://placeisimportant.files.wordpress.com/2013/02/sql-joins-vis-rep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34" y="1181204"/>
            <a:ext cx="3821551" cy="54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90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Usuários do Banco de Dados</a:t>
            </a:r>
            <a:endParaRPr lang="en-US" alt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500"/>
              <a:t>Programadores de Aplicativos:</a:t>
            </a:r>
          </a:p>
          <a:p>
            <a:pPr lvl="1"/>
            <a:r>
              <a:rPr lang="pt-BR" altLang="pt-BR" sz="2100"/>
              <a:t>São os usuários que escrevem os programas de aplicação através da DML</a:t>
            </a:r>
          </a:p>
          <a:p>
            <a:pPr lvl="2"/>
            <a:r>
              <a:rPr lang="pt-BR" altLang="pt-BR" sz="2000"/>
              <a:t>Exemplos de um sistema bancário são programas que geram cheques, fazem débitos e créditos em contas, transferem fundos entre contas</a:t>
            </a:r>
          </a:p>
          <a:p>
            <a:r>
              <a:rPr lang="pt-BR" altLang="pt-BR" sz="2500"/>
              <a:t>Usuários de alto nível</a:t>
            </a:r>
          </a:p>
          <a:p>
            <a:pPr lvl="1"/>
            <a:r>
              <a:rPr lang="pt-BR" altLang="pt-BR" sz="2100"/>
              <a:t>Interagem com o sistema sem escrever programas</a:t>
            </a:r>
          </a:p>
          <a:p>
            <a:pPr lvl="1"/>
            <a:r>
              <a:rPr lang="pt-BR" altLang="pt-BR" sz="2100"/>
              <a:t>Formulam consultas em uma linguagem de consulta, e cada consulta é submetida a um processador de consulta, cuja função é gerar um comando da DML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6A01-9452-4EE8-9FDB-B17E37C42255}" type="slidenum">
              <a:rPr lang="en-US" altLang="pt-BR"/>
              <a:pPr/>
              <a:t>67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2137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Usuários do Banco de Dados</a:t>
            </a:r>
            <a:endParaRPr lang="en-US" altLang="pt-B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Usuários especializados (especialistas = você)</a:t>
            </a:r>
          </a:p>
          <a:p>
            <a:pPr lvl="1"/>
            <a:r>
              <a:rPr lang="pt-BR" altLang="pt-BR" dirty="0"/>
              <a:t>Escrevem aplicativos especializados como sistemas especialistas</a:t>
            </a:r>
          </a:p>
          <a:p>
            <a:r>
              <a:rPr lang="pt-BR" altLang="pt-BR" dirty="0"/>
              <a:t>Usuários ingênuos</a:t>
            </a:r>
          </a:p>
          <a:p>
            <a:pPr lvl="1"/>
            <a:r>
              <a:rPr lang="pt-BR" altLang="pt-BR" dirty="0"/>
              <a:t>Interagem com o sistema invocando os programas aplicativos</a:t>
            </a:r>
          </a:p>
          <a:p>
            <a:pPr lvl="2"/>
            <a:r>
              <a:rPr lang="pt-BR" altLang="pt-BR" dirty="0"/>
              <a:t>Exemplo: um cliente do BB invocaria um programa de home banking para efetuar a transferência de R$ 100,00 da conta dele para a conta da sogra.</a:t>
            </a:r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F91E-D3C6-4E15-82A7-9E5B73986748}" type="slidenum">
              <a:rPr lang="en-US" altLang="pt-BR"/>
              <a:pPr/>
              <a:t>68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4358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Usuários do Banco de Dados</a:t>
            </a:r>
            <a:endParaRPr lang="en-US" altLang="pt-BR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Administrador do banco de dados</a:t>
            </a:r>
            <a:r>
              <a:rPr lang="pt-BR" altLang="pt-BR" dirty="0"/>
              <a:t>: tem o controle central dos dados e dos programas de acesso aos dados e do SGBD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64C4-B408-434E-85DB-89A67ED5C0BD}" type="slidenum">
              <a:rPr lang="en-US" altLang="pt-BR"/>
              <a:pPr/>
              <a:t>69</a:t>
            </a:fld>
            <a:endParaRPr lang="en-US" altLang="pt-BR"/>
          </a:p>
        </p:txBody>
      </p:sp>
      <p:pic>
        <p:nvPicPr>
          <p:cNvPr id="17410" name="Picture 2" descr="http://www.culturamix.com/wp-content/uploads/2011/11/administrador-de-banco-de-dados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62" y="3289540"/>
            <a:ext cx="4226238" cy="3228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Seta para a Direita 1"/>
          <p:cNvSpPr/>
          <p:nvPr/>
        </p:nvSpPr>
        <p:spPr>
          <a:xfrm>
            <a:off x="2162018" y="4445252"/>
            <a:ext cx="2386608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Você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9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40303"/>
          </a:xfrm>
        </p:spPr>
        <p:txBody>
          <a:bodyPr>
            <a:noAutofit/>
          </a:bodyPr>
          <a:lstStyle/>
          <a:p>
            <a:r>
              <a:rPr lang="pt-BR" sz="2400" dirty="0"/>
              <a:t>Todas as atividades da disciplina serão anunciadas e acompanhadas em sala de aula</a:t>
            </a:r>
          </a:p>
          <a:p>
            <a:r>
              <a:rPr lang="pt-BR" sz="2400" dirty="0"/>
              <a:t>Provas Individuais </a:t>
            </a:r>
          </a:p>
          <a:p>
            <a:r>
              <a:rPr lang="pt-BR" sz="2400" dirty="0"/>
              <a:t>A prova optativa abordará toda a matéria. </a:t>
            </a:r>
          </a:p>
          <a:p>
            <a:r>
              <a:rPr lang="pt-BR" sz="2400" dirty="0"/>
              <a:t>Serão propostos quatro trabalhos (dois teóricos e </a:t>
            </a:r>
            <a:r>
              <a:rPr lang="pt-BR" sz="2400" u="sng" dirty="0"/>
              <a:t>dois práticos</a:t>
            </a:r>
            <a:r>
              <a:rPr lang="pt-BR" sz="2400" dirty="0"/>
              <a:t>)</a:t>
            </a:r>
          </a:p>
          <a:p>
            <a:r>
              <a:rPr lang="pt-BR" sz="2400" dirty="0"/>
              <a:t>Trabalhos práticos</a:t>
            </a:r>
          </a:p>
          <a:p>
            <a:pPr lvl="1">
              <a:buNone/>
            </a:pPr>
            <a:r>
              <a:rPr lang="pt-BR" sz="2000" dirty="0"/>
              <a:t>uso da linguagem SQL</a:t>
            </a:r>
          </a:p>
          <a:p>
            <a:pPr lvl="1">
              <a:buNone/>
            </a:pPr>
            <a:r>
              <a:rPr lang="pt-BR" sz="2000" dirty="0"/>
              <a:t>projeto + implementação de uma pequena aplicação de banco de dados (grupos serão definidos)</a:t>
            </a:r>
          </a:p>
          <a:p>
            <a:r>
              <a:rPr lang="pt-BR" sz="2400" dirty="0"/>
              <a:t> </a:t>
            </a:r>
            <a:r>
              <a:rPr lang="pt-BR" sz="2400" b="1" dirty="0"/>
              <a:t>Exercícios e Participação = listas de exercícios, presença, atividades complementares e participação em aula contam a seu favor</a:t>
            </a:r>
          </a:p>
        </p:txBody>
      </p:sp>
      <p:pic>
        <p:nvPicPr>
          <p:cNvPr id="4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Usuários do Banco de Dados</a:t>
            </a:r>
            <a:endParaRPr lang="en-US" altLang="pt-B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altLang="pt-BR" b="1" dirty="0"/>
              <a:t>Funções do Administrador do banco de dados</a:t>
            </a:r>
            <a:r>
              <a:rPr lang="pt-BR" altLang="pt-BR" dirty="0"/>
              <a:t>: 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Definição dos esquemas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Definição de estruturas de armazenamento e métodos de acesso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Modificação de esquemas e de organização física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Concessão de autorização (seguranças) para acesso aos dados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Especificação de restrições de integridade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Backup/</a:t>
            </a:r>
            <a:r>
              <a:rPr lang="pt-BR" altLang="pt-BR" dirty="0" err="1"/>
              <a:t>Restore</a:t>
            </a:r>
            <a:r>
              <a:rPr lang="pt-BR" altLang="pt-BR" dirty="0"/>
              <a:t>/Replicação</a:t>
            </a:r>
          </a:p>
          <a:p>
            <a:pPr lvl="1">
              <a:lnSpc>
                <a:spcPct val="90000"/>
              </a:lnSpc>
            </a:pPr>
            <a:r>
              <a:rPr lang="pt-BR" altLang="pt-BR" dirty="0" err="1"/>
              <a:t>Monitaramento</a:t>
            </a:r>
            <a:r>
              <a:rPr lang="pt-BR" altLang="pt-BR" dirty="0"/>
              <a:t> de desempenho</a:t>
            </a:r>
            <a:endParaRPr lang="en-US" altLang="pt-BR" dirty="0"/>
          </a:p>
          <a:p>
            <a:pPr>
              <a:lnSpc>
                <a:spcPct val="90000"/>
              </a:lnSpc>
            </a:pPr>
            <a:endParaRPr lang="pt-BR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AF4C-BE21-40DB-B9BE-B349DE15905A}" type="slidenum">
              <a:rPr lang="en-US" altLang="pt-BR"/>
              <a:pPr/>
              <a:t>70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6437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do SGBD(resumo)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8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Administrador (DBA)</a:t>
            </a:r>
          </a:p>
          <a:p>
            <a:pPr lvl="1"/>
            <a:r>
              <a:rPr lang="pt-BR" dirty="0"/>
              <a:t> Administra o BD e o SGBD</a:t>
            </a:r>
          </a:p>
          <a:p>
            <a:pPr lvl="1"/>
            <a:r>
              <a:rPr lang="pt-BR" dirty="0"/>
              <a:t> Autorizar acesso ao BD, coordenar e monitorar a utilização,  adquirir hw e </a:t>
            </a:r>
            <a:r>
              <a:rPr lang="pt-BR" dirty="0" err="1"/>
              <a:t>sw</a:t>
            </a:r>
            <a:endParaRPr lang="pt-BR" dirty="0"/>
          </a:p>
          <a:p>
            <a:pPr lvl="1"/>
            <a:r>
              <a:rPr lang="pt-BR" dirty="0"/>
              <a:t> Resolver problemas: violação de segurança, tempo de resposta, backup</a:t>
            </a:r>
          </a:p>
          <a:p>
            <a:endParaRPr lang="pt-BR" dirty="0"/>
          </a:p>
          <a:p>
            <a:r>
              <a:rPr lang="pt-BR" b="1" dirty="0"/>
              <a:t>Projetista</a:t>
            </a:r>
          </a:p>
          <a:p>
            <a:pPr lvl="1"/>
            <a:r>
              <a:rPr lang="pt-BR" dirty="0"/>
              <a:t> Identificar os dados e escolher estruturas apropriadas para representar e armazenar. Identificar os dados e escolher estruturas apropriadas para representar e armazenar</a:t>
            </a:r>
          </a:p>
          <a:p>
            <a:pPr lvl="1"/>
            <a:r>
              <a:rPr lang="pt-BR" dirty="0"/>
              <a:t> Antes de implementar/instanciar o BD</a:t>
            </a:r>
          </a:p>
          <a:p>
            <a:pPr lvl="1"/>
            <a:endParaRPr lang="pt-BR" dirty="0"/>
          </a:p>
          <a:p>
            <a:r>
              <a:rPr lang="pt-BR" b="1" dirty="0"/>
              <a:t>Analista sistema e Programadores aplicações (eng. </a:t>
            </a:r>
            <a:r>
              <a:rPr lang="pt-BR" b="1" dirty="0" err="1"/>
              <a:t>sw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Analistas: necessidades dos usuários + especificações acesso Padrão</a:t>
            </a:r>
          </a:p>
          <a:p>
            <a:pPr lvl="1"/>
            <a:r>
              <a:rPr lang="pt-BR" dirty="0"/>
              <a:t>Programadores: implementam as especificações, testes, documentos, manutenção</a:t>
            </a:r>
          </a:p>
          <a:p>
            <a:endParaRPr lang="pt-BR" dirty="0"/>
          </a:p>
          <a:p>
            <a:r>
              <a:rPr lang="pt-BR" b="1" dirty="0"/>
              <a:t>Usuário final</a:t>
            </a:r>
          </a:p>
          <a:p>
            <a:pPr lvl="1">
              <a:buNone/>
            </a:pPr>
            <a:r>
              <a:rPr lang="pt-BR" dirty="0"/>
              <a:t> Acessar o BD: consultas, atualizações, relatórios …</a:t>
            </a:r>
          </a:p>
        </p:txBody>
      </p:sp>
      <p:pic>
        <p:nvPicPr>
          <p:cNvPr id="4098" name="Picture 2" descr="http://www.tribunaonline.com.br/wp-content/uploads/2015/12/Lord_Darth_V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9" y="1417639"/>
            <a:ext cx="1127247" cy="10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vignette4.wikia.nocookie.net/starwars/images/c/c3/Yoda_TPM_RotS.png/revision/latest?cb=201308101858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5" y="2692734"/>
            <a:ext cx="948391" cy="126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vignette3.wikia.nocookie.net/starwars/images/8/83/HanSolo-Fathead.png/revision/latest?cb=201508170727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5" y="4132896"/>
            <a:ext cx="832159" cy="162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3.gstatic.com/images?q=tbn:ANd9GcR5JrvNenfYioq108tDSuDLWDFWhhgnTjfswvqj8uqKc-kAPlN7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2" y="5861367"/>
            <a:ext cx="870664" cy="8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147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Arquitetura Geral de um SGBDR</a:t>
            </a:r>
            <a:endParaRPr lang="en-US" alt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CFA2-4D90-4673-862D-BE08767AEA58}" type="slidenum">
              <a:rPr lang="en-US" altLang="pt-BR"/>
              <a:pPr/>
              <a:t>72</a:t>
            </a:fld>
            <a:endParaRPr lang="en-US" altLang="pt-BR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08800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85800" y="1676400"/>
            <a:ext cx="7696200" cy="762000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85800" y="2514600"/>
            <a:ext cx="7696200" cy="762000"/>
          </a:xfrm>
          <a:prstGeom prst="rect">
            <a:avLst/>
          </a:prstGeom>
          <a:solidFill>
            <a:srgbClr val="CC006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85800" y="5029200"/>
            <a:ext cx="7696200" cy="1371600"/>
          </a:xfrm>
          <a:prstGeom prst="rect">
            <a:avLst/>
          </a:prstGeom>
          <a:solidFill>
            <a:srgbClr val="CC0066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85800" y="3352800"/>
            <a:ext cx="7696200" cy="1600200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7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 Geral do sistema</a:t>
            </a:r>
            <a:endParaRPr lang="en-US" altLang="pt-B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Gerenciador de arquivos</a:t>
            </a:r>
          </a:p>
          <a:p>
            <a:r>
              <a:rPr lang="pt-BR" altLang="pt-BR"/>
              <a:t>Gerenciador do banco de dados</a:t>
            </a:r>
          </a:p>
          <a:p>
            <a:r>
              <a:rPr lang="pt-BR" altLang="pt-BR"/>
              <a:t>Processador de consultas</a:t>
            </a:r>
          </a:p>
          <a:p>
            <a:r>
              <a:rPr lang="pt-BR" altLang="pt-BR"/>
              <a:t>Pré-compilador da DML</a:t>
            </a:r>
          </a:p>
          <a:p>
            <a:r>
              <a:rPr lang="pt-BR" altLang="pt-BR"/>
              <a:t>Compilador da DDL</a:t>
            </a:r>
          </a:p>
          <a:p>
            <a:pPr lvl="1"/>
            <a:r>
              <a:rPr lang="pt-BR" altLang="pt-BR"/>
              <a:t>Arquivos de dados</a:t>
            </a:r>
          </a:p>
          <a:p>
            <a:pPr lvl="1"/>
            <a:r>
              <a:rPr lang="pt-BR" altLang="pt-BR"/>
              <a:t>Dicionário de dados</a:t>
            </a:r>
          </a:p>
          <a:p>
            <a:pPr lvl="1"/>
            <a:r>
              <a:rPr lang="pt-BR" altLang="pt-BR"/>
              <a:t>Índices </a:t>
            </a:r>
          </a:p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2093-B225-44C6-877B-E7FA36CA7A98}" type="slidenum">
              <a:rPr lang="en-US" altLang="pt-BR"/>
              <a:pPr/>
              <a:t>73</a:t>
            </a:fld>
            <a:endParaRPr lang="en-US" altLang="pt-BR"/>
          </a:p>
        </p:txBody>
      </p:sp>
      <p:pic>
        <p:nvPicPr>
          <p:cNvPr id="2050" name="Picture 2" descr="http://www.simpsoncrazy.com/content/lists/dictionary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4051"/>
            <a:ext cx="3438248" cy="38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80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Transações</a:t>
            </a:r>
            <a:endParaRPr lang="en-US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Utilizadas para controlar a integridade dos dados no Banco de dados</a:t>
            </a:r>
          </a:p>
          <a:p>
            <a:pPr lvl="1"/>
            <a:r>
              <a:rPr lang="pt-BR" altLang="pt-BR" dirty="0"/>
              <a:t>Acessos simultâneos vários usuários</a:t>
            </a:r>
          </a:p>
          <a:p>
            <a:pPr lvl="1"/>
            <a:r>
              <a:rPr lang="pt-BR" altLang="pt-BR" dirty="0"/>
              <a:t>Falhas no sistema</a:t>
            </a:r>
          </a:p>
          <a:p>
            <a:endParaRPr lang="en-US" alt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9999-9E2A-41DF-BC41-49F4374543EC}" type="slidenum">
              <a:rPr lang="en-US" altLang="pt-BR"/>
              <a:pPr/>
              <a:t>74</a:t>
            </a:fld>
            <a:endParaRPr lang="en-US" altLang="pt-B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38631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err="1"/>
              <a:t>Otimizador</a:t>
            </a:r>
            <a:r>
              <a:rPr lang="pt-BR" altLang="pt-BR" dirty="0"/>
              <a:t> de Consultas</a:t>
            </a:r>
            <a:endParaRPr lang="en-US" alt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5086920"/>
            <a:ext cx="8229600" cy="1634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Escolhe a forma mais eficiente para execução de uma consulta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4043226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SGBDs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Existem várias  formas de classificar</a:t>
            </a:r>
          </a:p>
          <a:p>
            <a:pPr lvl="1"/>
            <a:r>
              <a:rPr lang="pt-BR" altLang="pt-BR" dirty="0"/>
              <a:t>Quanto ao tipo do modelo de dados</a:t>
            </a:r>
          </a:p>
          <a:p>
            <a:pPr lvl="2"/>
            <a:r>
              <a:rPr lang="pt-BR" altLang="pt-BR" dirty="0"/>
              <a:t>Rede, Hierárquico, OO, OR;</a:t>
            </a:r>
          </a:p>
          <a:p>
            <a:pPr lvl="2"/>
            <a:r>
              <a:rPr lang="pt-BR" altLang="pt-BR" dirty="0"/>
              <a:t>XML Nativo</a:t>
            </a:r>
          </a:p>
          <a:p>
            <a:pPr lvl="1"/>
            <a:r>
              <a:rPr lang="pt-BR" altLang="pt-BR" dirty="0"/>
              <a:t>Quanto ao número de Usuários</a:t>
            </a:r>
          </a:p>
          <a:p>
            <a:pPr lvl="2"/>
            <a:r>
              <a:rPr lang="pt-BR" altLang="pt-BR" dirty="0"/>
              <a:t>Mono, Multiusuários</a:t>
            </a:r>
          </a:p>
          <a:p>
            <a:pPr lvl="1"/>
            <a:r>
              <a:rPr lang="pt-BR" altLang="pt-BR" dirty="0"/>
              <a:t>Quanto ao tipo de arquitetura</a:t>
            </a:r>
          </a:p>
          <a:p>
            <a:pPr lvl="2"/>
            <a:r>
              <a:rPr lang="pt-BR" altLang="pt-BR" dirty="0"/>
              <a:t>Centralizado x Distribuído x P2P</a:t>
            </a:r>
          </a:p>
          <a:p>
            <a:pPr lvl="1"/>
            <a:r>
              <a:rPr lang="pt-BR" altLang="pt-BR" dirty="0"/>
              <a:t>Quanto ao tipo de código</a:t>
            </a:r>
          </a:p>
          <a:p>
            <a:pPr lvl="2"/>
            <a:r>
              <a:rPr lang="pt-BR" altLang="pt-BR" dirty="0"/>
              <a:t>Proprietário x Código Aberto</a:t>
            </a:r>
          </a:p>
          <a:p>
            <a:pPr lvl="1"/>
            <a:r>
              <a:rPr lang="pt-BR" altLang="pt-BR" dirty="0"/>
              <a:t>Quanto ao tipo de Suporte</a:t>
            </a:r>
          </a:p>
          <a:p>
            <a:pPr lvl="2"/>
            <a:r>
              <a:rPr lang="pt-BR" altLang="pt-BR" dirty="0"/>
              <a:t>OLTP x OLAP</a:t>
            </a:r>
          </a:p>
          <a:p>
            <a:endParaRPr lang="en-US" altLang="pt-BR" dirty="0"/>
          </a:p>
        </p:txBody>
      </p:sp>
      <p:pic>
        <p:nvPicPr>
          <p:cNvPr id="5122" name="Picture 2" descr="https://s3.amazonaws.com/lowres.cartoonstock.com/computers-database_management-information_technology-business_computing-systems_analyst-computer_training-aton1007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305944" cy="3305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72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SGBDs</a:t>
            </a:r>
            <a:r>
              <a:rPr lang="pt-BR" dirty="0"/>
              <a:t> (outras)</a:t>
            </a:r>
          </a:p>
        </p:txBody>
      </p:sp>
      <p:pic>
        <p:nvPicPr>
          <p:cNvPr id="13314" name="Picture 2" descr="http://www.cubrid.org/files/attach/images/220547/409/699/classification_of_rdbms_nosql_new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128792" cy="54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0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48" y="2214554"/>
            <a:ext cx="7772400" cy="17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IC 811 – Banco de Dados</a:t>
            </a: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Atividades Recomendadas – Parte 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4643446"/>
            <a:ext cx="7992888" cy="116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Leitura dos capítulos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 I e II do </a:t>
            </a:r>
            <a:r>
              <a:rPr kumimoji="0" lang="pt-BR" sz="3200" b="1" i="0" u="none" strike="noStrike" kern="1200" cap="none" spc="0" normalizeH="0" noProof="0" dirty="0" err="1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</a:rPr>
              <a:t>Navathe</a:t>
            </a:r>
            <a:endParaRPr kumimoji="0" lang="pt-BR" sz="3200" b="1" i="0" u="none" strike="noStrike" kern="1200" cap="none" spc="0" normalizeH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Exercícios dos capítulos I e II do </a:t>
            </a:r>
            <a:r>
              <a:rPr lang="pt-BR" sz="32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Navathe</a:t>
            </a:r>
            <a:endParaRPr lang="pt-B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0" algn="ctr">
              <a:lnSpc>
                <a:spcPct val="80000"/>
              </a:lnSpc>
              <a:spcBef>
                <a:spcPct val="20000"/>
              </a:spcBef>
              <a:defRPr/>
            </a:pPr>
            <a:endParaRPr kumimoji="0" lang="pt-BR" sz="3200" b="1" i="0" u="none" strike="noStrike" kern="1200" cap="none" spc="0" normalizeH="0" noProof="0" dirty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</a:endParaRPr>
          </a:p>
        </p:txBody>
      </p:sp>
      <p:pic>
        <p:nvPicPr>
          <p:cNvPr id="7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0648"/>
            <a:ext cx="3525938" cy="150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1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376" y="120032"/>
            <a:ext cx="9141391" cy="6829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Datas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954" y="1398646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Prova</a:t>
            </a:r>
            <a:r>
              <a:rPr lang="pt-BR" baseline="-25000" dirty="0">
                <a:solidFill>
                  <a:schemeClr val="bg1"/>
                </a:solidFill>
              </a:rPr>
              <a:t>1 </a:t>
            </a:r>
            <a:r>
              <a:rPr lang="pt-BR" dirty="0">
                <a:solidFill>
                  <a:schemeClr val="bg1"/>
                </a:solidFill>
              </a:rPr>
              <a:t>= </a:t>
            </a:r>
          </a:p>
          <a:p>
            <a:r>
              <a:rPr lang="pt-BR" dirty="0">
                <a:solidFill>
                  <a:schemeClr val="bg1"/>
                </a:solidFill>
              </a:rPr>
              <a:t>Prova</a:t>
            </a:r>
            <a:r>
              <a:rPr lang="pt-BR" baseline="-25000" dirty="0">
                <a:solidFill>
                  <a:schemeClr val="bg1"/>
                </a:solidFill>
              </a:rPr>
              <a:t>2 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baseline="-25000" dirty="0">
                <a:solidFill>
                  <a:schemeClr val="bg1"/>
                </a:solidFill>
              </a:rPr>
              <a:t>  </a:t>
            </a:r>
          </a:p>
          <a:p>
            <a:r>
              <a:rPr lang="pt-BR" dirty="0" err="1">
                <a:solidFill>
                  <a:schemeClr val="bg1"/>
                </a:solidFill>
              </a:rPr>
              <a:t>Prova</a:t>
            </a:r>
            <a:r>
              <a:rPr lang="pt-BR" baseline="-25000" dirty="0" err="1">
                <a:solidFill>
                  <a:schemeClr val="bg1"/>
                </a:solidFill>
              </a:rPr>
              <a:t>opt</a:t>
            </a:r>
            <a:r>
              <a:rPr lang="pt-BR" dirty="0">
                <a:solidFill>
                  <a:schemeClr val="bg1"/>
                </a:solidFill>
              </a:rPr>
              <a:t> = Semana de Optativas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8011" y="3185346"/>
            <a:ext cx="3839111" cy="3617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t1.gstatic.com/images?q=tbn:ANd9GcRsQxvGwsveM85iVIEIXm95YU2nKRJu67EHk-xhKSKfO0LMnX_04Q"/>
          <p:cNvPicPr>
            <a:picLocks noChangeAspect="1" noChangeArrowheads="1"/>
          </p:cNvPicPr>
          <p:nvPr/>
        </p:nvPicPr>
        <p:blipFill>
          <a:blip r:embed="rId3" cstate="print"/>
          <a:srcRect l="48664"/>
          <a:stretch>
            <a:fillRect/>
          </a:stretch>
        </p:blipFill>
        <p:spPr bwMode="auto">
          <a:xfrm>
            <a:off x="251520" y="1412776"/>
            <a:ext cx="440052" cy="428604"/>
          </a:xfrm>
          <a:prstGeom prst="rect">
            <a:avLst/>
          </a:prstGeom>
          <a:noFill/>
        </p:spPr>
      </p:pic>
      <p:pic>
        <p:nvPicPr>
          <p:cNvPr id="7" name="Picture 2" descr="http://t1.gstatic.com/images?q=tbn:ANd9GcRsQxvGwsveM85iVIEIXm95YU2nKRJu67EHk-xhKSKfO0LMnX_04Q"/>
          <p:cNvPicPr>
            <a:picLocks noChangeAspect="1" noChangeArrowheads="1"/>
          </p:cNvPicPr>
          <p:nvPr/>
        </p:nvPicPr>
        <p:blipFill>
          <a:blip r:embed="rId3" cstate="print"/>
          <a:srcRect l="48664"/>
          <a:stretch>
            <a:fillRect/>
          </a:stretch>
        </p:blipFill>
        <p:spPr bwMode="auto">
          <a:xfrm>
            <a:off x="251520" y="1988840"/>
            <a:ext cx="440052" cy="428604"/>
          </a:xfrm>
          <a:prstGeom prst="rect">
            <a:avLst/>
          </a:prstGeom>
          <a:noFill/>
        </p:spPr>
      </p:pic>
      <p:pic>
        <p:nvPicPr>
          <p:cNvPr id="8" name="Picture 2" descr="http://t1.gstatic.com/images?q=tbn:ANd9GcRsQxvGwsveM85iVIEIXm95YU2nKRJu67EHk-xhKSKfO0LMnX_04Q"/>
          <p:cNvPicPr>
            <a:picLocks noChangeAspect="1" noChangeArrowheads="1"/>
          </p:cNvPicPr>
          <p:nvPr/>
        </p:nvPicPr>
        <p:blipFill>
          <a:blip r:embed="rId3" cstate="print"/>
          <a:srcRect l="48664"/>
          <a:stretch>
            <a:fillRect/>
          </a:stretch>
        </p:blipFill>
        <p:spPr bwMode="auto">
          <a:xfrm>
            <a:off x="251520" y="2640356"/>
            <a:ext cx="440052" cy="428604"/>
          </a:xfrm>
          <a:prstGeom prst="rect">
            <a:avLst/>
          </a:prstGeom>
          <a:noFill/>
        </p:spPr>
      </p:pic>
      <p:pic>
        <p:nvPicPr>
          <p:cNvPr id="9" name="Imagem 7" descr="http://t0.gstatic.com/images?q=tbn:ANd9GcSBrHoTMbCoicKjIhMqGxtd10vhyZ87F-pD7km7cD6DCrMqJeN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1717" y="28766"/>
            <a:ext cx="1149674" cy="49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xXRVrVemOiI/U_8iLtnrQgI/AAAAAAAAMUM/6MMCqUHUT-g/s320/we-are-open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8" y="0"/>
            <a:ext cx="9189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863" y="5445224"/>
            <a:ext cx="33151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rgbClr val="FFFF00"/>
                </a:solidFill>
              </a:rPr>
              <a:t>Você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pode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copiar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esssas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1350" dirty="0" err="1">
                <a:solidFill>
                  <a:srgbClr val="FFFF00"/>
                </a:solidFill>
              </a:rPr>
              <a:t>transparências</a:t>
            </a:r>
            <a:r>
              <a:rPr lang="en-US" sz="1350" dirty="0">
                <a:solidFill>
                  <a:srgbClr val="FFFF00"/>
                </a:solidFill>
              </a:rPr>
              <a:t> à </a:t>
            </a:r>
            <a:r>
              <a:rPr lang="en-US" sz="1350" dirty="0" err="1">
                <a:solidFill>
                  <a:srgbClr val="FFFF00"/>
                </a:solidFill>
              </a:rPr>
              <a:t>vontade</a:t>
            </a:r>
            <a:r>
              <a:rPr lang="en-US" sz="1350" dirty="0">
                <a:solidFill>
                  <a:srgbClr val="FFFF00"/>
                </a:solidFill>
              </a:rPr>
              <a:t>, parte </a:t>
            </a:r>
            <a:r>
              <a:rPr lang="en-US" sz="1350" dirty="0" err="1">
                <a:solidFill>
                  <a:srgbClr val="FFFF00"/>
                </a:solidFill>
              </a:rPr>
              <a:t>delas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são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1350" dirty="0">
                <a:solidFill>
                  <a:srgbClr val="FFFF00"/>
                </a:solidFill>
              </a:rPr>
              <a:t>do </a:t>
            </a:r>
            <a:r>
              <a:rPr lang="en-US" sz="1350" dirty="0" err="1">
                <a:solidFill>
                  <a:srgbClr val="FFFF00"/>
                </a:solidFill>
              </a:rPr>
              <a:t>autor</a:t>
            </a:r>
            <a:r>
              <a:rPr lang="en-US" sz="1350" dirty="0">
                <a:solidFill>
                  <a:srgbClr val="FFFF00"/>
                </a:solidFill>
              </a:rPr>
              <a:t>, </a:t>
            </a:r>
            <a:r>
              <a:rPr lang="en-US" sz="1350" dirty="0" err="1">
                <a:solidFill>
                  <a:srgbClr val="FFFF00"/>
                </a:solidFill>
              </a:rPr>
              <a:t>outras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vieram</a:t>
            </a:r>
            <a:r>
              <a:rPr lang="en-US" sz="1350" dirty="0">
                <a:solidFill>
                  <a:srgbClr val="FFFF00"/>
                </a:solidFill>
              </a:rPr>
              <a:t> de </a:t>
            </a:r>
            <a:r>
              <a:rPr lang="en-US" sz="1350" dirty="0" err="1">
                <a:solidFill>
                  <a:srgbClr val="FFFF00"/>
                </a:solidFill>
              </a:rPr>
              <a:t>diversas</a:t>
            </a:r>
            <a:r>
              <a:rPr lang="en-US" sz="1350" dirty="0">
                <a:solidFill>
                  <a:srgbClr val="FFFF00"/>
                </a:solidFill>
              </a:rPr>
              <a:t> </a:t>
            </a:r>
            <a:r>
              <a:rPr lang="en-US" sz="1350" dirty="0" err="1">
                <a:solidFill>
                  <a:srgbClr val="FFFF00"/>
                </a:solidFill>
              </a:rPr>
              <a:t>fontes</a:t>
            </a:r>
            <a:r>
              <a:rPr lang="en-US" sz="1350" dirty="0">
                <a:solidFill>
                  <a:srgbClr val="FFFF00"/>
                </a:solidFill>
              </a:rPr>
              <a:t> da Web, </a:t>
            </a:r>
            <a:r>
              <a:rPr lang="en-US" sz="1350" dirty="0" err="1">
                <a:solidFill>
                  <a:srgbClr val="FFFF00"/>
                </a:solidFill>
              </a:rPr>
              <a:t>livros</a:t>
            </a:r>
            <a:r>
              <a:rPr lang="en-US" sz="1350" dirty="0">
                <a:solidFill>
                  <a:srgbClr val="FFFF00"/>
                </a:solidFill>
              </a:rPr>
              <a:t>, </a:t>
            </a:r>
            <a:r>
              <a:rPr lang="en-US" sz="1350" dirty="0" err="1">
                <a:solidFill>
                  <a:srgbClr val="FFFF00"/>
                </a:solidFill>
              </a:rPr>
              <a:t>etc</a:t>
            </a:r>
            <a:r>
              <a:rPr lang="en-US" sz="1350" dirty="0">
                <a:solidFill>
                  <a:srgbClr val="FFFF00"/>
                </a:solidFill>
              </a:rPr>
              <a:t>…</a:t>
            </a:r>
          </a:p>
          <a:p>
            <a:pPr algn="ctr"/>
            <a:r>
              <a:rPr lang="en-US" sz="1350" dirty="0">
                <a:solidFill>
                  <a:srgbClr val="FFFF00"/>
                </a:solidFill>
              </a:rPr>
              <a:t>Obrigado a </a:t>
            </a:r>
            <a:r>
              <a:rPr lang="en-US" sz="1350" dirty="0" err="1">
                <a:solidFill>
                  <a:srgbClr val="FFFF00"/>
                </a:solidFill>
              </a:rPr>
              <a:t>todos</a:t>
            </a:r>
            <a:r>
              <a:rPr lang="en-US" sz="1350" dirty="0">
                <a:solidFill>
                  <a:srgbClr val="FFFF00"/>
                </a:solidFill>
              </a:rPr>
              <a:t> que </a:t>
            </a:r>
            <a:r>
              <a:rPr lang="en-US" sz="1350" dirty="0" err="1">
                <a:solidFill>
                  <a:srgbClr val="FFFF00"/>
                </a:solidFill>
              </a:rPr>
              <a:t>contribuiram</a:t>
            </a:r>
            <a:r>
              <a:rPr lang="en-US" sz="135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90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3747</Words>
  <Application>Microsoft Office PowerPoint</Application>
  <PresentationFormat>Apresentação na tela (4:3)</PresentationFormat>
  <Paragraphs>618</Paragraphs>
  <Slides>77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5" baseType="lpstr">
      <vt:lpstr>Arial</vt:lpstr>
      <vt:lpstr>Arial Narrow</vt:lpstr>
      <vt:lpstr>Calibri</vt:lpstr>
      <vt:lpstr>Rockwell Extra Bold</vt:lpstr>
      <vt:lpstr>Times New Roman</vt:lpstr>
      <vt:lpstr>Verdana</vt:lpstr>
      <vt:lpstr>Wingdings</vt:lpstr>
      <vt:lpstr>Tema do Office</vt:lpstr>
      <vt:lpstr>Apresentação do PowerPoint</vt:lpstr>
      <vt:lpstr>Programa Analítico</vt:lpstr>
      <vt:lpstr>Bibliografia</vt:lpstr>
      <vt:lpstr>O que é IC 508?</vt:lpstr>
      <vt:lpstr>Professor</vt:lpstr>
      <vt:lpstr>Avaliações</vt:lpstr>
      <vt:lpstr>Avaliações</vt:lpstr>
      <vt:lpstr>Datas Importantes</vt:lpstr>
      <vt:lpstr>Apresentação do PowerPoint</vt:lpstr>
      <vt:lpstr>Conceitos Básicos – Parte I</vt:lpstr>
      <vt:lpstr>Exercício 1</vt:lpstr>
      <vt:lpstr>Nossos objetivos em na disciplina Banco de Dados I</vt:lpstr>
      <vt:lpstr>Nosso objetivo neste módulo</vt:lpstr>
      <vt:lpstr>Banco de Dados</vt:lpstr>
      <vt:lpstr>Banco de Dados</vt:lpstr>
      <vt:lpstr>Problema do Fichário</vt:lpstr>
      <vt:lpstr>Banco de Dados da UFRRJ</vt:lpstr>
      <vt:lpstr>Dados, Informação e Metadados</vt:lpstr>
      <vt:lpstr>Dados, Informação e Metadados</vt:lpstr>
      <vt:lpstr>Banco de Dados</vt:lpstr>
      <vt:lpstr>Banco de Dados</vt:lpstr>
      <vt:lpstr>Muitas questões.....</vt:lpstr>
      <vt:lpstr>Definições de BD</vt:lpstr>
      <vt:lpstr>Banco de Dados .....</vt:lpstr>
      <vt:lpstr>SGBD</vt:lpstr>
      <vt:lpstr>Nunca esqueça disso.....</vt:lpstr>
      <vt:lpstr>Visão geral (simplificada) SGBD</vt:lpstr>
      <vt:lpstr>Visão geral (simplificada) SGBD</vt:lpstr>
      <vt:lpstr>Vantagens do uso de SGBD</vt:lpstr>
      <vt:lpstr>Projetando um BD – visão top down!</vt:lpstr>
      <vt:lpstr>Projetando um BD – visão top down!</vt:lpstr>
      <vt:lpstr>Projetar um BD é abstrair...</vt:lpstr>
      <vt:lpstr>Abstração de Dados</vt:lpstr>
      <vt:lpstr>Arquiteturas de um SGBD</vt:lpstr>
      <vt:lpstr>Arquiteturas de um SGBD</vt:lpstr>
      <vt:lpstr>Arquiteturas de um SGBD</vt:lpstr>
      <vt:lpstr>Arquiteturas de um SGBD</vt:lpstr>
      <vt:lpstr>Arquiteturas de um SGBD</vt:lpstr>
      <vt:lpstr>Arquiteturas de um SGBD</vt:lpstr>
      <vt:lpstr>Quando não usar um SGBD?</vt:lpstr>
      <vt:lpstr>Tópicos em BD...</vt:lpstr>
      <vt:lpstr>Aplicações Tradicionais de BD</vt:lpstr>
      <vt:lpstr>Evolução BD</vt:lpstr>
      <vt:lpstr>Evolução BD</vt:lpstr>
      <vt:lpstr>Apresentação do PowerPoint</vt:lpstr>
      <vt:lpstr>Modelos de Dados (visão geral)</vt:lpstr>
      <vt:lpstr>Modelos de Dados</vt:lpstr>
      <vt:lpstr>Modelos de Dados</vt:lpstr>
      <vt:lpstr>Apresentação do PowerPoint</vt:lpstr>
      <vt:lpstr>O Modelo de Redes</vt:lpstr>
      <vt:lpstr>O Modelo Hierárquico</vt:lpstr>
      <vt:lpstr>O Modelo Relacional</vt:lpstr>
      <vt:lpstr>Diferença entre os Modelos</vt:lpstr>
      <vt:lpstr>Funções de um SGBDR (Arquitetura  SGBD)</vt:lpstr>
      <vt:lpstr>Arquitetura de 3 Esquemas SGBD</vt:lpstr>
      <vt:lpstr>Detalhamentos dos níveis</vt:lpstr>
      <vt:lpstr>Instâncias e Esquemas</vt:lpstr>
      <vt:lpstr>Independência dos Dados</vt:lpstr>
      <vt:lpstr>Independência dos Dados</vt:lpstr>
      <vt:lpstr>Independência dos Dados</vt:lpstr>
      <vt:lpstr>Linguagem de Definição de Dados (DDL) </vt:lpstr>
      <vt:lpstr>Linguagem de Definição de Dados (DDL) </vt:lpstr>
      <vt:lpstr>Linguagem de Manipulação de Dados (DML) </vt:lpstr>
      <vt:lpstr>Linguagem de Manipulação de Dados (DML) </vt:lpstr>
      <vt:lpstr>Linguagem de Manipulação de Dados (DML) </vt:lpstr>
      <vt:lpstr>Linguagem de Manipulação de Dados (DML) </vt:lpstr>
      <vt:lpstr>Usuários do Banco de Dados</vt:lpstr>
      <vt:lpstr>Usuários do Banco de Dados</vt:lpstr>
      <vt:lpstr>Usuários do Banco de Dados</vt:lpstr>
      <vt:lpstr>Usuários do Banco de Dados</vt:lpstr>
      <vt:lpstr>Usuários do SGBD(resumo)</vt:lpstr>
      <vt:lpstr>Arquitetura Geral de um SGBDR</vt:lpstr>
      <vt:lpstr>Estrutura Geral do sistema</vt:lpstr>
      <vt:lpstr>Transações</vt:lpstr>
      <vt:lpstr>Classificação de SGBDs</vt:lpstr>
      <vt:lpstr>Classificação de SGBDs (outras)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serra</dc:creator>
  <cp:lastModifiedBy>Sergio Serra</cp:lastModifiedBy>
  <cp:revision>45</cp:revision>
  <dcterms:created xsi:type="dcterms:W3CDTF">2011-08-14T19:08:26Z</dcterms:created>
  <dcterms:modified xsi:type="dcterms:W3CDTF">2021-02-01T13:02:55Z</dcterms:modified>
</cp:coreProperties>
</file>