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4" r:id="rId2"/>
    <p:sldId id="265" r:id="rId3"/>
    <p:sldId id="269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290" r:id="rId26"/>
    <p:sldId id="274" r:id="rId27"/>
    <p:sldId id="333" r:id="rId28"/>
    <p:sldId id="291" r:id="rId29"/>
    <p:sldId id="299" r:id="rId30"/>
    <p:sldId id="306" r:id="rId31"/>
    <p:sldId id="307" r:id="rId32"/>
    <p:sldId id="308" r:id="rId33"/>
    <p:sldId id="313" r:id="rId34"/>
    <p:sldId id="322" r:id="rId35"/>
    <p:sldId id="331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83" d="100"/>
          <a:sy n="83" d="100"/>
        </p:scale>
        <p:origin x="122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DC07-BFC7-4814-92E1-14D2AEFB3726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7BCC-42EB-479B-972E-49D513854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7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1F95-05D2-4560-A49A-C9BDF2D2DE18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48" y="2214554"/>
            <a:ext cx="7772400" cy="17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IH 1808 – Banco de Dados</a:t>
            </a:r>
            <a:b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parte 02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71604" y="4643446"/>
            <a:ext cx="6400800" cy="93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Prof. Sérgio Serra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sergioserra@gmail.com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28992" y="5786454"/>
            <a:ext cx="2303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 dirty="0"/>
              <a:t>2019/2</a:t>
            </a:r>
          </a:p>
        </p:txBody>
      </p:sp>
      <p:pic>
        <p:nvPicPr>
          <p:cNvPr id="7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60648"/>
            <a:ext cx="3525938" cy="150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0B372-4234-4CD2-9988-C74B695C4242}" type="slidenum">
              <a:rPr lang="pt-BR" altLang="pt-BR"/>
              <a:pPr/>
              <a:t>10</a:t>
            </a:fld>
            <a:endParaRPr lang="pt-BR" altLang="pt-BR"/>
          </a:p>
        </p:txBody>
      </p:sp>
      <p:pic>
        <p:nvPicPr>
          <p:cNvPr id="17411" name="Picture 3" descr="F:\PUBLISH\Pearson_Slides\Elmassi\imagens\cap03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4" b="7487"/>
          <a:stretch>
            <a:fillRect/>
          </a:stretch>
        </p:blipFill>
        <p:spPr bwMode="auto">
          <a:xfrm>
            <a:off x="1905000" y="2152650"/>
            <a:ext cx="60198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76400" y="228600"/>
            <a:ext cx="6705600" cy="488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3.7   O tipo entidade </a:t>
            </a:r>
            <a:r>
              <a:rPr lang="pt-BR" altLang="pt-BR" sz="1300">
                <a:latin typeface="Arial" panose="020B0604020202020204" pitchFamily="34" charset="0"/>
              </a:rPr>
              <a:t>CARRO</a:t>
            </a:r>
            <a:r>
              <a:rPr lang="pt-BR" altLang="pt-BR" sz="1300" b="1">
                <a:latin typeface="Arial" panose="020B0604020202020204" pitchFamily="34" charset="0"/>
              </a:rPr>
              <a:t> com dois atributos-chave, Registro e </a:t>
            </a:r>
            <a:br>
              <a:rPr lang="pt-BR" altLang="pt-BR" sz="1300" b="1">
                <a:latin typeface="Arial" panose="020B0604020202020204" pitchFamily="34" charset="0"/>
              </a:rPr>
            </a:br>
            <a:r>
              <a:rPr lang="pt-BR" altLang="pt-BR" sz="1300" b="1">
                <a:latin typeface="Arial" panose="020B0604020202020204" pitchFamily="34" charset="0"/>
              </a:rPr>
              <a:t>                    IDVeiculo.</a:t>
            </a:r>
          </a:p>
        </p:txBody>
      </p:sp>
    </p:spTree>
    <p:extLst>
      <p:ext uri="{BB962C8B-B14F-4D97-AF65-F5344CB8AC3E}">
        <p14:creationId xmlns:p14="http://schemas.microsoft.com/office/powerpoint/2010/main" val="402697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3EC4-9C3C-45B3-8867-A19ED8A093DD}" type="slidenum">
              <a:rPr lang="pt-BR" altLang="pt-BR"/>
              <a:pPr/>
              <a:t>11</a:t>
            </a:fld>
            <a:endParaRPr lang="pt-BR" altLang="pt-BR"/>
          </a:p>
        </p:txBody>
      </p:sp>
      <p:pic>
        <p:nvPicPr>
          <p:cNvPr id="18435" name="Picture 3" descr="F:\PUBLISH\Pearson_Slides\Elmassi\imagens\cap0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8" b="9364"/>
          <a:stretch>
            <a:fillRect/>
          </a:stretch>
        </p:blipFill>
        <p:spPr bwMode="auto">
          <a:xfrm>
            <a:off x="1905000" y="1981200"/>
            <a:ext cx="5957888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3.8   Projeto inicial dos tipos entidade para o banco de dados </a:t>
            </a:r>
            <a:r>
              <a:rPr lang="pt-BR" altLang="pt-BR" sz="1300">
                <a:latin typeface="Arial" panose="020B0604020202020204" pitchFamily="34" charset="0"/>
              </a:rPr>
              <a:t>EMPRESA</a:t>
            </a:r>
            <a:r>
              <a:rPr lang="pt-BR" altLang="pt-BR" sz="1300" b="1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61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E80AE-F22E-4447-BAA1-C3C380A89079}" type="slidenum">
              <a:rPr lang="pt-BR" altLang="pt-BR"/>
              <a:pPr/>
              <a:t>12</a:t>
            </a:fld>
            <a:endParaRPr lang="pt-BR" altLang="pt-BR"/>
          </a:p>
        </p:txBody>
      </p:sp>
      <p:pic>
        <p:nvPicPr>
          <p:cNvPr id="19459" name="Picture 3" descr="F:\PUBLISH\Pearson_Slides\Elmassi\imagens\cap03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8" r="10919" b="12408"/>
          <a:stretch>
            <a:fillRect/>
          </a:stretch>
        </p:blipFill>
        <p:spPr bwMode="auto">
          <a:xfrm>
            <a:off x="1676400" y="1828800"/>
            <a:ext cx="5638800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676400" y="228600"/>
            <a:ext cx="6705600" cy="687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3.9   Algumas instâncias do conjunto de relacionamento </a:t>
            </a:r>
            <a:br>
              <a:rPr lang="pt-BR" altLang="pt-BR" sz="1300" b="1">
                <a:latin typeface="Arial" panose="020B0604020202020204" pitchFamily="34" charset="0"/>
              </a:rPr>
            </a:br>
            <a:r>
              <a:rPr lang="pt-BR" altLang="pt-BR" sz="1300" b="1">
                <a:latin typeface="Arial" panose="020B0604020202020204" pitchFamily="34" charset="0"/>
              </a:rPr>
              <a:t>                    </a:t>
            </a:r>
            <a:r>
              <a:rPr lang="pt-BR" altLang="pt-BR" sz="1300">
                <a:latin typeface="Arial" panose="020B0604020202020204" pitchFamily="34" charset="0"/>
              </a:rPr>
              <a:t>TRABALHA_PARA</a:t>
            </a:r>
            <a:r>
              <a:rPr lang="pt-BR" altLang="pt-BR" sz="1300" b="1">
                <a:latin typeface="Arial" panose="020B0604020202020204" pitchFamily="34" charset="0"/>
              </a:rPr>
              <a:t>, que representa um tipo relacionamento </a:t>
            </a:r>
            <a:br>
              <a:rPr lang="pt-BR" altLang="pt-BR" sz="1300" b="1">
                <a:latin typeface="Arial" panose="020B0604020202020204" pitchFamily="34" charset="0"/>
              </a:rPr>
            </a:br>
            <a:r>
              <a:rPr lang="pt-BR" altLang="pt-BR" sz="1300" b="1">
                <a:latin typeface="Arial" panose="020B0604020202020204" pitchFamily="34" charset="0"/>
              </a:rPr>
              <a:t>                    </a:t>
            </a:r>
            <a:r>
              <a:rPr lang="pt-BR" altLang="pt-BR" sz="1300">
                <a:latin typeface="Arial" panose="020B0604020202020204" pitchFamily="34" charset="0"/>
              </a:rPr>
              <a:t>TRABALHA_PARA</a:t>
            </a:r>
            <a:r>
              <a:rPr lang="pt-BR" altLang="pt-BR" sz="1300" b="1">
                <a:latin typeface="Arial" panose="020B0604020202020204" pitchFamily="34" charset="0"/>
              </a:rPr>
              <a:t> entre </a:t>
            </a:r>
            <a:r>
              <a:rPr lang="pt-BR" altLang="pt-BR" sz="1300">
                <a:latin typeface="Arial" panose="020B0604020202020204" pitchFamily="34" charset="0"/>
              </a:rPr>
              <a:t>EMPREGADO</a:t>
            </a:r>
            <a:r>
              <a:rPr lang="pt-BR" altLang="pt-BR" sz="1300" b="1">
                <a:latin typeface="Arial" panose="020B0604020202020204" pitchFamily="34" charset="0"/>
              </a:rPr>
              <a:t> e </a:t>
            </a:r>
            <a:r>
              <a:rPr lang="pt-BR" altLang="pt-BR" sz="1300">
                <a:latin typeface="Arial" panose="020B0604020202020204" pitchFamily="34" charset="0"/>
              </a:rPr>
              <a:t>DEPARTAMENTO</a:t>
            </a:r>
            <a:r>
              <a:rPr lang="pt-BR" altLang="pt-BR" sz="1300" b="1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92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59541-2B32-45FC-99FC-F42512A4FC3B}" type="slidenum">
              <a:rPr lang="pt-BR" altLang="pt-BR"/>
              <a:pPr/>
              <a:t>13</a:t>
            </a:fld>
            <a:endParaRPr lang="pt-BR" altLang="pt-BR"/>
          </a:p>
        </p:txBody>
      </p:sp>
      <p:pic>
        <p:nvPicPr>
          <p:cNvPr id="20482" name="Picture 2" descr="F:\PUBLISH\Pearson_Slides\Elmassi\imagens\cap03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b="6554"/>
          <a:stretch>
            <a:fillRect/>
          </a:stretch>
        </p:blipFill>
        <p:spPr bwMode="auto">
          <a:xfrm>
            <a:off x="1676400" y="1603375"/>
            <a:ext cx="5943600" cy="38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488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3.10   Algumas instâncias de relacionamento do conjunto de </a:t>
            </a:r>
            <a:br>
              <a:rPr lang="pt-BR" altLang="pt-BR" sz="1300" b="1">
                <a:latin typeface="Arial" panose="020B0604020202020204" pitchFamily="34" charset="0"/>
              </a:rPr>
            </a:br>
            <a:r>
              <a:rPr lang="pt-BR" altLang="pt-BR" sz="1300" b="1">
                <a:latin typeface="Arial" panose="020B0604020202020204" pitchFamily="34" charset="0"/>
              </a:rPr>
              <a:t>                      relacionamento ternário </a:t>
            </a:r>
            <a:r>
              <a:rPr lang="pt-BR" altLang="pt-BR" sz="1300">
                <a:latin typeface="Arial" panose="020B0604020202020204" pitchFamily="34" charset="0"/>
              </a:rPr>
              <a:t>FORNECE</a:t>
            </a:r>
            <a:r>
              <a:rPr lang="pt-BR" altLang="pt-BR" sz="1300" b="1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05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371E6-3FD6-4386-B589-CA225B9E9243}" type="slidenum">
              <a:rPr lang="pt-BR" altLang="pt-BR"/>
              <a:pPr/>
              <a:t>14</a:t>
            </a:fld>
            <a:endParaRPr lang="pt-BR" altLang="pt-BR"/>
          </a:p>
        </p:txBody>
      </p:sp>
      <p:pic>
        <p:nvPicPr>
          <p:cNvPr id="21506" name="Picture 2" descr="F:\PUBLISH\Pearson_Slides\Elmassi\imagens\cap03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1" r="15315" b="9723"/>
          <a:stretch>
            <a:fillRect/>
          </a:stretch>
        </p:blipFill>
        <p:spPr bwMode="auto">
          <a:xfrm>
            <a:off x="2286000" y="1524000"/>
            <a:ext cx="5181600" cy="3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488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3.11   Um relacionamento recursivo </a:t>
            </a:r>
            <a:r>
              <a:rPr lang="pt-BR" altLang="pt-BR" sz="1300">
                <a:latin typeface="Arial" panose="020B0604020202020204" pitchFamily="34" charset="0"/>
              </a:rPr>
              <a:t>SUPERVISAO</a:t>
            </a:r>
            <a:r>
              <a:rPr lang="pt-BR" altLang="pt-BR" sz="1300" b="1">
                <a:latin typeface="Arial" panose="020B0604020202020204" pitchFamily="34" charset="0"/>
              </a:rPr>
              <a:t> entre </a:t>
            </a:r>
            <a:r>
              <a:rPr lang="pt-BR" altLang="pt-BR" sz="1300">
                <a:latin typeface="Arial" panose="020B0604020202020204" pitchFamily="34" charset="0"/>
              </a:rPr>
              <a:t>EMPREGADO</a:t>
            </a:r>
            <a:r>
              <a:rPr lang="pt-BR" altLang="pt-BR" sz="1300" b="1">
                <a:latin typeface="Arial" panose="020B0604020202020204" pitchFamily="34" charset="0"/>
              </a:rPr>
              <a:t>, no </a:t>
            </a:r>
            <a:br>
              <a:rPr lang="pt-BR" altLang="pt-BR" sz="1300" b="1">
                <a:latin typeface="Arial" panose="020B0604020202020204" pitchFamily="34" charset="0"/>
              </a:rPr>
            </a:br>
            <a:r>
              <a:rPr lang="pt-BR" altLang="pt-BR" sz="1300" b="1">
                <a:latin typeface="Arial" panose="020B0604020202020204" pitchFamily="34" charset="0"/>
              </a:rPr>
              <a:t>                      papel de </a:t>
            </a:r>
            <a:r>
              <a:rPr lang="pt-BR" altLang="pt-BR" sz="1300" b="1" i="1">
                <a:latin typeface="Arial" panose="020B0604020202020204" pitchFamily="34" charset="0"/>
              </a:rPr>
              <a:t>supervisor</a:t>
            </a:r>
            <a:r>
              <a:rPr lang="pt-BR" altLang="pt-BR" sz="1300" b="1">
                <a:latin typeface="Arial" panose="020B0604020202020204" pitchFamily="34" charset="0"/>
              </a:rPr>
              <a:t> (1), e </a:t>
            </a:r>
            <a:r>
              <a:rPr lang="pt-BR" altLang="pt-BR" sz="1300">
                <a:latin typeface="Arial" panose="020B0604020202020204" pitchFamily="34" charset="0"/>
              </a:rPr>
              <a:t>EMPREGADO</a:t>
            </a:r>
            <a:r>
              <a:rPr lang="pt-BR" altLang="pt-BR" sz="1300" b="1">
                <a:latin typeface="Arial" panose="020B0604020202020204" pitchFamily="34" charset="0"/>
              </a:rPr>
              <a:t>, no papel de </a:t>
            </a:r>
            <a:r>
              <a:rPr lang="pt-BR" altLang="pt-BR" sz="1300" b="1" i="1">
                <a:latin typeface="Arial" panose="020B0604020202020204" pitchFamily="34" charset="0"/>
              </a:rPr>
              <a:t>subordinado </a:t>
            </a:r>
            <a:r>
              <a:rPr lang="pt-BR" altLang="pt-BR" sz="1300" b="1">
                <a:latin typeface="Arial" panose="020B0604020202020204" pitchFamily="34" charset="0"/>
              </a:rPr>
              <a:t>(2).</a:t>
            </a:r>
          </a:p>
        </p:txBody>
      </p:sp>
    </p:spTree>
    <p:extLst>
      <p:ext uri="{BB962C8B-B14F-4D97-AF65-F5344CB8AC3E}">
        <p14:creationId xmlns:p14="http://schemas.microsoft.com/office/powerpoint/2010/main" val="151440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3DC43-4265-49DE-9277-FDD4395C0AA4}" type="slidenum">
              <a:rPr lang="pt-BR" altLang="pt-BR"/>
              <a:pPr/>
              <a:t>15</a:t>
            </a:fld>
            <a:endParaRPr lang="pt-BR" altLang="pt-BR"/>
          </a:p>
        </p:txBody>
      </p:sp>
      <p:pic>
        <p:nvPicPr>
          <p:cNvPr id="22530" name="Picture 2" descr="F:\PUBLISH\Pearson_Slides\Elmassi\imagens\cap03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5" r="5026" b="8008"/>
          <a:stretch>
            <a:fillRect/>
          </a:stretch>
        </p:blipFill>
        <p:spPr bwMode="auto">
          <a:xfrm>
            <a:off x="1981200" y="1981200"/>
            <a:ext cx="5867400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3.12   Um relacionamento </a:t>
            </a:r>
            <a:r>
              <a:rPr lang="pt-BR" altLang="pt-BR" sz="1300">
                <a:latin typeface="Arial" panose="020B0604020202020204" pitchFamily="34" charset="0"/>
              </a:rPr>
              <a:t>GERENCIA</a:t>
            </a:r>
            <a:r>
              <a:rPr lang="pt-BR" altLang="pt-BR" sz="1300" b="1">
                <a:latin typeface="Arial" panose="020B0604020202020204" pitchFamily="34" charset="0"/>
              </a:rPr>
              <a:t> 1:1.</a:t>
            </a:r>
          </a:p>
        </p:txBody>
      </p:sp>
    </p:spTree>
    <p:extLst>
      <p:ext uri="{BB962C8B-B14F-4D97-AF65-F5344CB8AC3E}">
        <p14:creationId xmlns:p14="http://schemas.microsoft.com/office/powerpoint/2010/main" val="310835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54E28-63BD-4A1B-8D06-FCBE8B3562A9}" type="slidenum">
              <a:rPr lang="pt-BR" altLang="pt-BR"/>
              <a:pPr/>
              <a:t>16</a:t>
            </a:fld>
            <a:endParaRPr lang="pt-BR" altLang="pt-BR"/>
          </a:p>
        </p:txBody>
      </p:sp>
      <p:pic>
        <p:nvPicPr>
          <p:cNvPr id="23554" name="Picture 2" descr="F:\PUBLISH\Pearson_Slides\Elmassi\imagens\cap031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1" r="4214" b="7431"/>
          <a:stretch>
            <a:fillRect/>
          </a:stretch>
        </p:blipFill>
        <p:spPr bwMode="auto">
          <a:xfrm>
            <a:off x="2057400" y="1447800"/>
            <a:ext cx="5791200" cy="38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3.13   Um relacionamento </a:t>
            </a:r>
            <a:r>
              <a:rPr lang="pt-BR" altLang="pt-BR" sz="1300">
                <a:latin typeface="Arial" panose="020B0604020202020204" pitchFamily="34" charset="0"/>
              </a:rPr>
              <a:t>TRABALHA_EM</a:t>
            </a:r>
            <a:r>
              <a:rPr lang="pt-BR" altLang="pt-BR" sz="1300" b="1">
                <a:latin typeface="Arial" panose="020B0604020202020204" pitchFamily="34" charset="0"/>
              </a:rPr>
              <a:t>, M:N.</a:t>
            </a:r>
          </a:p>
        </p:txBody>
      </p:sp>
    </p:spTree>
    <p:extLst>
      <p:ext uri="{BB962C8B-B14F-4D97-AF65-F5344CB8AC3E}">
        <p14:creationId xmlns:p14="http://schemas.microsoft.com/office/powerpoint/2010/main" val="159446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A4A8A-786D-428B-81B9-968D750AC5E8}" type="slidenum">
              <a:rPr lang="pt-BR" altLang="pt-BR"/>
              <a:pPr/>
              <a:t>17</a:t>
            </a:fld>
            <a:endParaRPr lang="pt-BR" altLang="pt-BR"/>
          </a:p>
        </p:txBody>
      </p:sp>
      <p:pic>
        <p:nvPicPr>
          <p:cNvPr id="24578" name="Picture 2" descr="F:\PUBLISH\Pearson_Slides\Elmassi\imagens\cap03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61"/>
          <a:stretch>
            <a:fillRect/>
          </a:stretch>
        </p:blipFill>
        <p:spPr bwMode="auto">
          <a:xfrm>
            <a:off x="1219200" y="1447800"/>
            <a:ext cx="7291388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3.14   Resumo da notação para diagramas ER. (</a:t>
            </a:r>
            <a:r>
              <a:rPr lang="pt-BR" altLang="pt-BR" sz="1300" b="1" i="1">
                <a:latin typeface="Arial" panose="020B0604020202020204" pitchFamily="34" charset="0"/>
              </a:rPr>
              <a:t>continua</a:t>
            </a:r>
            <a:r>
              <a:rPr lang="pt-BR" altLang="pt-BR" sz="1300" b="1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99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2C9CF-F893-4858-9A28-77AEFECCF310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3.14   Resumo da notação para diagramas ER. </a:t>
            </a:r>
          </a:p>
        </p:txBody>
      </p:sp>
      <p:pic>
        <p:nvPicPr>
          <p:cNvPr id="33795" name="Picture 3" descr="F:\PUBLISH\Pearson_Slides\Elmassi\imagens\cap03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98" b="2914"/>
          <a:stretch>
            <a:fillRect/>
          </a:stretch>
        </p:blipFill>
        <p:spPr bwMode="auto">
          <a:xfrm>
            <a:off x="1371600" y="1600200"/>
            <a:ext cx="72913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0613E-1A42-4E84-9183-FC576C0E54A1}" type="slidenum">
              <a:rPr lang="pt-BR" altLang="pt-BR"/>
              <a:pPr/>
              <a:t>19</a:t>
            </a:fld>
            <a:endParaRPr lang="pt-BR" altLang="pt-BR"/>
          </a:p>
        </p:txBody>
      </p:sp>
      <p:pic>
        <p:nvPicPr>
          <p:cNvPr id="25602" name="Picture 2" descr="F:\PUBLISH\Pearson_Slides\Elmassi\imagens\cap03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5882" b="4141"/>
          <a:stretch>
            <a:fillRect/>
          </a:stretch>
        </p:blipFill>
        <p:spPr bwMode="auto">
          <a:xfrm>
            <a:off x="1600200" y="990600"/>
            <a:ext cx="6400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488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3.15   Diagrama ER para o esquema </a:t>
            </a:r>
            <a:r>
              <a:rPr lang="pt-BR" altLang="pt-BR" sz="1300">
                <a:latin typeface="Arial" panose="020B0604020202020204" pitchFamily="34" charset="0"/>
              </a:rPr>
              <a:t>EMPRESA</a:t>
            </a:r>
            <a:r>
              <a:rPr lang="pt-BR" altLang="pt-BR" sz="1300" b="1">
                <a:latin typeface="Arial" panose="020B0604020202020204" pitchFamily="34" charset="0"/>
              </a:rPr>
              <a:t>. As restrições estruturais </a:t>
            </a:r>
            <a:br>
              <a:rPr lang="pt-BR" altLang="pt-BR" sz="1300" b="1">
                <a:latin typeface="Arial" panose="020B0604020202020204" pitchFamily="34" charset="0"/>
              </a:rPr>
            </a:br>
            <a:r>
              <a:rPr lang="pt-BR" altLang="pt-BR" sz="1300" b="1">
                <a:latin typeface="Arial" panose="020B0604020202020204" pitchFamily="34" charset="0"/>
              </a:rPr>
              <a:t>                      são especificadas usando a notação (min,max).</a:t>
            </a:r>
          </a:p>
        </p:txBody>
      </p:sp>
    </p:spTree>
    <p:extLst>
      <p:ext uri="{BB962C8B-B14F-4D97-AF65-F5344CB8AC3E}">
        <p14:creationId xmlns:p14="http://schemas.microsoft.com/office/powerpoint/2010/main" val="120454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eliefnet.com/~/media/DA99AA7D8914489A87CBD3EA8D83B769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8" y="2924944"/>
            <a:ext cx="5508480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 – Parte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Conceitos Modelagem de Dados</a:t>
            </a:r>
          </a:p>
          <a:p>
            <a:pPr lvl="1"/>
            <a:r>
              <a:rPr lang="pt-BR" dirty="0"/>
              <a:t> Modelo Relacional</a:t>
            </a:r>
          </a:p>
          <a:p>
            <a:pPr lvl="1"/>
            <a:r>
              <a:rPr lang="pt-BR" dirty="0"/>
              <a:t>Restrições em Modelo Relacional</a:t>
            </a:r>
          </a:p>
          <a:p>
            <a:pPr lvl="1"/>
            <a:r>
              <a:rPr lang="pt-BR" dirty="0"/>
              <a:t>Esquemas de Bancos de Dados</a:t>
            </a:r>
          </a:p>
          <a:p>
            <a:pPr lvl="1"/>
            <a:r>
              <a:rPr lang="pt-BR" dirty="0"/>
              <a:t> 	Operações CRUD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Software de Modelagem de Dados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3FDC2-66B0-44E0-8D2A-27DD77DDA2C8}" type="slidenum">
              <a:rPr lang="pt-BR" altLang="pt-BR"/>
              <a:pPr/>
              <a:t>20</a:t>
            </a:fld>
            <a:endParaRPr lang="pt-BR" altLang="pt-BR"/>
          </a:p>
        </p:txBody>
      </p:sp>
      <p:pic>
        <p:nvPicPr>
          <p:cNvPr id="26626" name="Picture 2" descr="F:\PUBLISH\Pearson_Slides\Elmassi\imagens\cap031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>
            <a:fillRect/>
          </a:stretch>
        </p:blipFill>
        <p:spPr bwMode="auto">
          <a:xfrm>
            <a:off x="304800" y="1660525"/>
            <a:ext cx="8072438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488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3.16   O esquema conceitual </a:t>
            </a:r>
            <a:r>
              <a:rPr lang="pt-BR" altLang="pt-BR" sz="1300">
                <a:latin typeface="Arial" panose="020B0604020202020204" pitchFamily="34" charset="0"/>
              </a:rPr>
              <a:t>EMPRESA</a:t>
            </a:r>
            <a:r>
              <a:rPr lang="pt-BR" altLang="pt-BR" sz="1300" b="1">
                <a:latin typeface="Arial" panose="020B0604020202020204" pitchFamily="34" charset="0"/>
              </a:rPr>
              <a:t> em notação de diagrama </a:t>
            </a:r>
            <a:br>
              <a:rPr lang="pt-BR" altLang="pt-BR" sz="1300" b="1">
                <a:latin typeface="Arial" panose="020B0604020202020204" pitchFamily="34" charset="0"/>
              </a:rPr>
            </a:br>
            <a:r>
              <a:rPr lang="pt-BR" altLang="pt-BR" sz="1300" b="1">
                <a:latin typeface="Arial" panose="020B0604020202020204" pitchFamily="34" charset="0"/>
              </a:rPr>
              <a:t>                      de classe UML</a:t>
            </a:r>
            <a:r>
              <a:rPr lang="en-US" altLang="pt-BR" sz="1300" b="1">
                <a:latin typeface="Arial" panose="020B0604020202020204" pitchFamily="34" charset="0"/>
              </a:rPr>
              <a:t>.</a:t>
            </a:r>
            <a:endParaRPr lang="pt-BR" altLang="pt-BR" sz="13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0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59F96-8003-4FAF-B569-A61FE1BC0B5A}" type="slidenum">
              <a:rPr lang="pt-BR" altLang="pt-BR"/>
              <a:pPr/>
              <a:t>21</a:t>
            </a:fld>
            <a:endParaRPr lang="pt-BR" altLang="pt-BR"/>
          </a:p>
        </p:txBody>
      </p:sp>
      <p:pic>
        <p:nvPicPr>
          <p:cNvPr id="27650" name="Picture 2" descr="F:\PUBLISH\Pearson_Slides\Elmassi\imagens\cap0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0" b="3535"/>
          <a:stretch>
            <a:fillRect/>
          </a:stretch>
        </p:blipFill>
        <p:spPr bwMode="auto">
          <a:xfrm>
            <a:off x="2209800" y="762000"/>
            <a:ext cx="5334000" cy="54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488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3.17   Um  diagrama ER para um esquema de banco de dados </a:t>
            </a:r>
            <a:br>
              <a:rPr lang="pt-BR" altLang="pt-BR" sz="1300" b="1">
                <a:latin typeface="Arial" panose="020B0604020202020204" pitchFamily="34" charset="0"/>
              </a:rPr>
            </a:br>
            <a:r>
              <a:rPr lang="pt-BR" altLang="pt-BR" sz="1300" b="1">
                <a:latin typeface="Arial" panose="020B0604020202020204" pitchFamily="34" charset="0"/>
              </a:rPr>
              <a:t>                       </a:t>
            </a:r>
            <a:r>
              <a:rPr lang="pt-BR" altLang="pt-BR" sz="1300">
                <a:latin typeface="Arial" panose="020B0604020202020204" pitchFamily="34" charset="0"/>
              </a:rPr>
              <a:t>COMPANHIA AÉREA</a:t>
            </a:r>
            <a:r>
              <a:rPr lang="pt-BR" altLang="pt-BR" sz="1300" b="1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93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56DC-F04E-4C00-ABC0-E00D91366F98}" type="slidenum">
              <a:rPr lang="pt-BR" altLang="pt-BR"/>
              <a:pPr/>
              <a:t>22</a:t>
            </a:fld>
            <a:endParaRPr lang="pt-BR" altLang="pt-BR"/>
          </a:p>
        </p:txBody>
      </p:sp>
      <p:pic>
        <p:nvPicPr>
          <p:cNvPr id="28674" name="Picture 2" descr="F:\PUBLISH\Pearson_Slides\Elmassi\imagens\cap03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9" t="5963" r="4793" b="5963"/>
          <a:stretch>
            <a:fillRect/>
          </a:stretch>
        </p:blipFill>
        <p:spPr bwMode="auto">
          <a:xfrm>
            <a:off x="1524000" y="1485900"/>
            <a:ext cx="6400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3.18   Um diagrama ER para um esquema de banco de dados </a:t>
            </a:r>
            <a:r>
              <a:rPr lang="pt-BR" altLang="pt-BR" sz="1300">
                <a:latin typeface="Arial" panose="020B0604020202020204" pitchFamily="34" charset="0"/>
              </a:rPr>
              <a:t>BANCO</a:t>
            </a:r>
            <a:r>
              <a:rPr lang="pt-BR" altLang="pt-BR" sz="1300" b="1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367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05E5E-FDCC-4B70-BAB4-2CB3BF5A8762}" type="slidenum">
              <a:rPr lang="pt-BR" altLang="pt-BR"/>
              <a:pPr/>
              <a:t>23</a:t>
            </a:fld>
            <a:endParaRPr lang="pt-BR" altLang="pt-BR"/>
          </a:p>
        </p:txBody>
      </p:sp>
      <p:pic>
        <p:nvPicPr>
          <p:cNvPr id="29698" name="Picture 2" descr="F:\PUBLISH\Pearson_Slides\Elmassi\imagens\cap0324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0" t="7475" r="3661" b="10133"/>
          <a:stretch>
            <a:fillRect/>
          </a:stretch>
        </p:blipFill>
        <p:spPr bwMode="auto">
          <a:xfrm>
            <a:off x="1981200" y="2286000"/>
            <a:ext cx="5791200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3.19   Parte de um diagrama ER para um banco de dados </a:t>
            </a:r>
            <a:r>
              <a:rPr lang="pt-BR" altLang="pt-BR" sz="1300">
                <a:latin typeface="Arial" panose="020B0604020202020204" pitchFamily="34" charset="0"/>
              </a:rPr>
              <a:t>EMPRESA</a:t>
            </a:r>
            <a:r>
              <a:rPr lang="pt-BR" altLang="pt-BR" sz="1300" b="1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63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75841-2329-460E-9AB2-B675D58A6A0C}" type="slidenum">
              <a:rPr lang="pt-BR" altLang="pt-BR"/>
              <a:pPr/>
              <a:t>24</a:t>
            </a:fld>
            <a:endParaRPr lang="pt-BR" altLang="pt-BR"/>
          </a:p>
        </p:txBody>
      </p:sp>
      <p:pic>
        <p:nvPicPr>
          <p:cNvPr id="30722" name="Picture 2" descr="F:\PUBLISH\Pearson_Slides\Elmassi\imagens\cap03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0" b="14217"/>
          <a:stretch>
            <a:fillRect/>
          </a:stretch>
        </p:blipFill>
        <p:spPr bwMode="auto">
          <a:xfrm>
            <a:off x="1676400" y="1981200"/>
            <a:ext cx="5943600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3.20   Parte de um diagrama ER para um banco de dados </a:t>
            </a:r>
            <a:r>
              <a:rPr lang="pt-BR" altLang="pt-BR" sz="1300">
                <a:latin typeface="Arial" panose="020B0604020202020204" pitchFamily="34" charset="0"/>
              </a:rPr>
              <a:t>CURSOS</a:t>
            </a:r>
            <a:r>
              <a:rPr lang="pt-BR" altLang="pt-BR" sz="1300" b="1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734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Coleção de dados inter-relacionados e persistentes que representa um subconjunto dos fatos presentes em um domínio de aplicação (</a:t>
            </a:r>
            <a:r>
              <a:rPr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universo de discurso</a:t>
            </a:r>
            <a:r>
              <a:rPr lang="pt-BR" dirty="0"/>
              <a:t>)</a:t>
            </a:r>
          </a:p>
        </p:txBody>
      </p:sp>
      <p:pic>
        <p:nvPicPr>
          <p:cNvPr id="39938" name="Picture 2" descr="https://tenhaumatoalha.files.wordpress.com/2015/10/argumento_1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5109998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dofernandoramos.com/wp-content/uploads/2014/10/silhueta-interroga%C3%A7%C3%A3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79" y="3501009"/>
            <a:ext cx="4629115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Muitas questões.....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Quais dados são necessários?</a:t>
            </a:r>
          </a:p>
          <a:p>
            <a:r>
              <a:rPr lang="pt-BR" dirty="0"/>
              <a:t> Como modelar de dados?</a:t>
            </a:r>
          </a:p>
          <a:p>
            <a:r>
              <a:rPr lang="pt-BR" dirty="0"/>
              <a:t> Como evitar redundância?</a:t>
            </a:r>
          </a:p>
          <a:p>
            <a:r>
              <a:rPr lang="pt-BR" dirty="0"/>
              <a:t> Como consultar a dados?</a:t>
            </a:r>
          </a:p>
          <a:p>
            <a:r>
              <a:rPr lang="pt-BR" dirty="0"/>
              <a:t> Como atualizar dados?</a:t>
            </a:r>
          </a:p>
          <a:p>
            <a:r>
              <a:rPr lang="pt-BR" dirty="0"/>
              <a:t> Como controlar acesso?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thumbs.dreamstime.com/t/zumbido-bandeja-mulher-do-turista-que-cruza-ponte-de-suspens%C3%A3o-de-bambu-perigosa-441598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2924944"/>
            <a:ext cx="4788532" cy="26977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Projetando um BD – visão top </a:t>
            </a:r>
            <a:r>
              <a:rPr lang="pt-BR" dirty="0" err="1"/>
              <a:t>down</a:t>
            </a:r>
            <a:r>
              <a:rPr lang="pt-BR" dirty="0"/>
              <a:t>!</a:t>
            </a:r>
          </a:p>
        </p:txBody>
      </p:sp>
      <p:pic>
        <p:nvPicPr>
          <p:cNvPr id="4098" name="Picture 2" descr="http://imediata.org/wp-content/uploads/2013/04/fuga-di-cervelli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3" y="1391952"/>
            <a:ext cx="3006782" cy="19544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100" name="Picture 4" descr="http://nepo.com.br/wp-content/uploads/2014/03/45353_103675103125207_1282889099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79" y="4940160"/>
            <a:ext cx="2810778" cy="18789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2705127" y="2159880"/>
            <a:ext cx="376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1 - Universo do Discurso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83968" y="6132863"/>
            <a:ext cx="377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3 – Artefato </a:t>
            </a:r>
            <a:r>
              <a:rPr lang="pt-BR" sz="2800" b="1" dirty="0">
                <a:solidFill>
                  <a:schemeClr val="bg1"/>
                </a:solidFill>
              </a:rPr>
              <a:t>Tecnológico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151067" y="3432854"/>
            <a:ext cx="4045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2 – Modelagem de Dados </a:t>
            </a:r>
          </a:p>
          <a:p>
            <a:r>
              <a:rPr lang="pt-BR" sz="2800" b="1" dirty="0"/>
              <a:t>      e Projeto de BD</a:t>
            </a:r>
          </a:p>
        </p:txBody>
      </p:sp>
    </p:spTree>
    <p:extLst>
      <p:ext uri="{BB962C8B-B14F-4D97-AF65-F5344CB8AC3E}">
        <p14:creationId xmlns:p14="http://schemas.microsoft.com/office/powerpoint/2010/main" val="492050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3613" cy="1143000"/>
          </a:xfrm>
        </p:spPr>
        <p:txBody>
          <a:bodyPr/>
          <a:lstStyle/>
          <a:p>
            <a:r>
              <a:rPr lang="pt-BR" altLang="pt-BR"/>
              <a:t>Abstração de Dados</a:t>
            </a:r>
            <a:endParaRPr lang="en-US" altLang="pt-BR"/>
          </a:p>
        </p:txBody>
      </p:sp>
      <p:sp>
        <p:nvSpPr>
          <p:cNvPr id="4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CC51-EC17-45E6-A5F5-205B25B9E853}" type="slidenum">
              <a:rPr lang="en-US" altLang="pt-BR"/>
              <a:pPr/>
              <a:t>28</a:t>
            </a:fld>
            <a:endParaRPr lang="en-US" altLang="pt-BR"/>
          </a:p>
        </p:txBody>
      </p:sp>
      <p:graphicFrame>
        <p:nvGraphicFramePr>
          <p:cNvPr id="11345" name="Group 81"/>
          <p:cNvGraphicFramePr>
            <a:graphicFrameLocks noGrp="1"/>
          </p:cNvGraphicFramePr>
          <p:nvPr/>
        </p:nvGraphicFramePr>
        <p:xfrm>
          <a:off x="455613" y="1493838"/>
          <a:ext cx="8372475" cy="5124452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383642831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3311603999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16062839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59070564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72910727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024748004"/>
                    </a:ext>
                  </a:extLst>
                </a:gridCol>
              </a:tblGrid>
              <a:tr h="1277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Mundo Real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70587"/>
                  </a:ext>
                </a:extLst>
              </a:tr>
              <a:tr h="1281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Modelo Conceitual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(modelo abstrato dos dados)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90500" indent="-95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9050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Independente do modelo de dados</a:t>
                      </a:r>
                    </a:p>
                    <a:p>
                      <a:pPr marL="19050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Independente do SGBD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921841"/>
                  </a:ext>
                </a:extLst>
              </a:tr>
              <a:tr h="1284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Modelo Lógico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(estrutura dos dados)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95263" indent="-9683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95263" marR="0" lvl="0" indent="-96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Dependente do modelo de dados</a:t>
                      </a:r>
                    </a:p>
                    <a:p>
                      <a:pPr marL="195263" marR="0" lvl="0" indent="-96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Independente do SGBD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 marL="38100" marR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Orientado a Objetos</a:t>
                      </a:r>
                    </a:p>
                  </a:txBody>
                  <a:tcPr marL="38100" marR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Objeto-relacional</a:t>
                      </a:r>
                    </a:p>
                  </a:txBody>
                  <a:tcPr marL="38100" marR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3508"/>
                  </a:ext>
                </a:extLst>
              </a:tr>
              <a:tr h="1281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Modelo Físico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95263" indent="-9683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95263" marR="0" lvl="0" indent="-96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Dependente do modelo de dados</a:t>
                      </a:r>
                    </a:p>
                    <a:p>
                      <a:pPr marL="195263" marR="0" lvl="0" indent="-96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Dependente do SGBD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044575" indent="-1841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044575" marR="0" lvl="0" indent="-184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Organisação física dos dados</a:t>
                      </a:r>
                    </a:p>
                    <a:p>
                      <a:pPr marL="1044575" marR="0" lvl="0" indent="-184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Estruturas de armazenamento de dados</a:t>
                      </a:r>
                    </a:p>
                    <a:p>
                      <a:pPr marL="1044575" marR="0" lvl="0" indent="-184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Índices de acesso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51455"/>
                  </a:ext>
                </a:extLst>
              </a:tr>
            </a:tbl>
          </a:graphicData>
        </a:graphic>
      </p:graphicFrame>
      <p:pic>
        <p:nvPicPr>
          <p:cNvPr id="11297" name="Picture 1060" descr="D:\PFiles\MSOffice\Clipart\standard\stddir1\BD06525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941513"/>
            <a:ext cx="881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8" name="Picture 1068" descr="D:\PFiles\MSOffice\Clipart\standard\stddir1\BD06526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943100"/>
            <a:ext cx="8128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99" name="Group 1095"/>
          <p:cNvGrpSpPr>
            <a:grpSpLocks/>
          </p:cNvGrpSpPr>
          <p:nvPr/>
        </p:nvGrpSpPr>
        <p:grpSpPr bwMode="auto">
          <a:xfrm>
            <a:off x="3146425" y="1592263"/>
            <a:ext cx="5759450" cy="806450"/>
            <a:chOff x="1931" y="811"/>
            <a:chExt cx="3799" cy="534"/>
          </a:xfrm>
        </p:grpSpPr>
        <p:pic>
          <p:nvPicPr>
            <p:cNvPr id="11300" name="Picture 1061" descr="D:\PFiles\MSOffice\Clipart\standard\stddir1\BD06539_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" y="811"/>
              <a:ext cx="593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301" name="Group 1062"/>
            <p:cNvGrpSpPr>
              <a:grpSpLocks/>
            </p:cNvGrpSpPr>
            <p:nvPr/>
          </p:nvGrpSpPr>
          <p:grpSpPr bwMode="auto">
            <a:xfrm>
              <a:off x="1931" y="831"/>
              <a:ext cx="556" cy="425"/>
              <a:chOff x="1439" y="996"/>
              <a:chExt cx="2532" cy="2478"/>
            </a:xfrm>
          </p:grpSpPr>
          <p:sp>
            <p:nvSpPr>
              <p:cNvPr id="11302" name="Freeform 1063"/>
              <p:cNvSpPr>
                <a:spLocks/>
              </p:cNvSpPr>
              <p:nvPr/>
            </p:nvSpPr>
            <p:spPr bwMode="auto">
              <a:xfrm>
                <a:off x="1439" y="996"/>
                <a:ext cx="2532" cy="2478"/>
              </a:xfrm>
              <a:custGeom>
                <a:avLst/>
                <a:gdLst>
                  <a:gd name="T0" fmla="*/ 232 w 3797"/>
                  <a:gd name="T1" fmla="*/ 2472 h 2558"/>
                  <a:gd name="T2" fmla="*/ 121 w 3797"/>
                  <a:gd name="T3" fmla="*/ 2432 h 2558"/>
                  <a:gd name="T4" fmla="*/ 80 w 3797"/>
                  <a:gd name="T5" fmla="*/ 2400 h 2558"/>
                  <a:gd name="T6" fmla="*/ 5 w 3797"/>
                  <a:gd name="T7" fmla="*/ 1993 h 2558"/>
                  <a:gd name="T8" fmla="*/ 15 w 3797"/>
                  <a:gd name="T9" fmla="*/ 1204 h 2558"/>
                  <a:gd name="T10" fmla="*/ 45 w 3797"/>
                  <a:gd name="T11" fmla="*/ 946 h 2558"/>
                  <a:gd name="T12" fmla="*/ 83 w 3797"/>
                  <a:gd name="T13" fmla="*/ 838 h 2558"/>
                  <a:gd name="T14" fmla="*/ 129 w 3797"/>
                  <a:gd name="T15" fmla="*/ 782 h 2558"/>
                  <a:gd name="T16" fmla="*/ 160 w 3797"/>
                  <a:gd name="T17" fmla="*/ 753 h 2558"/>
                  <a:gd name="T18" fmla="*/ 192 w 3797"/>
                  <a:gd name="T19" fmla="*/ 726 h 2558"/>
                  <a:gd name="T20" fmla="*/ 227 w 3797"/>
                  <a:gd name="T21" fmla="*/ 699 h 2558"/>
                  <a:gd name="T22" fmla="*/ 261 w 3797"/>
                  <a:gd name="T23" fmla="*/ 673 h 2558"/>
                  <a:gd name="T24" fmla="*/ 294 w 3797"/>
                  <a:gd name="T25" fmla="*/ 649 h 2558"/>
                  <a:gd name="T26" fmla="*/ 327 w 3797"/>
                  <a:gd name="T27" fmla="*/ 623 h 2558"/>
                  <a:gd name="T28" fmla="*/ 359 w 3797"/>
                  <a:gd name="T29" fmla="*/ 599 h 2558"/>
                  <a:gd name="T30" fmla="*/ 388 w 3797"/>
                  <a:gd name="T31" fmla="*/ 573 h 2558"/>
                  <a:gd name="T32" fmla="*/ 414 w 3797"/>
                  <a:gd name="T33" fmla="*/ 546 h 2558"/>
                  <a:gd name="T34" fmla="*/ 479 w 3797"/>
                  <a:gd name="T35" fmla="*/ 443 h 2558"/>
                  <a:gd name="T36" fmla="*/ 539 w 3797"/>
                  <a:gd name="T37" fmla="*/ 350 h 2558"/>
                  <a:gd name="T38" fmla="*/ 615 w 3797"/>
                  <a:gd name="T39" fmla="*/ 246 h 2558"/>
                  <a:gd name="T40" fmla="*/ 662 w 3797"/>
                  <a:gd name="T41" fmla="*/ 189 h 2558"/>
                  <a:gd name="T42" fmla="*/ 684 w 3797"/>
                  <a:gd name="T43" fmla="*/ 166 h 2558"/>
                  <a:gd name="T44" fmla="*/ 712 w 3797"/>
                  <a:gd name="T45" fmla="*/ 138 h 2558"/>
                  <a:gd name="T46" fmla="*/ 761 w 3797"/>
                  <a:gd name="T47" fmla="*/ 95 h 2558"/>
                  <a:gd name="T48" fmla="*/ 810 w 3797"/>
                  <a:gd name="T49" fmla="*/ 61 h 2558"/>
                  <a:gd name="T50" fmla="*/ 862 w 3797"/>
                  <a:gd name="T51" fmla="*/ 33 h 2558"/>
                  <a:gd name="T52" fmla="*/ 1064 w 3797"/>
                  <a:gd name="T53" fmla="*/ 12 h 2558"/>
                  <a:gd name="T54" fmla="*/ 1634 w 3797"/>
                  <a:gd name="T55" fmla="*/ 15 h 2558"/>
                  <a:gd name="T56" fmla="*/ 1778 w 3797"/>
                  <a:gd name="T57" fmla="*/ 56 h 2558"/>
                  <a:gd name="T58" fmla="*/ 1828 w 3797"/>
                  <a:gd name="T59" fmla="*/ 88 h 2558"/>
                  <a:gd name="T60" fmla="*/ 1888 w 3797"/>
                  <a:gd name="T61" fmla="*/ 158 h 2558"/>
                  <a:gd name="T62" fmla="*/ 1975 w 3797"/>
                  <a:gd name="T63" fmla="*/ 273 h 2558"/>
                  <a:gd name="T64" fmla="*/ 2057 w 3797"/>
                  <a:gd name="T65" fmla="*/ 382 h 2558"/>
                  <a:gd name="T66" fmla="*/ 2110 w 3797"/>
                  <a:gd name="T67" fmla="*/ 453 h 2558"/>
                  <a:gd name="T68" fmla="*/ 2162 w 3797"/>
                  <a:gd name="T69" fmla="*/ 528 h 2558"/>
                  <a:gd name="T70" fmla="*/ 2213 w 3797"/>
                  <a:gd name="T71" fmla="*/ 602 h 2558"/>
                  <a:gd name="T72" fmla="*/ 2260 w 3797"/>
                  <a:gd name="T73" fmla="*/ 675 h 2558"/>
                  <a:gd name="T74" fmla="*/ 2327 w 3797"/>
                  <a:gd name="T75" fmla="*/ 787 h 2558"/>
                  <a:gd name="T76" fmla="*/ 2385 w 3797"/>
                  <a:gd name="T77" fmla="*/ 908 h 2558"/>
                  <a:gd name="T78" fmla="*/ 2424 w 3797"/>
                  <a:gd name="T79" fmla="*/ 1064 h 2558"/>
                  <a:gd name="T80" fmla="*/ 2461 w 3797"/>
                  <a:gd name="T81" fmla="*/ 1245 h 2558"/>
                  <a:gd name="T82" fmla="*/ 2493 w 3797"/>
                  <a:gd name="T83" fmla="*/ 1397 h 2558"/>
                  <a:gd name="T84" fmla="*/ 2532 w 3797"/>
                  <a:gd name="T85" fmla="*/ 1612 h 2558"/>
                  <a:gd name="T86" fmla="*/ 2505 w 3797"/>
                  <a:gd name="T87" fmla="*/ 2000 h 2558"/>
                  <a:gd name="T88" fmla="*/ 2474 w 3797"/>
                  <a:gd name="T89" fmla="*/ 2114 h 2558"/>
                  <a:gd name="T90" fmla="*/ 2435 w 3797"/>
                  <a:gd name="T91" fmla="*/ 2176 h 2558"/>
                  <a:gd name="T92" fmla="*/ 2389 w 3797"/>
                  <a:gd name="T93" fmla="*/ 2196 h 2558"/>
                  <a:gd name="T94" fmla="*/ 2287 w 3797"/>
                  <a:gd name="T95" fmla="*/ 2219 h 2558"/>
                  <a:gd name="T96" fmla="*/ 2137 w 3797"/>
                  <a:gd name="T97" fmla="*/ 2246 h 2558"/>
                  <a:gd name="T98" fmla="*/ 1952 w 3797"/>
                  <a:gd name="T99" fmla="*/ 2276 h 2558"/>
                  <a:gd name="T100" fmla="*/ 1740 w 3797"/>
                  <a:gd name="T101" fmla="*/ 2306 h 2558"/>
                  <a:gd name="T102" fmla="*/ 1514 w 3797"/>
                  <a:gd name="T103" fmla="*/ 2337 h 2558"/>
                  <a:gd name="T104" fmla="*/ 1282 w 3797"/>
                  <a:gd name="T105" fmla="*/ 2367 h 2558"/>
                  <a:gd name="T106" fmla="*/ 1058 w 3797"/>
                  <a:gd name="T107" fmla="*/ 2394 h 2558"/>
                  <a:gd name="T108" fmla="*/ 850 w 3797"/>
                  <a:gd name="T109" fmla="*/ 2420 h 2558"/>
                  <a:gd name="T110" fmla="*/ 527 w 3797"/>
                  <a:gd name="T111" fmla="*/ 2458 h 25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7"/>
                  <a:gd name="T169" fmla="*/ 0 h 2558"/>
                  <a:gd name="T170" fmla="*/ 3797 w 3797"/>
                  <a:gd name="T171" fmla="*/ 2558 h 25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7" h="2558">
                    <a:moveTo>
                      <a:pt x="602" y="2552"/>
                    </a:moveTo>
                    <a:lnTo>
                      <a:pt x="581" y="2554"/>
                    </a:lnTo>
                    <a:lnTo>
                      <a:pt x="524" y="2558"/>
                    </a:lnTo>
                    <a:lnTo>
                      <a:pt x="442" y="2558"/>
                    </a:lnTo>
                    <a:lnTo>
                      <a:pt x="348" y="2552"/>
                    </a:lnTo>
                    <a:lnTo>
                      <a:pt x="298" y="2545"/>
                    </a:lnTo>
                    <a:lnTo>
                      <a:pt x="250" y="2534"/>
                    </a:lnTo>
                    <a:lnTo>
                      <a:pt x="225" y="2528"/>
                    </a:lnTo>
                    <a:lnTo>
                      <a:pt x="203" y="2519"/>
                    </a:lnTo>
                    <a:lnTo>
                      <a:pt x="181" y="2510"/>
                    </a:lnTo>
                    <a:lnTo>
                      <a:pt x="160" y="2501"/>
                    </a:lnTo>
                    <a:lnTo>
                      <a:pt x="148" y="2495"/>
                    </a:lnTo>
                    <a:lnTo>
                      <a:pt x="138" y="2489"/>
                    </a:lnTo>
                    <a:lnTo>
                      <a:pt x="130" y="2483"/>
                    </a:lnTo>
                    <a:lnTo>
                      <a:pt x="120" y="2477"/>
                    </a:lnTo>
                    <a:lnTo>
                      <a:pt x="87" y="2448"/>
                    </a:lnTo>
                    <a:lnTo>
                      <a:pt x="61" y="2412"/>
                    </a:lnTo>
                    <a:lnTo>
                      <a:pt x="44" y="2370"/>
                    </a:lnTo>
                    <a:lnTo>
                      <a:pt x="21" y="2243"/>
                    </a:lnTo>
                    <a:lnTo>
                      <a:pt x="7" y="2057"/>
                    </a:lnTo>
                    <a:lnTo>
                      <a:pt x="0" y="1833"/>
                    </a:lnTo>
                    <a:lnTo>
                      <a:pt x="1" y="1591"/>
                    </a:lnTo>
                    <a:lnTo>
                      <a:pt x="6" y="1470"/>
                    </a:lnTo>
                    <a:lnTo>
                      <a:pt x="13" y="1354"/>
                    </a:lnTo>
                    <a:lnTo>
                      <a:pt x="23" y="1243"/>
                    </a:lnTo>
                    <a:lnTo>
                      <a:pt x="34" y="1142"/>
                    </a:lnTo>
                    <a:lnTo>
                      <a:pt x="41" y="1095"/>
                    </a:lnTo>
                    <a:lnTo>
                      <a:pt x="48" y="1052"/>
                    </a:lnTo>
                    <a:lnTo>
                      <a:pt x="57" y="1012"/>
                    </a:lnTo>
                    <a:lnTo>
                      <a:pt x="67" y="977"/>
                    </a:lnTo>
                    <a:lnTo>
                      <a:pt x="77" y="945"/>
                    </a:lnTo>
                    <a:lnTo>
                      <a:pt x="87" y="918"/>
                    </a:lnTo>
                    <a:lnTo>
                      <a:pt x="98" y="895"/>
                    </a:lnTo>
                    <a:lnTo>
                      <a:pt x="111" y="879"/>
                    </a:lnTo>
                    <a:lnTo>
                      <a:pt x="124" y="865"/>
                    </a:lnTo>
                    <a:lnTo>
                      <a:pt x="138" y="852"/>
                    </a:lnTo>
                    <a:lnTo>
                      <a:pt x="170" y="825"/>
                    </a:lnTo>
                    <a:lnTo>
                      <a:pt x="177" y="819"/>
                    </a:lnTo>
                    <a:lnTo>
                      <a:pt x="185" y="813"/>
                    </a:lnTo>
                    <a:lnTo>
                      <a:pt x="194" y="807"/>
                    </a:lnTo>
                    <a:lnTo>
                      <a:pt x="204" y="801"/>
                    </a:lnTo>
                    <a:lnTo>
                      <a:pt x="213" y="795"/>
                    </a:lnTo>
                    <a:lnTo>
                      <a:pt x="221" y="789"/>
                    </a:lnTo>
                    <a:lnTo>
                      <a:pt x="231" y="783"/>
                    </a:lnTo>
                    <a:lnTo>
                      <a:pt x="240" y="777"/>
                    </a:lnTo>
                    <a:lnTo>
                      <a:pt x="250" y="771"/>
                    </a:lnTo>
                    <a:lnTo>
                      <a:pt x="260" y="766"/>
                    </a:lnTo>
                    <a:lnTo>
                      <a:pt x="268" y="760"/>
                    </a:lnTo>
                    <a:lnTo>
                      <a:pt x="278" y="754"/>
                    </a:lnTo>
                    <a:lnTo>
                      <a:pt x="288" y="749"/>
                    </a:lnTo>
                    <a:lnTo>
                      <a:pt x="298" y="743"/>
                    </a:lnTo>
                    <a:lnTo>
                      <a:pt x="308" y="737"/>
                    </a:lnTo>
                    <a:lnTo>
                      <a:pt x="318" y="733"/>
                    </a:lnTo>
                    <a:lnTo>
                      <a:pt x="330" y="727"/>
                    </a:lnTo>
                    <a:lnTo>
                      <a:pt x="340" y="722"/>
                    </a:lnTo>
                    <a:lnTo>
                      <a:pt x="350" y="716"/>
                    </a:lnTo>
                    <a:lnTo>
                      <a:pt x="360" y="712"/>
                    </a:lnTo>
                    <a:lnTo>
                      <a:pt x="370" y="706"/>
                    </a:lnTo>
                    <a:lnTo>
                      <a:pt x="380" y="701"/>
                    </a:lnTo>
                    <a:lnTo>
                      <a:pt x="391" y="695"/>
                    </a:lnTo>
                    <a:lnTo>
                      <a:pt x="401" y="689"/>
                    </a:lnTo>
                    <a:lnTo>
                      <a:pt x="411" y="685"/>
                    </a:lnTo>
                    <a:lnTo>
                      <a:pt x="421" y="680"/>
                    </a:lnTo>
                    <a:lnTo>
                      <a:pt x="431" y="674"/>
                    </a:lnTo>
                    <a:lnTo>
                      <a:pt x="441" y="670"/>
                    </a:lnTo>
                    <a:lnTo>
                      <a:pt x="451" y="664"/>
                    </a:lnTo>
                    <a:lnTo>
                      <a:pt x="462" y="660"/>
                    </a:lnTo>
                    <a:lnTo>
                      <a:pt x="471" y="654"/>
                    </a:lnTo>
                    <a:lnTo>
                      <a:pt x="481" y="649"/>
                    </a:lnTo>
                    <a:lnTo>
                      <a:pt x="491" y="643"/>
                    </a:lnTo>
                    <a:lnTo>
                      <a:pt x="501" y="639"/>
                    </a:lnTo>
                    <a:lnTo>
                      <a:pt x="511" y="633"/>
                    </a:lnTo>
                    <a:lnTo>
                      <a:pt x="520" y="628"/>
                    </a:lnTo>
                    <a:lnTo>
                      <a:pt x="530" y="622"/>
                    </a:lnTo>
                    <a:lnTo>
                      <a:pt x="538" y="618"/>
                    </a:lnTo>
                    <a:lnTo>
                      <a:pt x="547" y="612"/>
                    </a:lnTo>
                    <a:lnTo>
                      <a:pt x="557" y="607"/>
                    </a:lnTo>
                    <a:lnTo>
                      <a:pt x="565" y="601"/>
                    </a:lnTo>
                    <a:lnTo>
                      <a:pt x="574" y="597"/>
                    </a:lnTo>
                    <a:lnTo>
                      <a:pt x="582" y="591"/>
                    </a:lnTo>
                    <a:lnTo>
                      <a:pt x="589" y="585"/>
                    </a:lnTo>
                    <a:lnTo>
                      <a:pt x="598" y="580"/>
                    </a:lnTo>
                    <a:lnTo>
                      <a:pt x="605" y="574"/>
                    </a:lnTo>
                    <a:lnTo>
                      <a:pt x="614" y="568"/>
                    </a:lnTo>
                    <a:lnTo>
                      <a:pt x="621" y="564"/>
                    </a:lnTo>
                    <a:lnTo>
                      <a:pt x="647" y="540"/>
                    </a:lnTo>
                    <a:lnTo>
                      <a:pt x="669" y="516"/>
                    </a:lnTo>
                    <a:lnTo>
                      <a:pt x="692" y="489"/>
                    </a:lnTo>
                    <a:lnTo>
                      <a:pt x="705" y="473"/>
                    </a:lnTo>
                    <a:lnTo>
                      <a:pt x="719" y="457"/>
                    </a:lnTo>
                    <a:lnTo>
                      <a:pt x="735" y="439"/>
                    </a:lnTo>
                    <a:lnTo>
                      <a:pt x="752" y="421"/>
                    </a:lnTo>
                    <a:lnTo>
                      <a:pt x="769" y="401"/>
                    </a:lnTo>
                    <a:lnTo>
                      <a:pt x="788" y="380"/>
                    </a:lnTo>
                    <a:lnTo>
                      <a:pt x="808" y="361"/>
                    </a:lnTo>
                    <a:lnTo>
                      <a:pt x="829" y="340"/>
                    </a:lnTo>
                    <a:lnTo>
                      <a:pt x="851" y="318"/>
                    </a:lnTo>
                    <a:lnTo>
                      <a:pt x="874" y="297"/>
                    </a:lnTo>
                    <a:lnTo>
                      <a:pt x="898" y="276"/>
                    </a:lnTo>
                    <a:lnTo>
                      <a:pt x="922" y="254"/>
                    </a:lnTo>
                    <a:lnTo>
                      <a:pt x="946" y="233"/>
                    </a:lnTo>
                    <a:lnTo>
                      <a:pt x="972" y="212"/>
                    </a:lnTo>
                    <a:lnTo>
                      <a:pt x="979" y="206"/>
                    </a:lnTo>
                    <a:lnTo>
                      <a:pt x="985" y="201"/>
                    </a:lnTo>
                    <a:lnTo>
                      <a:pt x="992" y="195"/>
                    </a:lnTo>
                    <a:lnTo>
                      <a:pt x="999" y="191"/>
                    </a:lnTo>
                    <a:lnTo>
                      <a:pt x="1005" y="186"/>
                    </a:lnTo>
                    <a:lnTo>
                      <a:pt x="1012" y="180"/>
                    </a:lnTo>
                    <a:lnTo>
                      <a:pt x="1019" y="176"/>
                    </a:lnTo>
                    <a:lnTo>
                      <a:pt x="1026" y="171"/>
                    </a:lnTo>
                    <a:lnTo>
                      <a:pt x="1033" y="166"/>
                    </a:lnTo>
                    <a:lnTo>
                      <a:pt x="1041" y="161"/>
                    </a:lnTo>
                    <a:lnTo>
                      <a:pt x="1046" y="157"/>
                    </a:lnTo>
                    <a:lnTo>
                      <a:pt x="1053" y="152"/>
                    </a:lnTo>
                    <a:lnTo>
                      <a:pt x="1068" y="142"/>
                    </a:lnTo>
                    <a:lnTo>
                      <a:pt x="1082" y="133"/>
                    </a:lnTo>
                    <a:lnTo>
                      <a:pt x="1096" y="124"/>
                    </a:lnTo>
                    <a:lnTo>
                      <a:pt x="1111" y="115"/>
                    </a:lnTo>
                    <a:lnTo>
                      <a:pt x="1125" y="107"/>
                    </a:lnTo>
                    <a:lnTo>
                      <a:pt x="1141" y="98"/>
                    </a:lnTo>
                    <a:lnTo>
                      <a:pt x="1155" y="91"/>
                    </a:lnTo>
                    <a:lnTo>
                      <a:pt x="1171" y="83"/>
                    </a:lnTo>
                    <a:lnTo>
                      <a:pt x="1185" y="76"/>
                    </a:lnTo>
                    <a:lnTo>
                      <a:pt x="1201" y="69"/>
                    </a:lnTo>
                    <a:lnTo>
                      <a:pt x="1215" y="63"/>
                    </a:lnTo>
                    <a:lnTo>
                      <a:pt x="1230" y="55"/>
                    </a:lnTo>
                    <a:lnTo>
                      <a:pt x="1246" y="49"/>
                    </a:lnTo>
                    <a:lnTo>
                      <a:pt x="1260" y="45"/>
                    </a:lnTo>
                    <a:lnTo>
                      <a:pt x="1276" y="39"/>
                    </a:lnTo>
                    <a:lnTo>
                      <a:pt x="1292" y="34"/>
                    </a:lnTo>
                    <a:lnTo>
                      <a:pt x="1323" y="27"/>
                    </a:lnTo>
                    <a:lnTo>
                      <a:pt x="1355" y="19"/>
                    </a:lnTo>
                    <a:lnTo>
                      <a:pt x="1386" y="15"/>
                    </a:lnTo>
                    <a:lnTo>
                      <a:pt x="1449" y="13"/>
                    </a:lnTo>
                    <a:lnTo>
                      <a:pt x="1595" y="12"/>
                    </a:lnTo>
                    <a:lnTo>
                      <a:pt x="1770" y="7"/>
                    </a:lnTo>
                    <a:lnTo>
                      <a:pt x="1964" y="1"/>
                    </a:lnTo>
                    <a:lnTo>
                      <a:pt x="2166" y="0"/>
                    </a:lnTo>
                    <a:lnTo>
                      <a:pt x="2360" y="7"/>
                    </a:lnTo>
                    <a:lnTo>
                      <a:pt x="2451" y="15"/>
                    </a:lnTo>
                    <a:lnTo>
                      <a:pt x="2537" y="27"/>
                    </a:lnTo>
                    <a:lnTo>
                      <a:pt x="2575" y="34"/>
                    </a:lnTo>
                    <a:lnTo>
                      <a:pt x="2614" y="43"/>
                    </a:lnTo>
                    <a:lnTo>
                      <a:pt x="2650" y="54"/>
                    </a:lnTo>
                    <a:lnTo>
                      <a:pt x="2667" y="58"/>
                    </a:lnTo>
                    <a:lnTo>
                      <a:pt x="2682" y="64"/>
                    </a:lnTo>
                    <a:lnTo>
                      <a:pt x="2698" y="70"/>
                    </a:lnTo>
                    <a:lnTo>
                      <a:pt x="2714" y="77"/>
                    </a:lnTo>
                    <a:lnTo>
                      <a:pt x="2728" y="83"/>
                    </a:lnTo>
                    <a:lnTo>
                      <a:pt x="2741" y="91"/>
                    </a:lnTo>
                    <a:lnTo>
                      <a:pt x="2754" y="98"/>
                    </a:lnTo>
                    <a:lnTo>
                      <a:pt x="2765" y="106"/>
                    </a:lnTo>
                    <a:lnTo>
                      <a:pt x="2787" y="124"/>
                    </a:lnTo>
                    <a:lnTo>
                      <a:pt x="2808" y="142"/>
                    </a:lnTo>
                    <a:lnTo>
                      <a:pt x="2831" y="163"/>
                    </a:lnTo>
                    <a:lnTo>
                      <a:pt x="2854" y="183"/>
                    </a:lnTo>
                    <a:lnTo>
                      <a:pt x="2879" y="206"/>
                    </a:lnTo>
                    <a:lnTo>
                      <a:pt x="2907" y="230"/>
                    </a:lnTo>
                    <a:lnTo>
                      <a:pt x="2934" y="255"/>
                    </a:lnTo>
                    <a:lnTo>
                      <a:pt x="2962" y="282"/>
                    </a:lnTo>
                    <a:lnTo>
                      <a:pt x="2992" y="309"/>
                    </a:lnTo>
                    <a:lnTo>
                      <a:pt x="3022" y="336"/>
                    </a:lnTo>
                    <a:lnTo>
                      <a:pt x="3054" y="364"/>
                    </a:lnTo>
                    <a:lnTo>
                      <a:pt x="3068" y="379"/>
                    </a:lnTo>
                    <a:lnTo>
                      <a:pt x="3084" y="394"/>
                    </a:lnTo>
                    <a:lnTo>
                      <a:pt x="3099" y="407"/>
                    </a:lnTo>
                    <a:lnTo>
                      <a:pt x="3115" y="422"/>
                    </a:lnTo>
                    <a:lnTo>
                      <a:pt x="3132" y="437"/>
                    </a:lnTo>
                    <a:lnTo>
                      <a:pt x="3148" y="452"/>
                    </a:lnTo>
                    <a:lnTo>
                      <a:pt x="3164" y="468"/>
                    </a:lnTo>
                    <a:lnTo>
                      <a:pt x="3179" y="483"/>
                    </a:lnTo>
                    <a:lnTo>
                      <a:pt x="3195" y="498"/>
                    </a:lnTo>
                    <a:lnTo>
                      <a:pt x="3211" y="513"/>
                    </a:lnTo>
                    <a:lnTo>
                      <a:pt x="3226" y="528"/>
                    </a:lnTo>
                    <a:lnTo>
                      <a:pt x="3242" y="545"/>
                    </a:lnTo>
                    <a:lnTo>
                      <a:pt x="3258" y="560"/>
                    </a:lnTo>
                    <a:lnTo>
                      <a:pt x="3273" y="574"/>
                    </a:lnTo>
                    <a:lnTo>
                      <a:pt x="3288" y="591"/>
                    </a:lnTo>
                    <a:lnTo>
                      <a:pt x="3303" y="606"/>
                    </a:lnTo>
                    <a:lnTo>
                      <a:pt x="3318" y="621"/>
                    </a:lnTo>
                    <a:lnTo>
                      <a:pt x="3333" y="636"/>
                    </a:lnTo>
                    <a:lnTo>
                      <a:pt x="3348" y="651"/>
                    </a:lnTo>
                    <a:lnTo>
                      <a:pt x="3362" y="667"/>
                    </a:lnTo>
                    <a:lnTo>
                      <a:pt x="3376" y="682"/>
                    </a:lnTo>
                    <a:lnTo>
                      <a:pt x="3389" y="697"/>
                    </a:lnTo>
                    <a:lnTo>
                      <a:pt x="3403" y="712"/>
                    </a:lnTo>
                    <a:lnTo>
                      <a:pt x="3416" y="727"/>
                    </a:lnTo>
                    <a:lnTo>
                      <a:pt x="3442" y="755"/>
                    </a:lnTo>
                    <a:lnTo>
                      <a:pt x="3466" y="783"/>
                    </a:lnTo>
                    <a:lnTo>
                      <a:pt x="3489" y="812"/>
                    </a:lnTo>
                    <a:lnTo>
                      <a:pt x="3510" y="839"/>
                    </a:lnTo>
                    <a:lnTo>
                      <a:pt x="3530" y="865"/>
                    </a:lnTo>
                    <a:lnTo>
                      <a:pt x="3548" y="889"/>
                    </a:lnTo>
                    <a:lnTo>
                      <a:pt x="3563" y="915"/>
                    </a:lnTo>
                    <a:lnTo>
                      <a:pt x="3576" y="937"/>
                    </a:lnTo>
                    <a:lnTo>
                      <a:pt x="3588" y="960"/>
                    </a:lnTo>
                    <a:lnTo>
                      <a:pt x="3596" y="980"/>
                    </a:lnTo>
                    <a:lnTo>
                      <a:pt x="3610" y="1019"/>
                    </a:lnTo>
                    <a:lnTo>
                      <a:pt x="3623" y="1060"/>
                    </a:lnTo>
                    <a:lnTo>
                      <a:pt x="3635" y="1098"/>
                    </a:lnTo>
                    <a:lnTo>
                      <a:pt x="3648" y="1137"/>
                    </a:lnTo>
                    <a:lnTo>
                      <a:pt x="3659" y="1176"/>
                    </a:lnTo>
                    <a:lnTo>
                      <a:pt x="3669" y="1213"/>
                    </a:lnTo>
                    <a:lnTo>
                      <a:pt x="3679" y="1249"/>
                    </a:lnTo>
                    <a:lnTo>
                      <a:pt x="3690" y="1285"/>
                    </a:lnTo>
                    <a:lnTo>
                      <a:pt x="3699" y="1319"/>
                    </a:lnTo>
                    <a:lnTo>
                      <a:pt x="3709" y="1352"/>
                    </a:lnTo>
                    <a:lnTo>
                      <a:pt x="3719" y="1383"/>
                    </a:lnTo>
                    <a:lnTo>
                      <a:pt x="3729" y="1413"/>
                    </a:lnTo>
                    <a:lnTo>
                      <a:pt x="3739" y="1442"/>
                    </a:lnTo>
                    <a:lnTo>
                      <a:pt x="3747" y="1468"/>
                    </a:lnTo>
                    <a:lnTo>
                      <a:pt x="3759" y="1492"/>
                    </a:lnTo>
                    <a:lnTo>
                      <a:pt x="3769" y="1515"/>
                    </a:lnTo>
                    <a:lnTo>
                      <a:pt x="3787" y="1574"/>
                    </a:lnTo>
                    <a:lnTo>
                      <a:pt x="3797" y="1664"/>
                    </a:lnTo>
                    <a:lnTo>
                      <a:pt x="3797" y="1774"/>
                    </a:lnTo>
                    <a:lnTo>
                      <a:pt x="3789" y="1894"/>
                    </a:lnTo>
                    <a:lnTo>
                      <a:pt x="3782" y="1952"/>
                    </a:lnTo>
                    <a:lnTo>
                      <a:pt x="3770" y="2010"/>
                    </a:lnTo>
                    <a:lnTo>
                      <a:pt x="3757" y="2065"/>
                    </a:lnTo>
                    <a:lnTo>
                      <a:pt x="3749" y="2092"/>
                    </a:lnTo>
                    <a:lnTo>
                      <a:pt x="3740" y="2116"/>
                    </a:lnTo>
                    <a:lnTo>
                      <a:pt x="3732" y="2140"/>
                    </a:lnTo>
                    <a:lnTo>
                      <a:pt x="3722" y="2161"/>
                    </a:lnTo>
                    <a:lnTo>
                      <a:pt x="3710" y="2182"/>
                    </a:lnTo>
                    <a:lnTo>
                      <a:pt x="3699" y="2200"/>
                    </a:lnTo>
                    <a:lnTo>
                      <a:pt x="3686" y="2215"/>
                    </a:lnTo>
                    <a:lnTo>
                      <a:pt x="3673" y="2230"/>
                    </a:lnTo>
                    <a:lnTo>
                      <a:pt x="3659" y="2240"/>
                    </a:lnTo>
                    <a:lnTo>
                      <a:pt x="3652" y="2246"/>
                    </a:lnTo>
                    <a:lnTo>
                      <a:pt x="3643" y="2249"/>
                    </a:lnTo>
                    <a:lnTo>
                      <a:pt x="3635" y="2254"/>
                    </a:lnTo>
                    <a:lnTo>
                      <a:pt x="3620" y="2258"/>
                    </a:lnTo>
                    <a:lnTo>
                      <a:pt x="3603" y="2262"/>
                    </a:lnTo>
                    <a:lnTo>
                      <a:pt x="3583" y="2267"/>
                    </a:lnTo>
                    <a:lnTo>
                      <a:pt x="3559" y="2271"/>
                    </a:lnTo>
                    <a:lnTo>
                      <a:pt x="3530" y="2276"/>
                    </a:lnTo>
                    <a:lnTo>
                      <a:pt x="3500" y="2280"/>
                    </a:lnTo>
                    <a:lnTo>
                      <a:pt x="3466" y="2286"/>
                    </a:lnTo>
                    <a:lnTo>
                      <a:pt x="3429" y="2291"/>
                    </a:lnTo>
                    <a:lnTo>
                      <a:pt x="3389" y="2297"/>
                    </a:lnTo>
                    <a:lnTo>
                      <a:pt x="3348" y="2301"/>
                    </a:lnTo>
                    <a:lnTo>
                      <a:pt x="3302" y="2307"/>
                    </a:lnTo>
                    <a:lnTo>
                      <a:pt x="3255" y="2313"/>
                    </a:lnTo>
                    <a:lnTo>
                      <a:pt x="3205" y="2319"/>
                    </a:lnTo>
                    <a:lnTo>
                      <a:pt x="3154" y="2325"/>
                    </a:lnTo>
                    <a:lnTo>
                      <a:pt x="3099" y="2331"/>
                    </a:lnTo>
                    <a:lnTo>
                      <a:pt x="3044" y="2337"/>
                    </a:lnTo>
                    <a:lnTo>
                      <a:pt x="2987" y="2343"/>
                    </a:lnTo>
                    <a:lnTo>
                      <a:pt x="2927" y="2349"/>
                    </a:lnTo>
                    <a:lnTo>
                      <a:pt x="2867" y="2355"/>
                    </a:lnTo>
                    <a:lnTo>
                      <a:pt x="2804" y="2361"/>
                    </a:lnTo>
                    <a:lnTo>
                      <a:pt x="2740" y="2368"/>
                    </a:lnTo>
                    <a:lnTo>
                      <a:pt x="2675" y="2374"/>
                    </a:lnTo>
                    <a:lnTo>
                      <a:pt x="2610" y="2380"/>
                    </a:lnTo>
                    <a:lnTo>
                      <a:pt x="2543" y="2386"/>
                    </a:lnTo>
                    <a:lnTo>
                      <a:pt x="2475" y="2394"/>
                    </a:lnTo>
                    <a:lnTo>
                      <a:pt x="2407" y="2400"/>
                    </a:lnTo>
                    <a:lnTo>
                      <a:pt x="2338" y="2406"/>
                    </a:lnTo>
                    <a:lnTo>
                      <a:pt x="2270" y="2412"/>
                    </a:lnTo>
                    <a:lnTo>
                      <a:pt x="2200" y="2419"/>
                    </a:lnTo>
                    <a:lnTo>
                      <a:pt x="2131" y="2425"/>
                    </a:lnTo>
                    <a:lnTo>
                      <a:pt x="2061" y="2431"/>
                    </a:lnTo>
                    <a:lnTo>
                      <a:pt x="1993" y="2437"/>
                    </a:lnTo>
                    <a:lnTo>
                      <a:pt x="1923" y="2443"/>
                    </a:lnTo>
                    <a:lnTo>
                      <a:pt x="1854" y="2449"/>
                    </a:lnTo>
                    <a:lnTo>
                      <a:pt x="1786" y="2455"/>
                    </a:lnTo>
                    <a:lnTo>
                      <a:pt x="1719" y="2461"/>
                    </a:lnTo>
                    <a:lnTo>
                      <a:pt x="1652" y="2467"/>
                    </a:lnTo>
                    <a:lnTo>
                      <a:pt x="1586" y="2471"/>
                    </a:lnTo>
                    <a:lnTo>
                      <a:pt x="1522" y="2477"/>
                    </a:lnTo>
                    <a:lnTo>
                      <a:pt x="1457" y="2483"/>
                    </a:lnTo>
                    <a:lnTo>
                      <a:pt x="1395" y="2488"/>
                    </a:lnTo>
                    <a:lnTo>
                      <a:pt x="1333" y="2492"/>
                    </a:lnTo>
                    <a:lnTo>
                      <a:pt x="1275" y="2498"/>
                    </a:lnTo>
                    <a:lnTo>
                      <a:pt x="1161" y="2507"/>
                    </a:lnTo>
                    <a:lnTo>
                      <a:pt x="1053" y="2516"/>
                    </a:lnTo>
                    <a:lnTo>
                      <a:pt x="956" y="2524"/>
                    </a:lnTo>
                    <a:lnTo>
                      <a:pt x="869" y="2531"/>
                    </a:lnTo>
                    <a:lnTo>
                      <a:pt x="791" y="2537"/>
                    </a:lnTo>
                    <a:lnTo>
                      <a:pt x="725" y="2542"/>
                    </a:lnTo>
                    <a:lnTo>
                      <a:pt x="634" y="2549"/>
                    </a:lnTo>
                    <a:lnTo>
                      <a:pt x="602" y="2552"/>
                    </a:lnTo>
                    <a:close/>
                  </a:path>
                </a:pathLst>
              </a:custGeom>
              <a:solidFill>
                <a:srgbClr val="8AA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pt-BR" altLang="pt-BR" sz="1400">
                  <a:latin typeface="Calibri" panose="020F0502020204030204" pitchFamily="34" charset="0"/>
                </a:endParaRPr>
              </a:p>
            </p:txBody>
          </p:sp>
          <p:pic>
            <p:nvPicPr>
              <p:cNvPr id="11303" name="Picture 1064" descr="C:\Program Files\Fichiers communs\Microsoft Shared\Clipart\cagcat50\bd05515_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" y="1083"/>
                <a:ext cx="2004" cy="2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304" name="Line 1065"/>
            <p:cNvSpPr>
              <a:spLocks noChangeShapeType="1"/>
            </p:cNvSpPr>
            <p:nvPr/>
          </p:nvSpPr>
          <p:spPr bwMode="auto">
            <a:xfrm>
              <a:off x="2470" y="1068"/>
              <a:ext cx="449" cy="22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5" name="Line 1066"/>
            <p:cNvSpPr>
              <a:spLocks noChangeShapeType="1"/>
            </p:cNvSpPr>
            <p:nvPr/>
          </p:nvSpPr>
          <p:spPr bwMode="auto">
            <a:xfrm>
              <a:off x="2477" y="1074"/>
              <a:ext cx="1677" cy="6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6" name="Line 1067"/>
            <p:cNvSpPr>
              <a:spLocks noChangeShapeType="1"/>
            </p:cNvSpPr>
            <p:nvPr/>
          </p:nvSpPr>
          <p:spPr bwMode="auto">
            <a:xfrm flipV="1">
              <a:off x="2470" y="942"/>
              <a:ext cx="2763" cy="13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7" name="AutoShape 1069"/>
            <p:cNvSpPr>
              <a:spLocks noChangeArrowheads="1"/>
            </p:cNvSpPr>
            <p:nvPr/>
          </p:nvSpPr>
          <p:spPr bwMode="auto">
            <a:xfrm>
              <a:off x="4792" y="839"/>
              <a:ext cx="151" cy="209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/>
              <a:endParaRPr lang="fr-FR" altLang="pt-BR" sz="3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AutoShape 1070"/>
            <p:cNvSpPr>
              <a:spLocks noChangeArrowheads="1"/>
            </p:cNvSpPr>
            <p:nvPr/>
          </p:nvSpPr>
          <p:spPr bwMode="auto">
            <a:xfrm>
              <a:off x="3744" y="1046"/>
              <a:ext cx="171" cy="179"/>
            </a:xfrm>
            <a:prstGeom prst="foldedCorner">
              <a:avLst>
                <a:gd name="adj" fmla="val 12500"/>
              </a:avLst>
            </a:prstGeom>
            <a:solidFill>
              <a:schemeClr val="folHlink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/>
              <a:endParaRPr lang="fr-FR" altLang="pt-BR" sz="3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9" name="AutoShape 1071"/>
            <p:cNvSpPr>
              <a:spLocks noChangeArrowheads="1"/>
            </p:cNvSpPr>
            <p:nvPr/>
          </p:nvSpPr>
          <p:spPr bwMode="auto">
            <a:xfrm>
              <a:off x="2600" y="1137"/>
              <a:ext cx="158" cy="208"/>
            </a:xfrm>
            <a:prstGeom prst="foldedCorner">
              <a:avLst>
                <a:gd name="adj" fmla="val 12500"/>
              </a:avLst>
            </a:prstGeom>
            <a:solidFill>
              <a:srgbClr val="66FF66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/>
              <a:endParaRPr lang="fr-FR" altLang="pt-BR" sz="3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4191000" y="2789238"/>
            <a:ext cx="4537075" cy="1296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312" name="Group 48"/>
          <p:cNvGrpSpPr>
            <a:grpSpLocks/>
          </p:cNvGrpSpPr>
          <p:nvPr/>
        </p:nvGrpSpPr>
        <p:grpSpPr bwMode="auto">
          <a:xfrm>
            <a:off x="4379913" y="2933700"/>
            <a:ext cx="3944937" cy="989013"/>
            <a:chOff x="383" y="1207"/>
            <a:chExt cx="4629" cy="1218"/>
          </a:xfrm>
        </p:grpSpPr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496" y="1438"/>
              <a:ext cx="1008" cy="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altLang="pt-BR">
                  <a:latin typeface="Arial Narrow" panose="020B0606020202030204" pitchFamily="34" charset="0"/>
                </a:rPr>
                <a:t>Médico</a:t>
              </a:r>
              <a:endParaRPr lang="pt-BR" altLang="pt-BR">
                <a:latin typeface="Times New Roman" panose="02020603050405020304" pitchFamily="18" charset="0"/>
              </a:endParaRPr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3908" y="1393"/>
              <a:ext cx="1104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altLang="pt-BR">
                  <a:latin typeface="Arial Narrow" panose="020B0606020202030204" pitchFamily="34" charset="0"/>
                </a:rPr>
                <a:t>Paciente</a:t>
              </a:r>
            </a:p>
          </p:txBody>
        </p:sp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2210" y="1207"/>
              <a:ext cx="1134" cy="5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altLang="pt-BR" sz="1600">
                  <a:latin typeface="Arial Narrow" panose="020B0606020202030204" pitchFamily="34" charset="0"/>
                </a:rPr>
                <a:t>Consulta</a:t>
              </a:r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>
              <a:off x="1508" y="149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>
              <a:off x="3334" y="1494"/>
              <a:ext cx="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1318" name="Group 54"/>
            <p:cNvGrpSpPr>
              <a:grpSpLocks/>
            </p:cNvGrpSpPr>
            <p:nvPr/>
          </p:nvGrpSpPr>
          <p:grpSpPr bwMode="auto">
            <a:xfrm>
              <a:off x="2971" y="1661"/>
              <a:ext cx="136" cy="308"/>
              <a:chOff x="2709" y="3067"/>
              <a:chExt cx="136" cy="308"/>
            </a:xfrm>
          </p:grpSpPr>
          <p:sp>
            <p:nvSpPr>
              <p:cNvPr id="11319" name="Line 55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1321" name="Text Box 57"/>
            <p:cNvSpPr txBox="1">
              <a:spLocks noChangeArrowheads="1"/>
            </p:cNvSpPr>
            <p:nvPr/>
          </p:nvSpPr>
          <p:spPr bwMode="auto">
            <a:xfrm>
              <a:off x="2685" y="2050"/>
              <a:ext cx="27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1400" b="1">
                  <a:latin typeface="Arial" panose="020B0604020202020204" pitchFamily="34" charset="0"/>
                </a:rPr>
                <a:t> </a:t>
              </a:r>
              <a:endParaRPr lang="en-US" altLang="pt-BR" sz="1400" b="1">
                <a:latin typeface="Arial" panose="020B0604020202020204" pitchFamily="34" charset="0"/>
              </a:endParaRPr>
            </a:p>
          </p:txBody>
        </p:sp>
        <p:grpSp>
          <p:nvGrpSpPr>
            <p:cNvPr id="11322" name="Group 58"/>
            <p:cNvGrpSpPr>
              <a:grpSpLocks/>
            </p:cNvGrpSpPr>
            <p:nvPr/>
          </p:nvGrpSpPr>
          <p:grpSpPr bwMode="auto">
            <a:xfrm>
              <a:off x="904" y="1723"/>
              <a:ext cx="136" cy="308"/>
              <a:chOff x="2709" y="3067"/>
              <a:chExt cx="136" cy="308"/>
            </a:xfrm>
          </p:grpSpPr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24" name="Oval 60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383" y="2095"/>
              <a:ext cx="117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1000">
                  <a:solidFill>
                    <a:schemeClr val="bg1"/>
                  </a:solidFill>
                  <a:latin typeface="Arial" panose="020B0604020202020204" pitchFamily="34" charset="0"/>
                </a:rPr>
                <a:t>   </a:t>
              </a:r>
              <a:r>
                <a:rPr lang="pt-BR" altLang="pt-BR" sz="1000">
                  <a:latin typeface="Arial" panose="020B0604020202020204" pitchFamily="34" charset="0"/>
                </a:rPr>
                <a:t>CRM   nome</a:t>
              </a:r>
              <a:endParaRPr lang="en-US" altLang="pt-BR" sz="1000">
                <a:latin typeface="Arial" panose="020B0604020202020204" pitchFamily="34" charset="0"/>
              </a:endParaRPr>
            </a:p>
          </p:txBody>
        </p:sp>
        <p:grpSp>
          <p:nvGrpSpPr>
            <p:cNvPr id="11326" name="Group 62"/>
            <p:cNvGrpSpPr>
              <a:grpSpLocks/>
            </p:cNvGrpSpPr>
            <p:nvPr/>
          </p:nvGrpSpPr>
          <p:grpSpPr bwMode="auto">
            <a:xfrm>
              <a:off x="1202" y="1723"/>
              <a:ext cx="136" cy="308"/>
              <a:chOff x="2709" y="3067"/>
              <a:chExt cx="136" cy="308"/>
            </a:xfrm>
          </p:grpSpPr>
          <p:sp>
            <p:nvSpPr>
              <p:cNvPr id="11327" name="Line 63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28" name="Oval 64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329" name="Group 65"/>
            <p:cNvGrpSpPr>
              <a:grpSpLocks/>
            </p:cNvGrpSpPr>
            <p:nvPr/>
          </p:nvGrpSpPr>
          <p:grpSpPr bwMode="auto">
            <a:xfrm>
              <a:off x="4490" y="1722"/>
              <a:ext cx="136" cy="308"/>
              <a:chOff x="2709" y="3067"/>
              <a:chExt cx="136" cy="308"/>
            </a:xfrm>
          </p:grpSpPr>
          <p:sp>
            <p:nvSpPr>
              <p:cNvPr id="11330" name="Line 66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31" name="Oval 67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1332" name="Text Box 68"/>
            <p:cNvSpPr txBox="1">
              <a:spLocks noChangeArrowheads="1"/>
            </p:cNvSpPr>
            <p:nvPr/>
          </p:nvSpPr>
          <p:spPr bwMode="auto">
            <a:xfrm>
              <a:off x="3969" y="2093"/>
              <a:ext cx="70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1000">
                  <a:latin typeface="Arial" panose="020B0604020202020204" pitchFamily="34" charset="0"/>
                </a:rPr>
                <a:t>            </a:t>
              </a:r>
              <a:endParaRPr lang="en-US" altLang="pt-BR" sz="1000">
                <a:latin typeface="Arial" panose="020B0604020202020204" pitchFamily="34" charset="0"/>
              </a:endParaRPr>
            </a:p>
          </p:txBody>
        </p:sp>
        <p:grpSp>
          <p:nvGrpSpPr>
            <p:cNvPr id="11333" name="Group 69"/>
            <p:cNvGrpSpPr>
              <a:grpSpLocks/>
            </p:cNvGrpSpPr>
            <p:nvPr/>
          </p:nvGrpSpPr>
          <p:grpSpPr bwMode="auto">
            <a:xfrm>
              <a:off x="4788" y="1722"/>
              <a:ext cx="136" cy="308"/>
              <a:chOff x="2709" y="3067"/>
              <a:chExt cx="136" cy="308"/>
            </a:xfrm>
          </p:grpSpPr>
          <p:sp>
            <p:nvSpPr>
              <p:cNvPr id="11334" name="Line 70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35" name="Oval 71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2847975" y="5057775"/>
            <a:ext cx="1330325" cy="238125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900">
                <a:latin typeface="Arial" panose="020B0604020202020204" pitchFamily="34" charset="0"/>
              </a:rPr>
              <a:t>Médico  (CRM, Nome)</a:t>
            </a:r>
            <a:endParaRPr lang="en-US" altLang="pt-BR" sz="900">
              <a:latin typeface="Arial" panose="020B0604020202020204" pitchFamily="34" charset="0"/>
            </a:endParaRPr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2400300" y="2328863"/>
            <a:ext cx="162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600">
                <a:latin typeface="Arial" panose="020B0604020202020204" pitchFamily="34" charset="0"/>
              </a:rPr>
              <a:t>Sistema Médico</a:t>
            </a:r>
            <a:endParaRPr lang="en-US" altLang="pt-BR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33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s-media-cache-ak0.pinimg.com/736x/e6/af/5c/e6af5c4e7f44e4f7bb67578bc5e451e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9" t="11866" r="13698" b="3559"/>
          <a:stretch/>
        </p:blipFill>
        <p:spPr bwMode="auto">
          <a:xfrm>
            <a:off x="-36512" y="-27384"/>
            <a:ext cx="3632841" cy="6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Modelos de Dados</a:t>
            </a:r>
            <a:br>
              <a:rPr lang="pt-BR" altLang="pt-BR" dirty="0"/>
            </a:br>
            <a:r>
              <a:rPr lang="pt-BR" altLang="pt-BR" dirty="0"/>
              <a:t>(visão geral)</a:t>
            </a:r>
            <a:endParaRPr lang="en-US" altLang="pt-BR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D2349E5-135A-4ECE-ABAD-FF7C4587E5FB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63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thumbs.dreamstime.com/z/capit%C3%A3o-de-mar-idea-dos-desenhos-animados-5137716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"/>
          <a:stretch/>
        </p:blipFill>
        <p:spPr bwMode="auto">
          <a:xfrm>
            <a:off x="6535743" y="4072014"/>
            <a:ext cx="2428745" cy="278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Nossos objetivos neste 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/>
              <a:t>Como modelar dados?</a:t>
            </a:r>
          </a:p>
        </p:txBody>
      </p:sp>
      <p:sp>
        <p:nvSpPr>
          <p:cNvPr id="4" name="Texto Explicativo em Elipse 3"/>
          <p:cNvSpPr/>
          <p:nvPr/>
        </p:nvSpPr>
        <p:spPr>
          <a:xfrm>
            <a:off x="6178450" y="1205566"/>
            <a:ext cx="2818656" cy="2448272"/>
          </a:xfrm>
          <a:prstGeom prst="wedgeEllipseCallout">
            <a:avLst>
              <a:gd name="adj1" fmla="val -19888"/>
              <a:gd name="adj2" fmla="val 86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Sem saber isso você </a:t>
            </a:r>
            <a:r>
              <a:rPr lang="pt-BR" sz="2800" b="1" dirty="0"/>
              <a:t>JAMAIS  SAIRÁ </a:t>
            </a:r>
            <a:r>
              <a:rPr lang="pt-BR" sz="2800" dirty="0"/>
              <a:t>da disciplina!</a:t>
            </a:r>
          </a:p>
        </p:txBody>
      </p:sp>
      <p:pic>
        <p:nvPicPr>
          <p:cNvPr id="6146" name="Picture 2" descr="http://3.bp.blogspot.com/-8d0sDtPFJpI/T806N1irlRI/AAAAAAAAAa8/5lWVeQaHx34/s1600/in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8" y="2630589"/>
            <a:ext cx="5625002" cy="3742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Diferença entre os Modelos</a:t>
            </a:r>
            <a:endParaRPr lang="en-US" alt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O modelo relacional não usa ponteiros ou ligações.</a:t>
            </a:r>
          </a:p>
          <a:p>
            <a:pPr lvl="1"/>
            <a:r>
              <a:rPr lang="pt-BR" altLang="pt-BR" dirty="0"/>
              <a:t>Relaciona registros a partir de valores do registro.</a:t>
            </a:r>
          </a:p>
          <a:p>
            <a:pPr lvl="1"/>
            <a:r>
              <a:rPr lang="pt-BR" altLang="pt-BR" dirty="0"/>
              <a:t>Possui um linguagem para manipular registros e relações</a:t>
            </a:r>
          </a:p>
          <a:p>
            <a:pPr lvl="1"/>
            <a:r>
              <a:rPr lang="pt-BR" altLang="pt-BR" dirty="0"/>
              <a:t>Provê independência de dados</a:t>
            </a:r>
          </a:p>
          <a:p>
            <a:endParaRPr lang="pt-BR" altLang="pt-BR" b="1" dirty="0"/>
          </a:p>
          <a:p>
            <a:r>
              <a:rPr lang="pt-BR" altLang="pt-BR" b="1" dirty="0"/>
              <a:t>O modelo relacional ainda </a:t>
            </a:r>
            <a:br>
              <a:rPr lang="pt-BR" altLang="pt-BR" b="1" dirty="0"/>
            </a:br>
            <a:r>
              <a:rPr lang="pt-BR" altLang="pt-BR" b="1" dirty="0"/>
              <a:t>é o mais comum no mercado</a:t>
            </a:r>
            <a:endParaRPr lang="en-US" altLang="pt-BR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20E7-A924-4018-9626-4A32B5517D9B}" type="slidenum">
              <a:rPr lang="en-US" altLang="pt-BR"/>
              <a:pPr/>
              <a:t>30</a:t>
            </a:fld>
            <a:endParaRPr lang="en-US" altLang="pt-BR"/>
          </a:p>
        </p:txBody>
      </p:sp>
      <p:pic>
        <p:nvPicPr>
          <p:cNvPr id="10242" name="Picture 2" descr="http://www.datanami.com/wp-content/uploads/2013/12/r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51846"/>
            <a:ext cx="2860265" cy="22062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66649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encrypted-tbn3.gstatic.com/images?q=tbn:ANd9GcTwIyeKHXysvNYO1pAXzY2-XgD3sl5pcCZxB0Z2AVZkd4DO_z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2124"/>
            <a:ext cx="6059337" cy="60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11960" y="1959470"/>
            <a:ext cx="4919946" cy="2924646"/>
          </a:xfrm>
        </p:spPr>
        <p:txBody>
          <a:bodyPr>
            <a:normAutofit/>
          </a:bodyPr>
          <a:lstStyle/>
          <a:p>
            <a: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de um SGBDR</a:t>
            </a:r>
            <a:b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(Arquitetura </a:t>
            </a:r>
            <a:b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SGBD)</a:t>
            </a:r>
            <a:endParaRPr lang="en-US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39DE12C-95D6-4CDE-817A-6AC81C9DE3F7}" type="slidenum">
              <a:rPr lang="en-US" altLang="pt-BR"/>
              <a:pPr/>
              <a:t>31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13756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Instâncias e Esquemas</a:t>
            </a:r>
            <a:endParaRPr lang="en-US" altLang="pt-BR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Os bancos de dados mudam a medida que informações são inseridas ou apagadas</a:t>
            </a:r>
          </a:p>
          <a:p>
            <a:pPr lvl="1"/>
            <a:r>
              <a:rPr lang="pt-BR" altLang="pt-BR" dirty="0"/>
              <a:t>A coleção de informações armazenadas é chamada de </a:t>
            </a:r>
            <a:r>
              <a:rPr lang="pt-BR" altLang="pt-BR" b="1" i="1" dirty="0"/>
              <a:t>INSTÂNCIA</a:t>
            </a:r>
            <a:r>
              <a:rPr lang="pt-BR" altLang="pt-BR" dirty="0"/>
              <a:t> do banco de dados (mudam com frequência)</a:t>
            </a:r>
          </a:p>
          <a:p>
            <a:pPr lvl="1"/>
            <a:r>
              <a:rPr lang="pt-BR" altLang="pt-BR" dirty="0"/>
              <a:t>O projeto geral do banco de dados é chamado </a:t>
            </a:r>
            <a:r>
              <a:rPr lang="pt-BR" altLang="pt-BR" b="1" i="1" dirty="0"/>
              <a:t>ESQUEMA</a:t>
            </a:r>
            <a:r>
              <a:rPr lang="pt-BR" altLang="pt-BR" dirty="0"/>
              <a:t> do banco de dados (não mudam com frequência)</a:t>
            </a:r>
            <a:endParaRPr lang="en-US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03B9-CD6A-4B57-9B72-770220E8E386}" type="slidenum">
              <a:rPr lang="en-US" altLang="pt-BR"/>
              <a:pPr/>
              <a:t>32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5320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Linguagem de Definição de Dados (DDL) </a:t>
            </a:r>
            <a:endParaRPr lang="en-US" altLang="pt-BR" sz="32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Um dicionário de dados contém </a:t>
            </a:r>
            <a:r>
              <a:rPr lang="pt-BR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metadados</a:t>
            </a:r>
            <a:r>
              <a:rPr lang="pt-BR" altLang="pt-BR" dirty="0"/>
              <a:t>, (dados sobre os dados)</a:t>
            </a:r>
          </a:p>
          <a:p>
            <a:r>
              <a:rPr lang="pt-BR" altLang="pt-BR" dirty="0"/>
              <a:t>Um catálogo contém </a:t>
            </a: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metadados</a:t>
            </a:r>
            <a:r>
              <a:rPr lang="pt-BR" altLang="pt-BR" dirty="0"/>
              <a:t> sobre estruturas e estatísticas do SGBD</a:t>
            </a:r>
          </a:p>
          <a:p>
            <a:endParaRPr lang="pt-BR" altLang="pt-BR" dirty="0"/>
          </a:p>
          <a:p>
            <a:r>
              <a:rPr lang="pt-BR" altLang="pt-BR" dirty="0"/>
              <a:t>Estes dicionários (diretório) são consultados antes  que os dados sejam lidos ou modificados no SGBD</a:t>
            </a:r>
            <a:endParaRPr lang="en-US" altLang="pt-BR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1564-5992-4F07-B7A3-4478075219AA}" type="slidenum">
              <a:rPr lang="en-US" altLang="pt-BR"/>
              <a:pPr/>
              <a:t>33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89893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 Geral do sistema</a:t>
            </a:r>
            <a:endParaRPr lang="en-US" altLang="pt-B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Gerenciador de arquivos</a:t>
            </a:r>
          </a:p>
          <a:p>
            <a:r>
              <a:rPr lang="pt-BR" altLang="pt-BR"/>
              <a:t>Gerenciador do banco de dados</a:t>
            </a:r>
          </a:p>
          <a:p>
            <a:r>
              <a:rPr lang="pt-BR" altLang="pt-BR"/>
              <a:t>Processador de consultas</a:t>
            </a:r>
          </a:p>
          <a:p>
            <a:r>
              <a:rPr lang="pt-BR" altLang="pt-BR"/>
              <a:t>Pré-compilador da DML</a:t>
            </a:r>
          </a:p>
          <a:p>
            <a:r>
              <a:rPr lang="pt-BR" altLang="pt-BR"/>
              <a:t>Compilador da DDL</a:t>
            </a:r>
          </a:p>
          <a:p>
            <a:pPr lvl="1"/>
            <a:r>
              <a:rPr lang="pt-BR" altLang="pt-BR"/>
              <a:t>Arquivos de dados</a:t>
            </a:r>
          </a:p>
          <a:p>
            <a:pPr lvl="1"/>
            <a:r>
              <a:rPr lang="pt-BR" altLang="pt-BR"/>
              <a:t>Dicionário de dados</a:t>
            </a:r>
          </a:p>
          <a:p>
            <a:pPr lvl="1"/>
            <a:r>
              <a:rPr lang="pt-BR" altLang="pt-BR"/>
              <a:t>Índices </a:t>
            </a:r>
          </a:p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2093-B225-44C6-877B-E7FA36CA7A98}" type="slidenum">
              <a:rPr lang="en-US" altLang="pt-BR"/>
              <a:pPr/>
              <a:t>34</a:t>
            </a:fld>
            <a:endParaRPr lang="en-US" altLang="pt-BR"/>
          </a:p>
        </p:txBody>
      </p:sp>
      <p:pic>
        <p:nvPicPr>
          <p:cNvPr id="2050" name="Picture 2" descr="http://www.simpsoncrazy.com/content/lists/dictionary-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14051"/>
            <a:ext cx="3438248" cy="38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980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48" y="2214554"/>
            <a:ext cx="7772400" cy="17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IH 1808 – Banco de Dados</a:t>
            </a:r>
            <a:b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Atividades Recomendadas – Parte II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4643446"/>
            <a:ext cx="7992888" cy="1809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</a:rPr>
              <a:t>Leitura dos capítulos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</a:rPr>
              <a:t> III e IV do </a:t>
            </a:r>
            <a:r>
              <a:rPr kumimoji="0" lang="pt-BR" sz="3200" b="1" i="0" u="none" strike="noStrike" kern="1200" cap="none" spc="0" normalizeH="0" noProof="0" dirty="0" err="1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</a:rPr>
              <a:t>Navathe</a:t>
            </a:r>
            <a:endParaRPr kumimoji="0" lang="pt-BR" sz="3200" b="1" i="0" u="none" strike="noStrike" kern="1200" cap="none" spc="0" normalizeH="0" noProof="0" dirty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Leitura dos capítulos </a:t>
            </a:r>
            <a:r>
              <a:rPr lang="pt-BR" sz="32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xxxx</a:t>
            </a:r>
            <a:r>
              <a:rPr lang="pt-BR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 </a:t>
            </a:r>
            <a:r>
              <a:rPr lang="pt-BR" sz="32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Heuser</a:t>
            </a:r>
            <a:endParaRPr lang="pt-BR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1" i="0" u="none" strike="noStrike" kern="1200" cap="none" spc="0" normalizeH="0" noProof="0" dirty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Exercícios dos capítulos III e IV do </a:t>
            </a:r>
            <a:r>
              <a:rPr lang="pt-BR" sz="32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Navathe</a:t>
            </a:r>
            <a:endParaRPr lang="pt-BR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Exercícios dos capítulos </a:t>
            </a:r>
            <a:r>
              <a:rPr lang="pt-BR" sz="32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xxxx</a:t>
            </a:r>
            <a:r>
              <a:rPr lang="pt-BR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 </a:t>
            </a:r>
            <a:r>
              <a:rPr lang="pt-BR" sz="32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Heuser</a:t>
            </a:r>
            <a:endParaRPr lang="pt-BR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pt-BR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0" algn="ctr">
              <a:lnSpc>
                <a:spcPct val="80000"/>
              </a:lnSpc>
              <a:spcBef>
                <a:spcPct val="20000"/>
              </a:spcBef>
              <a:defRPr/>
            </a:pPr>
            <a:endParaRPr kumimoji="0" lang="pt-BR" sz="3200" b="1" i="0" u="none" strike="noStrike" kern="1200" cap="none" spc="0" normalizeH="0" noProof="0" dirty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</p:txBody>
      </p:sp>
      <p:pic>
        <p:nvPicPr>
          <p:cNvPr id="7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60648"/>
            <a:ext cx="3525938" cy="150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211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077C6-2224-479F-9F6A-3B213707ECF7}" type="slidenum">
              <a:rPr lang="pt-BR" altLang="pt-BR"/>
              <a:pPr/>
              <a:t>4</a:t>
            </a:fld>
            <a:endParaRPr lang="pt-BR" altLang="pt-BR"/>
          </a:p>
        </p:txBody>
      </p:sp>
      <p:pic>
        <p:nvPicPr>
          <p:cNvPr id="3082" name="Picture 10" descr="F:\PUBLISH\Pearson_Slides\Elmassi\imagens\cap03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2"/>
            <a:ext cx="5697672" cy="6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ão 2 4"/>
          <p:cNvSpPr/>
          <p:nvPr/>
        </p:nvSpPr>
        <p:spPr>
          <a:xfrm>
            <a:off x="6918909" y="3750035"/>
            <a:ext cx="1597502" cy="1635172"/>
          </a:xfrm>
          <a:prstGeom prst="irregularSeal2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259752" y="3999464"/>
            <a:ext cx="2915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711856" y="2780928"/>
            <a:ext cx="2209056" cy="2880320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a Direita 1"/>
          <p:cNvSpPr/>
          <p:nvPr/>
        </p:nvSpPr>
        <p:spPr>
          <a:xfrm rot="10800000">
            <a:off x="5672134" y="2148805"/>
            <a:ext cx="2844277" cy="16338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22765" y="2567880"/>
            <a:ext cx="1624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Nosso foco </a:t>
            </a:r>
          </a:p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aqui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-108520" y="230048"/>
            <a:ext cx="9252519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Fases do projeto de um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7910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C370-E9D3-432C-ACA1-4F7DE2280C65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3.2    Um diagrama do esquema ER para o banco de dados </a:t>
            </a:r>
            <a:r>
              <a:rPr lang="pt-BR" altLang="pt-BR" sz="1300">
                <a:latin typeface="Arial" panose="020B0604020202020204" pitchFamily="34" charset="0"/>
              </a:rPr>
              <a:t>EMPRESA</a:t>
            </a:r>
            <a:r>
              <a:rPr lang="pt-BR" altLang="pt-BR" sz="1300" b="1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111" name="Picture 15" descr="F:\PUBLISH\Pearson_Slides\Elmassi\imagens\cap0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4" b="4027"/>
          <a:stretch>
            <a:fillRect/>
          </a:stretch>
        </p:blipFill>
        <p:spPr bwMode="auto">
          <a:xfrm>
            <a:off x="1524000" y="685800"/>
            <a:ext cx="6629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9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B2CC-D68D-4791-8E49-3FC5687165D2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3.3    Duas entidades, empregado </a:t>
            </a:r>
            <a:r>
              <a:rPr lang="pt-BR" altLang="pt-BR" sz="1300" b="1" i="1">
                <a:latin typeface="Arial" panose="020B0604020202020204" pitchFamily="34" charset="0"/>
              </a:rPr>
              <a:t>e</a:t>
            </a:r>
            <a:r>
              <a:rPr lang="pt-BR" altLang="pt-BR" sz="800">
                <a:latin typeface="Arial" panose="020B0604020202020204" pitchFamily="34" charset="0"/>
              </a:rPr>
              <a:t>1</a:t>
            </a:r>
            <a:r>
              <a:rPr lang="pt-BR" altLang="pt-BR" sz="1300" b="1">
                <a:latin typeface="Arial" panose="020B0604020202020204" pitchFamily="34" charset="0"/>
              </a:rPr>
              <a:t> e empresa </a:t>
            </a:r>
            <a:r>
              <a:rPr lang="pt-BR" altLang="pt-BR" sz="1300" b="1" i="1">
                <a:latin typeface="Arial" panose="020B0604020202020204" pitchFamily="34" charset="0"/>
              </a:rPr>
              <a:t>c</a:t>
            </a:r>
            <a:r>
              <a:rPr lang="pt-BR" altLang="pt-BR" sz="800">
                <a:latin typeface="Arial" panose="020B0604020202020204" pitchFamily="34" charset="0"/>
              </a:rPr>
              <a:t>1</a:t>
            </a:r>
            <a:r>
              <a:rPr lang="pt-BR" altLang="pt-BR" sz="1300" b="1">
                <a:latin typeface="Arial" panose="020B0604020202020204" pitchFamily="34" charset="0"/>
              </a:rPr>
              <a:t>, e seus atributos.</a:t>
            </a:r>
          </a:p>
        </p:txBody>
      </p:sp>
      <p:pic>
        <p:nvPicPr>
          <p:cNvPr id="5134" name="Picture 14" descr="F:\PUBLISH\Pearson_Slides\Elmassi\imagens\cap03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b="10143"/>
          <a:stretch>
            <a:fillRect/>
          </a:stretch>
        </p:blipFill>
        <p:spPr bwMode="auto">
          <a:xfrm>
            <a:off x="838200" y="2667000"/>
            <a:ext cx="7720013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2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59454-D3B8-4867-843F-2F36A833EAD1}" type="slidenum">
              <a:rPr lang="pt-BR" altLang="pt-BR"/>
              <a:pPr/>
              <a:t>7</a:t>
            </a:fld>
            <a:endParaRPr lang="pt-BR" altLang="pt-BR"/>
          </a:p>
        </p:txBody>
      </p:sp>
      <p:pic>
        <p:nvPicPr>
          <p:cNvPr id="16392" name="Picture 8" descr="F:\PUBLISH\Pearson_Slides\Elmassi\imagens\cap03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2" b="11032"/>
          <a:stretch>
            <a:fillRect/>
          </a:stretch>
        </p:blipFill>
        <p:spPr bwMode="auto">
          <a:xfrm>
            <a:off x="1981200" y="1828800"/>
            <a:ext cx="5148263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3.4    Uma hierarquia de atributos compostos.</a:t>
            </a:r>
          </a:p>
        </p:txBody>
      </p:sp>
    </p:spTree>
    <p:extLst>
      <p:ext uri="{BB962C8B-B14F-4D97-AF65-F5344CB8AC3E}">
        <p14:creationId xmlns:p14="http://schemas.microsoft.com/office/powerpoint/2010/main" val="39425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12F7B-2975-4623-947E-0352A64B9D26}" type="slidenum">
              <a:rPr lang="pt-BR" altLang="pt-BR"/>
              <a:pPr/>
              <a:t>8</a:t>
            </a:fld>
            <a:endParaRPr lang="pt-BR" altLang="pt-BR"/>
          </a:p>
        </p:txBody>
      </p:sp>
      <p:pic>
        <p:nvPicPr>
          <p:cNvPr id="32770" name="Picture 2" descr="F:\PUBLISH\Pearson_Slides\Elmassi\imagens\cap03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3" b="27272"/>
          <a:stretch>
            <a:fillRect/>
          </a:stretch>
        </p:blipFill>
        <p:spPr bwMode="auto">
          <a:xfrm>
            <a:off x="2667000" y="2362200"/>
            <a:ext cx="43148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705600" cy="2905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3.5    Um atributo complexo: EnderecoFone</a:t>
            </a:r>
          </a:p>
        </p:txBody>
      </p:sp>
    </p:spTree>
    <p:extLst>
      <p:ext uri="{BB962C8B-B14F-4D97-AF65-F5344CB8AC3E}">
        <p14:creationId xmlns:p14="http://schemas.microsoft.com/office/powerpoint/2010/main" val="57687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922C7-9CFB-4C23-B7CE-9E9CAE8B0FCA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676400" y="228600"/>
            <a:ext cx="6705600" cy="488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00" b="1">
                <a:latin typeface="Arial" panose="020B0604020202020204" pitchFamily="34" charset="0"/>
              </a:rPr>
              <a:t>Figura 3.6   Dois tipos entidade, </a:t>
            </a:r>
            <a:r>
              <a:rPr lang="pt-BR" altLang="pt-BR" sz="1300">
                <a:latin typeface="Arial" panose="020B0604020202020204" pitchFamily="34" charset="0"/>
              </a:rPr>
              <a:t>EMPREGADO</a:t>
            </a:r>
            <a:r>
              <a:rPr lang="pt-BR" altLang="pt-BR" sz="1300" b="1">
                <a:latin typeface="Arial" panose="020B0604020202020204" pitchFamily="34" charset="0"/>
              </a:rPr>
              <a:t> e </a:t>
            </a:r>
            <a:r>
              <a:rPr lang="pt-BR" altLang="pt-BR" sz="1300">
                <a:latin typeface="Arial" panose="020B0604020202020204" pitchFamily="34" charset="0"/>
              </a:rPr>
              <a:t>EMPRESA</a:t>
            </a:r>
            <a:r>
              <a:rPr lang="pt-BR" altLang="pt-BR" sz="1300" b="1">
                <a:latin typeface="Arial" panose="020B0604020202020204" pitchFamily="34" charset="0"/>
              </a:rPr>
              <a:t>, e algumas </a:t>
            </a:r>
            <a:br>
              <a:rPr lang="pt-BR" altLang="pt-BR" sz="1300" b="1">
                <a:latin typeface="Arial" panose="020B0604020202020204" pitchFamily="34" charset="0"/>
              </a:rPr>
            </a:br>
            <a:r>
              <a:rPr lang="pt-BR" altLang="pt-BR" sz="1300" b="1">
                <a:latin typeface="Arial" panose="020B0604020202020204" pitchFamily="34" charset="0"/>
              </a:rPr>
              <a:t>                    entidades-membro de cada um.</a:t>
            </a:r>
          </a:p>
        </p:txBody>
      </p:sp>
      <p:pic>
        <p:nvPicPr>
          <p:cNvPr id="6159" name="Picture 15" descr="F:\PUBLISH\Pearson_Slides\Elmassi\imagens\cap030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8" r="1633" b="6696"/>
          <a:stretch>
            <a:fillRect/>
          </a:stretch>
        </p:blipFill>
        <p:spPr bwMode="auto">
          <a:xfrm>
            <a:off x="1143000" y="1981200"/>
            <a:ext cx="6858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20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30011</TotalTime>
  <Words>700</Words>
  <Application>Microsoft Office PowerPoint</Application>
  <PresentationFormat>Apresentação na tela (4:3)</PresentationFormat>
  <Paragraphs>142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Calibri</vt:lpstr>
      <vt:lpstr>Times New Roman</vt:lpstr>
      <vt:lpstr>Wingdings</vt:lpstr>
      <vt:lpstr>Tema do Office</vt:lpstr>
      <vt:lpstr>Apresentação do PowerPoint</vt:lpstr>
      <vt:lpstr>Conceitos Básicos – Parte II</vt:lpstr>
      <vt:lpstr>Nossos objetivos neste módulo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Banco de Dados</vt:lpstr>
      <vt:lpstr>Muitas questões.....</vt:lpstr>
      <vt:lpstr>Projetando um BD – visão top down!</vt:lpstr>
      <vt:lpstr>Abstração de Dados</vt:lpstr>
      <vt:lpstr>Modelos de Dados (visão geral)</vt:lpstr>
      <vt:lpstr>Diferença entre os Modelos</vt:lpstr>
      <vt:lpstr>Funções de um SGBDR (Arquitetura  SGBD)</vt:lpstr>
      <vt:lpstr>Instâncias e Esquemas</vt:lpstr>
      <vt:lpstr>Linguagem de Definição de Dados (DDL) </vt:lpstr>
      <vt:lpstr>Estrutura Geral do sistema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serra</dc:creator>
  <cp:lastModifiedBy>Sergio Serra</cp:lastModifiedBy>
  <cp:revision>53</cp:revision>
  <dcterms:created xsi:type="dcterms:W3CDTF">2011-08-14T19:08:26Z</dcterms:created>
  <dcterms:modified xsi:type="dcterms:W3CDTF">2019-09-06T16:53:40Z</dcterms:modified>
</cp:coreProperties>
</file>