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r6bGY5ohRxE6kJ6FddmWsTeIp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685800" y="240379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None/>
              <a:defRPr i="1">
                <a:solidFill>
                  <a:srgbClr val="CCCCC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title"/>
          </p:nvPr>
        </p:nvSpPr>
        <p:spPr>
          <a:xfrm>
            <a:off x="457200" y="129775"/>
            <a:ext cx="8272200" cy="777600"/>
          </a:xfrm>
          <a:prstGeom prst="rect">
            <a:avLst/>
          </a:prstGeom>
          <a:solidFill>
            <a:srgbClr val="1F3E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457200" y="1034288"/>
            <a:ext cx="82296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  <a:defRPr>
                <a:solidFill>
                  <a:srgbClr val="000000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85600" y="4440200"/>
            <a:ext cx="503700" cy="6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8"/>
          <p:cNvSpPr/>
          <p:nvPr/>
        </p:nvSpPr>
        <p:spPr>
          <a:xfrm>
            <a:off x="0" y="5098700"/>
            <a:ext cx="9144000" cy="66000"/>
          </a:xfrm>
          <a:prstGeom prst="rect">
            <a:avLst/>
          </a:prstGeom>
          <a:solidFill>
            <a:srgbClr val="1F3E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6452000" y="46577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21" name="Google Shape;2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85600" y="4440200"/>
            <a:ext cx="503700" cy="6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9"/>
          <p:cNvSpPr/>
          <p:nvPr/>
        </p:nvSpPr>
        <p:spPr>
          <a:xfrm>
            <a:off x="0" y="5098700"/>
            <a:ext cx="9144000" cy="66000"/>
          </a:xfrm>
          <a:prstGeom prst="rect">
            <a:avLst/>
          </a:prstGeom>
          <a:solidFill>
            <a:srgbClr val="1F3E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457200" y="129775"/>
            <a:ext cx="8272200" cy="777600"/>
          </a:xfrm>
          <a:prstGeom prst="rect">
            <a:avLst/>
          </a:prstGeom>
          <a:solidFill>
            <a:srgbClr val="1F3E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85600" y="4440200"/>
            <a:ext cx="503700" cy="6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/>
          <p:nvPr/>
        </p:nvSpPr>
        <p:spPr>
          <a:xfrm>
            <a:off x="0" y="5098700"/>
            <a:ext cx="9144000" cy="66000"/>
          </a:xfrm>
          <a:prstGeom prst="rect">
            <a:avLst/>
          </a:prstGeom>
          <a:solidFill>
            <a:srgbClr val="1F3E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 txBox="1"/>
          <p:nvPr>
            <p:ph type="title"/>
          </p:nvPr>
        </p:nvSpPr>
        <p:spPr>
          <a:xfrm>
            <a:off x="457200" y="129775"/>
            <a:ext cx="8272200" cy="777600"/>
          </a:xfrm>
          <a:prstGeom prst="rect">
            <a:avLst/>
          </a:prstGeom>
          <a:solidFill>
            <a:srgbClr val="1F3E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 section ">
  <p:cSld name="CUSTOM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8975" y="51225"/>
            <a:ext cx="7353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/>
          <p:nvPr>
            <p:ph type="title"/>
          </p:nvPr>
        </p:nvSpPr>
        <p:spPr>
          <a:xfrm>
            <a:off x="685800" y="26324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6000">
                <a:solidFill>
                  <a:srgbClr val="1F3E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subTitle"/>
          </p:nvPr>
        </p:nvSpPr>
        <p:spPr>
          <a:xfrm>
            <a:off x="685800" y="1743800"/>
            <a:ext cx="77724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idx="1" type="body"/>
          </p:nvPr>
        </p:nvSpPr>
        <p:spPr>
          <a:xfrm>
            <a:off x="457200" y="129680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  <a:defRPr b="0" i="0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6"/>
          <p:cNvSpPr/>
          <p:nvPr/>
        </p:nvSpPr>
        <p:spPr>
          <a:xfrm>
            <a:off x="0" y="5098700"/>
            <a:ext cx="9144000" cy="66000"/>
          </a:xfrm>
          <a:prstGeom prst="rect">
            <a:avLst/>
          </a:prstGeom>
          <a:solidFill>
            <a:srgbClr val="1F3E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6"/>
          <p:cNvSpPr txBox="1"/>
          <p:nvPr>
            <p:ph type="title"/>
          </p:nvPr>
        </p:nvSpPr>
        <p:spPr>
          <a:xfrm>
            <a:off x="457200" y="129775"/>
            <a:ext cx="8272200" cy="777600"/>
          </a:xfrm>
          <a:prstGeom prst="rect">
            <a:avLst/>
          </a:prstGeom>
          <a:solidFill>
            <a:srgbClr val="1F3E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685800" y="2194068"/>
            <a:ext cx="7772400" cy="884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Sistema de gestión de bases de datos para una cadena de tiendas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/>
          </a:p>
        </p:txBody>
      </p:sp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747750" y="324751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Daniel Santa Rendón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Daniel Torres González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Bases de Datos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2019-I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>
            <a:off x="457200" y="129775"/>
            <a:ext cx="8272200" cy="777600"/>
          </a:xfrm>
          <a:prstGeom prst="rect">
            <a:avLst/>
          </a:prstGeom>
          <a:solidFill>
            <a:srgbClr val="1F3E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600"/>
              <a:t>Información General</a:t>
            </a:r>
            <a:endParaRPr sz="3600"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>
            <a:off x="457200" y="1034288"/>
            <a:ext cx="82296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134F5C"/>
                </a:solidFill>
              </a:rPr>
              <a:t>Objetivo General: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1"/>
                </a:solidFill>
              </a:rPr>
              <a:t>Gestionar el inventario, la compra y la venta de artículos en una cadena de tiendas; lo que significa soportar paso a paso el proceso desde que se compra hasta que se entrega la mercancía.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134F5C"/>
                </a:solidFill>
              </a:rPr>
              <a:t>Objetivos específicos: </a:t>
            </a:r>
            <a:endParaRPr sz="1800"/>
          </a:p>
          <a:p>
            <a:pPr indent="-2603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/>
              <a:t>Ofrecer servicio de compra online y servicio a domicilio a los clientes registrados.</a:t>
            </a:r>
            <a:endParaRPr sz="1700"/>
          </a:p>
          <a:p>
            <a:pPr indent="-2603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/>
              <a:t>Llevar la evidencia de las ventas hechas en el establecimiento y a través del servicio a domicilio.</a:t>
            </a:r>
            <a:endParaRPr sz="1700"/>
          </a:p>
          <a:p>
            <a:pPr indent="-2603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/>
              <a:t>Tener registro de los artículos en el inventario y mercancía en camino.</a:t>
            </a:r>
            <a:endParaRPr sz="1700"/>
          </a:p>
          <a:p>
            <a:pPr indent="-2603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/>
              <a:t>Ofrecer estadísticas e información para la toma de decisiones. </a:t>
            </a:r>
            <a:endParaRPr sz="1700"/>
          </a:p>
          <a:p>
            <a:pPr indent="-2603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/>
              <a:t>Manejar múltiples métodos de pago</a:t>
            </a:r>
            <a:endParaRPr sz="1700"/>
          </a:p>
          <a:p>
            <a:pPr indent="-2603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/>
              <a:t>Implementar un sistema de promociones periódicas que se muestran en la página web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457200" y="129775"/>
            <a:ext cx="8272200" cy="777600"/>
          </a:xfrm>
          <a:prstGeom prst="rect">
            <a:avLst/>
          </a:prstGeom>
          <a:solidFill>
            <a:srgbClr val="1F3E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600"/>
              <a:t>Alcance Esperado</a:t>
            </a:r>
            <a:endParaRPr sz="3600"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457200" y="1034288"/>
            <a:ext cx="82296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Comprar mercancía:</a:t>
            </a:r>
            <a:r>
              <a:rPr lang="en" sz="1800"/>
              <a:t> Surtir el inventario de una tienda cuando se requieran nuevos productos.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Inventario: </a:t>
            </a:r>
            <a:r>
              <a:rPr lang="en" sz="1800">
                <a:solidFill>
                  <a:schemeClr val="dk1"/>
                </a:solidFill>
              </a:rPr>
              <a:t>Tener registro de cada producto en existencia. 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Gestión de domicilios:</a:t>
            </a:r>
            <a:r>
              <a:rPr lang="en" sz="1800">
                <a:solidFill>
                  <a:schemeClr val="dk1"/>
                </a:solidFill>
              </a:rPr>
              <a:t> Por medio de un login, permitir que los clientes pidan sus compras online y sean llevadas a su residencia a la hora y día que elijan. Permitir que el cliente modifique o cancele su pedido.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Ventas de productos:</a:t>
            </a:r>
            <a:r>
              <a:rPr lang="en" sz="1800">
                <a:solidFill>
                  <a:schemeClr val="dk1"/>
                </a:solidFill>
              </a:rPr>
              <a:t> Quitar los productos del inventario que se venden, ya sea en el establecimiento o a través del servicio a domicilio.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Estadísticas e información de interés para el cliente: </a:t>
            </a:r>
            <a:r>
              <a:rPr lang="en" sz="1800">
                <a:solidFill>
                  <a:schemeClr val="dk1"/>
                </a:solidFill>
              </a:rPr>
              <a:t>Productos en promoción, descuentos, compras realizadas, días que no se presta servicio, etc.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Estadísticas e información para las tiendas: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Producto más vendido, horarios de más actividad, cantidad de artículos vendidos y ganancias y gastos de cada tienda por periodos de tiempo, etc.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idx="1" type="body"/>
          </p:nvPr>
        </p:nvSpPr>
        <p:spPr>
          <a:xfrm>
            <a:off x="457200" y="1048325"/>
            <a:ext cx="39945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134F5C"/>
                </a:solidFill>
              </a:rPr>
              <a:t>Volúmenes de datos</a:t>
            </a:r>
            <a:endParaRPr sz="2400">
              <a:solidFill>
                <a:srgbClr val="134F5C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Se requiere mínimo un administrador por tienda.</a:t>
            </a:r>
            <a:endParaRPr sz="1700">
              <a:solidFill>
                <a:srgbClr val="134F5C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La cadena de tiendas contará con 19 puntos distribuidos en Colombia.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Cada punto contará con un total de 8.000 tipos productos y la cantidad de unidades de cada producto será independiente en cada punto de venta.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Se espera en promedio el registro de 1000 clientes por mes.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Char char="●"/>
            </a:pPr>
            <a:r>
              <a:rPr lang="en" sz="1700"/>
              <a:t>Se atienden alrededor de 75.000 clientes diarios.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8" name="Google Shape;58;p4"/>
          <p:cNvSpPr txBox="1"/>
          <p:nvPr>
            <p:ph idx="2" type="body"/>
          </p:nvPr>
        </p:nvSpPr>
        <p:spPr>
          <a:xfrm>
            <a:off x="4673274" y="1048325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134F5C"/>
                </a:solidFill>
              </a:rPr>
              <a:t>Requisitos no Funcionales.</a:t>
            </a:r>
            <a:endParaRPr sz="1800">
              <a:solidFill>
                <a:srgbClr val="134F5C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El sistema debe soportar 150 ventas simultáneas.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Si la tienda hace una compra para surtir, debe verificarse el usuario.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" sz="1800"/>
              <a:t>El sistema no debe quedar atado a un SGBD en particular.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●"/>
            </a:pPr>
            <a:r>
              <a:rPr lang="en" sz="1800"/>
              <a:t>El administrador debe tener medidas de seguridad adicionales.</a:t>
            </a:r>
            <a:endParaRPr sz="1800"/>
          </a:p>
        </p:txBody>
      </p:sp>
      <p:sp>
        <p:nvSpPr>
          <p:cNvPr id="59" name="Google Shape;59;p4"/>
          <p:cNvSpPr txBox="1"/>
          <p:nvPr>
            <p:ph type="title"/>
          </p:nvPr>
        </p:nvSpPr>
        <p:spPr>
          <a:xfrm>
            <a:off x="457200" y="129775"/>
            <a:ext cx="8272200" cy="777600"/>
          </a:xfrm>
          <a:prstGeom prst="rect">
            <a:avLst/>
          </a:prstGeom>
          <a:solidFill>
            <a:srgbClr val="1F3E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600"/>
              <a:t>Alcance Esperado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/>
        </p:nvSpPr>
        <p:spPr>
          <a:xfrm>
            <a:off x="2822550" y="1573378"/>
            <a:ext cx="3498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" sz="3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...gracias.</a:t>
            </a:r>
            <a:endParaRPr b="0" i="1" sz="3600" u="none" cap="none" strike="noStrik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 UdeA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