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0" r:id="rId2"/>
    <p:sldMasterId id="2147483653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30275213" cy="42840275"/>
  <p:notesSz cx="6858000" cy="9144000"/>
  <p:defaultTextStyle>
    <a:defPPr>
      <a:defRPr lang="en-US"/>
    </a:defPPr>
    <a:lvl1pPr marL="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orient="horz" pos="26236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pos="401" userDrawn="1">
          <p15:clr>
            <a:srgbClr val="A4A3A4"/>
          </p15:clr>
        </p15:guide>
        <p15:guide id="6" pos="18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12D"/>
    <a:srgbClr val="DC202C"/>
    <a:srgbClr val="E85E68"/>
    <a:srgbClr val="EF8D94"/>
    <a:srgbClr val="F6C0C4"/>
    <a:srgbClr val="D9EAF7"/>
    <a:srgbClr val="FDF6E3"/>
    <a:srgbClr val="DE202D"/>
    <a:srgbClr val="DB0000"/>
    <a:srgbClr val="E8E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94" autoAdjust="0"/>
  </p:normalViewPr>
  <p:slideViewPr>
    <p:cSldViewPr snapToGrid="0" snapToObjects="1" showGuides="1">
      <p:cViewPr>
        <p:scale>
          <a:sx n="17" d="100"/>
          <a:sy n="17" d="100"/>
        </p:scale>
        <p:origin x="2626" y="-336"/>
      </p:cViewPr>
      <p:guideLst>
        <p:guide orient="horz" pos="4320"/>
        <p:guide orient="horz" pos="375"/>
        <p:guide orient="horz" pos="26236"/>
        <p:guide orient="horz"/>
        <p:guide pos="401"/>
        <p:guide pos="18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3" d="100"/>
          <a:sy n="53" d="100"/>
        </p:scale>
        <p:origin x="2922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49205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298410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44761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59681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746023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2895229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044432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193637" algn="l" defTabSz="42984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5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Quick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1" y="7592433"/>
            <a:ext cx="14299153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3" y="6852877"/>
            <a:ext cx="1428786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1429135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353328" y="6852877"/>
            <a:ext cx="14287682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353328" y="7592433"/>
            <a:ext cx="1428768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353329" y="18518879"/>
            <a:ext cx="14283756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347853" y="19312838"/>
            <a:ext cx="14289232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364405" y="33419384"/>
            <a:ext cx="14276605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353329" y="34233361"/>
            <a:ext cx="14283756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623691" y="19292105"/>
            <a:ext cx="1430038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090900" y="4114382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090900" y="2560646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4090900" y="493361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67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692" y="7887676"/>
            <a:ext cx="6936975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6214" y="7093712"/>
            <a:ext cx="6931501" cy="783684"/>
          </a:xfrm>
          <a:prstGeom prst="rect">
            <a:avLst/>
          </a:prstGeom>
          <a:noFill/>
        </p:spPr>
        <p:txBody>
          <a:bodyPr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22595" y="19248458"/>
            <a:ext cx="6938069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36211" y="18496282"/>
            <a:ext cx="6932594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992579" y="7877345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992581" y="7093712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992581" y="28220808"/>
            <a:ext cx="14292247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992581" y="27426849"/>
            <a:ext cx="14292247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2710790" y="7093712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22710790" y="7887676"/>
            <a:ext cx="6930218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2706864" y="18574660"/>
            <a:ext cx="6930218" cy="800948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2751309" y="19368620"/>
            <a:ext cx="687992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2710790" y="34031457"/>
            <a:ext cx="6930218" cy="783684"/>
          </a:xfrm>
          <a:prstGeom prst="rect">
            <a:avLst/>
          </a:prstGeom>
          <a:noFill/>
        </p:spPr>
        <p:txBody>
          <a:bodyPr wrap="square" lIns="89551" tIns="89551" rIns="89551" bIns="89551" anchor="t" anchorCtr="0">
            <a:spAutoFit/>
          </a:bodyPr>
          <a:lstStyle>
            <a:lvl1pPr marL="0" indent="0" algn="ctr">
              <a:buNone/>
              <a:defRPr sz="39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22697538" y="34894178"/>
            <a:ext cx="6933690" cy="898371"/>
          </a:xfrm>
          <a:prstGeom prst="rect">
            <a:avLst/>
          </a:prstGeom>
        </p:spPr>
        <p:txBody>
          <a:bodyPr wrap="square" lIns="223877" tIns="223877" rIns="223877" bIns="223877" anchor="t" anchorCtr="0">
            <a:spAutoFit/>
          </a:bodyPr>
          <a:lstStyle>
            <a:lvl1pPr marL="0" indent="0">
              <a:buNone/>
              <a:defRPr sz="2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55191" indent="-559688">
              <a:defRPr sz="2500">
                <a:latin typeface="Trebuchet MS" pitchFamily="34" charset="0"/>
              </a:defRPr>
            </a:lvl2pPr>
            <a:lvl3pPr marL="2014879" indent="-559688">
              <a:defRPr sz="2500">
                <a:latin typeface="Trebuchet MS" pitchFamily="34" charset="0"/>
              </a:defRPr>
            </a:lvl3pPr>
            <a:lvl4pPr marL="2630537" indent="-615658">
              <a:defRPr sz="2500">
                <a:latin typeface="Trebuchet MS" pitchFamily="34" charset="0"/>
              </a:defRPr>
            </a:lvl4pPr>
            <a:lvl5pPr marL="3078288" indent="-447751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8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4101964" y="3799469"/>
            <a:ext cx="22093415" cy="909877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54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8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4101964" y="2199601"/>
            <a:ext cx="22093415" cy="1187113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720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86" name="Text Placeholder 76"/>
          <p:cNvSpPr>
            <a:spLocks noGrp="1"/>
          </p:cNvSpPr>
          <p:nvPr>
            <p:ph type="body" sz="quarter" idx="178" hasCustomPrompt="1"/>
          </p:nvPr>
        </p:nvSpPr>
        <p:spPr>
          <a:xfrm>
            <a:off x="4090900" y="356084"/>
            <a:ext cx="22093415" cy="1556760"/>
          </a:xfrm>
          <a:prstGeom prst="rect">
            <a:avLst/>
          </a:prstGeom>
        </p:spPr>
        <p:txBody>
          <a:bodyPr lIns="77349" tIns="38675" rIns="77349" bIns="38675" anchor="t" anchorCtr="0">
            <a:spAutoFit/>
          </a:bodyPr>
          <a:lstStyle>
            <a:lvl1pPr marL="0" indent="0" algn="ctr">
              <a:buFontTx/>
              <a:buNone/>
              <a:defRPr sz="9600" b="1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  <a:lvl2pPr>
              <a:buFontTx/>
              <a:buNone/>
              <a:defRPr sz="6100"/>
            </a:lvl2pPr>
            <a:lvl3pPr>
              <a:buFontTx/>
              <a:buNone/>
              <a:defRPr sz="6100"/>
            </a:lvl3pPr>
            <a:lvl4pPr>
              <a:buFontTx/>
              <a:buNone/>
              <a:defRPr sz="6100"/>
            </a:lvl4pPr>
            <a:lvl5pPr>
              <a:buFontTx/>
              <a:buNone/>
              <a:defRPr sz="61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BFC236-82CD-414F-B21C-AAD9ED14DB24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C811D-2041-5949-8B50-48CD2B793C88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FECA194-925B-5347-8A8D-96391C4DB89D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17771B-BB64-1741-9B54-188CA7F6BDC1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4AE7168-A6A0-8642-A95F-FDE734D3F23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123442-6B48-9B42-9BF6-87901923596D}"/>
              </a:ext>
            </a:extLst>
          </p:cNvPr>
          <p:cNvGrpSpPr/>
          <p:nvPr userDrawn="1"/>
        </p:nvGrpSpPr>
        <p:grpSpPr>
          <a:xfrm>
            <a:off x="-53788" y="1"/>
            <a:ext cx="30275213" cy="42840275"/>
            <a:chOff x="-168590" y="-228600"/>
            <a:chExt cx="30602624" cy="43260963"/>
          </a:xfrm>
        </p:grpSpPr>
        <p:sp>
          <p:nvSpPr>
            <p:cNvPr id="40" name="Freeform 39"/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42" name="Freeform 41"/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43" name="Freeform 42"/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0" name="Text Box 14"/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7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E06FA09-675E-1246-B9EB-861515C837B9}"/>
              </a:ext>
            </a:extLst>
          </p:cNvPr>
          <p:cNvGrpSpPr/>
          <p:nvPr userDrawn="1"/>
        </p:nvGrpSpPr>
        <p:grpSpPr>
          <a:xfrm>
            <a:off x="1" y="1"/>
            <a:ext cx="30275213" cy="42840275"/>
            <a:chOff x="-168590" y="-228600"/>
            <a:chExt cx="30602624" cy="4326096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06F6D7-CCFC-E044-959A-F912839516C2}"/>
                </a:ext>
              </a:extLst>
            </p:cNvPr>
            <p:cNvSpPr/>
            <p:nvPr userDrawn="1"/>
          </p:nvSpPr>
          <p:spPr>
            <a:xfrm>
              <a:off x="-118869" y="-204883"/>
              <a:ext cx="30552903" cy="43237246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chemeClr val="accent1">
                    <a:lumMod val="40000"/>
                    <a:lumOff val="60000"/>
                  </a:schemeClr>
                </a:gs>
                <a:gs pos="13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C56D18-3655-3747-951C-555513715F37}"/>
                </a:ext>
              </a:extLst>
            </p:cNvPr>
            <p:cNvSpPr/>
            <p:nvPr userDrawn="1"/>
          </p:nvSpPr>
          <p:spPr>
            <a:xfrm flipH="1" flipV="1">
              <a:off x="-118870" y="-204883"/>
              <a:ext cx="30552902" cy="43214998"/>
            </a:xfrm>
            <a:custGeom>
              <a:avLst/>
              <a:gdLst>
                <a:gd name="connsiteX0" fmla="*/ 0 w 44005500"/>
                <a:gd name="connsiteY0" fmla="*/ 0 h 32956500"/>
                <a:gd name="connsiteX1" fmla="*/ 44005500 w 44005500"/>
                <a:gd name="connsiteY1" fmla="*/ 32956500 h 32956500"/>
                <a:gd name="connsiteX2" fmla="*/ 38100 w 44005500"/>
                <a:gd name="connsiteY2" fmla="*/ 32918400 h 32956500"/>
                <a:gd name="connsiteX3" fmla="*/ 0 w 44005500"/>
                <a:gd name="connsiteY3" fmla="*/ 0 h 3295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05500" h="32956500">
                  <a:moveTo>
                    <a:pt x="0" y="0"/>
                  </a:moveTo>
                  <a:lnTo>
                    <a:pt x="44005500" y="32956500"/>
                  </a:lnTo>
                  <a:lnTo>
                    <a:pt x="38100" y="32918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1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CE72B1E-B47B-3147-AA5D-BA8C51B971C5}"/>
                </a:ext>
              </a:extLst>
            </p:cNvPr>
            <p:cNvSpPr/>
            <p:nvPr userDrawn="1"/>
          </p:nvSpPr>
          <p:spPr>
            <a:xfrm>
              <a:off x="-168590" y="-228600"/>
              <a:ext cx="30602624" cy="43260963"/>
            </a:xfrm>
            <a:custGeom>
              <a:avLst/>
              <a:gdLst>
                <a:gd name="connsiteX0" fmla="*/ 36576 w 39026592"/>
                <a:gd name="connsiteY0" fmla="*/ 0 h 30614112"/>
                <a:gd name="connsiteX1" fmla="*/ 15837408 w 39026592"/>
                <a:gd name="connsiteY1" fmla="*/ 30614112 h 30614112"/>
                <a:gd name="connsiteX2" fmla="*/ 39026592 w 39026592"/>
                <a:gd name="connsiteY2" fmla="*/ 13350240 h 30614112"/>
                <a:gd name="connsiteX3" fmla="*/ 0 w 39026592"/>
                <a:gd name="connsiteY3" fmla="*/ 73152 h 30614112"/>
                <a:gd name="connsiteX4" fmla="*/ 109728 w 39026592"/>
                <a:gd name="connsiteY4" fmla="*/ 146304 h 3061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6592" h="30614112">
                  <a:moveTo>
                    <a:pt x="36576" y="0"/>
                  </a:moveTo>
                  <a:lnTo>
                    <a:pt x="15837408" y="30614112"/>
                  </a:lnTo>
                  <a:lnTo>
                    <a:pt x="39026592" y="13350240"/>
                  </a:lnTo>
                  <a:lnTo>
                    <a:pt x="0" y="73152"/>
                  </a:lnTo>
                  <a:lnTo>
                    <a:pt x="109728" y="146304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6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17A8846-C6D5-4E46-8040-799BB67DBB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8296" y="41883654"/>
              <a:ext cx="2234591" cy="33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9381" tIns="44682" rIns="89381" bIns="44682">
              <a:spAutoFit/>
            </a:bodyPr>
            <a:lstStyle/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6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RESEARCH POSTER PRESENTATION DESIGN © 2019</a:t>
              </a:r>
            </a:p>
            <a:p>
              <a:pPr eaLnBrk="0" hangingPunct="0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www.PosterPresentations.com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298410" rtl="0" eaLnBrk="1" latinLnBrk="0" hangingPunct="1">
        <a:spcBef>
          <a:spcPct val="0"/>
        </a:spcBef>
        <a:buNone/>
        <a:defRPr sz="85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611903" indent="-1611903" algn="l" defTabSz="429841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492457" indent="-1343252" algn="l" defTabSz="4298410" rtl="0" eaLnBrk="1" latinLnBrk="0" hangingPunct="1">
        <a:spcBef>
          <a:spcPct val="20000"/>
        </a:spcBef>
        <a:buFont typeface="Arial" pitchFamily="34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373012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22217" indent="-1074603" algn="l" defTabSz="429841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1420" indent="-1074603" algn="l" defTabSz="429841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0625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982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9034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8238" indent="-1074603" algn="l" defTabSz="429841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49205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298410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4761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59681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6023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5229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044432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193637" algn="l" defTabSz="429841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FF364-44DE-AB2E-8FDA-9A85E232C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691" y="6235914"/>
            <a:ext cx="15489520" cy="8478939"/>
          </a:xfr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 on Netflix with an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 release year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better average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(a) or Shows (b)* on Netflix with a more positive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Movies or Shows on Netflix get better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(a) or more IMDb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(b)* and do they differ in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(c)*?</a:t>
            </a:r>
          </a:p>
          <a:p>
            <a:pPr marL="514350" indent="-514350" algn="just">
              <a:buAutoNum type="arabicPeriod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the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Movies (a) or Shows (b) that are on Netflix change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can find the answers to these and more research questions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6F0A-4E88-40DD-9EC5-3FD7A9B99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691" y="5046070"/>
            <a:ext cx="15489520" cy="1011848"/>
          </a:xfrm>
          <a:solidFill>
            <a:srgbClr val="E2212D"/>
          </a:solidFill>
          <a:ln>
            <a:solidFill>
              <a:srgbClr val="E2212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u="none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B2E6D1-2092-563D-AA29-276C1A9A91A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090900" y="3427163"/>
            <a:ext cx="22093415" cy="570548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 Graz University - Austria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3924A2-BD9A-B5D3-6B2A-F20C028EC1E8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2646249" y="2633887"/>
            <a:ext cx="24982714" cy="632103"/>
          </a:xfrm>
        </p:spPr>
        <p:txBody>
          <a:bodyPr/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23: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Daniel Schipfer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Narrow" panose="020B0004020202020204" pitchFamily="34" charset="0"/>
              </a:rPr>
              <a:t>• Monika Windhager • Kaniz Fatema  • Abdelrahman Ali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A73B15-404D-393D-6EC8-065E9D91AC4E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7051389" y="-19699655"/>
            <a:ext cx="25865377" cy="2173748"/>
          </a:xfrm>
        </p:spPr>
        <p:txBody>
          <a:bodyPr/>
          <a:lstStyle/>
          <a:p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9ADB6FE5-4712-63C5-2C30-3FF56C170560}"/>
              </a:ext>
            </a:extLst>
          </p:cNvPr>
          <p:cNvSpPr txBox="1">
            <a:spLocks/>
          </p:cNvSpPr>
          <p:nvPr/>
        </p:nvSpPr>
        <p:spPr>
          <a:xfrm>
            <a:off x="610751" y="16498029"/>
            <a:ext cx="15502460" cy="5376552"/>
          </a:xfrm>
          <a:prstGeom prst="rect">
            <a:avLst/>
          </a:prstGeo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dataset</a:t>
            </a:r>
            <a:r>
              <a:rPr lang="en-US" sz="4000" dirty="0">
                <a:solidFill>
                  <a:schemeClr val="tx1"/>
                </a:solidFill>
              </a:rPr>
              <a:t> used contains information about Netflix’s content as “Titles”, “Types”, “Release Year”, “Runtime”, “Votes”, and “Scores”.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Methods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1. Pearson Correlation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2. PERMANOVA and Permutation Test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</a:rPr>
              <a:t>    3. Sentiment Analysis using a BART model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83DA7AC-9E9E-B44D-3F56-69B1655FC7BF}"/>
              </a:ext>
            </a:extLst>
          </p:cNvPr>
          <p:cNvSpPr txBox="1">
            <a:spLocks/>
          </p:cNvSpPr>
          <p:nvPr/>
        </p:nvSpPr>
        <p:spPr>
          <a:xfrm>
            <a:off x="610751" y="15308183"/>
            <a:ext cx="15489520" cy="1011848"/>
          </a:xfrm>
          <a:prstGeom prst="rect">
            <a:avLst/>
          </a:prstGeom>
          <a:solidFill>
            <a:srgbClr val="E2212D"/>
          </a:solidFill>
          <a:ln>
            <a:solidFill>
              <a:srgbClr val="E2212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Data and Methods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67E6FED-8F82-BCB7-3858-B9E60975B796}"/>
              </a:ext>
            </a:extLst>
          </p:cNvPr>
          <p:cNvSpPr txBox="1">
            <a:spLocks/>
          </p:cNvSpPr>
          <p:nvPr/>
        </p:nvSpPr>
        <p:spPr>
          <a:xfrm>
            <a:off x="632523" y="22316366"/>
            <a:ext cx="19223068" cy="1011848"/>
          </a:xfrm>
          <a:prstGeom prst="rect">
            <a:avLst/>
          </a:prstGeom>
          <a:solidFill>
            <a:srgbClr val="E2212D"/>
          </a:solidFill>
          <a:ln>
            <a:solidFill>
              <a:srgbClr val="E2212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10ECF-1CD3-EF05-5D0B-12B42BF06E40}"/>
              </a:ext>
            </a:extLst>
          </p:cNvPr>
          <p:cNvSpPr/>
          <p:nvPr/>
        </p:nvSpPr>
        <p:spPr>
          <a:xfrm>
            <a:off x="1588168" y="41581136"/>
            <a:ext cx="2502732" cy="502803"/>
          </a:xfrm>
          <a:prstGeom prst="rect">
            <a:avLst/>
          </a:prstGeom>
          <a:solidFill>
            <a:srgbClr val="DBE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average imb score&#10;&#10;Description automatically generated">
            <a:extLst>
              <a:ext uri="{FF2B5EF4-FFF2-40B4-BE49-F238E27FC236}">
                <a16:creationId xmlns:a16="http://schemas.microsoft.com/office/drawing/2014/main" id="{10A08F59-124E-CBB5-369C-3241EB32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309" y="5110432"/>
            <a:ext cx="12313953" cy="6816152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8FA0E97F-3A74-474A-A06C-43CCEB49B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230" b="-8"/>
          <a:stretch/>
        </p:blipFill>
        <p:spPr bwMode="auto">
          <a:xfrm>
            <a:off x="632524" y="23892477"/>
            <a:ext cx="19223066" cy="7153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C442339-6F6B-E5AF-FCA5-20A655149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24" y="31529102"/>
            <a:ext cx="19223066" cy="9555688"/>
          </a:xfrm>
          <a:prstGeom prst="rect">
            <a:avLst/>
          </a:prstGeom>
        </p:spPr>
      </p:pic>
      <p:pic>
        <p:nvPicPr>
          <p:cNvPr id="15" name="Picture 14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72EC0A4-7921-25E4-9100-35ED726CD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1329" y="13970777"/>
            <a:ext cx="12287933" cy="66874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F9B05-A1E9-BCFD-E1FE-C45E312F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06" y="839249"/>
            <a:ext cx="26705896" cy="12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C8EE35-AB19-7710-EF15-4BAA568357B5}"/>
              </a:ext>
            </a:extLst>
          </p:cNvPr>
          <p:cNvSpPr txBox="1">
            <a:spLocks/>
          </p:cNvSpPr>
          <p:nvPr/>
        </p:nvSpPr>
        <p:spPr>
          <a:xfrm>
            <a:off x="20160343" y="22316366"/>
            <a:ext cx="9482348" cy="1011848"/>
          </a:xfrm>
          <a:prstGeom prst="rect">
            <a:avLst/>
          </a:prstGeom>
          <a:solidFill>
            <a:srgbClr val="E2212D"/>
          </a:solidFill>
          <a:ln>
            <a:solidFill>
              <a:srgbClr val="E2212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89551" tIns="89551" rIns="89551" bIns="89551" anchor="t" anchorCtr="0">
            <a:spAutoFit/>
          </a:bodyPr>
          <a:lstStyle>
            <a:lvl1pPr marL="0" indent="0" algn="ctr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39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92457" indent="-1343252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373012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22217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671420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u="none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BCC81EB-7297-78D4-DC47-3E4F0B33B00E}"/>
              </a:ext>
            </a:extLst>
          </p:cNvPr>
          <p:cNvSpPr txBox="1">
            <a:spLocks/>
          </p:cNvSpPr>
          <p:nvPr/>
        </p:nvSpPr>
        <p:spPr>
          <a:xfrm>
            <a:off x="20160342" y="23833224"/>
            <a:ext cx="9482349" cy="12775500"/>
          </a:xfrm>
          <a:prstGeom prst="rect">
            <a:avLst/>
          </a:prstGeom>
          <a:noFill/>
          <a:ln>
            <a:solidFill>
              <a:srgbClr val="E2212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IMDb score for movies and shows on Netflix  is decreasing over the years – either movies or shows get worse or “hindsight bias”.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The runtime for movies is decreasing while the runtime for shows is increasing on Netflix.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More positive movies on Netflix achieve a slightly higher IMDb rating as neutral and negative movies (based on the sentiment of the movies description).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Shows achieve a higher IMDb score compared to movies on Netflix.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C38BD1-6788-639E-A86C-C1A91301B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3978" y="37012614"/>
            <a:ext cx="5369819" cy="5397404"/>
          </a:xfrm>
          <a:prstGeom prst="rect">
            <a:avLst/>
          </a:prstGeom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78AB1AC-D006-C099-911B-565FEAE79C69}"/>
              </a:ext>
            </a:extLst>
          </p:cNvPr>
          <p:cNvSpPr txBox="1">
            <a:spLocks/>
          </p:cNvSpPr>
          <p:nvPr/>
        </p:nvSpPr>
        <p:spPr>
          <a:xfrm>
            <a:off x="16982425" y="11788039"/>
            <a:ext cx="12466837" cy="119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AT" sz="22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Movies: </a:t>
            </a:r>
            <a:r>
              <a:rPr lang="de-AT" sz="2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de-AT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= -0.43, </a:t>
            </a:r>
            <a:r>
              <a:rPr lang="de-AT" sz="22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AT" sz="2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0.001.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-0.87,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</a:p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Shows: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0.01,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0.956.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-0.68,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C85F5AF3-7284-EF69-32A8-6D2F59FC87C5}"/>
              </a:ext>
            </a:extLst>
          </p:cNvPr>
          <p:cNvSpPr txBox="1">
            <a:spLocks/>
          </p:cNvSpPr>
          <p:nvPr/>
        </p:nvSpPr>
        <p:spPr>
          <a:xfrm>
            <a:off x="17135308" y="20561296"/>
            <a:ext cx="12313953" cy="1196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23877" tIns="223877" rIns="223877" bIns="223877" anchor="t" anchorCtr="0">
            <a:spAutoFit/>
          </a:bodyPr>
          <a:lstStyle>
            <a:lvl1pPr marL="0" indent="0" algn="l" defTabSz="429841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55191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14879" indent="-559688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30537" indent="-615658" algn="l" defTabSz="429841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078288" indent="-447751" algn="l" defTabSz="429841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dk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820625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96982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119034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68238" indent="-1074603" algn="l" defTabSz="429841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Movies: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-0.41,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-0.93, p &lt; 0.001</a:t>
            </a:r>
          </a:p>
          <a:p>
            <a:pPr algn="just"/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Shows: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0.37,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0.019.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AT" sz="2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2000: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0.68, </a:t>
            </a:r>
            <a:r>
              <a:rPr lang="de-AT" sz="2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de-AT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0.001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94048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ithout Quick Guide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lassic - Wide Cent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0</TotalTime>
  <Words>362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 Narrow</vt:lpstr>
      <vt:lpstr>Arial</vt:lpstr>
      <vt:lpstr>Calibri</vt:lpstr>
      <vt:lpstr>Consolas</vt:lpstr>
      <vt:lpstr>Times New Roman</vt:lpstr>
      <vt:lpstr>Trebuchet MS</vt:lpstr>
      <vt:lpstr>PosterPresentations.com-100CMx140CM</vt:lpstr>
      <vt:lpstr>Without Quick Guides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Schipfer, Daniel</cp:lastModifiedBy>
  <cp:revision>40</cp:revision>
  <cp:lastPrinted>2025-01-17T15:10:44Z</cp:lastPrinted>
  <dcterms:created xsi:type="dcterms:W3CDTF">2012-02-10T00:21:22Z</dcterms:created>
  <dcterms:modified xsi:type="dcterms:W3CDTF">2025-01-18T19:06:37Z</dcterms:modified>
</cp:coreProperties>
</file>