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30275213" cy="42840275"/>
  <p:notesSz cx="6858000" cy="9144000"/>
  <p:defaultTextStyle>
    <a:defPPr>
      <a:defRPr lang="en-US"/>
    </a:defPPr>
    <a:lvl1pPr marL="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orient="horz" pos="26236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401" userDrawn="1">
          <p15:clr>
            <a:srgbClr val="A4A3A4"/>
          </p15:clr>
        </p15:guide>
        <p15:guide id="6" pos="18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94" autoAdjust="0"/>
  </p:normalViewPr>
  <p:slideViewPr>
    <p:cSldViewPr snapToGrid="0" snapToObjects="1" showGuides="1">
      <p:cViewPr>
        <p:scale>
          <a:sx n="10" d="100"/>
          <a:sy n="10" d="100"/>
        </p:scale>
        <p:origin x="2844" y="210"/>
      </p:cViewPr>
      <p:guideLst>
        <p:guide orient="horz" pos="4320"/>
        <p:guide orient="horz" pos="375"/>
        <p:guide orient="horz" pos="26236"/>
        <p:guide orient="horz"/>
        <p:guide pos="401"/>
        <p:guide pos="18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292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5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Quick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967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2" y="7887676"/>
            <a:ext cx="6936975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4" y="7093712"/>
            <a:ext cx="6931501" cy="783684"/>
          </a:xfrm>
          <a:prstGeom prst="rect">
            <a:avLst/>
          </a:prstGeom>
          <a:noFill/>
        </p:spPr>
        <p:txBody>
          <a:bodyPr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ABSTRACT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22595" y="19248458"/>
            <a:ext cx="6938069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6932594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992579" y="7877345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992581" y="7093712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(header)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992581" y="28220808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992581" y="27426849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710790" y="7093712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710790" y="7887676"/>
            <a:ext cx="6930218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06864" y="18574660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751309" y="19368620"/>
            <a:ext cx="687992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710790" y="34031457"/>
            <a:ext cx="6930218" cy="783684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697538" y="34894178"/>
            <a:ext cx="693369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101964" y="3799469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101964" y="2199601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4090900" y="356084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BFC236-82CD-414F-B21C-AAD9ED14DB24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C811D-2041-5949-8B50-48CD2B793C88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FECA194-925B-5347-8A8D-96391C4DB89D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717771B-BB64-1741-9B54-188CA7F6BDC1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4AE7168-A6A0-8642-A95F-FDE734D3F23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123442-6B48-9B42-9BF6-87901923596D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40" name="Freeform 39"/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42" name="Freeform 41"/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43" name="Freeform 42"/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0" name="Text Box 14"/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7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E06FA09-675E-1246-B9EB-861515C837B9}"/>
              </a:ext>
            </a:extLst>
          </p:cNvPr>
          <p:cNvGrpSpPr/>
          <p:nvPr userDrawn="1"/>
        </p:nvGrpSpPr>
        <p:grpSpPr>
          <a:xfrm>
            <a:off x="1" y="1"/>
            <a:ext cx="30275213" cy="42840275"/>
            <a:chOff x="-168590" y="-228600"/>
            <a:chExt cx="30602624" cy="4326096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06F6D7-CCFC-E044-959A-F912839516C2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C56D18-3655-3747-951C-555513715F37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CE72B1E-B47B-3147-AA5D-BA8C51B971C5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917A8846-C6D5-4E46-8040-799BB67DBBC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FF364-44DE-AB2E-8FDA-9A85E232C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691" y="8357290"/>
            <a:ext cx="14287683" cy="5327307"/>
          </a:xfr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AutoNum type="arabicPeriod"/>
            </a:pPr>
            <a:r>
              <a:rPr lang="en-US" sz="4800" dirty="0">
                <a:solidFill>
                  <a:schemeClr val="tx1"/>
                </a:solidFill>
              </a:rPr>
              <a:t>How Netflix's Content Evolved Over Time ?</a:t>
            </a:r>
          </a:p>
          <a:p>
            <a:pPr marL="514350" indent="-514350" algn="just">
              <a:buAutoNum type="arabicPeriod"/>
            </a:pPr>
            <a:r>
              <a:rPr lang="en-US" sz="4800" dirty="0">
                <a:solidFill>
                  <a:schemeClr val="tx1"/>
                </a:solidFill>
              </a:rPr>
              <a:t> Do movies and shows with higher votes likely to have better scores?</a:t>
            </a:r>
          </a:p>
          <a:p>
            <a:pPr marL="514350" indent="-514350" algn="just">
              <a:buAutoNum type="arabicPeriod"/>
            </a:pPr>
            <a:r>
              <a:rPr lang="en-US" sz="4800" dirty="0">
                <a:solidFill>
                  <a:schemeClr val="tx1"/>
                </a:solidFill>
              </a:rPr>
              <a:t>What is the Correlation between runtime and scores?</a:t>
            </a:r>
          </a:p>
          <a:p>
            <a:pPr marL="514350" indent="-514350" algn="just">
              <a:buAutoNum type="arabicPeriod"/>
            </a:pPr>
            <a:r>
              <a:rPr lang="en-US" sz="4800" dirty="0">
                <a:solidFill>
                  <a:schemeClr val="tx1"/>
                </a:solidFill>
              </a:rPr>
              <a:t>Are older movies/shows more likely to have higher scores than recent releases?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6F0A-4E88-40DD-9EC5-3FD7A9B99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691" y="7102132"/>
            <a:ext cx="14287866" cy="110418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0" u="none" dirty="0">
                <a:solidFill>
                  <a:srgbClr val="002060"/>
                </a:solidFill>
              </a:rPr>
              <a:t>Research Questions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B2E6D1-2092-563D-AA29-276C1A9A91A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090900" y="5453325"/>
            <a:ext cx="22093415" cy="1001435"/>
          </a:xfrm>
        </p:spPr>
        <p:txBody>
          <a:bodyPr/>
          <a:lstStyle/>
          <a:p>
            <a:r>
              <a:rPr lang="en-US" sz="6000" dirty="0"/>
              <a:t>TU Graz University - Austria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3924A2-BD9A-B5D3-6B2A-F20C028EC1E8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2646249" y="4208332"/>
            <a:ext cx="24982714" cy="1001435"/>
          </a:xfrm>
        </p:spPr>
        <p:txBody>
          <a:bodyPr/>
          <a:lstStyle/>
          <a:p>
            <a:r>
              <a:rPr lang="en-US" sz="6000" b="1" dirty="0"/>
              <a:t>Group 23: </a:t>
            </a:r>
            <a:r>
              <a:rPr lang="en-US" sz="6000" dirty="0"/>
              <a:t>Daniel Schipfer </a:t>
            </a:r>
            <a:r>
              <a:rPr lang="en-US" sz="6000" dirty="0">
                <a:latin typeface="Aptos Narrow" panose="020B0004020202020204" pitchFamily="34" charset="0"/>
              </a:rPr>
              <a:t>• Monika Windhager • Kaniz Fatema  • Abdelrahman Ali 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A73B15-404D-393D-6EC8-065E9D91AC4E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4090900" y="819931"/>
            <a:ext cx="22093415" cy="2786539"/>
          </a:xfrm>
        </p:spPr>
        <p:txBody>
          <a:bodyPr/>
          <a:lstStyle/>
          <a:p>
            <a:r>
              <a:rPr lang="en-US" sz="8800" dirty="0">
                <a:solidFill>
                  <a:srgbClr val="002060"/>
                </a:solidFill>
              </a:rPr>
              <a:t>Netflix Analytics: How Trends and Ratings Drive Viewer Engagement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9ADB6FE5-4712-63C5-2C30-3FF56C170560}"/>
              </a:ext>
            </a:extLst>
          </p:cNvPr>
          <p:cNvSpPr txBox="1">
            <a:spLocks/>
          </p:cNvSpPr>
          <p:nvPr/>
        </p:nvSpPr>
        <p:spPr>
          <a:xfrm>
            <a:off x="610751" y="15498313"/>
            <a:ext cx="14287683" cy="71001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chemeClr val="tx1"/>
                </a:solidFill>
              </a:rPr>
              <a:t>dataset</a:t>
            </a:r>
            <a:r>
              <a:rPr lang="en-US" sz="4800" dirty="0">
                <a:solidFill>
                  <a:schemeClr val="tx1"/>
                </a:solidFill>
              </a:rPr>
              <a:t> used contains information about Netflix’s content as “Titles”, “Types”, “Release Year”, “Runtime”, “Votes”, and “Scores”.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tx1"/>
                </a:solidFill>
              </a:rPr>
              <a:t>Methods</a:t>
            </a:r>
            <a:r>
              <a:rPr lang="en-US" sz="4800" dirty="0">
                <a:solidFill>
                  <a:schemeClr val="tx1"/>
                </a:solidFill>
              </a:rPr>
              <a:t> Used include:</a:t>
            </a:r>
          </a:p>
          <a:p>
            <a:pPr algn="just"/>
            <a:r>
              <a:rPr lang="en-US" sz="4800" dirty="0">
                <a:solidFill>
                  <a:schemeClr val="tx1"/>
                </a:solidFill>
              </a:rPr>
              <a:t>    1. Trend Analysis with Line Plot.</a:t>
            </a:r>
          </a:p>
          <a:p>
            <a:pPr algn="just"/>
            <a:r>
              <a:rPr lang="en-US" sz="4800" dirty="0">
                <a:solidFill>
                  <a:schemeClr val="tx1"/>
                </a:solidFill>
              </a:rPr>
              <a:t>    2. Correlation Analysis with Scatter Plot.</a:t>
            </a:r>
          </a:p>
          <a:p>
            <a:pPr algn="just"/>
            <a:r>
              <a:rPr lang="en-US" sz="4800" dirty="0">
                <a:solidFill>
                  <a:schemeClr val="tx1"/>
                </a:solidFill>
              </a:rPr>
              <a:t>    3. Statistical T-Test with Box Plot.</a:t>
            </a:r>
          </a:p>
          <a:p>
            <a:pPr algn="just"/>
            <a:r>
              <a:rPr lang="en-US" sz="4800" dirty="0">
                <a:solidFill>
                  <a:schemeClr val="tx1"/>
                </a:solidFill>
              </a:rPr>
              <a:t>    4. </a:t>
            </a:r>
            <a:r>
              <a:rPr lang="en-US" sz="4800" dirty="0" err="1">
                <a:solidFill>
                  <a:schemeClr val="tx1"/>
                </a:solidFill>
              </a:rPr>
              <a:t>fdfdf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83DA7AC-9E9E-B44D-3F56-69B1655FC7BF}"/>
              </a:ext>
            </a:extLst>
          </p:cNvPr>
          <p:cNvSpPr txBox="1">
            <a:spLocks/>
          </p:cNvSpPr>
          <p:nvPr/>
        </p:nvSpPr>
        <p:spPr>
          <a:xfrm>
            <a:off x="610751" y="14243155"/>
            <a:ext cx="14287866" cy="11041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u="none" dirty="0">
                <a:solidFill>
                  <a:srgbClr val="002060"/>
                </a:solidFill>
              </a:rPr>
              <a:t>Data and Methods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3B5C39AC-99BF-1A54-86D7-C68A0FB3FC09}"/>
              </a:ext>
            </a:extLst>
          </p:cNvPr>
          <p:cNvSpPr txBox="1">
            <a:spLocks/>
          </p:cNvSpPr>
          <p:nvPr/>
        </p:nvSpPr>
        <p:spPr>
          <a:xfrm>
            <a:off x="632523" y="25970363"/>
            <a:ext cx="14287683" cy="158532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just"/>
            <a:endParaRPr lang="en-US" sz="2400" dirty="0"/>
          </a:p>
          <a:p>
            <a:pPr algn="just"/>
            <a:endParaRPr lang="en-US" sz="1800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There is a huge decrease in Netflix’s content last years for both “Movies” and “Shows”. Also, the distribution is highly skewed.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67E6FED-8F82-BCB7-3858-B9E60975B796}"/>
              </a:ext>
            </a:extLst>
          </p:cNvPr>
          <p:cNvSpPr txBox="1">
            <a:spLocks/>
          </p:cNvSpPr>
          <p:nvPr/>
        </p:nvSpPr>
        <p:spPr>
          <a:xfrm>
            <a:off x="632523" y="24551918"/>
            <a:ext cx="14287866" cy="11041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u="none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45A0623E-41D6-246D-529C-7C6F5C02B763}"/>
              </a:ext>
            </a:extLst>
          </p:cNvPr>
          <p:cNvSpPr txBox="1">
            <a:spLocks/>
          </p:cNvSpPr>
          <p:nvPr/>
        </p:nvSpPr>
        <p:spPr>
          <a:xfrm>
            <a:off x="15349219" y="7083667"/>
            <a:ext cx="14287683" cy="356494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  <a:p>
            <a:r>
              <a:rPr lang="en-US" sz="4800" dirty="0"/>
              <a:t>           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tx1"/>
                </a:solidFill>
              </a:rPr>
              <a:t>Correlation</a:t>
            </a:r>
            <a:r>
              <a:rPr lang="en-US" sz="4800" dirty="0">
                <a:solidFill>
                  <a:schemeClr val="tx1"/>
                </a:solidFill>
              </a:rPr>
              <a:t>: 0.19. &amp; </a:t>
            </a:r>
            <a:r>
              <a:rPr lang="en-US" sz="4800" b="1" dirty="0">
                <a:solidFill>
                  <a:schemeClr val="tx1"/>
                </a:solidFill>
              </a:rPr>
              <a:t>p-value</a:t>
            </a:r>
            <a:r>
              <a:rPr lang="en-US" sz="4800" dirty="0">
                <a:solidFill>
                  <a:schemeClr val="tx1"/>
                </a:solidFill>
              </a:rPr>
              <a:t>: 5.56e-44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1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Movies: </a:t>
            </a:r>
            <a:r>
              <a:rPr lang="en-US" sz="4800" b="1" dirty="0">
                <a:solidFill>
                  <a:schemeClr val="tx1"/>
                </a:solidFill>
              </a:rPr>
              <a:t>Correlation: </a:t>
            </a:r>
            <a:r>
              <a:rPr lang="en-US" sz="4800" dirty="0">
                <a:solidFill>
                  <a:schemeClr val="tx1"/>
                </a:solidFill>
              </a:rPr>
              <a:t>0.11, </a:t>
            </a:r>
            <a:r>
              <a:rPr lang="en-US" sz="4800" b="1" dirty="0">
                <a:solidFill>
                  <a:schemeClr val="tx1"/>
                </a:solidFill>
              </a:rPr>
              <a:t>p-value:</a:t>
            </a:r>
            <a:r>
              <a:rPr lang="en-US" sz="4800" dirty="0">
                <a:solidFill>
                  <a:schemeClr val="tx1"/>
                </a:solidFill>
              </a:rPr>
              <a:t> 0.0000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Shows: </a:t>
            </a:r>
            <a:r>
              <a:rPr lang="en-US" sz="4800" b="1" dirty="0">
                <a:solidFill>
                  <a:schemeClr val="tx1"/>
                </a:solidFill>
              </a:rPr>
              <a:t>Correlation: </a:t>
            </a:r>
            <a:r>
              <a:rPr lang="en-US" sz="4800" dirty="0">
                <a:solidFill>
                  <a:schemeClr val="tx1"/>
                </a:solidFill>
              </a:rPr>
              <a:t>0.22, </a:t>
            </a:r>
            <a:r>
              <a:rPr lang="en-US" sz="4800" b="1" dirty="0">
                <a:solidFill>
                  <a:schemeClr val="tx1"/>
                </a:solidFill>
              </a:rPr>
              <a:t>p-value:</a:t>
            </a:r>
            <a:r>
              <a:rPr lang="en-US" sz="4800" dirty="0">
                <a:solidFill>
                  <a:schemeClr val="tx1"/>
                </a:solidFill>
              </a:rPr>
              <a:t>0.0000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T-statistic: 7.40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P-value: 2.05e-13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925BBB5-6961-F514-D23D-BC14372A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658" y="17132504"/>
            <a:ext cx="11786763" cy="942941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5BC8FEE-2D33-2235-95C1-745B6EE7C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51" y="26114227"/>
            <a:ext cx="14106869" cy="940457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7EF22B3-1C41-D925-F42D-A356FE925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96191"/>
              </p:ext>
            </p:extLst>
          </p:nvPr>
        </p:nvGraphicFramePr>
        <p:xfrm>
          <a:off x="726251" y="35838290"/>
          <a:ext cx="14106870" cy="29780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67430">
                  <a:extLst>
                    <a:ext uri="{9D8B030D-6E8A-4147-A177-3AD203B41FA5}">
                      <a16:colId xmlns:a16="http://schemas.microsoft.com/office/drawing/2014/main" val="729419873"/>
                    </a:ext>
                  </a:extLst>
                </a:gridCol>
                <a:gridCol w="1567430">
                  <a:extLst>
                    <a:ext uri="{9D8B030D-6E8A-4147-A177-3AD203B41FA5}">
                      <a16:colId xmlns:a16="http://schemas.microsoft.com/office/drawing/2014/main" val="1828513242"/>
                    </a:ext>
                  </a:extLst>
                </a:gridCol>
                <a:gridCol w="1567430">
                  <a:extLst>
                    <a:ext uri="{9D8B030D-6E8A-4147-A177-3AD203B41FA5}">
                      <a16:colId xmlns:a16="http://schemas.microsoft.com/office/drawing/2014/main" val="1734696989"/>
                    </a:ext>
                  </a:extLst>
                </a:gridCol>
                <a:gridCol w="1567430">
                  <a:extLst>
                    <a:ext uri="{9D8B030D-6E8A-4147-A177-3AD203B41FA5}">
                      <a16:colId xmlns:a16="http://schemas.microsoft.com/office/drawing/2014/main" val="499444354"/>
                    </a:ext>
                  </a:extLst>
                </a:gridCol>
                <a:gridCol w="1567430">
                  <a:extLst>
                    <a:ext uri="{9D8B030D-6E8A-4147-A177-3AD203B41FA5}">
                      <a16:colId xmlns:a16="http://schemas.microsoft.com/office/drawing/2014/main" val="1590272533"/>
                    </a:ext>
                  </a:extLst>
                </a:gridCol>
                <a:gridCol w="1567430">
                  <a:extLst>
                    <a:ext uri="{9D8B030D-6E8A-4147-A177-3AD203B41FA5}">
                      <a16:colId xmlns:a16="http://schemas.microsoft.com/office/drawing/2014/main" val="3275343406"/>
                    </a:ext>
                  </a:extLst>
                </a:gridCol>
                <a:gridCol w="1567430">
                  <a:extLst>
                    <a:ext uri="{9D8B030D-6E8A-4147-A177-3AD203B41FA5}">
                      <a16:colId xmlns:a16="http://schemas.microsoft.com/office/drawing/2014/main" val="3809927100"/>
                    </a:ext>
                  </a:extLst>
                </a:gridCol>
                <a:gridCol w="1567430">
                  <a:extLst>
                    <a:ext uri="{9D8B030D-6E8A-4147-A177-3AD203B41FA5}">
                      <a16:colId xmlns:a16="http://schemas.microsoft.com/office/drawing/2014/main" val="769273495"/>
                    </a:ext>
                  </a:extLst>
                </a:gridCol>
                <a:gridCol w="1567430">
                  <a:extLst>
                    <a:ext uri="{9D8B030D-6E8A-4147-A177-3AD203B41FA5}">
                      <a16:colId xmlns:a16="http://schemas.microsoft.com/office/drawing/2014/main" val="3049667288"/>
                    </a:ext>
                  </a:extLst>
                </a:gridCol>
              </a:tblGrid>
              <a:tr h="992692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282450"/>
                  </a:ext>
                </a:extLst>
              </a:tr>
              <a:tr h="99269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MOVIE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112.88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466.00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654420"/>
                  </a:ext>
                </a:extLst>
              </a:tr>
              <a:tr h="99269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46.90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85.44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286.00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290055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28731E3A-EE19-D17C-F788-95134C04D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645" y="7255326"/>
            <a:ext cx="12853613" cy="856907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1D6ED4-34B7-6411-35C8-770168BC8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r="2768" b="3805"/>
          <a:stretch/>
        </p:blipFill>
        <p:spPr>
          <a:xfrm>
            <a:off x="15492790" y="28674286"/>
            <a:ext cx="13990858" cy="107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94048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ithout Quick Guide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lassic - Wide Cent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1361</TotalTime>
  <Words>234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 Narrow</vt:lpstr>
      <vt:lpstr>Arial</vt:lpstr>
      <vt:lpstr>Calibri</vt:lpstr>
      <vt:lpstr>Times New Roman</vt:lpstr>
      <vt:lpstr>Trebuchet MS</vt:lpstr>
      <vt:lpstr>PosterPresentations.com-100CMx140CM</vt:lpstr>
      <vt:lpstr>Without Quick Guides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lenovo</cp:lastModifiedBy>
  <cp:revision>35</cp:revision>
  <cp:lastPrinted>2025-01-17T15:10:44Z</cp:lastPrinted>
  <dcterms:created xsi:type="dcterms:W3CDTF">2012-02-10T00:21:22Z</dcterms:created>
  <dcterms:modified xsi:type="dcterms:W3CDTF">2025-01-17T20:14:54Z</dcterms:modified>
</cp:coreProperties>
</file>