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57" r:id="rId8"/>
    <p:sldId id="263" r:id="rId9"/>
    <p:sldId id="258" r:id="rId10"/>
    <p:sldId id="264" r:id="rId11"/>
    <p:sldId id="265" r:id="rId12"/>
    <p:sldId id="259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DA0E1-E685-2FD1-9887-BBE2683AE0AB}" v="1" dt="2025-07-14T17:34:22.320"/>
    <p1510:client id="{AFF7F8DC-479F-40A2-A1B3-48370D04CF19}" v="15" dt="2025-07-13T05:48:22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bitbox.swiss/?ref=CroetxKLi2" TargetMode="External"/><Relationship Id="rId2" Type="http://schemas.openxmlformats.org/officeDocument/2006/relationships/hyperlink" Target="https://shop.ledger.com/?r=71b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3974" y="192129"/>
            <a:ext cx="9144000" cy="883393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/>
              <a:t>Links + Anforderungen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3974" y="1081180"/>
            <a:ext cx="11049000" cy="5387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/>
              <a:t>Ledger: </a:t>
            </a:r>
            <a:r>
              <a:rPr lang="de-DE" sz="1600" dirty="0">
                <a:ea typeface="+mn-lt"/>
                <a:cs typeface="+mn-lt"/>
                <a:hlinkClick r:id="rId2"/>
              </a:rPr>
              <a:t>https://shop.ledger.com/?r=71b3</a:t>
            </a:r>
            <a:endParaRPr lang="de-DE" sz="1600"/>
          </a:p>
          <a:p>
            <a:pPr algn="l"/>
            <a:r>
              <a:rPr lang="de-DE" dirty="0" err="1"/>
              <a:t>BitBox</a:t>
            </a:r>
            <a:r>
              <a:rPr lang="de-DE" dirty="0"/>
              <a:t>: </a:t>
            </a:r>
            <a:r>
              <a:rPr lang="de-DE" sz="1600" dirty="0">
                <a:solidFill>
                  <a:srgbClr val="2780E3"/>
                </a:solidFill>
                <a:latin typeface="Poppins"/>
                <a:cs typeface="Poppins"/>
                <a:hlinkClick r:id="rId3"/>
              </a:rPr>
              <a:t>https://shop.bitbox.swiss/?ref=CroetxKLi2</a:t>
            </a:r>
          </a:p>
          <a:p>
            <a:pPr algn="l"/>
            <a:r>
              <a:rPr lang="de-DE" dirty="0" err="1"/>
              <a:t>Tangem</a:t>
            </a:r>
            <a:r>
              <a:rPr lang="de-DE" dirty="0"/>
              <a:t>: Link oder Code folgt</a:t>
            </a:r>
          </a:p>
          <a:p>
            <a:pPr algn="l"/>
            <a:endParaRPr lang="de-DE" dirty="0">
              <a:ea typeface="+mn-lt"/>
              <a:cs typeface="+mn-lt"/>
            </a:endParaRP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marL="342900" indent="-342900" algn="l">
              <a:buFont typeface="Wingdings" panose="020B0604020202020204" pitchFamily="34" charset="0"/>
              <a:buChar char="q"/>
            </a:pP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4C7A2-1657-5A9E-40A8-6C4A4C8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3C23C-196E-01CA-BFDE-586611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Unboxing Videos</a:t>
            </a:r>
          </a:p>
        </p:txBody>
      </p:sp>
    </p:spTree>
    <p:extLst>
      <p:ext uri="{BB962C8B-B14F-4D97-AF65-F5344CB8AC3E}">
        <p14:creationId xmlns:p14="http://schemas.microsoft.com/office/powerpoint/2010/main" val="366788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AE3CC-5405-062D-0C9E-048DBB7E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Krypto sicher aufbewahren – Meine </a:t>
            </a:r>
            <a:r>
              <a:rPr lang="de-DE" dirty="0" err="1">
                <a:ea typeface="+mj-lt"/>
                <a:cs typeface="+mj-lt"/>
              </a:rPr>
              <a:t>Favouriten</a:t>
            </a:r>
            <a:r>
              <a:rPr lang="de-DE" dirty="0">
                <a:ea typeface="+mj-lt"/>
                <a:cs typeface="+mj-lt"/>
              </a:rPr>
              <a:t> im Vergleich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15F09-0CFB-5D34-9BA3-581E1226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err="1"/>
              <a:t>Meta</a:t>
            </a:r>
            <a:r>
              <a:rPr lang="de-DE" b="1"/>
              <a:t> Title:</a:t>
            </a:r>
            <a:endParaRPr lang="de-DE"/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Krypto sicher aufbewahren: Die besten Wallets im Vergleich | MissCrypto</a:t>
            </a:r>
            <a:endParaRPr lang="de-DE"/>
          </a:p>
          <a:p>
            <a:pPr marL="0" indent="0">
              <a:buNone/>
            </a:pPr>
            <a:r>
              <a:rPr lang="de-DE" dirty="0"/>
              <a:t>️ </a:t>
            </a:r>
            <a:r>
              <a:rPr lang="de-DE" b="1" dirty="0" err="1"/>
              <a:t>Meta</a:t>
            </a:r>
            <a:r>
              <a:rPr lang="de-DE" b="1" dirty="0"/>
              <a:t> Description:</a:t>
            </a:r>
            <a:endParaRPr lang="de-DE" dirty="0"/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Ledger, </a:t>
            </a:r>
            <a:r>
              <a:rPr lang="de-DE" err="1">
                <a:ea typeface="+mn-lt"/>
                <a:cs typeface="+mn-lt"/>
              </a:rPr>
              <a:t>BitBox</a:t>
            </a:r>
            <a:r>
              <a:rPr lang="de-DE">
                <a:ea typeface="+mn-lt"/>
                <a:cs typeface="+mn-lt"/>
              </a:rPr>
              <a:t> oder Tangem? Finde heraus, welche Wallet zu dir passt – mit persönlichem Vergleich, Tipps zur sicheren Aufbewahrung und praktischen Empfehlungen.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E41DF-E019-9A92-F773-09FBE9CD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Krypto sicher aufbewahren: Diese Wallets empfehle ich dir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EAB15-F1F3-8918-9049-092460BD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Wer Kryptowährungen besitzt, braucht vor allem eins: Sicherheit.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Und die beginnt mit der richtigen Aufbewahrung – fernab von Börsen, </a:t>
            </a:r>
            <a:r>
              <a:rPr lang="de-DE">
                <a:ea typeface="+mn-lt"/>
                <a:cs typeface="+mn-lt"/>
              </a:rPr>
              <a:t>Apps oder zentralen Plattformen.</a:t>
            </a:r>
            <a:br>
              <a:rPr lang="de-DE" dirty="0">
                <a:ea typeface="+mn-lt"/>
                <a:cs typeface="+mn-lt"/>
              </a:rPr>
            </a:br>
            <a:r>
              <a:rPr lang="de-DE">
                <a:ea typeface="+mn-lt"/>
                <a:cs typeface="+mn-lt"/>
              </a:rPr>
              <a:t>In diesem Ratgeber zeige ich dir, </a:t>
            </a:r>
            <a:r>
              <a:rPr lang="de-DE" b="1" dirty="0">
                <a:ea typeface="+mn-lt"/>
                <a:cs typeface="+mn-lt"/>
              </a:rPr>
              <a:t>warum eine eigene Wallet so wichtig ist</a:t>
            </a:r>
            <a:r>
              <a:rPr lang="de-DE" dirty="0">
                <a:ea typeface="+mn-lt"/>
                <a:cs typeface="+mn-lt"/>
              </a:rPr>
              <a:t>, welche Möglichkeiten du hast – und welche Geräte ich dir aus eigener Erfahrung empfehlen kann.</a:t>
            </a:r>
            <a:endParaRPr lang="de-DE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Abschnittspunkte:</a:t>
            </a:r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Warum man seine </a:t>
            </a:r>
            <a:r>
              <a:rPr lang="de-DE" dirty="0" err="1">
                <a:ea typeface="+mn-lt"/>
                <a:cs typeface="+mn-lt"/>
              </a:rPr>
              <a:t>Coins</a:t>
            </a:r>
            <a:r>
              <a:rPr lang="de-DE" dirty="0">
                <a:ea typeface="+mn-lt"/>
                <a:cs typeface="+mn-lt"/>
              </a:rPr>
              <a:t> nicht nur auf der Börse liegen lassen sollte (Stichwort: Not </a:t>
            </a:r>
            <a:r>
              <a:rPr lang="de-DE" dirty="0" err="1">
                <a:ea typeface="+mn-lt"/>
                <a:cs typeface="+mn-lt"/>
              </a:rPr>
              <a:t>your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keys</a:t>
            </a:r>
            <a:r>
              <a:rPr lang="de-DE" dirty="0">
                <a:ea typeface="+mn-lt"/>
                <a:cs typeface="+mn-lt"/>
              </a:rPr>
              <a:t>...)</a:t>
            </a:r>
            <a:endParaRPr lang="de-DE" dirty="0"/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Was eine Wallet überhaupt ist (kurze Erklärung + Link zum Lexikon)</a:t>
            </a:r>
            <a:endParaRPr lang="de-DE" dirty="0"/>
          </a:p>
          <a:p>
            <a:pPr marL="0" indent="0">
              <a:buNone/>
            </a:pPr>
            <a:r>
              <a:rPr lang="de-DE" dirty="0">
                <a:ea typeface="+mn-lt"/>
                <a:cs typeface="+mn-lt"/>
              </a:rPr>
              <a:t>Unterschied zwischen Hot Wallet &amp; Cold Wallet (1–2 Sätze, optional verlinkt)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35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15905-D17F-6994-EF85-5A76E843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62" y="457200"/>
            <a:ext cx="10807218" cy="1248096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rgbClr val="000000"/>
                </a:solidFill>
                <a:ea typeface="+mj-lt"/>
                <a:cs typeface="+mj-lt"/>
              </a:rPr>
              <a:t>Meine Top 3 Wallets im Vergleich (Ledger, </a:t>
            </a:r>
            <a:r>
              <a:rPr lang="de-DE" dirty="0" err="1">
                <a:solidFill>
                  <a:srgbClr val="000000"/>
                </a:solidFill>
                <a:ea typeface="+mj-lt"/>
                <a:cs typeface="+mj-lt"/>
              </a:rPr>
              <a:t>BitBox</a:t>
            </a:r>
            <a:r>
              <a:rPr lang="de-DE" dirty="0">
                <a:solidFill>
                  <a:srgbClr val="000000"/>
                </a:solidFill>
                <a:ea typeface="+mj-lt"/>
                <a:cs typeface="+mj-lt"/>
              </a:rPr>
              <a:t>, </a:t>
            </a:r>
            <a:r>
              <a:rPr lang="de-DE" dirty="0" err="1">
                <a:solidFill>
                  <a:srgbClr val="000000"/>
                </a:solidFill>
                <a:ea typeface="+mj-lt"/>
                <a:cs typeface="+mj-lt"/>
              </a:rPr>
              <a:t>Tangem</a:t>
            </a:r>
            <a:r>
              <a:rPr lang="de-DE" dirty="0">
                <a:solidFill>
                  <a:srgbClr val="000000"/>
                </a:solidFill>
                <a:ea typeface="+mj-lt"/>
                <a:cs typeface="+mj-lt"/>
              </a:rPr>
              <a:t>)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108E6A8-EF5B-155D-7E46-B849A1BEF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860067"/>
              </p:ext>
            </p:extLst>
          </p:nvPr>
        </p:nvGraphicFramePr>
        <p:xfrm>
          <a:off x="573974" y="1801090"/>
          <a:ext cx="11190203" cy="47121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8177">
                  <a:extLst>
                    <a:ext uri="{9D8B030D-6E8A-4147-A177-3AD203B41FA5}">
                      <a16:colId xmlns:a16="http://schemas.microsoft.com/office/drawing/2014/main" val="2795647002"/>
                    </a:ext>
                  </a:extLst>
                </a:gridCol>
                <a:gridCol w="2775209">
                  <a:extLst>
                    <a:ext uri="{9D8B030D-6E8A-4147-A177-3AD203B41FA5}">
                      <a16:colId xmlns:a16="http://schemas.microsoft.com/office/drawing/2014/main" val="3373724648"/>
                    </a:ext>
                  </a:extLst>
                </a:gridCol>
                <a:gridCol w="2960245">
                  <a:extLst>
                    <a:ext uri="{9D8B030D-6E8A-4147-A177-3AD203B41FA5}">
                      <a16:colId xmlns:a16="http://schemas.microsoft.com/office/drawing/2014/main" val="2842700758"/>
                    </a:ext>
                  </a:extLst>
                </a:gridCol>
                <a:gridCol w="3166572">
                  <a:extLst>
                    <a:ext uri="{9D8B030D-6E8A-4147-A177-3AD203B41FA5}">
                      <a16:colId xmlns:a16="http://schemas.microsoft.com/office/drawing/2014/main" val="2255414513"/>
                    </a:ext>
                  </a:extLst>
                </a:gridCol>
              </a:tblGrid>
              <a:tr h="29899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b="1"/>
                        <a:t>Ledger (Nano S/X)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b="1"/>
                        <a:t>BitBox02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b="1"/>
                        <a:t>Tangem Wallet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38332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🏢 </a:t>
                      </a:r>
                      <a:r>
                        <a:rPr lang="de-DE" sz="1000" b="1"/>
                        <a:t>Hersteller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Frankreich (Ledger SAS)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Schweiz (Shift Crypto)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Schweiz (Tangem AG)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401105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🪙 </a:t>
                      </a:r>
                      <a:r>
                        <a:rPr lang="de-DE" sz="1000" b="1"/>
                        <a:t>Unterstützte Coins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5.000+ Coins &amp; NFTs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Zwei Versionen: Bitcoin-Only ODER Bitcoin + Ethereum &amp; ERC-20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Über 6.000 Coins inkl. Bitcoin, Ethereum, XRP, ADA etc.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63163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📱 </a:t>
                      </a:r>
                      <a:r>
                        <a:rPr lang="de-DE" sz="1000" b="1"/>
                        <a:t>Bedienung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Über Desktop &amp; mobile App (Ledger Live), sehr komfortabel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Desktop-Software, ohne Mobile-App, technischer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Über App + Karte (NFC), mobil und super einfach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56353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🔐 </a:t>
                      </a:r>
                      <a:r>
                        <a:rPr lang="de-DE" sz="1000" b="1"/>
                        <a:t>Sicherheitsmodell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Closed Source Firmware + zertifizierter Sicherheitschip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Open Source Firmware, Fokus auf Transparenz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Closed Source, aber mit Multi-Card-Backup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127631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💾 </a:t>
                      </a:r>
                      <a:r>
                        <a:rPr lang="de-DE" sz="1000" b="1"/>
                        <a:t>Physische Form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USB-Stick mit Display und Tasten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USB-Stick, minimalistisch mit Touch-Sensor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Kreditkarte mit NFC-Chip – kein Kabel, kein Display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84085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🔌 </a:t>
                      </a:r>
                      <a:r>
                        <a:rPr lang="de-DE" sz="1000" b="1"/>
                        <a:t>Verbindung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USB oder Bluetooth (je nach Modell)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USB-C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NFC (per Smartphone)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44929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🔋 </a:t>
                      </a:r>
                      <a:r>
                        <a:rPr lang="de-DE" sz="1000" b="1"/>
                        <a:t>Akku/Spannung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Mit Akku (Nano X)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Ohne Akku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Ohne Akku – Karte wird passiv über NFC aktiviert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61028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💬 </a:t>
                      </a:r>
                      <a:r>
                        <a:rPr lang="de-DE" sz="1000" b="1"/>
                        <a:t>Zielgruppe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Nutzer mit mehreren Coins, die Komfort wollen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Bitcoin-Maxis &amp; sicherheitsbewusste Nutzer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Einsteiger &amp; Minimalisten – mobil und unkompliziert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139768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💰 </a:t>
                      </a:r>
                      <a:r>
                        <a:rPr lang="de-DE" sz="1000" b="1"/>
                        <a:t>Preis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79–149 €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ca. 139 €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ca. 50–80 € (meist im 2er- oder 3er-Pack)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699322"/>
                  </a:ext>
                </a:extLst>
              </a:tr>
              <a:tr h="50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🌍 </a:t>
                      </a:r>
                      <a:r>
                        <a:rPr lang="de-DE" sz="1000" b="1"/>
                        <a:t>Backup &amp; Wiederherstellung</a:t>
                      </a:r>
                      <a:endParaRPr lang="de-DE" sz="1000"/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Seed Phrase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Seed Phrase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/>
                        <a:t>2./3. Karte als Backup – keine Seed Phrase nötig</a:t>
                      </a:r>
                    </a:p>
                  </a:txBody>
                  <a:tcPr marL="51386" marR="51386" marT="25693" marB="256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3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4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16F5F-7B60-22BC-AC40-B0808907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So schützt du deine </a:t>
            </a:r>
            <a:r>
              <a:rPr lang="de-DE" dirty="0" err="1">
                <a:ea typeface="+mj-lt"/>
                <a:cs typeface="+mj-lt"/>
              </a:rPr>
              <a:t>Coins</a:t>
            </a:r>
            <a:r>
              <a:rPr lang="de-DE" dirty="0">
                <a:ea typeface="+mj-lt"/>
                <a:cs typeface="+mj-lt"/>
              </a:rPr>
              <a:t> richtig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B1975-0204-277C-07B5-63879F49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>
                <a:ea typeface="+mn-lt"/>
                <a:cs typeface="+mn-lt"/>
              </a:rPr>
              <a:t>Seed Phrase sichern (am besten offline, mehrfach, nie digital!)</a:t>
            </a:r>
            <a:endParaRPr lang="de-DE"/>
          </a:p>
          <a:p>
            <a:r>
              <a:rPr lang="de-DE">
                <a:ea typeface="+mn-lt"/>
                <a:cs typeface="+mn-lt"/>
              </a:rPr>
              <a:t>Kein Screenshot, keine Cloud</a:t>
            </a:r>
            <a:endParaRPr lang="de-DE"/>
          </a:p>
          <a:p>
            <a:r>
              <a:rPr lang="de-DE">
                <a:ea typeface="+mn-lt"/>
                <a:cs typeface="+mn-lt"/>
              </a:rPr>
              <a:t>Verwahrungsort: Tresor, Bankschließfach oder Metallplatte</a:t>
            </a:r>
            <a:endParaRPr lang="de-DE"/>
          </a:p>
          <a:p>
            <a:r>
              <a:rPr lang="de-DE">
                <a:ea typeface="+mn-lt"/>
                <a:cs typeface="+mn-lt"/>
              </a:rPr>
              <a:t>Backup-Strategie (z. B. 3-2-1-Prinzip erklären)</a:t>
            </a:r>
            <a:endParaRPr lang="de-DE"/>
          </a:p>
          <a:p>
            <a:r>
              <a:rPr lang="de-DE">
                <a:ea typeface="+mn-lt"/>
                <a:cs typeface="+mn-lt"/>
              </a:rPr>
              <a:t>Recovery testen (evtl. mit Test-Wallet starten)</a:t>
            </a:r>
            <a:endParaRPr lang="de-DE"/>
          </a:p>
          <a:p>
            <a:pPr marL="0" indent="0">
              <a:buNone/>
            </a:pPr>
            <a:endParaRPr lang="de-DE" dirty="0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Verlinkung:</a:t>
            </a: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[Seed Phrase erklärt]</a:t>
            </a:r>
          </a:p>
          <a:p>
            <a:pPr marL="0" indent="0">
              <a:buNone/>
            </a:pPr>
            <a:r>
              <a:rPr lang="de-DE">
                <a:ea typeface="+mn-lt"/>
                <a:cs typeface="+mn-lt"/>
              </a:rPr>
              <a:t>[Krypto sicher aufbewahren – Lexikonbegriff]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85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8F7EB-17B9-BE92-FA79-82A410DB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MissCrypto</a:t>
            </a:r>
            <a:r>
              <a:rPr lang="de-DE" dirty="0">
                <a:ea typeface="+mj-lt"/>
                <a:cs typeface="+mj-lt"/>
              </a:rPr>
              <a:t> 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46015-DA72-77B6-9DFA-D32B415B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>
                <a:ea typeface="+mn-lt"/>
                <a:cs typeface="+mn-lt"/>
              </a:rPr>
              <a:t>Ledger: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i="1">
                <a:ea typeface="+mn-lt"/>
                <a:cs typeface="+mn-lt"/>
              </a:rPr>
              <a:t>„Für mich der Allrounder. Wenn du viele verschiedene Coins hältst und Wert auf eine starke App legst, ist Ledger ideal – ich nutze ihn fast täglich.“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b="1" err="1">
                <a:ea typeface="+mn-lt"/>
                <a:cs typeface="+mn-lt"/>
              </a:rPr>
              <a:t>BitBox</a:t>
            </a:r>
            <a:r>
              <a:rPr lang="de-DE" b="1">
                <a:ea typeface="+mn-lt"/>
                <a:cs typeface="+mn-lt"/>
              </a:rPr>
              <a:t>: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i="1">
                <a:ea typeface="+mn-lt"/>
                <a:cs typeface="+mn-lt"/>
              </a:rPr>
              <a:t>„Technisch, clean, auf Sicherheit fokussiert. Wenn du Bitcoin langfristig sichern willst – oder open source bevorzugst – ist BitBox top.“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b="1" err="1">
                <a:ea typeface="+mn-lt"/>
                <a:cs typeface="+mn-lt"/>
              </a:rPr>
              <a:t>Tangem</a:t>
            </a:r>
            <a:r>
              <a:rPr lang="de-DE" b="1">
                <a:ea typeface="+mn-lt"/>
                <a:cs typeface="+mn-lt"/>
              </a:rPr>
              <a:t>:</a:t>
            </a:r>
            <a:endParaRPr lang="de-DE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i="1">
                <a:ea typeface="+mn-lt"/>
                <a:cs typeface="+mn-lt"/>
              </a:rPr>
              <a:t>„Die einfachste Lösung, die ich je getestet habe: Karte draufhalten, App öffnen, fertig. Perfekt für unterwegs, als Geschenk oder für Krypto-Muffel.“</a:t>
            </a:r>
            <a:endParaRPr lang="de-DE">
              <a:ea typeface="+mn-lt"/>
              <a:cs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03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DA36E-552B-AF54-9B56-ADD661F9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MissCrypto’s</a:t>
            </a:r>
            <a:r>
              <a:rPr lang="de-DE" dirty="0">
                <a:ea typeface="+mj-lt"/>
                <a:cs typeface="+mj-lt"/>
              </a:rPr>
              <a:t> Extra-Tipp: Für wen ist welches Wallet ideal?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F213C78-6D9B-6CBF-7C8D-1DCAE78A5F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73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517537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4361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Wallet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Ideal für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965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Ledger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Multi-Coin-Investor, der regelmäßig zugreift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868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BitBox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Bitcoin-Maximalist, Technik-Fan, Open-Source-Verfechter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80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Tangem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Einsteiger, Minimalist, Mobile-Only-Freunde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59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7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FF1AF-0AE2-B751-EFFB-5F564EA1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🛟 Häufige Fragen zur Wallet-Sicherheit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985DA-80A2-778A-7CE0-4E4C2FD5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63FE59-05F6-4D5F-C6FE-71DBF02AAAD6}"/>
              </a:ext>
            </a:extLst>
          </p:cNvPr>
          <p:cNvSpPr txBox="1"/>
          <p:nvPr/>
        </p:nvSpPr>
        <p:spPr>
          <a:xfrm>
            <a:off x="605642" y="1428997"/>
            <a:ext cx="11313225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 dirty="0"/>
              <a:t>1. </a:t>
            </a:r>
            <a:r>
              <a:rPr lang="de-DE" sz="1000" b="1" dirty="0"/>
              <a:t>Was passiert, wenn ich meine Seed Phrase verliere?</a:t>
            </a:r>
            <a:endParaRPr lang="de-DE"/>
          </a:p>
          <a:p>
            <a:r>
              <a:rPr lang="de-DE" sz="1000" dirty="0">
                <a:ea typeface="+mn-lt"/>
                <a:cs typeface="+mn-lt"/>
              </a:rPr>
              <a:t>Deine Seed Phrase ist der einzige Weg, deine </a:t>
            </a:r>
            <a:r>
              <a:rPr lang="de-DE" sz="1000" dirty="0" err="1">
                <a:ea typeface="+mn-lt"/>
                <a:cs typeface="+mn-lt"/>
              </a:rPr>
              <a:t>Coins</a:t>
            </a:r>
            <a:r>
              <a:rPr lang="de-DE" sz="1000" dirty="0">
                <a:ea typeface="+mn-lt"/>
                <a:cs typeface="+mn-lt"/>
              </a:rPr>
              <a:t> wiederherzustellen.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 b="1" dirty="0">
                <a:ea typeface="+mn-lt"/>
                <a:cs typeface="+mn-lt"/>
              </a:rPr>
              <a:t>Wenn sie weg ist, sind auch deine </a:t>
            </a:r>
            <a:r>
              <a:rPr lang="de-DE" sz="1000" b="1" dirty="0" err="1">
                <a:ea typeface="+mn-lt"/>
                <a:cs typeface="+mn-lt"/>
              </a:rPr>
              <a:t>Coins</a:t>
            </a:r>
            <a:r>
              <a:rPr lang="de-DE" sz="1000" b="1" dirty="0">
                <a:ea typeface="+mn-lt"/>
                <a:cs typeface="+mn-lt"/>
              </a:rPr>
              <a:t> verloren.</a:t>
            </a:r>
            <a:br>
              <a:rPr lang="de-DE" sz="1000" b="1" dirty="0">
                <a:ea typeface="+mn-lt"/>
                <a:cs typeface="+mn-lt"/>
              </a:rPr>
            </a:br>
            <a:r>
              <a:rPr lang="de-DE" sz="1000" b="1">
                <a:ea typeface="+mn-lt"/>
                <a:cs typeface="+mn-lt"/>
              </a:rPr>
              <a:t>Deshalb: immer offline, sicher und mehrfach gesichert aufbewahren.</a:t>
            </a:r>
            <a:br>
              <a:rPr lang="de-DE" sz="1000" b="1" dirty="0">
                <a:ea typeface="+mn-lt"/>
                <a:cs typeface="+mn-lt"/>
              </a:rPr>
            </a:br>
            <a:r>
              <a:rPr lang="de-DE" sz="1000" b="1">
                <a:ea typeface="+mn-lt"/>
                <a:cs typeface="+mn-lt"/>
              </a:rPr>
              <a:t>→ [Was ist eine Seed Phrase?]</a:t>
            </a:r>
            <a:br>
              <a:rPr lang="en-US" sz="1000" dirty="0"/>
            </a:br>
            <a:endParaRPr lang="en-US" sz="1000"/>
          </a:p>
          <a:p>
            <a:r>
              <a:rPr lang="de-DE" sz="1000" dirty="0"/>
              <a:t>2. </a:t>
            </a:r>
            <a:r>
              <a:rPr lang="de-DE" sz="1000" b="1" dirty="0"/>
              <a:t>Sollte ich mehrere Wallets nutzen?</a:t>
            </a:r>
          </a:p>
          <a:p>
            <a:r>
              <a:rPr lang="de-DE" sz="1000" dirty="0">
                <a:ea typeface="+mn-lt"/>
                <a:cs typeface="+mn-lt"/>
              </a:rPr>
              <a:t>Ja – vor allem, wenn du größere Summen hältst.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 b="1" dirty="0">
                <a:ea typeface="+mn-lt"/>
                <a:cs typeface="+mn-lt"/>
              </a:rPr>
              <a:t>Ich empfehle mindestens zwei Hardware Wallets</a:t>
            </a:r>
            <a:r>
              <a:rPr lang="de-DE" sz="1000" dirty="0">
                <a:ea typeface="+mn-lt"/>
                <a:cs typeface="+mn-lt"/>
              </a:rPr>
              <a:t>: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>
                <a:ea typeface="+mn-lt"/>
                <a:cs typeface="+mn-lt"/>
              </a:rPr>
              <a:t>Eine als Hauptgerät, eine als Backup – an getrennten Orten.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>
                <a:ea typeface="+mn-lt"/>
                <a:cs typeface="+mn-lt"/>
              </a:rPr>
              <a:t>So bist du geschützt, falls eine Wallet verloren oder beschädigt wird.</a:t>
            </a:r>
            <a:br>
              <a:rPr lang="en-US" sz="1000" dirty="0"/>
            </a:br>
            <a:endParaRPr lang="en-US" sz="1000"/>
          </a:p>
          <a:p>
            <a:r>
              <a:rPr lang="de-DE" sz="1000" dirty="0"/>
              <a:t>3. </a:t>
            </a:r>
            <a:r>
              <a:rPr lang="de-DE" sz="1000" b="1" dirty="0"/>
              <a:t>Wie bewahre ich meine Seed Phrase am besten auf?</a:t>
            </a:r>
          </a:p>
          <a:p>
            <a:r>
              <a:rPr lang="de-DE" sz="1000" dirty="0">
                <a:ea typeface="+mn-lt"/>
                <a:cs typeface="+mn-lt"/>
              </a:rPr>
              <a:t>Nicht auf dem Handy. Nicht in der Cloud.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 dirty="0">
                <a:ea typeface="+mn-lt"/>
                <a:cs typeface="+mn-lt"/>
              </a:rPr>
              <a:t>Und bitte </a:t>
            </a:r>
            <a:r>
              <a:rPr lang="de-DE" sz="1000" b="1">
                <a:ea typeface="+mn-lt"/>
                <a:cs typeface="+mn-lt"/>
              </a:rPr>
              <a:t>kein Screenshot</a:t>
            </a:r>
            <a:r>
              <a:rPr lang="de-DE" sz="1000">
                <a:ea typeface="+mn-lt"/>
                <a:cs typeface="+mn-lt"/>
              </a:rPr>
              <a:t>!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>
                <a:ea typeface="+mn-lt"/>
                <a:cs typeface="+mn-lt"/>
              </a:rPr>
              <a:t>Der sicherste Weg:</a:t>
            </a:r>
            <a:endParaRPr lang="de-DE" sz="1000"/>
          </a:p>
          <a:p>
            <a:r>
              <a:rPr lang="de-DE" sz="1000" b="1" dirty="0">
                <a:ea typeface="+mn-lt"/>
                <a:cs typeface="+mn-lt"/>
              </a:rPr>
              <a:t>Handschriftlich notieren</a:t>
            </a:r>
            <a:r>
              <a:rPr lang="de-DE" sz="1000" dirty="0">
                <a:ea typeface="+mn-lt"/>
                <a:cs typeface="+mn-lt"/>
              </a:rPr>
              <a:t> (mehrfach)</a:t>
            </a:r>
            <a:endParaRPr lang="de-DE" sz="1000" dirty="0"/>
          </a:p>
          <a:p>
            <a:r>
              <a:rPr lang="de-DE" sz="1000" b="1" dirty="0">
                <a:ea typeface="+mn-lt"/>
                <a:cs typeface="+mn-lt"/>
              </a:rPr>
              <a:t>Metallplatte für Langzeitspeicherung</a:t>
            </a:r>
            <a:endParaRPr lang="de-DE" sz="1000" dirty="0"/>
          </a:p>
          <a:p>
            <a:r>
              <a:rPr lang="de-DE" sz="1000" b="1" dirty="0">
                <a:ea typeface="+mn-lt"/>
                <a:cs typeface="+mn-lt"/>
              </a:rPr>
              <a:t>Trocken &amp; geschützt aufbewahren</a:t>
            </a:r>
            <a:r>
              <a:rPr lang="de-DE" sz="1000" dirty="0">
                <a:ea typeface="+mn-lt"/>
                <a:cs typeface="+mn-lt"/>
              </a:rPr>
              <a:t> – z. B. im Safe</a:t>
            </a:r>
            <a:br>
              <a:rPr lang="en-US" sz="1000" dirty="0"/>
            </a:br>
            <a:endParaRPr lang="en-US" sz="1000"/>
          </a:p>
          <a:p>
            <a:r>
              <a:rPr lang="de-DE" sz="1000" dirty="0"/>
              <a:t>4. </a:t>
            </a:r>
            <a:r>
              <a:rPr lang="de-DE" sz="1000" b="1" dirty="0"/>
              <a:t>Was passiert, wenn ich sterbe – kommen meine Angehörigen an die </a:t>
            </a:r>
            <a:r>
              <a:rPr lang="de-DE" sz="1000" b="1" err="1"/>
              <a:t>Coins</a:t>
            </a:r>
            <a:r>
              <a:rPr lang="de-DE" sz="1000" b="1" dirty="0"/>
              <a:t>?</a:t>
            </a:r>
          </a:p>
          <a:p>
            <a:r>
              <a:rPr lang="de-DE" sz="1000">
                <a:ea typeface="+mn-lt"/>
                <a:cs typeface="+mn-lt"/>
              </a:rPr>
              <a:t>Ein sensibles, aber wichtiges Thema.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>
                <a:ea typeface="+mn-lt"/>
                <a:cs typeface="+mn-lt"/>
              </a:rPr>
              <a:t>Du solltest dafür sorgen, dass jemand aus deiner Familie weiß:</a:t>
            </a:r>
            <a:endParaRPr lang="de-DE" sz="1000"/>
          </a:p>
          <a:p>
            <a:r>
              <a:rPr lang="de-DE" sz="1000" dirty="0">
                <a:ea typeface="+mn-lt"/>
                <a:cs typeface="+mn-lt"/>
              </a:rPr>
              <a:t>wo deine Seed Phrase liegt</a:t>
            </a:r>
          </a:p>
          <a:p>
            <a:r>
              <a:rPr lang="de-DE" sz="1000">
                <a:ea typeface="+mn-lt"/>
                <a:cs typeface="+mn-lt"/>
              </a:rPr>
              <a:t>wie sie zu nutzen ist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>
                <a:ea typeface="+mn-lt"/>
                <a:cs typeface="+mn-lt"/>
              </a:rPr>
              <a:t>Ich arbeite gerade an einem kleinen Leitfaden zur Krypto-Vererbung.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 b="1" dirty="0">
                <a:ea typeface="+mn-lt"/>
                <a:cs typeface="+mn-lt"/>
              </a:rPr>
              <a:t>Trag dich gern in meinen Newsletter ein</a:t>
            </a:r>
            <a:r>
              <a:rPr lang="de-DE" sz="1000" dirty="0">
                <a:ea typeface="+mn-lt"/>
                <a:cs typeface="+mn-lt"/>
              </a:rPr>
              <a:t>, dann bekommst du ein Update.</a:t>
            </a:r>
            <a:br>
              <a:rPr lang="en-US" sz="1000" dirty="0"/>
            </a:br>
            <a:endParaRPr lang="en-US" sz="1000"/>
          </a:p>
          <a:p>
            <a:r>
              <a:rPr lang="de-DE" sz="1000" dirty="0"/>
              <a:t>5. </a:t>
            </a:r>
            <a:r>
              <a:rPr lang="de-DE" sz="1000" b="1" dirty="0"/>
              <a:t>Was passiert, wenn meine Wallet kaputt oder verloren geht?</a:t>
            </a:r>
          </a:p>
          <a:p>
            <a:r>
              <a:rPr lang="de-DE" sz="1000" b="1" dirty="0">
                <a:ea typeface="+mn-lt"/>
                <a:cs typeface="+mn-lt"/>
              </a:rPr>
              <a:t>Keine Sorge</a:t>
            </a:r>
            <a:r>
              <a:rPr lang="de-DE" sz="1000" dirty="0">
                <a:ea typeface="+mn-lt"/>
                <a:cs typeface="+mn-lt"/>
              </a:rPr>
              <a:t> – deine </a:t>
            </a:r>
            <a:r>
              <a:rPr lang="de-DE" sz="1000" dirty="0" err="1">
                <a:ea typeface="+mn-lt"/>
                <a:cs typeface="+mn-lt"/>
              </a:rPr>
              <a:t>Coins</a:t>
            </a:r>
            <a:r>
              <a:rPr lang="de-DE" sz="1000">
                <a:ea typeface="+mn-lt"/>
                <a:cs typeface="+mn-lt"/>
              </a:rPr>
              <a:t> sind nicht weg.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>
                <a:ea typeface="+mn-lt"/>
                <a:cs typeface="+mn-lt"/>
              </a:rPr>
              <a:t>Solange du deine Seed Phrase sicher hast, kannst du sie jederzeit auf einer neuen, kompatiblen Wallet wiederherstellen.</a:t>
            </a:r>
            <a:br>
              <a:rPr lang="de-DE" sz="1000" dirty="0">
                <a:ea typeface="+mn-lt"/>
                <a:cs typeface="+mn-lt"/>
              </a:rPr>
            </a:br>
            <a:r>
              <a:rPr lang="de-DE" sz="1000" dirty="0">
                <a:ea typeface="+mn-lt"/>
                <a:cs typeface="+mn-lt"/>
              </a:rPr>
              <a:t> 💡 Ich nutze selbst zwei Wallets: Eine für den Alltag, eine für den Notfall.</a:t>
            </a:r>
          </a:p>
          <a:p>
            <a:pPr marL="228600" indent="-228600">
              <a:buAutoNum type="arabicPeriod"/>
            </a:pPr>
            <a:endParaRPr lang="de-DE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429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67173-AD6F-3E86-E48D-C9B76BC1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Offizielle Shops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E6DE177-6C2C-7518-EAF1-BE7E336C05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28639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4153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Wallet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16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Ledger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🔗 </a:t>
                      </a:r>
                      <a:r>
                        <a:rPr lang="de-DE">
                          <a:hlinkClick r:id="" action="ppaction://noaction"/>
                        </a:rPr>
                        <a:t>Zum Ledger Shop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986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BitBox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🔗 </a:t>
                      </a:r>
                      <a:r>
                        <a:rPr lang="de-DE">
                          <a:hlinkClick r:id="" action="ppaction://noaction"/>
                        </a:rPr>
                        <a:t>Zur BitBox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33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Tangem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/>
                        <a:t>🔗 </a:t>
                      </a:r>
                      <a:r>
                        <a:rPr lang="de-DE">
                          <a:hlinkClick r:id="" action="ppaction://noaction"/>
                        </a:rPr>
                        <a:t>Tangem Wallet bestellen</a:t>
                      </a:r>
                      <a:endParaRPr lang="de-DE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8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498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08b3d0-e265-474e-9fe4-186e8850673c">
      <Terms xmlns="http://schemas.microsoft.com/office/infopath/2007/PartnerControls"/>
    </lcf76f155ced4ddcb4097134ff3c332f>
    <TaxCatchAll xmlns="63d32543-f353-43c5-9445-5356ff25a99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B10B894034CE48BEC212FBFC74A786" ma:contentTypeVersion="11" ma:contentTypeDescription="Ein neues Dokument erstellen." ma:contentTypeScope="" ma:versionID="fee699ee637d1b209476d66bf290b08b">
  <xsd:schema xmlns:xsd="http://www.w3.org/2001/XMLSchema" xmlns:xs="http://www.w3.org/2001/XMLSchema" xmlns:p="http://schemas.microsoft.com/office/2006/metadata/properties" xmlns:ns2="be08b3d0-e265-474e-9fe4-186e8850673c" xmlns:ns3="63d32543-f353-43c5-9445-5356ff25a99f" targetNamespace="http://schemas.microsoft.com/office/2006/metadata/properties" ma:root="true" ma:fieldsID="a01092c2580342e981126dba13547801" ns2:_="" ns3:_="">
    <xsd:import namespace="be08b3d0-e265-474e-9fe4-186e8850673c"/>
    <xsd:import namespace="63d32543-f353-43c5-9445-5356ff25a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8b3d0-e265-474e-9fe4-186e88506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f8979c10-0c08-484a-9023-20655e5f04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32543-f353-43c5-9445-5356ff25a99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468d55f-a599-4a4c-be66-8a49c704a42e}" ma:internalName="TaxCatchAll" ma:showField="CatchAllData" ma:web="63d32543-f353-43c5-9445-5356ff25a9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5543FC-4EFE-4B31-AF06-8F4C5D5E1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C34290-F710-4752-9451-7134C25BBCF0}">
  <ds:schemaRefs>
    <ds:schemaRef ds:uri="http://schemas.microsoft.com/office/2006/metadata/properties"/>
    <ds:schemaRef ds:uri="http://schemas.microsoft.com/office/infopath/2007/PartnerControls"/>
    <ds:schemaRef ds:uri="be08b3d0-e265-474e-9fe4-186e8850673c"/>
    <ds:schemaRef ds:uri="63d32543-f353-43c5-9445-5356ff25a99f"/>
  </ds:schemaRefs>
</ds:datastoreItem>
</file>

<file path=customXml/itemProps3.xml><?xml version="1.0" encoding="utf-8"?>
<ds:datastoreItem xmlns:ds="http://schemas.openxmlformats.org/officeDocument/2006/customXml" ds:itemID="{49D23540-27E1-4D23-8E56-BF3CD7A7BF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08b3d0-e265-474e-9fe4-186e8850673c"/>
    <ds:schemaRef ds:uri="63d32543-f353-43c5-9445-5356ff25a9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Links + Anforderungen</vt:lpstr>
      <vt:lpstr>Krypto sicher aufbewahren – Meine Favouriten im Vergleich</vt:lpstr>
      <vt:lpstr>Krypto sicher aufbewahren: Diese Wallets empfehle ich dir</vt:lpstr>
      <vt:lpstr>Meine Top 3 Wallets im Vergleich (Ledger, BitBox, Tangem)</vt:lpstr>
      <vt:lpstr>So schützt du deine Coins richtig</vt:lpstr>
      <vt:lpstr>MissCrypto Fazit</vt:lpstr>
      <vt:lpstr>MissCrypto’s Extra-Tipp: Für wen ist welches Wallet ideal?</vt:lpstr>
      <vt:lpstr>🛟 Häufige Fragen zur Wallet-Sicherheit</vt:lpstr>
      <vt:lpstr>Offizielle Shops</vt:lpstr>
      <vt:lpstr>Ideen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2025-07-08T07:36:11Z</dcterms:created>
  <dcterms:modified xsi:type="dcterms:W3CDTF">2025-07-17T05:40:36Z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0x01010048B10B894034CE48BEC212FBFC74A786</vt:lpwstr>
  </property>
  <property fmtid="{D5CDD505-2E9C-101B-9397-08002B2CF9AE}" pid="3" name="MediaServiceImageTags">
    <vt:lpwstr/>
  </property>
</Properties>
</file>