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23" r:id="rId3"/>
    <p:sldId id="342" r:id="rId4"/>
    <p:sldId id="348" r:id="rId5"/>
    <p:sldId id="349" r:id="rId6"/>
    <p:sldId id="327" r:id="rId7"/>
    <p:sldId id="329" r:id="rId8"/>
    <p:sldId id="340" r:id="rId9"/>
    <p:sldId id="330" r:id="rId10"/>
    <p:sldId id="343" r:id="rId11"/>
    <p:sldId id="346" r:id="rId12"/>
    <p:sldId id="35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6923" autoAdjust="0"/>
  </p:normalViewPr>
  <p:slideViewPr>
    <p:cSldViewPr>
      <p:cViewPr>
        <p:scale>
          <a:sx n="70" d="100"/>
          <a:sy n="70" d="100"/>
        </p:scale>
        <p:origin x="-87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hacohendeb\Desktop\Nov%202016\LEAF\Business%20Case\New_FTE_Backfill_Process_\Hiring%20Times%20Data%20Analysis%20for%20LEAF_201612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Average Days Between Request Opened and</a:t>
            </a:r>
            <a:r>
              <a:rPr lang="en-US" sz="1600" baseline="0"/>
              <a:t> Final Decision</a:t>
            </a:r>
            <a:endParaRPr lang="en-US" sz="16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'[Hiring Times Data Analysis for LEAF_20161211.xlsx]Comparison'!$A$2</c:f>
              <c:strCache>
                <c:ptCount val="1"/>
                <c:pt idx="0">
                  <c:v>Old Process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1.48514851485148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48.4 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'[Hiring Times Data Analysis for LEAF_20161211.xlsx]Comparison'!$D$1</c:f>
              <c:strCache>
                <c:ptCount val="1"/>
                <c:pt idx="0">
                  <c:v>Average Days between Request Opened and Final Decision </c:v>
                </c:pt>
              </c:strCache>
            </c:strRef>
          </c:cat>
          <c:val>
            <c:numRef>
              <c:f>'[Hiring Times Data Analysis for LEAF_20161211.xlsx]Comparison'!$D$2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'[Hiring Times Data Analysis for LEAF_20161211.xlsx]Comparison'!$A$3</c:f>
              <c:strCache>
                <c:ptCount val="1"/>
                <c:pt idx="0">
                  <c:v>LEAF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'[Hiring Times Data Analysis for LEAF_20161211.xlsx]Comparison'!$D$1</c:f>
              <c:strCache>
                <c:ptCount val="1"/>
                <c:pt idx="0">
                  <c:v>Average Days between Request Opened and Final Decision </c:v>
                </c:pt>
              </c:strCache>
            </c:strRef>
          </c:cat>
          <c:val>
            <c:numRef>
              <c:f>'[Hiring Times Data Analysis for LEAF_20161211.xlsx]Comparison'!$D$3</c:f>
              <c:numCache>
                <c:formatCode>General</c:formatCode>
                <c:ptCount val="1"/>
                <c:pt idx="0">
                  <c:v>22.1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02484992"/>
        <c:axId val="111149824"/>
      </c:barChart>
      <c:catAx>
        <c:axId val="102484992"/>
        <c:scaling>
          <c:orientation val="minMax"/>
        </c:scaling>
        <c:delete val="1"/>
        <c:axPos val="b"/>
        <c:majorTickMark val="none"/>
        <c:minorTickMark val="none"/>
        <c:tickLblPos val="nextTo"/>
        <c:crossAx val="111149824"/>
        <c:crosses val="autoZero"/>
        <c:auto val="1"/>
        <c:lblAlgn val="ctr"/>
        <c:lblOffset val="100"/>
        <c:noMultiLvlLbl val="0"/>
      </c:catAx>
      <c:valAx>
        <c:axId val="1111498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02484992"/>
        <c:crosses val="autoZero"/>
        <c:crossBetween val="between"/>
      </c:valAx>
      <c:spPr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>
          <a:lumMod val="75000"/>
          <a:lumOff val="2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CBAFA-1951-4B2E-9FE8-0822D3CC3BD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8F93-A143-48D8-9FE0-2D90FB1D7A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61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DFA7-A930-459D-811A-93EBAD1FDC1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2FD7-0F3B-41DD-A812-01FA087D18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04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Exhibit</a:t>
            </a:r>
            <a:r>
              <a:rPr lang="en-US" baseline="0" dirty="0" smtClean="0"/>
              <a:t> A – The travel memo</a:t>
            </a:r>
          </a:p>
          <a:p>
            <a:r>
              <a:rPr lang="en-US" baseline="0" dirty="0" smtClean="0"/>
              <a:t>This artifacts is demoralizing to our staff.</a:t>
            </a:r>
          </a:p>
          <a:p>
            <a:r>
              <a:rPr lang="en-US" baseline="0" dirty="0" smtClean="0"/>
              <a:t>Be sure to print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152F-14D0-254A-8E76-130501E20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152F-14D0-254A-8E76-130501E20A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A152F-14D0-254A-8E76-130501E20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C81B-06E9-47D3-A362-1EA77CEA09BE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0950-E4C1-4222-ACF4-2123E72AEF37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043-742D-4F6E-A8C4-BA2AF834FE17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867400" cy="914400"/>
          </a:xfrm>
          <a:noFill/>
        </p:spPr>
        <p:txBody>
          <a:bodyPr>
            <a:no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276508"/>
            <a:ext cx="2667000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Light Electronic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Action Framework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vhawasgaom1\Desktop\LEAF\Logos\LEAF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494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D9F8-D836-4382-93E6-76465FBBB62F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7E-814D-4D89-9EB2-9DE61751B6EC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A8A-7DBA-4831-B14B-FDEB98BEFF71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5029-6138-4597-A23C-391B5D03CDE8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43A0-176E-4DCC-A8B3-763ED910CD4A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D744-948F-4B19-811E-9DF46242F887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B879-7E25-4082-9F6F-9089972D9901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4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572D-FDE5-4318-9CDF-9CF3DEE91333}" type="datetime1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7C53-F1A6-4EC6-951D-4538D01054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hav05webrm.v05.med.va.gov/LEAF/launchp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9144000" cy="11430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391400" y="6477000"/>
            <a:ext cx="2438400" cy="457200"/>
          </a:xfrm>
        </p:spPr>
        <p:txBody>
          <a:bodyPr/>
          <a:lstStyle/>
          <a:p>
            <a:r>
              <a:rPr lang="en-US" dirty="0" smtClean="0"/>
              <a:t>Updated Mar. </a:t>
            </a:r>
            <a:r>
              <a:rPr lang="en-US" dirty="0" smtClean="0"/>
              <a:t>10, </a:t>
            </a:r>
            <a:r>
              <a:rPr lang="en-US" dirty="0" smtClean="0"/>
              <a:t>2017</a:t>
            </a:r>
          </a:p>
        </p:txBody>
      </p:sp>
      <p:pic>
        <p:nvPicPr>
          <p:cNvPr id="1026" name="Picture 2" descr="C:\Users\vhawasgaom1\Desktop\V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367825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0" y="1143000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vhawasgaom1\Desktop\LEAF\Logos\LEAF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3" y="1992109"/>
            <a:ext cx="3346450" cy="8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6203" y="3124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Light Electronic Action Framework</a:t>
            </a:r>
            <a:endParaRPr lang="en-US" sz="4400" dirty="0"/>
          </a:p>
        </p:txBody>
      </p:sp>
      <p:pic>
        <p:nvPicPr>
          <p:cNvPr id="12" name="Picture 11" descr="VH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1"/>
          <a:stretch/>
        </p:blipFill>
        <p:spPr>
          <a:xfrm>
            <a:off x="1525855" y="5715000"/>
            <a:ext cx="2234840" cy="654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6304" y="6261948"/>
            <a:ext cx="32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Veterans Health Administration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VACI_bi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18850"/>
          <a:stretch/>
        </p:blipFill>
        <p:spPr>
          <a:xfrm>
            <a:off x="5334000" y="5867400"/>
            <a:ext cx="2714747" cy="79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Server maintenance</a:t>
            </a:r>
          </a:p>
          <a:p>
            <a:r>
              <a:rPr lang="en-US" sz="2800" dirty="0" smtClean="0"/>
              <a:t>Backup databases</a:t>
            </a:r>
          </a:p>
          <a:p>
            <a:r>
              <a:rPr lang="en-US" sz="2800" dirty="0" smtClean="0"/>
              <a:t>Fix software issues</a:t>
            </a:r>
          </a:p>
          <a:p>
            <a:r>
              <a:rPr lang="en-US" sz="2800" dirty="0" smtClean="0"/>
              <a:t>Apply software updates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4038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Your Facility</a:t>
            </a:r>
          </a:p>
          <a:p>
            <a:r>
              <a:rPr lang="en-US" sz="2800" dirty="0" smtClean="0"/>
              <a:t>Maintain forms, workflows, privilege groups, and any customizations made</a:t>
            </a:r>
          </a:p>
          <a:p>
            <a:r>
              <a:rPr lang="en-US" sz="2800" dirty="0" smtClean="0"/>
              <a:t>Ensure personnel are apprised of the system</a:t>
            </a:r>
          </a:p>
          <a:p>
            <a:endParaRPr lang="en-US" sz="2800" dirty="0"/>
          </a:p>
        </p:txBody>
      </p:sp>
      <p:pic>
        <p:nvPicPr>
          <p:cNvPr id="1026" name="Picture 2" descr="C:\Users\vhawasgaom1\Desktop\LEAF\Logos\LEA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1"/>
            <a:ext cx="1828800" cy="4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19600" y="1066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4483" y="1242917"/>
            <a:ext cx="7810825" cy="42961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5FB2"/>
                </a:solidFill>
              </a:rPr>
              <a:t>Leadership Buy-in.  </a:t>
            </a:r>
            <a:r>
              <a:rPr lang="en-US" sz="2400" dirty="0" smtClean="0"/>
              <a:t>Inform leadership and obtain buy-in.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>
                <a:solidFill>
                  <a:srgbClr val="005FB2"/>
                </a:solidFill>
              </a:rPr>
              <a:t>Start Small.  </a:t>
            </a:r>
            <a:r>
              <a:rPr lang="en-US" sz="2400" dirty="0" smtClean="0"/>
              <a:t>Start with one specific process in mind.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>
                <a:solidFill>
                  <a:srgbClr val="005FB2"/>
                </a:solidFill>
              </a:rPr>
              <a:t>Project Manager. </a:t>
            </a:r>
            <a:r>
              <a:rPr lang="en-US" sz="2400" dirty="0" smtClean="0"/>
              <a:t>Technical skills not required.  Tech comfort preferred.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 smtClean="0">
                <a:solidFill>
                  <a:srgbClr val="005FB2"/>
                </a:solidFill>
              </a:rPr>
              <a:t>Other Key Traits:  </a:t>
            </a:r>
          </a:p>
          <a:p>
            <a:pPr lvl="1"/>
            <a:r>
              <a:rPr lang="en-US" sz="2400" dirty="0" smtClean="0"/>
              <a:t>Volunteers!</a:t>
            </a:r>
          </a:p>
          <a:p>
            <a:pPr lvl="1"/>
            <a:r>
              <a:rPr lang="en-US" sz="2400" dirty="0" smtClean="0"/>
              <a:t>Good </a:t>
            </a:r>
            <a:r>
              <a:rPr lang="en-US" sz="2400" dirty="0"/>
              <a:t>c</a:t>
            </a:r>
            <a:r>
              <a:rPr lang="en-US" sz="2400" dirty="0" smtClean="0"/>
              <a:t>ommunication skills.  </a:t>
            </a:r>
          </a:p>
          <a:p>
            <a:pPr lvl="1"/>
            <a:r>
              <a:rPr lang="en-US" sz="2400" dirty="0" smtClean="0"/>
              <a:t>Collaborative nature.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5917368"/>
            <a:ext cx="9157512" cy="959209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8032" y="6052468"/>
            <a:ext cx="87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Mission: To empower VA employees in digital process improvement.</a:t>
            </a:r>
            <a:endParaRPr lang="en-US" sz="2400" dirty="0">
              <a:solidFill>
                <a:srgbClr val="CCFFC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867400" cy="914400"/>
          </a:xfrm>
        </p:spPr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867400" cy="914400"/>
          </a:xfrm>
        </p:spPr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362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https://vhav05webrm.v05.med.va.gov/LEAF/launchpad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356857"/>
            <a:ext cx="752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started by submitting a request on our Launchpad site: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6096000"/>
            <a:ext cx="402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Launchpad site was built using LEAF!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 LEAF?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91600" cy="40386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VA LEAF is a </a:t>
            </a:r>
            <a:r>
              <a:rPr lang="en-US" sz="2400" dirty="0" smtClean="0"/>
              <a:t>secure web </a:t>
            </a:r>
            <a:r>
              <a:rPr lang="en-US" sz="2400" dirty="0" smtClean="0"/>
              <a:t>application, and Class II VA Software, designed to help facilities rapidly develop common form/workflow solutions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 smtClean="0"/>
              <a:t>Developed by VA employees to solve common issues</a:t>
            </a:r>
          </a:p>
          <a:p>
            <a:endParaRPr lang="en-US" sz="2400" dirty="0" smtClean="0"/>
          </a:p>
          <a:p>
            <a:r>
              <a:rPr lang="en-US" sz="2400" dirty="0" smtClean="0"/>
              <a:t>No licensing costs, open source technologies</a:t>
            </a:r>
          </a:p>
          <a:p>
            <a:endParaRPr lang="en-US" sz="2400" dirty="0" smtClean="0"/>
          </a:p>
          <a:p>
            <a:r>
              <a:rPr lang="en-US" sz="2400" dirty="0"/>
              <a:t>Centralized server eliminates need for local IT server support</a:t>
            </a:r>
          </a:p>
          <a:p>
            <a:endParaRPr lang="en-US" sz="2400" dirty="0" smtClean="0"/>
          </a:p>
          <a:p>
            <a:r>
              <a:rPr lang="en-US" sz="2400" dirty="0" smtClean="0"/>
              <a:t>Low </a:t>
            </a:r>
            <a:r>
              <a:rPr lang="en-US" sz="2400" dirty="0"/>
              <a:t>maintenance and easy to learn.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5917368"/>
            <a:ext cx="9157512" cy="959209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8032" y="6052468"/>
            <a:ext cx="870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CC"/>
                </a:solidFill>
              </a:rPr>
              <a:t>Mission: To empower VA employees in digital process improvement.</a:t>
            </a:r>
            <a:endParaRPr lang="en-US" sz="24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common issues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Never lose a request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Always know where a request is in the process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Guard sensitive data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Ensure transparency of the process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Improve timeliness of reviewers and implementation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Great user experience saves time and reduces stress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Leverages existing enterprise IT security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690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6875" y="319246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PROCESSES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76" y="588713"/>
            <a:ext cx="310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Travel Requests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76" y="1789035"/>
            <a:ext cx="184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Task Tracking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224" y="4257366"/>
            <a:ext cx="3397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Clinic Profile Management 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143" y="1777364"/>
            <a:ext cx="1217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Org Charting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6425" y="209360"/>
            <a:ext cx="202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Vacancy Tracking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4672" y="327464"/>
            <a:ext cx="1965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Resource Committee (FTE)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4527" y="313417"/>
            <a:ext cx="184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Data Calls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870" y="4317413"/>
            <a:ext cx="188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FCP Requests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3196" y="4958919"/>
            <a:ext cx="257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Space Requests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5889" y="2110707"/>
            <a:ext cx="257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Special Projects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2931" y="1935709"/>
            <a:ext cx="310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On-boarding Tracking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213" y="1190045"/>
            <a:ext cx="310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4804F"/>
                </a:solidFill>
              </a:rPr>
              <a:t>ADMINISTRATIVE </a:t>
            </a:r>
            <a:endParaRPr lang="en-US" sz="2400" dirty="0">
              <a:solidFill>
                <a:srgbClr val="04804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8387" y="1180329"/>
            <a:ext cx="310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4804F"/>
                </a:solidFill>
              </a:rPr>
              <a:t>HUMAN RESOURCES </a:t>
            </a:r>
            <a:endParaRPr lang="en-US" sz="2400" dirty="0">
              <a:solidFill>
                <a:srgbClr val="04804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0833" y="4870767"/>
            <a:ext cx="310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4804F"/>
                </a:solidFill>
              </a:rPr>
              <a:t>OTHER SERVICE LINES </a:t>
            </a:r>
            <a:endParaRPr lang="en-US" sz="2400" dirty="0">
              <a:solidFill>
                <a:srgbClr val="04804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2586" y="5714845"/>
            <a:ext cx="310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5FB2"/>
                </a:solidFill>
              </a:rPr>
              <a:t>Resource Committees</a:t>
            </a:r>
            <a:endParaRPr lang="en-US" sz="2000" dirty="0">
              <a:solidFill>
                <a:srgbClr val="005FB2"/>
              </a:solidFill>
            </a:endParaRPr>
          </a:p>
        </p:txBody>
      </p:sp>
      <p:pic>
        <p:nvPicPr>
          <p:cNvPr id="21" name="Picture 2" descr="C:\Users\vhawasgaom1\Desktop\LEAF\Logos\LEA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41" y="2824598"/>
            <a:ext cx="2270571" cy="5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9450" y="5130253"/>
            <a:ext cx="2064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Tuition Reimbursement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749" y="5484196"/>
            <a:ext cx="197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VISTA Menu Option Requests</a:t>
            </a:r>
            <a:endParaRPr lang="en-US" sz="2000" dirty="0">
              <a:solidFill>
                <a:srgbClr val="005FB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476" y="2946931"/>
            <a:ext cx="197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5FB2"/>
                </a:solidFill>
              </a:rPr>
              <a:t>Parking Decals</a:t>
            </a:r>
            <a:endParaRPr lang="en-US" sz="2000" dirty="0">
              <a:solidFill>
                <a:srgbClr val="005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6152462" y="5471345"/>
            <a:ext cx="2715974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dirty="0" smtClean="0"/>
              <a:t>Nothing Lost</a:t>
            </a:r>
            <a:endParaRPr lang="en-US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29808" y="5471345"/>
            <a:ext cx="8229600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dirty="0" smtClean="0"/>
              <a:t>Transparent Tracking</a:t>
            </a:r>
            <a:endParaRPr lang="en-US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6178" y="5471345"/>
            <a:ext cx="8229600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dirty="0" smtClean="0"/>
              <a:t>Paperless</a:t>
            </a:r>
            <a:endParaRPr lang="en-US" sz="28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3837" y="6025523"/>
            <a:ext cx="3547528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dirty="0" smtClean="0"/>
              <a:t>More Focus on Vets</a:t>
            </a:r>
            <a:endParaRPr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174326" y="6041248"/>
            <a:ext cx="4402150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005FB2"/>
                </a:solidFill>
              </a:rPr>
              <a:t>Employee Morale Booster!</a:t>
            </a:r>
            <a:endParaRPr lang="en-US" sz="2800" dirty="0">
              <a:solidFill>
                <a:srgbClr val="005FB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7715165" cy="1276377"/>
          </a:xfrm>
        </p:spPr>
        <p:txBody>
          <a:bodyPr>
            <a:normAutofit/>
          </a:bodyPr>
          <a:lstStyle/>
          <a:p>
            <a:r>
              <a:rPr lang="en-US" dirty="0" smtClean="0"/>
              <a:t>Case Study: LEAF for Resource Management Committees</a:t>
            </a:r>
            <a:br>
              <a:rPr lang="en-US" dirty="0" smtClean="0"/>
            </a:br>
            <a:r>
              <a:rPr lang="en-US" sz="1800" i="1" dirty="0" smtClean="0">
                <a:solidFill>
                  <a:srgbClr val="005FB2"/>
                </a:solidFill>
              </a:rPr>
              <a:t>Salisbury VAMC, December 2016</a:t>
            </a:r>
            <a:endParaRPr lang="en-US" sz="1800" i="1" dirty="0">
              <a:solidFill>
                <a:srgbClr val="005FB2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68680" y="1189037"/>
            <a:ext cx="7315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 smtClean="0"/>
              <a:t>We examined 50 hiring requests – 23 from the old process and 27 from the new LEAF process.</a:t>
            </a:r>
            <a:endParaRPr lang="en-US" sz="2000" i="1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459393"/>
              </p:ext>
            </p:extLst>
          </p:nvPr>
        </p:nvGraphicFramePr>
        <p:xfrm>
          <a:off x="3709836" y="2182370"/>
          <a:ext cx="4866640" cy="290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9913" y="2514600"/>
            <a:ext cx="3125158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LEAF made hiring decisions </a:t>
            </a:r>
            <a:r>
              <a:rPr lang="en-US" sz="2000" b="1" dirty="0" smtClean="0">
                <a:solidFill>
                  <a:srgbClr val="005FB2"/>
                </a:solidFill>
              </a:rPr>
              <a:t>54% faster</a:t>
            </a:r>
            <a:r>
              <a:rPr lang="en-US" sz="2000" dirty="0" smtClean="0"/>
              <a:t>, a 26-day improvement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Urgent Access-related positions can now be approved in &lt;24 </a:t>
            </a:r>
            <a:r>
              <a:rPr lang="en-US" sz="2000" dirty="0" err="1" smtClean="0"/>
              <a:t>hrs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7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86401"/>
            <a:ext cx="9157512" cy="13716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638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Complex forms can be presented in small and manageable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data fields can be used as search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Mike\work\Powerpoint\resource_site_demo\request_questionaire_20151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4275"/>
            <a:ext cx="7239000" cy="429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86401"/>
            <a:ext cx="9157512" cy="13716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6978" y="5613737"/>
            <a:ext cx="725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Easy to use interface for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E-mail notifications and other custom events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Mike\work\scripts\orgchart\documentation\user_guide_assets\erm_decision_ma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33" y="1143001"/>
            <a:ext cx="6588545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3512" y="5562601"/>
            <a:ext cx="9157512" cy="12954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Report Builder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899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Build collaborative spreadsheets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Always up to date, and easily share reports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One-click export to </a:t>
            </a:r>
            <a:r>
              <a:rPr lang="en-US" sz="2000" dirty="0" smtClean="0">
                <a:solidFill>
                  <a:schemeClr val="bg1"/>
                </a:solidFill>
              </a:rPr>
              <a:t>Excel, and JSON API for programmers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C:\tmp\leaf_spread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29" y="1447800"/>
            <a:ext cx="7021513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Mike\work\scripts\orgchart\documentation\user_guide_assets\report_generator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5" t="21600" r="14765" b="13200"/>
          <a:stretch/>
        </p:blipFill>
        <p:spPr bwMode="auto">
          <a:xfrm>
            <a:off x="381000" y="1143000"/>
            <a:ext cx="7275372" cy="2994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512" y="5410201"/>
            <a:ext cx="9157512" cy="1447800"/>
          </a:xfrm>
          <a:prstGeom prst="rect">
            <a:avLst/>
          </a:prstGeom>
          <a:solidFill>
            <a:srgbClr val="005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085" y="5613737"/>
            <a:ext cx="8845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Rapid development, iteration, and amendments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Form Library further accelerates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Role-based security identifies authorized users. PIV-card </a:t>
            </a:r>
            <a:r>
              <a:rPr lang="en-US" sz="2000" dirty="0" smtClean="0">
                <a:solidFill>
                  <a:schemeClr val="bg1"/>
                </a:solidFill>
              </a:rPr>
              <a:t>compatible.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Mike\work\Powerpoint\resource_site_demo\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06" y="1219200"/>
            <a:ext cx="7368229" cy="369093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472</Words>
  <Application>Microsoft Office PowerPoint</Application>
  <PresentationFormat>On-screen Show (4:3)</PresentationFormat>
  <Paragraphs>105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What is VA LEAF?</vt:lpstr>
      <vt:lpstr>Solve common issues</vt:lpstr>
      <vt:lpstr>EXISTING PROCESSES</vt:lpstr>
      <vt:lpstr>Case Study: LEAF for Resource Management Committees Salisbury VAMC, December 2016</vt:lpstr>
      <vt:lpstr>Clean Data Entry</vt:lpstr>
      <vt:lpstr>Intuitive Design</vt:lpstr>
      <vt:lpstr>Powerful Report Builder</vt:lpstr>
      <vt:lpstr>Simple Configuration</vt:lpstr>
      <vt:lpstr>Responsibilities</vt:lpstr>
      <vt:lpstr>Keys to success</vt:lpstr>
      <vt:lpstr>How to get started</vt:lpstr>
    </vt:vector>
  </TitlesOfParts>
  <Company>Department of Veterans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vhawasgaom1</dc:creator>
  <cp:lastModifiedBy>Gao, Michael L.</cp:lastModifiedBy>
  <cp:revision>900</cp:revision>
  <dcterms:created xsi:type="dcterms:W3CDTF">2009-04-27T17:56:32Z</dcterms:created>
  <dcterms:modified xsi:type="dcterms:W3CDTF">2017-03-11T01:29:21Z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ec101493-6b0c-4448-8bc3-ee826d7e6965</vt:lpwstr>
  </property>
  <property fmtid="{D5CDD505-2E9C-101B-9397-08002B2CF9AE}" pid="3" name="Offisync_ProviderInitializationData">
    <vt:lpwstr>https://www.vapulse.net</vt:lpwstr>
  </property>
  <property fmtid="{D5CDD505-2E9C-101B-9397-08002B2CF9AE}" pid="4" name="Offisync_UpdateToken">
    <vt:lpwstr>1</vt:lpwstr>
  </property>
  <property fmtid="{D5CDD505-2E9C-101B-9397-08002B2CF9AE}" pid="5" name="Offisync_ServerID">
    <vt:lpwstr>446f515a-9a89-47c2-a980-3adc02941f76</vt:lpwstr>
  </property>
  <property fmtid="{D5CDD505-2E9C-101B-9397-08002B2CF9AE}" pid="6" name="Offisync_UniqueId">
    <vt:lpwstr>22374</vt:lpwstr>
  </property>
  <property fmtid="{D5CDD505-2E9C-101B-9397-08002B2CF9AE}" pid="7" name="Jive_LatestUserAccountName">
    <vt:lpwstr>michael.gao@va.gov</vt:lpwstr>
  </property>
</Properties>
</file>