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notesMasterIdLst>
    <p:notesMasterId r:id="rId19"/>
  </p:notesMasterIdLst>
  <p:sldIdLst>
    <p:sldId id="267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8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7153" autoAdjust="0"/>
  </p:normalViewPr>
  <p:slideViewPr>
    <p:cSldViewPr snapToGrid="0">
      <p:cViewPr varScale="1">
        <p:scale>
          <a:sx n="68" d="100"/>
          <a:sy n="68" d="100"/>
        </p:scale>
        <p:origin x="5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BA869-10FD-4A0C-BC0C-8EA52112C9DC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F56AC-A64A-430C-9DEC-CFEFB4859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9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F56AC-A64A-430C-9DEC-CFEFB48591F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99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83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2587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896207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7613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492492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7390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01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1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02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23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58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9/17/2025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5203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9/17/2025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50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9/17/2025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2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06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69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BA835-12AC-4E8F-955A-EA3F4DE2791F}" type="datetime1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2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mbachinc.com/news-events/press-releases/limbach-holdings-inc-reports-fourth-quarter-and-full-year-2024-results/?utm_source=chatgpt.com" TargetMode="External"/><Relationship Id="rId3" Type="http://schemas.openxmlformats.org/officeDocument/2006/relationships/hyperlink" Target="https://www.limbachinc.com/wp-content/uploads/2025/05/Limbach-Investor-Presentation_May-5th-2025.pdf?utm_source=chatgpt.com" TargetMode="External"/><Relationship Id="rId7" Type="http://schemas.openxmlformats.org/officeDocument/2006/relationships/hyperlink" Target="https://www.businesswire.com/news/home/20250805169031/en/Limbach-Holdings-Inc.-Reports-Second-Quarter-2025-Results?utm_source=chatgp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limbachinc.com/investor-relations/?utm_source=chatgpt.com" TargetMode="External"/><Relationship Id="rId5" Type="http://schemas.openxmlformats.org/officeDocument/2006/relationships/hyperlink" Target="https://www.nasdaq.com/press-release/limbach-holdings-inc-reports-first-quarter-2025-results-2025-05-05?utm_source=chatgpt.com" TargetMode="External"/><Relationship Id="rId10" Type="http://schemas.openxmlformats.org/officeDocument/2006/relationships/hyperlink" Target="https://fintel.io/doc/sec-limbach-holdings-inc-1606163-10k-2025-march-10-20157-4786?utm_source=chatgpt.com" TargetMode="External"/><Relationship Id="rId4" Type="http://schemas.openxmlformats.org/officeDocument/2006/relationships/hyperlink" Target="https://www.sec.gov/Archives/edgar/data/1606163/000162828025022226/a2025331ex991pr.htm?utm_source=chatgpt.com" TargetMode="External"/><Relationship Id="rId9" Type="http://schemas.openxmlformats.org/officeDocument/2006/relationships/hyperlink" Target="https://www.limbachinc.com/news-events/press-releases/limbach-holdings-inc-reports-first-quarter-2025-results-2/?utm_source=chatgpt.com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xial.net/hvac-business-valuation/?utm_source=chatgpt.com" TargetMode="External"/><Relationship Id="rId2" Type="http://schemas.openxmlformats.org/officeDocument/2006/relationships/hyperlink" Target="https://firstpagesage.com/business/hvac-ebitda-valuation-multiples/?utm_source=chatgpt.com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firstpagesage.com/business/hvac-ebitda-valuation-multiples/?utm_source=chatgpt.com" TargetMode="External"/><Relationship Id="rId13" Type="http://schemas.openxmlformats.org/officeDocument/2006/relationships/hyperlink" Target="https://www.sec.gov/Archives/edgar/data/1606163/000162828025022226/lmb-20250505.htm?utm_source=chatgpt.com" TargetMode="External"/><Relationship Id="rId18" Type="http://schemas.openxmlformats.org/officeDocument/2006/relationships/hyperlink" Target="https://www.reuters.com/markets/deals/morgan-stanleys-private-equity-arm-explores-sale-hvac-firm-sila-sources-say-2024-09-27/?utm_source=chatgpt.com" TargetMode="External"/><Relationship Id="rId3" Type="http://schemas.openxmlformats.org/officeDocument/2006/relationships/hyperlink" Target="https://www.investing.com/equities/1347-capital-cor?utm_source=chatgpt.com" TargetMode="External"/><Relationship Id="rId7" Type="http://schemas.openxmlformats.org/officeDocument/2006/relationships/hyperlink" Target="https://fintel.io/s/us/lmb?utm_source=chatgpt.com" TargetMode="External"/><Relationship Id="rId12" Type="http://schemas.openxmlformats.org/officeDocument/2006/relationships/hyperlink" Target="https://finance.yahoo.com/quote/LMB/history/?utm_source=chatgpt.com" TargetMode="External"/><Relationship Id="rId17" Type="http://schemas.openxmlformats.org/officeDocument/2006/relationships/hyperlink" Target="https://www.limbachinc.com/investor-relations/all-sec-filings/annual-reports/?utm_source=chatgpt.com" TargetMode="External"/><Relationship Id="rId2" Type="http://schemas.openxmlformats.org/officeDocument/2006/relationships/hyperlink" Target="https://www.axial.net/hvac-business-valuation/?utm_source=chatgpt.com" TargetMode="External"/><Relationship Id="rId16" Type="http://schemas.openxmlformats.org/officeDocument/2006/relationships/hyperlink" Target="https://www.limbachinc.com/investor-relations/all-sec-filings/quarterly-reports/?utm_source=chatgpt.com" TargetMode="External"/><Relationship Id="rId20" Type="http://schemas.openxmlformats.org/officeDocument/2006/relationships/hyperlink" Target="https://finance.yahoo.com/news/limbach-holdings-inc-reports-second-200500152.html?utm_source=chatgpt.com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fintel.io/so/us/lmb?utm_source=chatgpt.com" TargetMode="External"/><Relationship Id="rId11" Type="http://schemas.openxmlformats.org/officeDocument/2006/relationships/hyperlink" Target="https://www.limbachinc.com/news-events/press-releases/limbach-announces-leadership-transition/?utm_source=chatgpt.com" TargetMode="External"/><Relationship Id="rId5" Type="http://schemas.openxmlformats.org/officeDocument/2006/relationships/hyperlink" Target="https://fintel.io/ss/us/lmb?utm_source=chatgpt.com" TargetMode="External"/><Relationship Id="rId15" Type="http://schemas.openxmlformats.org/officeDocument/2006/relationships/hyperlink" Target="https://www.sec.gov/Archives/edgar/data/1606163/000162828025037915/lmb-20250805.htm?utm_source=chatgpt.com" TargetMode="External"/><Relationship Id="rId10" Type="http://schemas.openxmlformats.org/officeDocument/2006/relationships/hyperlink" Target="https://www.limbachinc.com/news-events/press-releases/limbach-holdings-inc-reports-fourth-quarter-and-full-year-2024-results/?utm_source=chatgpt.com" TargetMode="External"/><Relationship Id="rId19" Type="http://schemas.openxmlformats.org/officeDocument/2006/relationships/hyperlink" Target="https://finance.yahoo.com/quote/LMB/key-statistics/?utm_source=chatgpt.com" TargetMode="External"/><Relationship Id="rId4" Type="http://schemas.openxmlformats.org/officeDocument/2006/relationships/hyperlink" Target="https://www.businesswire.com/news/home/20250805169031/en/Limbach-Holdings-Inc.-Reports-Second-Quarter-2025-Results?utm_source=chatgpt.com" TargetMode="External"/><Relationship Id="rId9" Type="http://schemas.openxmlformats.org/officeDocument/2006/relationships/hyperlink" Target="https://www.macrotrends.net/stocks/charts/LMB/limbach-holdings/basic-shares-outstanding?utm_source=chatgpt.com" TargetMode="External"/><Relationship Id="rId14" Type="http://schemas.openxmlformats.org/officeDocument/2006/relationships/hyperlink" Target="https://www.sec.gov/Archives/edgar/data/1606163/000162828025022226/a2025331ex991pr.htm?utm_source=chatgpt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xial.net/forum/how-to-value-an-hvac-company/?utm_source=chatgpt.com" TargetMode="External"/><Relationship Id="rId2" Type="http://schemas.openxmlformats.org/officeDocument/2006/relationships/hyperlink" Target="https://firstpagesage.com/business/hvac-ebitda-valuation-multiples/?utm_source=chatgpt.com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aniesmarketcap.com/limbach-holdings/annual-reports-10k/?utm_source=chatgpt.com" TargetMode="External"/><Relationship Id="rId2" Type="http://schemas.openxmlformats.org/officeDocument/2006/relationships/hyperlink" Target="https://www.limbachinc.com/investor-relations/all-sec-filings/annual-reports/?utm_source=chatgpt.com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mbachinc.com/wp-content/uploads/2025/05/Limbach-Investor-Presentation_May-5th-2025.pdf?utm_source=chatgpt.com" TargetMode="External"/><Relationship Id="rId2" Type="http://schemas.openxmlformats.org/officeDocument/2006/relationships/hyperlink" Target="https://www.limbachinc.com/investor-relations/news-and-presentations/?utm_source=chatgpt.com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usinesswire.com/news/home/20250805169031/en/Limbach-Holdings-Inc.-Reports-Second-Quarter-2025-Results?utm_source=chatgpt.com" TargetMode="External"/><Relationship Id="rId2" Type="http://schemas.openxmlformats.org/officeDocument/2006/relationships/hyperlink" Target="https://www.limbachinc.com/news-events/press-releases/limbach-holdings-inc-reports-first-quarter-2025-results-2/?utm_source=chatgpt.com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reuters.com/markets/deals/morgan-stanleys-private-equity-arm-explores-sale-hvac-firm-sila-sources-say-2024-09-27/?utm_source=chatgpt.com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5ED59-183A-D9B5-53B1-D52015BF91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Hvac-deal-engine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7EDD93-7E8F-CAFC-BF09-1717C1968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Sibanda Demo Project</a:t>
            </a:r>
          </a:p>
        </p:txBody>
      </p:sp>
    </p:spTree>
    <p:extLst>
      <p:ext uri="{BB962C8B-B14F-4D97-AF65-F5344CB8AC3E}">
        <p14:creationId xmlns:p14="http://schemas.microsoft.com/office/powerpoint/2010/main" val="1926075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8E9C02FC-80C0-710F-3B25-A7109CF96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860" y="99058"/>
            <a:ext cx="10723140" cy="7355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accent1"/>
                </a:solidFill>
              </a:rPr>
              <a:t>Buyer Spotlight: Limbach: </a:t>
            </a:r>
            <a:r>
              <a:rPr lang="en-US" i="1" dirty="0"/>
              <a:t>Owner-Direct, Short-Cycle, Service-Led</a:t>
            </a:r>
            <a:endParaRPr kumimoji="0" lang="en-US" altLang="en-US" b="1" i="1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entury Gothic (Body)"/>
              <a:ea typeface="Aptos" panose="020B000402020202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Body)"/>
                <a:ea typeface="Aptos" panose="020B0004020202020204" pitchFamily="34" charset="0"/>
                <a:cs typeface="Calibri" panose="020F0502020204030204" pitchFamily="34" charset="0"/>
              </a:rPr>
              <a:t>Who they are</a:t>
            </a:r>
            <a:r>
              <a:rPr lang="en-US" altLang="en-US" sz="2000" b="1" dirty="0">
                <a:latin typeface="Century Gothic (Body)"/>
                <a:ea typeface="Aptos" panose="020B0004020202020204" pitchFamily="34" charset="0"/>
                <a:cs typeface="Calibri" panose="020F0502020204030204" pitchFamily="34" charset="0"/>
              </a:rPr>
              <a:t>?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Body)"/>
                <a:ea typeface="Aptos" panose="020B0004020202020204" pitchFamily="34" charset="0"/>
                <a:cs typeface="Calibri" panose="020F0502020204030204" pitchFamily="34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Body)"/>
                <a:ea typeface="Aptos" panose="020B0004020202020204" pitchFamily="34" charset="0"/>
                <a:cs typeface="Calibri" panose="020F0502020204030204" pitchFamily="34" charset="0"/>
              </a:rPr>
              <a:t>Limbach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Body)"/>
                <a:ea typeface="Aptos" panose="020B0004020202020204" pitchFamily="34" charset="0"/>
                <a:cs typeface="Calibri" panose="020F0502020204030204" pitchFamily="34" charset="0"/>
              </a:rPr>
              <a:t> is a mission-critical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Body)"/>
                <a:ea typeface="Aptos" panose="020B0004020202020204" pitchFamily="34" charset="0"/>
                <a:cs typeface="Calibri" panose="020F0502020204030204" pitchFamily="34" charset="0"/>
              </a:rPr>
              <a:t>MEP + service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Body)"/>
                <a:ea typeface="Aptos" panose="020B0004020202020204" pitchFamily="34" charset="0"/>
                <a:cs typeface="Calibri" panose="020F0502020204030204" pitchFamily="34" charset="0"/>
              </a:rPr>
              <a:t> operator shifting hard toward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Body)"/>
                <a:ea typeface="Aptos" panose="020B0004020202020204" pitchFamily="34" charset="0"/>
                <a:cs typeface="Calibri" panose="020F0502020204030204" pitchFamily="34" charset="0"/>
              </a:rPr>
              <a:t>Owner-Direct Relationships (ODR)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Body)"/>
                <a:ea typeface="Aptos" panose="020B0004020202020204" pitchFamily="34" charset="0"/>
                <a:cs typeface="Calibri" panose="020F0502020204030204" pitchFamily="34" charset="0"/>
              </a:rPr>
              <a:t>—maintenance/repair/retrofit with faster cycle times and higher margins. That’s the ideal buyer for our controls-forward, service-heavy micro-targets.”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Body)"/>
                <a:ea typeface="Aptos" panose="020B0004020202020204" pitchFamily="34" charset="0"/>
                <a:cs typeface="Calibri" panose="020F0502020204030204" pitchFamily="34" charset="0"/>
                <a:hlinkClick r:id="rId3"/>
              </a:rPr>
              <a:t>Limbach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 (Body)"/>
              <a:ea typeface="Aptos" panose="020B000402020202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Body)"/>
                <a:ea typeface="Aptos" panose="020B0004020202020204" pitchFamily="34" charset="0"/>
                <a:cs typeface="Calibri" panose="020F0502020204030204" pitchFamily="34" charset="0"/>
              </a:rPr>
              <a:t>Latest numbers and strategy tells (2025):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Body)"/>
                <a:ea typeface="Aptos" panose="020B0004020202020204" pitchFamily="34" charset="0"/>
                <a:cs typeface="Calibri" panose="020F0502020204030204" pitchFamily="34" charset="0"/>
              </a:rPr>
              <a:t>Q1 2025: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Body)"/>
                <a:ea typeface="Aptos" panose="020B0004020202020204" pitchFamily="34" charset="0"/>
                <a:cs typeface="Calibri" panose="020F0502020204030204" pitchFamily="34" charset="0"/>
              </a:rPr>
              <a:t> Adjusted EBITDA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Body)"/>
                <a:ea typeface="Aptos" panose="020B0004020202020204" pitchFamily="34" charset="0"/>
                <a:cs typeface="Calibri" panose="020F0502020204030204" pitchFamily="34" charset="0"/>
              </a:rPr>
              <a:t>$14.9M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Body)"/>
                <a:ea typeface="Aptos" panose="020B0004020202020204" pitchFamily="34" charset="0"/>
                <a:cs typeface="Calibri" panose="020F0502020204030204" pitchFamily="34" charset="0"/>
              </a:rPr>
              <a:t>; ODR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Body)"/>
                <a:ea typeface="Aptos" panose="020B0004020202020204" pitchFamily="34" charset="0"/>
                <a:cs typeface="Calibri" panose="020F0502020204030204" pitchFamily="34" charset="0"/>
              </a:rPr>
              <a:t>67.9%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Body)"/>
                <a:ea typeface="Aptos" panose="020B0004020202020204" pitchFamily="34" charset="0"/>
                <a:cs typeface="Calibri" panose="020F0502020204030204" pitchFamily="34" charset="0"/>
              </a:rPr>
              <a:t> of revenue—up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Body)"/>
                <a:ea typeface="Aptos" panose="020B0004020202020204" pitchFamily="34" charset="0"/>
                <a:cs typeface="Calibri" panose="020F0502020204030204" pitchFamily="34" charset="0"/>
              </a:rPr>
              <a:t>21.7%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Body)"/>
                <a:ea typeface="Aptos" panose="020B0004020202020204" pitchFamily="34" charset="0"/>
                <a:cs typeface="Calibri" panose="020F0502020204030204" pitchFamily="34" charset="0"/>
              </a:rPr>
              <a:t> YoY.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 (Body)"/>
                <a:ea typeface="Aptos" panose="020B0004020202020204" pitchFamily="34" charset="0"/>
                <a:cs typeface="Calibri" panose="020F0502020204030204" pitchFamily="34" charset="0"/>
                <a:hlinkClick r:id="rId4"/>
              </a:rPr>
              <a:t>SEC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 (Body)"/>
                <a:ea typeface="Aptos" panose="020B0004020202020204" pitchFamily="34" charset="0"/>
                <a:cs typeface="Calibri" panose="020F0502020204030204" pitchFamily="34" charset="0"/>
                <a:hlinkClick r:id="rId5"/>
              </a:rPr>
              <a:t>Nasdaq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 (Body)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Body)"/>
                <a:ea typeface="Aptos" panose="020B0004020202020204" pitchFamily="34" charset="0"/>
                <a:cs typeface="Calibri" panose="020F0502020204030204" pitchFamily="34" charset="0"/>
              </a:rPr>
              <a:t>Q2 2025: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Body)"/>
                <a:ea typeface="Aptos" panose="020B0004020202020204" pitchFamily="34" charset="0"/>
                <a:cs typeface="Calibri" panose="020F0502020204030204" pitchFamily="34" charset="0"/>
              </a:rPr>
              <a:t> Raised full-year guidance to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Body)"/>
                <a:ea typeface="Aptos" panose="020B0004020202020204" pitchFamily="34" charset="0"/>
                <a:cs typeface="Calibri" panose="020F0502020204030204" pitchFamily="34" charset="0"/>
              </a:rPr>
              <a:t>$650–$680M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Body)"/>
                <a:ea typeface="Aptos" panose="020B0004020202020204" pitchFamily="34" charset="0"/>
                <a:cs typeface="Calibri" panose="020F0502020204030204" pitchFamily="34" charset="0"/>
              </a:rPr>
              <a:t> revenue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Body)"/>
                <a:ea typeface="Aptos" panose="020B0004020202020204" pitchFamily="34" charset="0"/>
                <a:cs typeface="Calibri" panose="020F0502020204030204" pitchFamily="34" charset="0"/>
              </a:rPr>
              <a:t>$80–$86M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Body)"/>
                <a:ea typeface="Aptos" panose="020B0004020202020204" pitchFamily="34" charset="0"/>
                <a:cs typeface="Calibri" panose="020F0502020204030204" pitchFamily="34" charset="0"/>
              </a:rPr>
              <a:t> Adjusted EBITDA; ODR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Body)"/>
                <a:ea typeface="Aptos" panose="020B0004020202020204" pitchFamily="34" charset="0"/>
                <a:cs typeface="Calibri" panose="020F0502020204030204" pitchFamily="34" charset="0"/>
              </a:rPr>
              <a:t>76.6%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Body)"/>
                <a:ea typeface="Aptos" panose="020B0004020202020204" pitchFamily="34" charset="0"/>
                <a:cs typeface="Calibri" panose="020F0502020204030204" pitchFamily="34" charset="0"/>
              </a:rPr>
              <a:t> of revenue.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 (Body)"/>
                <a:ea typeface="Aptos" panose="020B0004020202020204" pitchFamily="34" charset="0"/>
                <a:cs typeface="Calibri" panose="020F0502020204030204" pitchFamily="34" charset="0"/>
                <a:hlinkClick r:id="rId6"/>
              </a:rPr>
              <a:t>Limbach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 (Body)"/>
                <a:ea typeface="Aptos" panose="020B0004020202020204" pitchFamily="34" charset="0"/>
                <a:cs typeface="Calibri" panose="020F0502020204030204" pitchFamily="34" charset="0"/>
                <a:hlinkClick r:id="rId7"/>
              </a:rPr>
              <a:t>Business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Body)"/>
                <a:ea typeface="Aptos" panose="020B0004020202020204" pitchFamily="34" charset="0"/>
                <a:cs typeface="Calibri" panose="020F0502020204030204" pitchFamily="34" charset="0"/>
                <a:hlinkClick r:id="rId7"/>
              </a:rPr>
              <a:t> Wire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 (Body)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Body)"/>
                <a:ea typeface="Aptos" panose="020B0004020202020204" pitchFamily="34" charset="0"/>
                <a:cs typeface="Calibri" panose="020F0502020204030204" pitchFamily="34" charset="0"/>
              </a:rPr>
              <a:t>12/31/2024 cash: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Body)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Body)"/>
                <a:ea typeface="Aptos" panose="020B0004020202020204" pitchFamily="34" charset="0"/>
                <a:cs typeface="Calibri" panose="020F0502020204030204" pitchFamily="34" charset="0"/>
              </a:rPr>
              <a:t>$44.9M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Body)"/>
                <a:ea typeface="Aptos" panose="020B0004020202020204" pitchFamily="34" charset="0"/>
                <a:cs typeface="Calibri" panose="020F0502020204030204" pitchFamily="34" charset="0"/>
              </a:rPr>
              <a:t>; modest borrowings on revolver (ODR focus = cleaner working capital).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Body)"/>
                <a:ea typeface="Aptos" panose="020B0004020202020204" pitchFamily="34" charset="0"/>
                <a:cs typeface="Calibri" panose="020F0502020204030204" pitchFamily="34" charset="0"/>
                <a:hlinkClick r:id="rId8"/>
              </a:rPr>
              <a:t>Limbach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 (Body)"/>
              <a:ea typeface="Aptos" panose="020B000402020202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Body)"/>
                <a:ea typeface="Aptos" panose="020B0004020202020204" pitchFamily="34" charset="0"/>
                <a:cs typeface="Calibri" panose="020F0502020204030204" pitchFamily="34" charset="0"/>
              </a:rPr>
              <a:t>Leadership (why they’ll engage):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Body)"/>
                <a:ea typeface="Aptos" panose="020B0004020202020204" pitchFamily="34" charset="0"/>
                <a:cs typeface="Calibri" panose="020F050202020403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Body)"/>
                <a:ea typeface="Aptos" panose="020B0004020202020204" pitchFamily="34" charset="0"/>
                <a:cs typeface="Calibri" panose="020F0502020204030204" pitchFamily="34" charset="0"/>
              </a:rPr>
              <a:t>CEO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Body)"/>
                <a:ea typeface="Aptos" panose="020B0004020202020204" pitchFamily="34" charset="0"/>
                <a:cs typeface="Calibri" panose="020F0502020204030204" pitchFamily="34" charset="0"/>
              </a:rPr>
              <a:t>Mike McCann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Body)"/>
                <a:ea typeface="Aptos" panose="020B0004020202020204" pitchFamily="34" charset="0"/>
                <a:cs typeface="Calibri" panose="020F0502020204030204" pitchFamily="34" charset="0"/>
              </a:rPr>
              <a:t> (since 2023) is an operator who pushed the ODR mix and shorter-duration, higher-return work—precisely the angle of our proprietary add-on map.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Body)"/>
                <a:ea typeface="Aptos" panose="020B0004020202020204" pitchFamily="34" charset="0"/>
                <a:cs typeface="Calibri" panose="020F0502020204030204" pitchFamily="34" charset="0"/>
                <a:hlinkClick r:id="rId9"/>
              </a:rPr>
              <a:t>Limbach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Body)"/>
                <a:ea typeface="Aptos" panose="020B0004020202020204" pitchFamily="34" charset="0"/>
                <a:cs typeface="Calibri" panose="020F0502020204030204" pitchFamily="34" charset="0"/>
              </a:rPr>
              <a:t>Sizing today’s EV for context (ranges):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Body)"/>
                <a:ea typeface="Aptos" panose="020B0004020202020204" pitchFamily="34" charset="0"/>
                <a:cs typeface="Calibri" panose="020F0502020204030204" pitchFamily="34" charset="0"/>
              </a:rPr>
              <a:t>Shares outstanding (Mar 6, 2025):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Body)"/>
                <a:ea typeface="Aptos" panose="020B0004020202020204" pitchFamily="34" charset="0"/>
                <a:cs typeface="Calibri" panose="020F0502020204030204" pitchFamily="34" charset="0"/>
              </a:rPr>
              <a:t>~11.35M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Body)"/>
                <a:ea typeface="Aptos" panose="020B0004020202020204" pitchFamily="34" charset="0"/>
                <a:cs typeface="Calibri" panose="020F0502020204030204" pitchFamily="34" charset="0"/>
              </a:rPr>
              <a:t>.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Body)"/>
                <a:ea typeface="Aptos" panose="020B0004020202020204" pitchFamily="34" charset="0"/>
                <a:cs typeface="Calibri" panose="020F0502020204030204" pitchFamily="34" charset="0"/>
                <a:hlinkClick r:id="rId10"/>
              </a:rPr>
              <a:t>Fintel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 (Body)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Body)"/>
                <a:ea typeface="Aptos" panose="020B0004020202020204" pitchFamily="34" charset="0"/>
                <a:cs typeface="Calibri" panose="020F0502020204030204" pitchFamily="34" charset="0"/>
              </a:rPr>
              <a:t>Stock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 (Body)"/>
                <a:ea typeface="Aptos" panose="020B0004020202020204" pitchFamily="34" charset="0"/>
                <a:cs typeface="Calibri" panose="020F0502020204030204" pitchFamily="34" charset="0"/>
              </a:rPr>
              <a:t>$114–$122 recently. Market cap therefore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Century Gothic (Body)"/>
                <a:ea typeface="Aptos" panose="020B0004020202020204" pitchFamily="34" charset="0"/>
                <a:cs typeface="Calibri" panose="020F0502020204030204" pitchFamily="34" charset="0"/>
              </a:rPr>
              <a:t>$1.3B±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Body)"/>
                <a:ea typeface="Aptos" panose="020B0004020202020204" pitchFamily="34" charset="0"/>
                <a:cs typeface="Calibri" panose="020F0502020204030204" pitchFamily="34" charset="0"/>
              </a:rPr>
              <a:t>; with cash ≈ $45M and low net debt,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Body)"/>
                <a:ea typeface="Aptos" panose="020B0004020202020204" pitchFamily="34" charset="0"/>
                <a:cs typeface="Calibri" panose="020F0502020204030204" pitchFamily="34" charset="0"/>
              </a:rPr>
              <a:t>EV ≈ market cap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Body)"/>
                <a:ea typeface="Aptos" panose="020B0004020202020204" pitchFamily="34" charset="0"/>
                <a:cs typeface="Calibri" panose="020F0502020204030204" pitchFamily="34" charset="0"/>
              </a:rPr>
              <a:t> today.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Body)"/>
                <a:ea typeface="Aptos" panose="020B0004020202020204" pitchFamily="34" charset="0"/>
                <a:cs typeface="Calibri" panose="020F0502020204030204" pitchFamily="34" charset="0"/>
              </a:rPr>
              <a:t>(Purpose: frame scale; we pitch 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Body)"/>
                <a:ea typeface="Aptos" panose="020B0004020202020204" pitchFamily="34" charset="0"/>
                <a:cs typeface="Calibri" panose="020F0502020204030204" pitchFamily="34" charset="0"/>
              </a:rPr>
              <a:t>add-ons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Body)"/>
                <a:ea typeface="Aptos" panose="020B0004020202020204" pitchFamily="34" charset="0"/>
                <a:cs typeface="Calibri" panose="020F0502020204030204" pitchFamily="34" charset="0"/>
              </a:rPr>
              <a:t>, not a sale.)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Body)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Body)"/>
                <a:ea typeface="Aptos" panose="020B0004020202020204" pitchFamily="34" charset="0"/>
                <a:cs typeface="Calibri" panose="020F0502020204030204" pitchFamily="34" charset="0"/>
                <a:hlinkClick r:id="rId8"/>
              </a:rPr>
              <a:t>Limbach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Body)"/>
                <a:ea typeface="Aptos" panose="020B0004020202020204" pitchFamily="34" charset="0"/>
                <a:cs typeface="Calibri" panose="020F0502020204030204" pitchFamily="34" charset="0"/>
              </a:rPr>
              <a:t>Why Limbach is my pick (three crisp reasons):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 (Body)"/>
            </a:endParaRPr>
          </a:p>
          <a:p>
            <a:pPr marL="342900" lvl="0" indent="-342900">
              <a:buAutoNum type="arabicPeriod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Body)"/>
                <a:ea typeface="Aptos" panose="020B0004020202020204" pitchFamily="34" charset="0"/>
                <a:cs typeface="Calibri" panose="020F0502020204030204" pitchFamily="34" charset="0"/>
              </a:rPr>
              <a:t>It’s buying exactly what we’re mapping.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Body)"/>
                <a:ea typeface="Aptos" panose="020B0004020202020204" pitchFamily="34" charset="0"/>
                <a:cs typeface="Calibri" panose="020F0502020204030204" pitchFamily="34" charset="0"/>
              </a:rPr>
              <a:t> ODR/service-mix + add-ons are explicit priorities.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Body)"/>
                <a:ea typeface="Aptos" panose="020B0004020202020204" pitchFamily="34" charset="0"/>
                <a:cs typeface="Calibri" panose="020F0502020204030204" pitchFamily="34" charset="0"/>
                <a:hlinkClick r:id="rId6"/>
              </a:rPr>
              <a:t>Limbach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Body)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</a:p>
          <a:p>
            <a:pPr marL="342900" lvl="0" indent="-342900">
              <a:buAutoNum type="arabicPeriod"/>
            </a:pPr>
            <a:r>
              <a:rPr lang="en-US" sz="1600" b="1" dirty="0">
                <a:latin typeface="Century Gothic (Body)"/>
              </a:rPr>
              <a:t>It validates our thesis.</a:t>
            </a:r>
            <a:r>
              <a:rPr lang="en-US" sz="1600" dirty="0">
                <a:latin typeface="Century Gothic (Body)"/>
              </a:rPr>
              <a:t> Public guidance and ODR share show where value creation sits (service, controls, density). </a:t>
            </a:r>
            <a:r>
              <a:rPr lang="en-US" sz="1600" u="sng" dirty="0">
                <a:latin typeface="Century Gothic (Body)"/>
                <a:hlinkClick r:id="rId9"/>
              </a:rPr>
              <a:t>Limbach</a:t>
            </a:r>
            <a:endParaRPr lang="en-US" sz="1600" u="sng" dirty="0">
              <a:latin typeface="Century Gothic (Body)"/>
            </a:endParaRPr>
          </a:p>
          <a:p>
            <a:pPr marL="342900" lvl="0" indent="-342900">
              <a:buAutoNum type="arabicPeriod"/>
            </a:pPr>
            <a:r>
              <a:rPr lang="en-US" sz="1600" b="1" dirty="0">
                <a:latin typeface="Century Gothic (Body)"/>
              </a:rPr>
              <a:t>It makes us useful from Day 1.</a:t>
            </a:r>
            <a:r>
              <a:rPr lang="en-US" sz="1600" dirty="0">
                <a:latin typeface="Century Gothic (Body)"/>
              </a:rPr>
              <a:t> We can hand them a ready </a:t>
            </a:r>
            <a:r>
              <a:rPr lang="en-US" sz="1600" b="1" dirty="0">
                <a:latin typeface="Century Gothic (Body)"/>
              </a:rPr>
              <a:t>micro-universe</a:t>
            </a:r>
            <a:r>
              <a:rPr lang="en-US" sz="1600" dirty="0">
                <a:latin typeface="Century Gothic (Body)"/>
              </a:rPr>
              <a:t> of add-ons and a model proving returns</a:t>
            </a:r>
            <a:r>
              <a:rPr lang="en-US" sz="16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ptos" panose="020B000402020202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469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505B89-4F46-337A-8169-84745046E9D3}"/>
              </a:ext>
            </a:extLst>
          </p:cNvPr>
          <p:cNvSpPr txBox="1"/>
          <p:nvPr/>
        </p:nvSpPr>
        <p:spPr>
          <a:xfrm>
            <a:off x="1311217" y="491706"/>
            <a:ext cx="11018806" cy="68274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b="1" dirty="0">
                <a:solidFill>
                  <a:schemeClr val="accent1"/>
                </a:solidFill>
                <a:latin typeface="Century Gothic (Body)"/>
              </a:rPr>
              <a:t>Deal Math: Monte Carlo on a $50M BAS-Forward Target</a:t>
            </a:r>
            <a:r>
              <a:rPr lang="en-US" b="1" dirty="0">
                <a:latin typeface="Century Gothic (Body)"/>
              </a:rPr>
              <a:t>: </a:t>
            </a:r>
            <a:r>
              <a:rPr lang="en-US" sz="1600" i="1" dirty="0">
                <a:solidFill>
                  <a:schemeClr val="accent1"/>
                </a:solidFill>
                <a:latin typeface="Century Gothic (Body)"/>
              </a:rPr>
              <a:t>Distributions, Not Point Guesses</a:t>
            </a:r>
            <a:endParaRPr lang="en-US" sz="1600" i="1" kern="100" dirty="0">
              <a:solidFill>
                <a:schemeClr val="accent1"/>
              </a:solidFill>
              <a:effectLst/>
              <a:latin typeface="Century Gothic (Body)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On the private side, </a:t>
            </a:r>
            <a:r>
              <a:rPr lang="en-US" sz="1600" b="1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service-heavy platforms</a:t>
            </a:r>
            <a:r>
              <a:rPr lang="en-US" sz="1600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 tend to transact </a:t>
            </a:r>
            <a:r>
              <a:rPr lang="en-US" sz="1600" b="1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~7–10× EBITDA</a:t>
            </a:r>
            <a:r>
              <a:rPr lang="en-US" sz="1600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; </a:t>
            </a:r>
            <a:r>
              <a:rPr lang="en-US" sz="1600" b="1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project-heavy</a:t>
            </a:r>
            <a:r>
              <a:rPr lang="en-US" sz="1600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 mechanical books cluster nearer </a:t>
            </a:r>
            <a:r>
              <a:rPr lang="en-US" sz="1600" b="1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~4–6×</a:t>
            </a:r>
            <a:r>
              <a:rPr lang="en-US" sz="1600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. That’s a useful anchor for </a:t>
            </a:r>
            <a:r>
              <a:rPr lang="en-US" sz="1600" b="1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entry multiple risk</a:t>
            </a:r>
            <a:r>
              <a:rPr lang="en-US" sz="1600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 in a Limbach add-on. I built a </a:t>
            </a:r>
            <a:r>
              <a:rPr lang="en-US" sz="1600" b="1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Monte Carlo</a:t>
            </a:r>
            <a:r>
              <a:rPr lang="en-US" sz="1600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 in Excel to quantify the IRR band for a $50M-revenue, </a:t>
            </a:r>
            <a:r>
              <a:rPr lang="en-US" sz="1600" b="1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BAS-forward service</a:t>
            </a:r>
            <a:r>
              <a:rPr lang="en-US" sz="1600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 target.”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b="1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Assumptions (distributions, not point guesses):</a:t>
            </a:r>
            <a:endParaRPr lang="en-US" sz="1600" kern="100" dirty="0">
              <a:effectLst/>
              <a:latin typeface="Century Gothic (Body)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Entry multiple </a:t>
            </a:r>
            <a:r>
              <a:rPr lang="en-US" sz="1600" b="1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Tri(6.0, 7.0, 8.0×)</a:t>
            </a:r>
            <a:r>
              <a:rPr lang="en-US" sz="1600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; Exit multiple </a:t>
            </a:r>
            <a:r>
              <a:rPr lang="en-US" sz="1600" b="1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Tri(6.5, 7.5, 8.5×)</a:t>
            </a:r>
            <a:r>
              <a:rPr lang="en-US" sz="1600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 (service-heavy skew).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Target EBITDA margin </a:t>
            </a:r>
            <a:r>
              <a:rPr lang="en-US" sz="1600" b="1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12%</a:t>
            </a:r>
            <a:r>
              <a:rPr lang="en-US" sz="1600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 baseline; </a:t>
            </a:r>
            <a:r>
              <a:rPr lang="en-US" sz="1600" b="1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synergy uplift</a:t>
            </a:r>
            <a:r>
              <a:rPr lang="en-US" sz="1600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 ~</a:t>
            </a:r>
            <a:r>
              <a:rPr lang="en-US" sz="1600" b="1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1.0% ± 0.5%</a:t>
            </a:r>
            <a:r>
              <a:rPr lang="en-US" sz="1600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 (truncated 0–3%) realized 70% by Year 2 (ramp in Year 1).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Revenue CAGR </a:t>
            </a:r>
            <a:r>
              <a:rPr lang="en-US" sz="1600" b="1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4% ± 3%</a:t>
            </a:r>
            <a:r>
              <a:rPr lang="en-US" sz="1600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 (truncated –2% to 12%).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One-time Year-1 revenue shock ±5% (weather/integration).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Financing: </a:t>
            </a:r>
            <a:r>
              <a:rPr lang="en-US" sz="1600" b="1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60% debt @ 9%</a:t>
            </a:r>
            <a:r>
              <a:rPr lang="en-US" sz="1600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600" b="1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40% equity</a:t>
            </a:r>
            <a:r>
              <a:rPr lang="en-US" sz="1600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, 5-year hold; transaction costs </a:t>
            </a:r>
            <a:r>
              <a:rPr lang="en-US" sz="1600" b="1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2.5% of EV</a:t>
            </a:r>
            <a:r>
              <a:rPr lang="en-US" sz="1600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; selling costs </a:t>
            </a:r>
            <a:r>
              <a:rPr lang="en-US" sz="1600" b="1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2.0%</a:t>
            </a:r>
            <a:r>
              <a:rPr lang="en-US" sz="1600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Maintenance capex </a:t>
            </a:r>
            <a:r>
              <a:rPr lang="en-US" sz="1600" b="1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2% of revenue</a:t>
            </a:r>
            <a:r>
              <a:rPr lang="en-US" sz="1600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; WC on incremental revenue </a:t>
            </a:r>
            <a:r>
              <a:rPr lang="en-US" sz="1600" b="1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1%</a:t>
            </a:r>
            <a:r>
              <a:rPr lang="en-US" sz="1600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; tax </a:t>
            </a:r>
            <a:r>
              <a:rPr lang="en-US" sz="1600" b="1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26%</a:t>
            </a:r>
            <a:r>
              <a:rPr lang="en-US" sz="1600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br>
              <a:rPr lang="en-US" sz="1600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600" i="1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(These reflect current private-market ranges and HVAC norms; the multiple bands reflect recent 2022–2025 deal data.)</a:t>
            </a:r>
            <a:r>
              <a:rPr lang="en-US" sz="1600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u="sng" kern="100" dirty="0">
                <a:solidFill>
                  <a:srgbClr val="467886"/>
                </a:solidFill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First Page Sage</a:t>
            </a:r>
            <a:r>
              <a:rPr lang="en-US" sz="1600" u="sng" kern="100" dirty="0">
                <a:solidFill>
                  <a:srgbClr val="467886"/>
                </a:solidFill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Axial+1</a:t>
            </a:r>
            <a:endParaRPr lang="en-US" sz="1600" kern="100" dirty="0">
              <a:effectLst/>
              <a:latin typeface="Century Gothic (Body)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b="1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What the simulation reports (you’ll show the Summary tab):</a:t>
            </a:r>
            <a:endParaRPr lang="en-US" sz="1600" kern="100" dirty="0">
              <a:effectLst/>
              <a:latin typeface="Century Gothic (Body)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Mean IRR, median IRR, P25/P75/P90, and </a:t>
            </a:r>
            <a:r>
              <a:rPr lang="en-US" sz="1600" b="1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Prob(IRR &gt; 15%)</a:t>
            </a:r>
            <a:r>
              <a:rPr lang="en-US" sz="1600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Entry/exit EV means, average entry/exit multiples.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A sample of 2,500 draws so finance can check realism.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764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ACD3F651-DC95-0A95-C133-22BE307637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6528791"/>
              </p:ext>
            </p:extLst>
          </p:nvPr>
        </p:nvGraphicFramePr>
        <p:xfrm>
          <a:off x="2676525" y="911225"/>
          <a:ext cx="7951788" cy="503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575177" imgH="3530483" progId="Excel.Sheet.12">
                  <p:embed/>
                </p:oleObj>
              </mc:Choice>
              <mc:Fallback>
                <p:oleObj name="Worksheet" r:id="rId2" imgW="5575177" imgH="353048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76525" y="911225"/>
                        <a:ext cx="7951788" cy="5035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7008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459F1E-A739-3A2C-329D-4DB9E27A193D}"/>
              </a:ext>
            </a:extLst>
          </p:cNvPr>
          <p:cNvSpPr txBox="1"/>
          <p:nvPr/>
        </p:nvSpPr>
        <p:spPr>
          <a:xfrm>
            <a:off x="1837427" y="727394"/>
            <a:ext cx="10282686" cy="510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>
                <a:solidFill>
                  <a:schemeClr val="accent1"/>
                </a:solidFill>
              </a:rPr>
              <a:t>Results (what the distribution says)</a:t>
            </a:r>
          </a:p>
          <a:p>
            <a:pPr>
              <a:buNone/>
            </a:pPr>
            <a:endParaRPr lang="en-US" sz="2800" b="1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dirty="0"/>
              <a:t>With the assumptions above, a service-heavy $50M BAS target typically produces: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IRR (equity)</a:t>
            </a:r>
            <a:r>
              <a:rPr lang="en-US" dirty="0"/>
              <a:t>: </a:t>
            </a:r>
            <a:r>
              <a:rPr lang="en-US" b="1" dirty="0"/>
              <a:t>high-teens center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Median</a:t>
            </a:r>
            <a:r>
              <a:rPr lang="en-US" dirty="0"/>
              <a:t> ~ </a:t>
            </a:r>
            <a:r>
              <a:rPr lang="en-US" b="1" dirty="0"/>
              <a:t>18–20%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P25/P75</a:t>
            </a:r>
            <a:r>
              <a:rPr lang="en-US" dirty="0"/>
              <a:t> ~ </a:t>
            </a:r>
            <a:r>
              <a:rPr lang="en-US" b="1" dirty="0"/>
              <a:t>15–23%</a:t>
            </a:r>
            <a:r>
              <a:rPr lang="en-US" dirty="0"/>
              <a:t> (tight, because service + BAS dampens volatility)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P90</a:t>
            </a:r>
            <a:r>
              <a:rPr lang="en-US" dirty="0"/>
              <a:t> nudges into </a:t>
            </a:r>
            <a:r>
              <a:rPr lang="en-US" b="1" dirty="0"/>
              <a:t>mid-20s%</a:t>
            </a:r>
            <a:r>
              <a:rPr lang="en-US" dirty="0"/>
              <a:t> when we catch both multiple and synergy tailwinds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Prob(IRR &gt; 15%)</a:t>
            </a:r>
            <a:r>
              <a:rPr lang="en-US" dirty="0"/>
              <a:t>: commonly </a:t>
            </a:r>
            <a:r>
              <a:rPr lang="en-US" b="1" dirty="0"/>
              <a:t>&gt;50–65%</a:t>
            </a:r>
            <a:r>
              <a:rPr lang="en-US" dirty="0"/>
              <a:t> under the base inputs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Entry EV</a:t>
            </a:r>
            <a:r>
              <a:rPr lang="en-US" dirty="0"/>
              <a:t>: around </a:t>
            </a:r>
            <a:r>
              <a:rPr lang="en-US" b="1" dirty="0"/>
              <a:t>$40–45M</a:t>
            </a:r>
            <a:r>
              <a:rPr lang="en-US" dirty="0"/>
              <a:t> (6–8× on ~$6M baseline EBITDA)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Exit EV</a:t>
            </a:r>
            <a:r>
              <a:rPr lang="en-US" dirty="0"/>
              <a:t>: Typically, </a:t>
            </a:r>
            <a:r>
              <a:rPr lang="en-US" b="1" dirty="0"/>
              <a:t>$55–70M</a:t>
            </a:r>
            <a:r>
              <a:rPr lang="en-US" dirty="0"/>
              <a:t> depending on synergy realization and growth</a:t>
            </a:r>
          </a:p>
          <a:p>
            <a:endParaRPr lang="en-US" dirty="0"/>
          </a:p>
          <a:p>
            <a:pPr>
              <a:buNone/>
            </a:pPr>
            <a:r>
              <a:rPr lang="en-US" b="1" dirty="0"/>
              <a:t>What actually drives the spread.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Service mix</a:t>
            </a:r>
            <a:r>
              <a:rPr lang="en-US" dirty="0"/>
              <a:t> and </a:t>
            </a:r>
            <a:r>
              <a:rPr lang="en-US" b="1" dirty="0"/>
              <a:t>BAS penetration</a:t>
            </a:r>
            <a:r>
              <a:rPr lang="en-US" dirty="0"/>
              <a:t> → margin resilience (big driver).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Synergy realization</a:t>
            </a:r>
            <a:r>
              <a:rPr lang="en-US" dirty="0"/>
              <a:t> (we model uncertainty explicitly).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Entry/exit multiple</a:t>
            </a:r>
            <a:r>
              <a:rPr lang="en-US" dirty="0"/>
              <a:t> compression/expansion (modeled but bounded).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Year-1 shock</a:t>
            </a:r>
            <a:r>
              <a:rPr lang="en-US" dirty="0"/>
              <a:t> (integration/weather); this washes out by Year 2 if dispatch and PMA cadence tighten.</a:t>
            </a:r>
          </a:p>
        </p:txBody>
      </p:sp>
    </p:spTree>
    <p:extLst>
      <p:ext uri="{BB962C8B-B14F-4D97-AF65-F5344CB8AC3E}">
        <p14:creationId xmlns:p14="http://schemas.microsoft.com/office/powerpoint/2010/main" val="3708688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F7C72D-10BC-7945-DE1E-A4A6020AFD6D}"/>
              </a:ext>
            </a:extLst>
          </p:cNvPr>
          <p:cNvSpPr txBox="1"/>
          <p:nvPr/>
        </p:nvSpPr>
        <p:spPr>
          <a:xfrm>
            <a:off x="1509624" y="58846"/>
            <a:ext cx="1015329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>
                <a:solidFill>
                  <a:schemeClr val="accent1"/>
                </a:solidFill>
              </a:rPr>
              <a:t>Why this is a good deal (the practical case)</a:t>
            </a:r>
          </a:p>
          <a:p>
            <a:pPr>
              <a:buNone/>
            </a:pPr>
            <a:endParaRPr lang="en-US" sz="2400" b="1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1600" b="1" dirty="0"/>
              <a:t>Strategic fit. Limbach</a:t>
            </a:r>
            <a:r>
              <a:rPr lang="en-US" sz="1600" dirty="0"/>
              <a:t> brings </a:t>
            </a:r>
            <a:r>
              <a:rPr lang="en-US" sz="1600" b="1" dirty="0"/>
              <a:t>controls expertise</a:t>
            </a:r>
            <a:r>
              <a:rPr lang="en-US" sz="1600" dirty="0"/>
              <a:t> to deepen recurring relationships, and it sits </a:t>
            </a:r>
            <a:r>
              <a:rPr lang="en-US" sz="1600" b="1" dirty="0"/>
              <a:t>adjacent to existing branches</a:t>
            </a:r>
            <a:r>
              <a:rPr lang="en-US" sz="1600" dirty="0"/>
              <a:t>, so we get </a:t>
            </a:r>
            <a:r>
              <a:rPr lang="en-US" sz="1600" b="1" dirty="0"/>
              <a:t>route density</a:t>
            </a:r>
            <a:r>
              <a:rPr lang="en-US" sz="1600" dirty="0"/>
              <a:t> and </a:t>
            </a:r>
            <a:r>
              <a:rPr lang="en-US" sz="1600" b="1" dirty="0"/>
              <a:t>shared dispatch</a:t>
            </a:r>
            <a:r>
              <a:rPr lang="en-US" sz="1600" dirty="0"/>
              <a:t> without brand dilution.</a:t>
            </a:r>
          </a:p>
          <a:p>
            <a:pPr>
              <a:buNone/>
            </a:pPr>
            <a:r>
              <a:rPr lang="en-US" sz="1600" b="1" dirty="0"/>
              <a:t>Economic case.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Baseline works</a:t>
            </a:r>
            <a:r>
              <a:rPr lang="en-US" sz="1600" dirty="0"/>
              <a:t> at entry ~6–8× with </a:t>
            </a:r>
            <a:r>
              <a:rPr lang="en-US" sz="1600" b="1" dirty="0"/>
              <a:t>no heroics, </a:t>
            </a:r>
            <a:r>
              <a:rPr lang="en-US" sz="1600" dirty="0"/>
              <a:t>just standardization of PMA cadence and parts pricing.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Upside is controllable</a:t>
            </a:r>
            <a:r>
              <a:rPr lang="en-US" sz="1600" dirty="0"/>
              <a:t>: +100bps margin via PM compliance, first-time-fix uplift, and centralized procurement is well within typical playbooks.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Downside protection</a:t>
            </a:r>
            <a:r>
              <a:rPr lang="en-US" sz="1600" dirty="0"/>
              <a:t>: service share and BAS stickiness reduce project volatility; short-cycle retrofit backlog lowers duration risk.</a:t>
            </a:r>
          </a:p>
          <a:p>
            <a:pPr>
              <a:buNone/>
            </a:pPr>
            <a:r>
              <a:rPr lang="en-US" sz="1600" b="1" dirty="0"/>
              <a:t>Integration practicality.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Keep </a:t>
            </a:r>
            <a:r>
              <a:rPr lang="en-US" sz="1600" b="1" dirty="0"/>
              <a:t>brand and local GM</a:t>
            </a:r>
            <a:r>
              <a:rPr lang="en-US" sz="1600" dirty="0"/>
              <a:t>, centralize </a:t>
            </a:r>
            <a:r>
              <a:rPr lang="en-US" sz="1600" b="1" dirty="0"/>
              <a:t>procurement</a:t>
            </a:r>
            <a:r>
              <a:rPr lang="en-US" sz="1600" dirty="0"/>
              <a:t>, </a:t>
            </a:r>
            <a:r>
              <a:rPr lang="en-US" sz="1600" b="1" dirty="0"/>
              <a:t>pricing guardrails</a:t>
            </a:r>
            <a:r>
              <a:rPr lang="en-US" sz="1600" dirty="0"/>
              <a:t>, and </a:t>
            </a:r>
            <a:r>
              <a:rPr lang="en-US" sz="1600" b="1" dirty="0"/>
              <a:t>BAS certifications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Stand up a </a:t>
            </a:r>
            <a:r>
              <a:rPr lang="en-US" sz="1600" b="1" dirty="0"/>
              <a:t>central dispatch KPI pack</a:t>
            </a:r>
            <a:r>
              <a:rPr lang="en-US" sz="1600" dirty="0"/>
              <a:t> (truck rolls per tech, first-time-fix, PMA on-time, NTE adherence).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Align incentives: techs comped on </a:t>
            </a:r>
            <a:r>
              <a:rPr lang="en-US" sz="1600" b="1" dirty="0"/>
              <a:t>first-time-fix</a:t>
            </a:r>
            <a:r>
              <a:rPr lang="en-US" sz="1600" dirty="0"/>
              <a:t> and </a:t>
            </a:r>
            <a:r>
              <a:rPr lang="en-US" sz="1600" b="1" dirty="0"/>
              <a:t>PMA completion rate</a:t>
            </a:r>
            <a:r>
              <a:rPr lang="en-US" sz="1600" dirty="0"/>
              <a:t>; sales on </a:t>
            </a:r>
            <a:r>
              <a:rPr lang="en-US" sz="1600" b="1" dirty="0"/>
              <a:t>attach &amp; renewal</a:t>
            </a:r>
            <a:r>
              <a:rPr lang="en-US" sz="1600" dirty="0"/>
              <a:t>.</a:t>
            </a:r>
          </a:p>
          <a:p>
            <a:pPr>
              <a:buNone/>
            </a:pPr>
            <a:r>
              <a:rPr lang="en-US" sz="1600" b="1" dirty="0"/>
              <a:t>Risks (and how we neutralize them).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Labor tightness</a:t>
            </a:r>
            <a:r>
              <a:rPr lang="en-US" sz="1600" dirty="0"/>
              <a:t> → invest in tech recruiting pipeline and apprenticeship; protect senior techs with retention.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Customer concentration</a:t>
            </a:r>
            <a:r>
              <a:rPr lang="en-US" sz="1600" dirty="0"/>
              <a:t> → expand PMA depth at non-top accounts within 12 months.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Multiple risk</a:t>
            </a:r>
            <a:r>
              <a:rPr lang="en-US" sz="1600" dirty="0"/>
              <a:t> at exit → model is not a multiple bet; exit multiple is bounded and most value comes from </a:t>
            </a:r>
            <a:r>
              <a:rPr lang="en-US" sz="1600" b="1" dirty="0"/>
              <a:t>cash conversion</a:t>
            </a:r>
            <a:r>
              <a:rPr lang="en-US" sz="1600" dirty="0"/>
              <a:t> and </a:t>
            </a:r>
            <a:r>
              <a:rPr lang="en-US" sz="1600" b="1" dirty="0"/>
              <a:t>synergy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3663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4643FB-90E3-43C6-55CA-78C205D55608}"/>
              </a:ext>
            </a:extLst>
          </p:cNvPr>
          <p:cNvSpPr txBox="1"/>
          <p:nvPr/>
        </p:nvSpPr>
        <p:spPr>
          <a:xfrm>
            <a:off x="1630393" y="284585"/>
            <a:ext cx="10196423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>
                <a:solidFill>
                  <a:schemeClr val="accent1"/>
                </a:solidFill>
              </a:rPr>
              <a:t>How I’d pitch the meeting</a:t>
            </a:r>
          </a:p>
          <a:p>
            <a:pPr>
              <a:buNone/>
            </a:pPr>
            <a:endParaRPr lang="en-US" sz="2400" b="1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b="1" dirty="0"/>
              <a:t>The CEO , Mike McCann </a:t>
            </a:r>
          </a:p>
          <a:p>
            <a:pPr>
              <a:buNone/>
            </a:pPr>
            <a:r>
              <a:rPr lang="en-US" dirty="0"/>
              <a:t>Pittsburgh Office: (412) 359-2118 </a:t>
            </a:r>
            <a:r>
              <a:rPr lang="en-US" b="1" dirty="0"/>
              <a:t>:</a:t>
            </a: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sz="1600" dirty="0"/>
              <a:t>Hi Mike  </a:t>
            </a:r>
          </a:p>
          <a:p>
            <a:pPr>
              <a:buNone/>
            </a:pPr>
            <a:r>
              <a:rPr lang="en-US" sz="1600" dirty="0"/>
              <a:t> I lead corporate development for a national building systems platform. We’ve been studying service-heavy, BAS-forward firms in Pittsburg and your team’s renewal rates and control-system capabilities stand out. We typically keep local brand and leadership in place while centralizing procurement and parts pricing. If it’s useful, I can share a quick industry fact-base and how we’ve added 100–150 bps of margin in similar businesses. Would you have 20 minutes next week?”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b="1" dirty="0"/>
              <a:t>What I’d say live (first 60–90 seconds):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“We admire what you’ve built—</a:t>
            </a:r>
            <a:r>
              <a:rPr lang="en-US" sz="1600" b="1" dirty="0"/>
              <a:t>recurring service first, controls-capable, healthcare-heavy</a:t>
            </a:r>
            <a:r>
              <a:rPr lang="en-US" sz="1600" dirty="0"/>
              <a:t>.”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“We don’t ‘roll up.’ We </a:t>
            </a:r>
            <a:r>
              <a:rPr lang="en-US" sz="1600" b="1" dirty="0"/>
              <a:t>standardize</a:t>
            </a:r>
            <a:r>
              <a:rPr lang="en-US" sz="1600" dirty="0"/>
              <a:t> the boring things that create cash: PMA cadence, dispatch, parts pricing.”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“We keep </a:t>
            </a:r>
            <a:r>
              <a:rPr lang="en-US" sz="1600" b="1" dirty="0"/>
              <a:t>brand and people</a:t>
            </a:r>
            <a:r>
              <a:rPr lang="en-US" sz="1600" dirty="0"/>
              <a:t>; we invest in tech recruiting and BAS credentialing.”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“Happy to walk through </a:t>
            </a:r>
            <a:r>
              <a:rPr lang="en-US" sz="1600" b="1" dirty="0"/>
              <a:t>three quick case studies</a:t>
            </a:r>
            <a:r>
              <a:rPr lang="en-US" sz="1600" dirty="0"/>
              <a:t> and a </a:t>
            </a:r>
            <a:r>
              <a:rPr lang="en-US" sz="1600" b="1" dirty="0"/>
              <a:t>simple model</a:t>
            </a:r>
            <a:r>
              <a:rPr lang="en-US" sz="1600" dirty="0"/>
              <a:t> that shows where the margin comes from.”</a:t>
            </a:r>
          </a:p>
          <a:p>
            <a:endParaRPr lang="en-US" sz="1600" dirty="0"/>
          </a:p>
          <a:p>
            <a:pPr>
              <a:buNone/>
            </a:pPr>
            <a:r>
              <a:rPr lang="en-US" sz="1600" b="1" dirty="0"/>
              <a:t>What we would bring to the call.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 one-page </a:t>
            </a:r>
            <a:r>
              <a:rPr lang="en-US" sz="1600" b="1" dirty="0"/>
              <a:t>operator’s scorecard</a:t>
            </a:r>
            <a:r>
              <a:rPr lang="en-US" sz="1600" dirty="0"/>
              <a:t> (dispatch/first-time-fix/PMA).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 sample </a:t>
            </a:r>
            <a:r>
              <a:rPr lang="en-US" sz="1600" b="1" dirty="0"/>
              <a:t>training/certification ladder</a:t>
            </a:r>
            <a:r>
              <a:rPr lang="en-US" sz="1600" dirty="0"/>
              <a:t> for controls techs.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 clean </a:t>
            </a:r>
            <a:r>
              <a:rPr lang="en-US" sz="1600" b="1" dirty="0"/>
              <a:t>letter of interest</a:t>
            </a:r>
            <a:r>
              <a:rPr lang="en-US" sz="1600" dirty="0"/>
              <a:t> template with timeline, diligence list, and deal certainty points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9690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414658-3068-6C3E-FD6E-8556A3141454}"/>
              </a:ext>
            </a:extLst>
          </p:cNvPr>
          <p:cNvSpPr txBox="1"/>
          <p:nvPr/>
        </p:nvSpPr>
        <p:spPr>
          <a:xfrm>
            <a:off x="3047280" y="2002152"/>
            <a:ext cx="7683979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>
                <a:solidFill>
                  <a:schemeClr val="accent1"/>
                </a:solidFill>
              </a:rPr>
              <a:t>Close Remarks</a:t>
            </a:r>
          </a:p>
          <a:p>
            <a:pPr>
              <a:buNone/>
            </a:pPr>
            <a:r>
              <a:rPr lang="en-US" b="1" dirty="0"/>
              <a:t>“The story is simple. </a:t>
            </a:r>
            <a:r>
              <a:rPr lang="en-US" dirty="0"/>
              <a:t>I picked </a:t>
            </a:r>
            <a:r>
              <a:rPr lang="en-US" b="1" dirty="0"/>
              <a:t>50</a:t>
            </a:r>
            <a:r>
              <a:rPr lang="en-US" dirty="0"/>
              <a:t> to learn the terrain. I chose </a:t>
            </a:r>
            <a:r>
              <a:rPr lang="en-US" b="1" dirty="0"/>
              <a:t>Limbach</a:t>
            </a:r>
            <a:r>
              <a:rPr lang="en-US" dirty="0"/>
              <a:t> because it’s </a:t>
            </a:r>
            <a:r>
              <a:rPr lang="en-US" b="1" dirty="0"/>
              <a:t>service-heavy, BAS-capable, and integration-friendly</a:t>
            </a:r>
            <a:r>
              <a:rPr lang="en-US" dirty="0"/>
              <a:t>. The </a:t>
            </a:r>
            <a:r>
              <a:rPr lang="en-US" b="1" dirty="0"/>
              <a:t>Monte Carlo </a:t>
            </a:r>
            <a:r>
              <a:rPr lang="en-US" dirty="0"/>
              <a:t>built on conservative private-market distributions shows a </a:t>
            </a:r>
            <a:r>
              <a:rPr lang="en-US" b="1" dirty="0"/>
              <a:t>tight, high-teens IRR band</a:t>
            </a:r>
            <a:r>
              <a:rPr lang="en-US" dirty="0"/>
              <a:t> with more upside than downside, driven by </a:t>
            </a:r>
            <a:r>
              <a:rPr lang="en-US" b="1" dirty="0"/>
              <a:t>controllable levers</a:t>
            </a:r>
            <a:r>
              <a:rPr lang="en-US" dirty="0"/>
              <a:t>. That combination </a:t>
            </a:r>
            <a:r>
              <a:rPr lang="en-US" b="1" dirty="0"/>
              <a:t>strategic fit + operating lift + bounded risk </a:t>
            </a:r>
            <a:r>
              <a:rPr lang="en-US" dirty="0"/>
              <a:t>is why this is the right add-on for a Limbach-style platform.  Thank you!</a:t>
            </a:r>
          </a:p>
        </p:txBody>
      </p:sp>
    </p:spTree>
    <p:extLst>
      <p:ext uri="{BB962C8B-B14F-4D97-AF65-F5344CB8AC3E}">
        <p14:creationId xmlns:p14="http://schemas.microsoft.com/office/powerpoint/2010/main" val="3349628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256D645-4395-DC54-D76F-4D811CCBF8EF}"/>
              </a:ext>
            </a:extLst>
          </p:cNvPr>
          <p:cNvSpPr txBox="1"/>
          <p:nvPr/>
        </p:nvSpPr>
        <p:spPr>
          <a:xfrm>
            <a:off x="1593130" y="414778"/>
            <a:ext cx="10378911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chemeClr val="accent1"/>
                </a:solidFill>
              </a:rPr>
              <a:t>References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Axial. (2025, August 1). </a:t>
            </a:r>
            <a:r>
              <a:rPr lang="en-US" sz="1200" i="1" dirty="0"/>
              <a:t>Selling your HVAC company to private equity</a:t>
            </a:r>
            <a:r>
              <a:rPr lang="en-US" sz="1200" dirty="0"/>
              <a:t>. https://www.axial.net/forum/hvac-private-equity/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Axial. (2025). </a:t>
            </a:r>
            <a:r>
              <a:rPr lang="en-US" sz="1200" i="1" dirty="0"/>
              <a:t>HVAC M&amp;A activity: Current market prices &amp; deal data (2023–2025).</a:t>
            </a:r>
            <a:r>
              <a:rPr lang="en-US" sz="1200" dirty="0"/>
              <a:t> </a:t>
            </a:r>
            <a:r>
              <a:rPr lang="en-US" sz="1200" dirty="0">
                <a:hlinkClick r:id="rId2"/>
              </a:rPr>
              <a:t>https://www.axial.net/hvac-business-valuation/</a:t>
            </a:r>
            <a:r>
              <a:rPr lang="en-US" sz="1200" dirty="0"/>
              <a:t> </a:t>
            </a:r>
            <a:r>
              <a:rPr lang="en-US" sz="1200" dirty="0">
                <a:hlinkClick r:id="rId3"/>
              </a:rPr>
              <a:t>Investing.com</a:t>
            </a: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Business Wire. (2025, August 5). </a:t>
            </a:r>
            <a:r>
              <a:rPr lang="en-US" sz="1200" i="1" dirty="0"/>
              <a:t>Limbach Holdings, Inc. reports second quarter 2025 results.</a:t>
            </a:r>
            <a:r>
              <a:rPr lang="en-US" sz="1200" dirty="0"/>
              <a:t> </a:t>
            </a:r>
            <a:r>
              <a:rPr lang="en-US" sz="1200" dirty="0">
                <a:hlinkClick r:id="rId4"/>
              </a:rPr>
              <a:t>https://www.businesswire.com/news/home/20250805169031/en/Limbach-Holdings-Inc.-Reports-Second-Quarter-2025-Results</a:t>
            </a:r>
            <a:r>
              <a:rPr lang="en-US" sz="1200" dirty="0"/>
              <a:t> </a:t>
            </a:r>
            <a:r>
              <a:rPr lang="en-US" sz="1200" dirty="0">
                <a:hlinkClick r:id="rId5"/>
              </a:rPr>
              <a:t>Fintel</a:t>
            </a: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Business Wire. (2025, May 5). </a:t>
            </a:r>
            <a:r>
              <a:rPr lang="en-US" sz="1200" i="1" dirty="0"/>
              <a:t>Limbach Holdings, Inc. reports first quarter 2025 results.</a:t>
            </a:r>
            <a:r>
              <a:rPr lang="en-US" sz="1200" dirty="0"/>
              <a:t> https://www.businesswire.com/news/home/20250505056503/en/Limbach-Holdings-Inc.-Reports-First-Quarter-2025-Results </a:t>
            </a:r>
            <a:r>
              <a:rPr lang="en-US" sz="1200" dirty="0">
                <a:hlinkClick r:id="rId6"/>
              </a:rPr>
              <a:t>Fintel</a:t>
            </a: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Fintel. (2025). </a:t>
            </a:r>
            <a:r>
              <a:rPr lang="en-US" sz="1200" i="1" dirty="0"/>
              <a:t>LMB — Limbach Holdings, Inc.: Overview and shares outstanding.</a:t>
            </a:r>
            <a:r>
              <a:rPr lang="en-US" sz="1200" dirty="0"/>
              <a:t> Retrieved September 4, 2025, from </a:t>
            </a:r>
            <a:r>
              <a:rPr lang="en-US" sz="1200" dirty="0">
                <a:hlinkClick r:id="rId7"/>
              </a:rPr>
              <a:t>https://fintel.io/s/us/lmb</a:t>
            </a:r>
            <a:r>
              <a:rPr lang="en-US" sz="1200" dirty="0"/>
              <a:t> and </a:t>
            </a:r>
            <a:r>
              <a:rPr lang="en-US" sz="1200" dirty="0">
                <a:hlinkClick r:id="rId5"/>
              </a:rPr>
              <a:t>https://fintel.io/ss/us/lmb</a:t>
            </a:r>
            <a:r>
              <a:rPr lang="en-US" sz="1200" dirty="0"/>
              <a:t> </a:t>
            </a:r>
            <a:r>
              <a:rPr lang="en-US" sz="1200" dirty="0">
                <a:hlinkClick r:id="rId7"/>
              </a:rPr>
              <a:t>Fintel+1</a:t>
            </a: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First Page Sage. (2025, February 6). </a:t>
            </a:r>
            <a:r>
              <a:rPr lang="en-US" sz="1200" i="1" dirty="0"/>
              <a:t>HVAC EBITDA &amp; valuation multiples — 2025 report.</a:t>
            </a:r>
            <a:r>
              <a:rPr lang="en-US" sz="1200" dirty="0"/>
              <a:t> </a:t>
            </a:r>
            <a:r>
              <a:rPr lang="en-US" sz="1200" dirty="0">
                <a:hlinkClick r:id="rId8"/>
              </a:rPr>
              <a:t>https://firstpagesage.com/business/hvac-ebitda-valuation-multiples/</a:t>
            </a:r>
            <a:r>
              <a:rPr lang="en-US" sz="1200" dirty="0"/>
              <a:t> </a:t>
            </a:r>
            <a:r>
              <a:rPr lang="en-US" sz="1200" dirty="0">
                <a:hlinkClick r:id="rId9"/>
              </a:rPr>
              <a:t>Macrotrends</a:t>
            </a: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First Page Sage. (2025, January 17). </a:t>
            </a:r>
            <a:r>
              <a:rPr lang="en-US" sz="1200" i="1" dirty="0"/>
              <a:t>EBITDA multiples by industry &amp; company size: 2025 report.</a:t>
            </a:r>
            <a:r>
              <a:rPr lang="en-US" sz="1200" dirty="0"/>
              <a:t> https://firstpagesage.com/seo-blog/ebitda-multiples-by-industry/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Limbach Holdings, Inc. (2025, March 10). </a:t>
            </a:r>
            <a:r>
              <a:rPr lang="en-US" sz="1200" i="1" dirty="0"/>
              <a:t>Limbach Holdings, Inc. reports fourth quarter and full year 2024 results</a:t>
            </a:r>
            <a:r>
              <a:rPr lang="en-US" sz="1200" dirty="0"/>
              <a:t> [Press release]. </a:t>
            </a:r>
            <a:r>
              <a:rPr lang="en-US" sz="1200" dirty="0">
                <a:hlinkClick r:id="rId10"/>
              </a:rPr>
              <a:t>https://www.limbachinc.com/news-events/press-releases/limbach-holdings-inc-reports-fourth-quarter-and-full-year-2024-results/</a:t>
            </a: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Limbach Holdings, Inc. (2023, January 17). </a:t>
            </a:r>
            <a:r>
              <a:rPr lang="en-US" sz="1200" i="1" dirty="0"/>
              <a:t>Limbach announces leadership transition</a:t>
            </a:r>
            <a:r>
              <a:rPr lang="en-US" sz="1200" dirty="0"/>
              <a:t> [Press release]. </a:t>
            </a:r>
            <a:r>
              <a:rPr lang="en-US" sz="1200" dirty="0">
                <a:hlinkClick r:id="rId11"/>
              </a:rPr>
              <a:t>https://www.limbachinc.com/news-events/press-releases/limbach-announces-leadership-transition/</a:t>
            </a:r>
            <a:r>
              <a:rPr lang="en-US" sz="1200" dirty="0"/>
              <a:t> </a:t>
            </a:r>
            <a:r>
              <a:rPr lang="en-US" sz="1200" dirty="0">
                <a:hlinkClick r:id="rId12"/>
              </a:rPr>
              <a:t>Yahoo Finance</a:t>
            </a: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Nasdaq, Inc. (n.d.). </a:t>
            </a:r>
            <a:r>
              <a:rPr lang="en-US" sz="1200" i="1" dirty="0"/>
              <a:t>Limbach Holdings, Inc. (LMB) stock quote &amp; market activity.</a:t>
            </a:r>
            <a:r>
              <a:rPr lang="en-US" sz="1200" dirty="0"/>
              <a:t> Retrieved September 4, 2025, from https://www.nasdaq.com/market-activity/stocks/lmb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U.S. Securities and Exchange Commission. (2025, May 5). </a:t>
            </a:r>
            <a:r>
              <a:rPr lang="en-US" sz="1200" i="1" dirty="0"/>
              <a:t>Limbach Holdings, Inc. current report on Form 8-K (including Exhibit 99.1 press release for Q1 2025 results).</a:t>
            </a:r>
            <a:r>
              <a:rPr lang="en-US" sz="1200" dirty="0"/>
              <a:t> </a:t>
            </a:r>
            <a:r>
              <a:rPr lang="en-US" sz="1200" dirty="0">
                <a:hlinkClick r:id="rId13"/>
              </a:rPr>
              <a:t>https://www.sec.gov/Archives/edgar/data/1606163/000162828025022226/lmb-20250505.htm</a:t>
            </a:r>
            <a:r>
              <a:rPr lang="en-US" sz="1200" dirty="0"/>
              <a:t> and </a:t>
            </a:r>
            <a:r>
              <a:rPr lang="en-US" sz="1200" dirty="0">
                <a:hlinkClick r:id="rId14"/>
              </a:rPr>
              <a:t>https://www.sec.gov/Archives/edgar/data/1606163/000162828025022226/a2025331ex991pr.htm</a:t>
            </a:r>
            <a:r>
              <a:rPr lang="en-US" sz="1200" dirty="0"/>
              <a:t> </a:t>
            </a:r>
            <a:r>
              <a:rPr lang="en-US" sz="1200" dirty="0">
                <a:hlinkClick r:id="rId13"/>
              </a:rPr>
              <a:t>SEC+1</a:t>
            </a: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U.S. Securities and Exchange Commission. (2025, August 5). </a:t>
            </a:r>
            <a:r>
              <a:rPr lang="en-US" sz="1200" i="1" dirty="0"/>
              <a:t>Limbach Holdings, Inc. current report on Form 8-K (including Exhibit 99.1 press release for Q2 2025 results).</a:t>
            </a:r>
            <a:r>
              <a:rPr lang="en-US" sz="1200" dirty="0"/>
              <a:t> </a:t>
            </a:r>
            <a:r>
              <a:rPr lang="en-US" sz="1200" dirty="0">
                <a:hlinkClick r:id="rId15"/>
              </a:rPr>
              <a:t>https://www.sec.gov/Archives/edgar/data/1606163/000162828025037915/lmb-20250805.htm</a:t>
            </a:r>
            <a:r>
              <a:rPr lang="en-US" sz="1200" dirty="0"/>
              <a:t> </a:t>
            </a:r>
            <a:r>
              <a:rPr lang="en-US" sz="1200" dirty="0">
                <a:hlinkClick r:id="rId15"/>
              </a:rPr>
              <a:t>SEC</a:t>
            </a: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U.S. Securities and Exchange Commission. (2025). </a:t>
            </a:r>
            <a:r>
              <a:rPr lang="en-US" sz="1200" i="1" dirty="0"/>
              <a:t>Quarterly reports and annual reports: Limbach Holdings, Inc. (EDGAR archive).</a:t>
            </a:r>
            <a:r>
              <a:rPr lang="en-US" sz="1200" dirty="0"/>
              <a:t> </a:t>
            </a:r>
            <a:r>
              <a:rPr lang="en-US" sz="1200" dirty="0">
                <a:hlinkClick r:id="rId16"/>
              </a:rPr>
              <a:t>https://www.limbachinc.com/investor-relations/all-sec-filings/quarterly-reports/</a:t>
            </a:r>
            <a:r>
              <a:rPr lang="en-US" sz="1200" dirty="0"/>
              <a:t> and </a:t>
            </a:r>
            <a:r>
              <a:rPr lang="en-US" sz="1200" dirty="0">
                <a:hlinkClick r:id="rId17"/>
              </a:rPr>
              <a:t>https://www.limbachinc.com/investor-relations/all-sec-filings/annual-reports/</a:t>
            </a:r>
            <a:r>
              <a:rPr lang="en-US" sz="1200" dirty="0"/>
              <a:t> </a:t>
            </a:r>
            <a:r>
              <a:rPr lang="en-US" sz="1200" dirty="0">
                <a:hlinkClick r:id="rId16"/>
              </a:rPr>
              <a:t>limbachinc.com+1</a:t>
            </a: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Reuters. (2024, September 27). </a:t>
            </a:r>
            <a:r>
              <a:rPr lang="en-US" sz="1200" i="1" dirty="0"/>
              <a:t>Morgan Stanley’s private equity arm explores sale of HVAC firm Sila, sources say.</a:t>
            </a:r>
            <a:r>
              <a:rPr lang="en-US" sz="1200" dirty="0"/>
              <a:t> </a:t>
            </a:r>
            <a:r>
              <a:rPr lang="en-US" sz="1200" dirty="0">
                <a:hlinkClick r:id="rId18"/>
              </a:rPr>
              <a:t>https://www.reuters.com/markets/deals/morgan-stanleys-private-equity-arm-explores-sale-hvac-firm-sila-sources-say-2024-09-27/</a:t>
            </a: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Yahoo Finance. (2025, May 5). </a:t>
            </a:r>
            <a:r>
              <a:rPr lang="en-US" sz="1200" i="1" dirty="0"/>
              <a:t>Limbach Holdings, Inc. reports first quarter 2025 results</a:t>
            </a:r>
            <a:r>
              <a:rPr lang="en-US" sz="1200" dirty="0"/>
              <a:t> [Business Wire repost]. https://finance.yahoo.com/news/limbach-holdings-inc-reports-first-200500975.html </a:t>
            </a:r>
            <a:r>
              <a:rPr lang="en-US" sz="1200" dirty="0">
                <a:hlinkClick r:id="rId19"/>
              </a:rPr>
              <a:t>Yahoo Finance</a:t>
            </a: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Yahoo Finance. (2025, August 5). </a:t>
            </a:r>
            <a:r>
              <a:rPr lang="en-US" sz="1200" i="1" dirty="0"/>
              <a:t>Limbach Holdings, Inc. reports second quarter 2025 results</a:t>
            </a:r>
            <a:r>
              <a:rPr lang="en-US" sz="1200" dirty="0"/>
              <a:t> [Business Wire repost]. </a:t>
            </a:r>
            <a:r>
              <a:rPr lang="en-US" sz="1200" dirty="0">
                <a:hlinkClick r:id="rId20"/>
              </a:rPr>
              <a:t>https://finance.yahoo.com/news/limbach-holdings-inc-reports-second-200500152.html</a:t>
            </a:r>
            <a:r>
              <a:rPr lang="en-US" sz="1200" dirty="0"/>
              <a:t> </a:t>
            </a:r>
            <a:r>
              <a:rPr lang="en-US" sz="1200" dirty="0">
                <a:hlinkClick r:id="rId20"/>
              </a:rPr>
              <a:t>Yahoo Finance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29381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77632C-D0B9-D533-0D50-281C1E280343}"/>
              </a:ext>
            </a:extLst>
          </p:cNvPr>
          <p:cNvSpPr txBox="1"/>
          <p:nvPr/>
        </p:nvSpPr>
        <p:spPr>
          <a:xfrm>
            <a:off x="1710363" y="961009"/>
            <a:ext cx="10481637" cy="4935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>
              <a:lnSpc>
                <a:spcPct val="110000"/>
              </a:lnSpc>
              <a:spcAft>
                <a:spcPts val="800"/>
              </a:spcAft>
            </a:pPr>
            <a:r>
              <a:rPr lang="en-US" sz="3200" b="1" dirty="0">
                <a:solidFill>
                  <a:schemeClr val="accent1"/>
                </a:solidFill>
                <a:effectLst/>
              </a:rPr>
              <a:t>What I did and why it matters </a:t>
            </a:r>
          </a:p>
          <a:p>
            <a:pPr marR="0">
              <a:lnSpc>
                <a:spcPct val="110000"/>
              </a:lnSpc>
              <a:spcAft>
                <a:spcPts val="800"/>
              </a:spcAft>
            </a:pPr>
            <a:endParaRPr lang="en-US" sz="2400" dirty="0">
              <a:effectLst/>
            </a:endParaRPr>
          </a:p>
          <a:p>
            <a:pPr marL="0" marR="0"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</a:rPr>
              <a:t>HVAC</a:t>
            </a:r>
            <a:r>
              <a:rPr lang="en-US" sz="2400" dirty="0">
                <a:effectLst/>
              </a:rPr>
              <a:t> wins where </a:t>
            </a:r>
            <a:r>
              <a:rPr lang="en-US" sz="2400" b="1" dirty="0">
                <a:effectLst/>
              </a:rPr>
              <a:t>fragmented service markets</a:t>
            </a:r>
            <a:r>
              <a:rPr lang="en-US" sz="2400" dirty="0">
                <a:effectLst/>
              </a:rPr>
              <a:t> meet </a:t>
            </a:r>
            <a:r>
              <a:rPr lang="en-US" sz="2400" b="1" dirty="0">
                <a:effectLst/>
              </a:rPr>
              <a:t>repeatable growth levers</a:t>
            </a:r>
            <a:r>
              <a:rPr lang="en-US" sz="2400" dirty="0">
                <a:effectLst/>
              </a:rPr>
              <a:t>. So, I built a 50-company map of </a:t>
            </a:r>
            <a:r>
              <a:rPr lang="en-US" sz="2400" b="1" dirty="0">
                <a:effectLst/>
              </a:rPr>
              <a:t>HVAC / mechanical / BAS controls</a:t>
            </a:r>
            <a:r>
              <a:rPr lang="en-US" sz="2400" dirty="0">
                <a:effectLst/>
              </a:rPr>
              <a:t> firms across PA/NJ/DE with adjacency into MD/DC/VA/NY. I biased toward </a:t>
            </a:r>
            <a:r>
              <a:rPr lang="en-US" sz="2400" b="1" dirty="0">
                <a:effectLst/>
              </a:rPr>
              <a:t>service-heavy</a:t>
            </a:r>
            <a:r>
              <a:rPr lang="en-US" sz="2400" dirty="0">
                <a:effectLst/>
              </a:rPr>
              <a:t> revenue, </a:t>
            </a:r>
            <a:r>
              <a:rPr lang="en-US" sz="2400" b="1" dirty="0">
                <a:effectLst/>
              </a:rPr>
              <a:t>BAS/controls capability</a:t>
            </a:r>
            <a:r>
              <a:rPr lang="en-US" sz="2400" dirty="0">
                <a:effectLst/>
              </a:rPr>
              <a:t>, and </a:t>
            </a:r>
            <a:r>
              <a:rPr lang="en-US" sz="2400" b="1" dirty="0">
                <a:effectLst/>
              </a:rPr>
              <a:t>dispatch density</a:t>
            </a:r>
            <a:r>
              <a:rPr lang="en-US" sz="2400" dirty="0">
                <a:effectLst/>
              </a:rPr>
              <a:t>—the exact drivers that lift EBITDA quality and </a:t>
            </a:r>
            <a:r>
              <a:rPr lang="en-US" sz="2400" i="1" dirty="0">
                <a:effectLst/>
              </a:rPr>
              <a:t>multiples</a:t>
            </a:r>
            <a:r>
              <a:rPr lang="en-US" sz="2400" dirty="0">
                <a:effectLst/>
              </a:rPr>
              <a:t>. This is n</a:t>
            </a:r>
            <a:r>
              <a:rPr lang="en-US" sz="2400" dirty="0"/>
              <a:t>o</a:t>
            </a:r>
            <a:r>
              <a:rPr lang="en-US" sz="2400" dirty="0">
                <a:effectLst/>
              </a:rPr>
              <a:t>t just a list; it’s a </a:t>
            </a:r>
            <a:r>
              <a:rPr lang="en-US" sz="2400" b="1" dirty="0">
                <a:effectLst/>
              </a:rPr>
              <a:t>deal engine</a:t>
            </a:r>
            <a:r>
              <a:rPr lang="en-US" sz="2400" dirty="0">
                <a:effectLst/>
              </a:rPr>
              <a:t> for both sell-side and buy-side work, and it mirrors </a:t>
            </a:r>
            <a:r>
              <a:rPr lang="en-US" sz="2400" dirty="0"/>
              <a:t>HAVC</a:t>
            </a:r>
            <a:r>
              <a:rPr lang="en-US" sz="2400" dirty="0">
                <a:effectLst/>
              </a:rPr>
              <a:t>’s published focus in </a:t>
            </a:r>
            <a:r>
              <a:rPr lang="en-US" sz="2400" b="1" dirty="0">
                <a:effectLst/>
              </a:rPr>
              <a:t>Field Services</a:t>
            </a:r>
            <a:r>
              <a:rPr lang="en-US" sz="2400" dirty="0">
                <a:effectLst/>
              </a:rPr>
              <a:t> and </a:t>
            </a:r>
            <a:r>
              <a:rPr lang="en-US" sz="2400" b="1" dirty="0">
                <a:effectLst/>
              </a:rPr>
              <a:t>Industrials</a:t>
            </a:r>
            <a:r>
              <a:rPr lang="en-US" sz="2400" dirty="0">
                <a:effectLst/>
              </a:rPr>
              <a:t>.” </a:t>
            </a:r>
          </a:p>
        </p:txBody>
      </p:sp>
    </p:spTree>
    <p:extLst>
      <p:ext uri="{BB962C8B-B14F-4D97-AF65-F5344CB8AC3E}">
        <p14:creationId xmlns:p14="http://schemas.microsoft.com/office/powerpoint/2010/main" val="3798960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7DB8D6-DE3F-BF28-2565-89FA0C3B7CB6}"/>
              </a:ext>
            </a:extLst>
          </p:cNvPr>
          <p:cNvSpPr txBox="1"/>
          <p:nvPr/>
        </p:nvSpPr>
        <p:spPr>
          <a:xfrm>
            <a:off x="1414732" y="138023"/>
            <a:ext cx="10777268" cy="67199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>
              <a:spcAft>
                <a:spcPts val="800"/>
              </a:spcAft>
            </a:pPr>
            <a:r>
              <a:rPr lang="en-US" sz="2400" b="1" dirty="0">
                <a:solidFill>
                  <a:schemeClr val="accent1"/>
                </a:solidFill>
                <a:effectLst/>
                <a:latin typeface="Century Gothic (Body)"/>
                <a:cs typeface="Calibri" panose="020F0502020204030204" pitchFamily="34" charset="0"/>
              </a:rPr>
              <a:t>   </a:t>
            </a:r>
            <a:r>
              <a:rPr lang="en-US" sz="3200" b="1" dirty="0">
                <a:solidFill>
                  <a:schemeClr val="accent1"/>
                </a:solidFill>
              </a:rPr>
              <a:t>A 50-Company Map Built for Action in HVAC / Mechanical / BAS</a:t>
            </a:r>
            <a:endParaRPr lang="en-US" sz="3200" b="1" dirty="0">
              <a:solidFill>
                <a:schemeClr val="accent1"/>
              </a:solidFill>
              <a:effectLst/>
              <a:latin typeface="Century Gothic (Body)"/>
              <a:cs typeface="Calibri" panose="020F0502020204030204" pitchFamily="34" charset="0"/>
            </a:endParaRPr>
          </a:p>
          <a:p>
            <a:pPr marR="0">
              <a:spcAft>
                <a:spcPts val="800"/>
              </a:spcAft>
            </a:pPr>
            <a:endParaRPr lang="en-US" sz="3200" b="1" dirty="0">
              <a:solidFill>
                <a:schemeClr val="accent1"/>
              </a:solidFill>
              <a:effectLst/>
              <a:latin typeface="Century Gothic (Body)"/>
              <a:cs typeface="Calibri" panose="020F0502020204030204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2800" b="1" dirty="0"/>
              <a:t>Why these 50 together?</a:t>
            </a:r>
            <a:r>
              <a:rPr lang="en-US" sz="2800" dirty="0"/>
              <a:t> </a:t>
            </a:r>
          </a:p>
          <a:p>
            <a:pPr>
              <a:spcAft>
                <a:spcPts val="800"/>
              </a:spcAft>
            </a:pPr>
            <a:endParaRPr lang="en-US" sz="2400" dirty="0"/>
          </a:p>
          <a:p>
            <a:pPr>
              <a:spcAft>
                <a:spcPts val="800"/>
              </a:spcAft>
            </a:pPr>
            <a:r>
              <a:rPr lang="en-US" sz="2400" b="1" u="sng" dirty="0"/>
              <a:t>Service mix</a:t>
            </a:r>
            <a:r>
              <a:rPr lang="en-US" sz="2400" u="sng" dirty="0"/>
              <a:t>, </a:t>
            </a:r>
            <a:r>
              <a:rPr lang="en-US" sz="2400" b="1" u="sng" dirty="0"/>
              <a:t>Controls</a:t>
            </a:r>
            <a:r>
              <a:rPr lang="en-US" sz="2400" u="sng" dirty="0"/>
              <a:t>, </a:t>
            </a:r>
            <a:r>
              <a:rPr lang="en-US" sz="2400" b="1" u="sng" dirty="0"/>
              <a:t>Density</a:t>
            </a:r>
            <a:r>
              <a:rPr lang="en-US" sz="2400" u="sng" dirty="0"/>
              <a:t>.</a:t>
            </a:r>
          </a:p>
          <a:p>
            <a:pPr>
              <a:spcAft>
                <a:spcPts val="800"/>
              </a:spcAft>
            </a:pPr>
            <a:r>
              <a:rPr lang="en-US" sz="2400" dirty="0"/>
              <a:t>They maximize </a:t>
            </a:r>
            <a:r>
              <a:rPr lang="en-US" sz="2400" b="1" dirty="0"/>
              <a:t>recurring service exposure</a:t>
            </a:r>
            <a:r>
              <a:rPr lang="en-US" sz="2400" dirty="0"/>
              <a:t>, </a:t>
            </a:r>
            <a:r>
              <a:rPr lang="en-US" sz="2400" b="1" dirty="0"/>
              <a:t>Building Automation Stickiness</a:t>
            </a:r>
            <a:r>
              <a:rPr lang="en-US" sz="2400" dirty="0"/>
              <a:t>, and </a:t>
            </a:r>
            <a:r>
              <a:rPr lang="en-US" sz="2400" b="1" dirty="0"/>
              <a:t>route-density</a:t>
            </a:r>
            <a:r>
              <a:rPr lang="en-US" sz="2400" dirty="0"/>
              <a:t> opportunities. These are the exact levers that lift </a:t>
            </a:r>
            <a:r>
              <a:rPr lang="en-US" sz="2400" b="1" dirty="0"/>
              <a:t>EV/EBITDA</a:t>
            </a:r>
            <a:r>
              <a:rPr lang="en-US" sz="2400" dirty="0"/>
              <a:t> in private Heating Ventilation and Air Conditioning deals (service heavy often trades </a:t>
            </a:r>
            <a:r>
              <a:rPr lang="en-US" sz="2400" b="1" dirty="0"/>
              <a:t>~7–10× EBITDA</a:t>
            </a:r>
            <a:r>
              <a:rPr lang="en-US" sz="2400" dirty="0"/>
              <a:t>, project-heavy </a:t>
            </a:r>
            <a:r>
              <a:rPr lang="en-US" sz="2400" b="1" dirty="0"/>
              <a:t>~4–6×</a:t>
            </a:r>
            <a:r>
              <a:rPr lang="en-US" sz="2400" dirty="0"/>
              <a:t>), which is consistent with recent 2022–2025 private-market patterns. </a:t>
            </a:r>
            <a:r>
              <a:rPr lang="en-US" sz="2400" u="sng" dirty="0">
                <a:hlinkClick r:id="rId2"/>
              </a:rPr>
              <a:t>First Page Sage</a:t>
            </a:r>
            <a:r>
              <a:rPr lang="en-US" sz="2400" u="sng" dirty="0">
                <a:hlinkClick r:id="rId3"/>
              </a:rPr>
              <a:t>Axial+1</a:t>
            </a:r>
            <a:endParaRPr lang="en-US" sz="2400" dirty="0"/>
          </a:p>
          <a:p>
            <a:pPr marR="0">
              <a:spcAft>
                <a:spcPts val="800"/>
              </a:spcAft>
            </a:pPr>
            <a:endParaRPr lang="en-US" sz="3200" b="1" dirty="0">
              <a:solidFill>
                <a:schemeClr val="accent1"/>
              </a:solidFill>
              <a:latin typeface="Century Gothic (Body)"/>
              <a:cs typeface="Calibri" panose="020F0502020204030204" pitchFamily="34" charset="0"/>
            </a:endParaRPr>
          </a:p>
          <a:p>
            <a:pPr marR="0">
              <a:spcAft>
                <a:spcPts val="800"/>
              </a:spcAft>
            </a:pPr>
            <a:endParaRPr lang="en-US" sz="3200" b="1" dirty="0">
              <a:solidFill>
                <a:schemeClr val="accent1"/>
              </a:solidFill>
              <a:latin typeface="Century Gothic (Body)"/>
              <a:cs typeface="Calibri" panose="020F0502020204030204" pitchFamily="34" charset="0"/>
            </a:endParaRPr>
          </a:p>
          <a:p>
            <a:pPr marR="0">
              <a:spcAft>
                <a:spcPts val="800"/>
              </a:spcAft>
            </a:pPr>
            <a:endParaRPr lang="en-US" sz="3200" dirty="0">
              <a:solidFill>
                <a:schemeClr val="accent1"/>
              </a:solidFill>
              <a:latin typeface="Century Gothic (Body)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722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0C0EE4-0451-E64E-108B-9352F180DB0A}"/>
              </a:ext>
            </a:extLst>
          </p:cNvPr>
          <p:cNvSpPr txBox="1"/>
          <p:nvPr/>
        </p:nvSpPr>
        <p:spPr>
          <a:xfrm>
            <a:off x="1733910" y="224286"/>
            <a:ext cx="10084280" cy="6227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indent="-457200">
              <a:spcAft>
                <a:spcPts val="800"/>
              </a:spcAft>
              <a:buAutoNum type="alphaLcParenR"/>
            </a:pPr>
            <a:r>
              <a:rPr lang="en-US" sz="2400" b="1" dirty="0">
                <a:solidFill>
                  <a:schemeClr val="accent1"/>
                </a:solidFill>
                <a:effectLst/>
                <a:latin typeface="Century Gothic (Body)"/>
                <a:cs typeface="Times New Roman" panose="02020603050405020304" pitchFamily="18" charset="0"/>
              </a:rPr>
              <a:t>Regional mechanical contractors (long-standing commercial/industrial; many union; strong real service books)</a:t>
            </a:r>
          </a:p>
          <a:p>
            <a:pPr marR="0">
              <a:spcAft>
                <a:spcPts val="800"/>
              </a:spcAft>
            </a:pPr>
            <a:endParaRPr lang="en-US" sz="2400" dirty="0">
              <a:solidFill>
                <a:schemeClr val="accent1"/>
              </a:solidFill>
              <a:effectLst/>
              <a:latin typeface="Century Gothic (Body)"/>
              <a:cs typeface="Times New Roman" panose="02020603050405020304" pitchFamily="18" charset="0"/>
            </a:endParaRPr>
          </a:p>
          <a:p>
            <a:pPr marL="457200" marR="0" lvl="0" indent="-342900">
              <a:spcAft>
                <a:spcPts val="800"/>
              </a:spcAft>
              <a:buAutoNum type="arabicPeriod"/>
              <a:tabLst>
                <a:tab pos="457200" algn="l"/>
              </a:tabLst>
            </a:pPr>
            <a:r>
              <a:rPr lang="en-US" sz="1600" dirty="0">
                <a:effectLst/>
                <a:latin typeface="Century Gothic (Body)"/>
                <a:cs typeface="Times New Roman" panose="02020603050405020304" pitchFamily="18" charset="0"/>
              </a:rPr>
              <a:t>McClure Company (PA) — Mechanical + energy services; statewide facility relationships. </a:t>
            </a:r>
            <a:r>
              <a:rPr lang="en-US" sz="1600" u="sng" dirty="0">
                <a:effectLst/>
                <a:latin typeface="Century Gothic (Body)"/>
                <a:cs typeface="Times New Roman" panose="02020603050405020304" pitchFamily="18" charset="0"/>
                <a:hlinkClick r:id="rId2"/>
              </a:rPr>
              <a:t>Limbach</a:t>
            </a:r>
            <a:endParaRPr lang="en-US" sz="1600" u="sng" dirty="0">
              <a:latin typeface="Century Gothic (Body)"/>
              <a:cs typeface="Times New Roman" panose="02020603050405020304" pitchFamily="18" charset="0"/>
            </a:endParaRPr>
          </a:p>
          <a:p>
            <a:pPr marL="457200" marR="0" lvl="0" indent="-342900">
              <a:spcAft>
                <a:spcPts val="800"/>
              </a:spcAft>
              <a:buAutoNum type="arabicPeriod"/>
              <a:tabLst>
                <a:tab pos="457200" algn="l"/>
              </a:tabLst>
            </a:pPr>
            <a:r>
              <a:rPr lang="en-US" sz="1600" dirty="0">
                <a:effectLst/>
                <a:latin typeface="Century Gothic (Body)"/>
                <a:cs typeface="Times New Roman" panose="02020603050405020304" pitchFamily="18" charset="0"/>
              </a:rPr>
              <a:t>Elliott-Lewis (PA) — Philadelphia commercial HVAC/services anchor.</a:t>
            </a:r>
          </a:p>
          <a:p>
            <a:pPr marL="457200" marR="0" lvl="0" indent="-342900">
              <a:spcAft>
                <a:spcPts val="800"/>
              </a:spcAft>
              <a:buAutoNum type="arabicPeriod"/>
              <a:tabLst>
                <a:tab pos="457200" algn="l"/>
              </a:tabLst>
            </a:pPr>
            <a:r>
              <a:rPr lang="en-US" sz="1600" dirty="0">
                <a:effectLst/>
                <a:latin typeface="Century Gothic (Body)"/>
                <a:cs typeface="Times New Roman" panose="02020603050405020304" pitchFamily="18" charset="0"/>
              </a:rPr>
              <a:t>H.T. Lyons (PA) — Lehigh Valley leader; design-build + service.</a:t>
            </a:r>
          </a:p>
          <a:p>
            <a:pPr marL="457200" marR="0" lvl="0" indent="-342900">
              <a:spcAft>
                <a:spcPts val="800"/>
              </a:spcAft>
              <a:buAutoNum type="arabicPeriod"/>
              <a:tabLst>
                <a:tab pos="457200" algn="l"/>
              </a:tabLst>
            </a:pPr>
            <a:r>
              <a:rPr lang="en-US" sz="1600" dirty="0">
                <a:effectLst/>
                <a:latin typeface="Century Gothic (Body)"/>
                <a:cs typeface="Times New Roman" panose="02020603050405020304" pitchFamily="18" charset="0"/>
              </a:rPr>
              <a:t>Worth &amp; Co (PA) — Complex mechanical; in-house prefab; sticky clients. </a:t>
            </a:r>
            <a:r>
              <a:rPr lang="en-US" sz="1600" u="sng" dirty="0">
                <a:effectLst/>
                <a:latin typeface="Century Gothic (Body)"/>
                <a:cs typeface="Times New Roman" panose="02020603050405020304" pitchFamily="18" charset="0"/>
                <a:hlinkClick r:id="rId3"/>
              </a:rPr>
              <a:t>Companies Market Cap</a:t>
            </a:r>
            <a:endParaRPr lang="en-US" sz="1600" u="sng" dirty="0">
              <a:latin typeface="Century Gothic (Body)"/>
              <a:cs typeface="Times New Roman" panose="02020603050405020304" pitchFamily="18" charset="0"/>
            </a:endParaRPr>
          </a:p>
          <a:p>
            <a:pPr marL="457200" marR="0" lvl="0" indent="-342900">
              <a:spcAft>
                <a:spcPts val="800"/>
              </a:spcAft>
              <a:buAutoNum type="arabicPeriod"/>
              <a:tabLst>
                <a:tab pos="457200" algn="l"/>
              </a:tabLst>
            </a:pPr>
            <a:r>
              <a:rPr lang="en-US" sz="1600" dirty="0">
                <a:effectLst/>
                <a:latin typeface="Century Gothic (Body)"/>
                <a:cs typeface="Times New Roman" panose="02020603050405020304" pitchFamily="18" charset="0"/>
              </a:rPr>
              <a:t>J.J. White (PA) — Industrial/commercial multi-trade; decades-long brand. </a:t>
            </a:r>
            <a:r>
              <a:rPr lang="en-US" sz="1600" u="sng" dirty="0">
                <a:effectLst/>
                <a:latin typeface="Century Gothic (Body)"/>
                <a:cs typeface="Times New Roman" panose="02020603050405020304" pitchFamily="18" charset="0"/>
                <a:hlinkClick r:id="rId3"/>
              </a:rPr>
              <a:t>Companies Market Cap</a:t>
            </a:r>
            <a:endParaRPr lang="en-US" sz="1600" u="sng" dirty="0">
              <a:latin typeface="Century Gothic (Body)"/>
              <a:cs typeface="Times New Roman" panose="02020603050405020304" pitchFamily="18" charset="0"/>
            </a:endParaRPr>
          </a:p>
          <a:p>
            <a:pPr marL="457200" marR="0" lvl="0" indent="-342900">
              <a:spcAft>
                <a:spcPts val="800"/>
              </a:spcAft>
              <a:buAutoNum type="arabicPeriod"/>
              <a:tabLst>
                <a:tab pos="457200" algn="l"/>
              </a:tabLst>
            </a:pPr>
            <a:r>
              <a:rPr lang="en-US" sz="1600" dirty="0">
                <a:effectLst/>
                <a:latin typeface="Century Gothic (Body)"/>
                <a:cs typeface="Times New Roman" panose="02020603050405020304" pitchFamily="18" charset="0"/>
              </a:rPr>
              <a:t>Farfield (PA) — M/E integration; institutional focus.</a:t>
            </a:r>
          </a:p>
          <a:p>
            <a:pPr marL="457200" marR="0" lvl="0" indent="-342900">
              <a:spcAft>
                <a:spcPts val="800"/>
              </a:spcAft>
              <a:buAutoNum type="arabicPeriod"/>
              <a:tabLst>
                <a:tab pos="457200" algn="l"/>
              </a:tabLst>
            </a:pPr>
            <a:r>
              <a:rPr lang="en-US" sz="1600" dirty="0">
                <a:effectLst/>
                <a:latin typeface="Century Gothic (Body)"/>
                <a:cs typeface="Times New Roman" panose="02020603050405020304" pitchFamily="18" charset="0"/>
              </a:rPr>
              <a:t>McKamish (PA) — Large Western PA mechanical; healthcare/industrial.</a:t>
            </a:r>
          </a:p>
          <a:p>
            <a:pPr marL="457200" marR="0" lvl="0" indent="-342900">
              <a:spcAft>
                <a:spcPts val="800"/>
              </a:spcAft>
              <a:buAutoNum type="arabicPeriod"/>
              <a:tabLst>
                <a:tab pos="457200" algn="l"/>
              </a:tabLst>
            </a:pPr>
            <a:r>
              <a:rPr lang="en-US" sz="1600" dirty="0">
                <a:effectLst/>
                <a:latin typeface="Century Gothic (Body)"/>
                <a:cs typeface="Times New Roman" panose="02020603050405020304" pitchFamily="18" charset="0"/>
              </a:rPr>
              <a:t>James CRAFT &amp; Son (PA) — Longstanding mechanical across central PA.</a:t>
            </a:r>
          </a:p>
          <a:p>
            <a:pPr marL="457200" marR="0" lvl="0" indent="-342900">
              <a:spcAft>
                <a:spcPts val="800"/>
              </a:spcAft>
              <a:buAutoNum type="arabicPeriod"/>
              <a:tabLst>
                <a:tab pos="457200" algn="l"/>
              </a:tabLst>
            </a:pPr>
            <a:r>
              <a:rPr lang="en-US" sz="1600" dirty="0">
                <a:effectLst/>
                <a:latin typeface="Century Gothic (Body)"/>
                <a:cs typeface="Times New Roman" panose="02020603050405020304" pitchFamily="18" charset="0"/>
              </a:rPr>
              <a:t>S.P. McCarl (PA) — Union mechanical; industrial/service capability.</a:t>
            </a:r>
          </a:p>
          <a:p>
            <a:pPr marL="457200" marR="0" lvl="0" indent="-342900">
              <a:spcAft>
                <a:spcPts val="800"/>
              </a:spcAft>
              <a:buAutoNum type="arabicPeriod"/>
              <a:tabLst>
                <a:tab pos="457200" algn="l"/>
              </a:tabLst>
            </a:pPr>
            <a:r>
              <a:rPr lang="en-US" sz="1600" dirty="0">
                <a:effectLst/>
                <a:latin typeface="Century Gothic (Body)"/>
                <a:cs typeface="Times New Roman" panose="02020603050405020304" pitchFamily="18" charset="0"/>
              </a:rPr>
              <a:t>Renick Brothers (PA) — Design-build/BIM; Western PA coverage.</a:t>
            </a:r>
          </a:p>
          <a:p>
            <a:pPr marL="457200" marR="0" lvl="0" indent="-342900">
              <a:spcAft>
                <a:spcPts val="800"/>
              </a:spcAft>
              <a:buAutoNum type="arabicPeriod"/>
              <a:tabLst>
                <a:tab pos="457200" algn="l"/>
              </a:tabLst>
            </a:pPr>
            <a:r>
              <a:rPr lang="en-US" sz="1600" dirty="0">
                <a:effectLst/>
                <a:latin typeface="Century Gothic (Body)"/>
                <a:cs typeface="Times New Roman" panose="02020603050405020304" pitchFamily="18" charset="0"/>
              </a:rPr>
              <a:t>Mollenberg-Betz (NY) — Industrial/process mechanical; Buffalo anchor.</a:t>
            </a:r>
          </a:p>
          <a:p>
            <a:pPr marL="457200" marR="0" lvl="0" indent="-342900">
              <a:spcAft>
                <a:spcPts val="800"/>
              </a:spcAft>
              <a:buAutoNum type="arabicPeriod"/>
              <a:tabLst>
                <a:tab pos="457200" algn="l"/>
              </a:tabLst>
            </a:pPr>
            <a:r>
              <a:rPr lang="en-US" sz="1600" dirty="0">
                <a:effectLst/>
                <a:latin typeface="Century Gothic (Body)"/>
                <a:cs typeface="Times New Roman" panose="02020603050405020304" pitchFamily="18" charset="0"/>
              </a:rPr>
              <a:t>John W. Danforth (NY) — Major NE mechanical; fabrication capacity</a:t>
            </a:r>
            <a:endParaRPr lang="en-US" sz="1600" dirty="0">
              <a:latin typeface="Century Gothic (Body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25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F35339-EC29-8505-FC2A-E95D9A204E5E}"/>
              </a:ext>
            </a:extLst>
          </p:cNvPr>
          <p:cNvSpPr txBox="1"/>
          <p:nvPr/>
        </p:nvSpPr>
        <p:spPr>
          <a:xfrm>
            <a:off x="1571034" y="416942"/>
            <a:ext cx="9764075" cy="6038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3200" b="1" kern="100" dirty="0">
                <a:solidFill>
                  <a:schemeClr val="accent1"/>
                </a:solidFill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b</a:t>
            </a:r>
            <a:r>
              <a:rPr lang="en-US" sz="3200" b="1" kern="100" dirty="0">
                <a:solidFill>
                  <a:schemeClr val="accent1"/>
                </a:solidFill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) Service-heavy residential &amp; light commercial (membership revenue; route density)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br>
              <a:rPr lang="en-US" sz="3200" kern="100" dirty="0">
                <a:solidFill>
                  <a:schemeClr val="accent1"/>
                </a:solidFill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13) </a:t>
            </a:r>
            <a:r>
              <a:rPr lang="en-US" b="1" kern="100" dirty="0">
                <a:solidFill>
                  <a:schemeClr val="accent2"/>
                </a:solidFill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Oliver Heating &amp; Cooling (PA) </a:t>
            </a:r>
            <a:r>
              <a:rPr lang="en-US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— Delaware Valley brand scale.</a:t>
            </a:r>
            <a:br>
              <a:rPr lang="en-US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14) </a:t>
            </a:r>
            <a:r>
              <a:rPr lang="en-US" b="1" kern="100" dirty="0">
                <a:solidFill>
                  <a:schemeClr val="accent2"/>
                </a:solidFill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Haller Enterprises (PA) </a:t>
            </a:r>
            <a:r>
              <a:rPr lang="en-US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— Multi-trade; strong cross-division execution.</a:t>
            </a:r>
            <a:br>
              <a:rPr lang="en-US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15) </a:t>
            </a:r>
            <a:r>
              <a:rPr lang="en-US" b="1" kern="100" dirty="0">
                <a:solidFill>
                  <a:schemeClr val="accent2"/>
                </a:solidFill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ECI Comfort (PA) </a:t>
            </a:r>
            <a:r>
              <a:rPr lang="en-US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— Longstanding memberships; suburban density.</a:t>
            </a:r>
            <a:br>
              <a:rPr lang="en-US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16) </a:t>
            </a:r>
            <a:r>
              <a:rPr lang="en-US" b="1" kern="100" dirty="0">
                <a:solidFill>
                  <a:schemeClr val="accent2"/>
                </a:solidFill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Carney PHC (PA) </a:t>
            </a:r>
            <a:r>
              <a:rPr lang="en-US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— Residential HVAC/plumbing; Bucks/Montco presence.</a:t>
            </a:r>
            <a:br>
              <a:rPr lang="en-US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17) </a:t>
            </a:r>
            <a:r>
              <a:rPr lang="en-US" b="1" kern="100" dirty="0">
                <a:solidFill>
                  <a:schemeClr val="accent2"/>
                </a:solidFill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Mattioni (PA) </a:t>
            </a:r>
            <a:r>
              <a:rPr lang="en-US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— Award-winning residential services; Chester County.</a:t>
            </a:r>
            <a:br>
              <a:rPr lang="en-US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18) </a:t>
            </a:r>
            <a:r>
              <a:rPr lang="en-US" b="1" kern="100" dirty="0">
                <a:solidFill>
                  <a:schemeClr val="accent2"/>
                </a:solidFill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Christian HVAC (PA) </a:t>
            </a:r>
            <a:r>
              <a:rPr lang="en-US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— High trust brand; suburban Philadelphia.</a:t>
            </a:r>
            <a:br>
              <a:rPr lang="en-US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19) </a:t>
            </a:r>
            <a:r>
              <a:rPr lang="en-US" b="1" kern="100" dirty="0">
                <a:solidFill>
                  <a:schemeClr val="accent2"/>
                </a:solidFill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WM Henderson (PA) </a:t>
            </a:r>
            <a:r>
              <a:rPr lang="en-US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— Residential services; recurring plans.</a:t>
            </a:r>
            <a:br>
              <a:rPr lang="en-US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20) </a:t>
            </a:r>
            <a:r>
              <a:rPr lang="en-US" b="1" kern="100" dirty="0">
                <a:solidFill>
                  <a:schemeClr val="accent2"/>
                </a:solidFill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Brandywine Valley HVAC (PA) </a:t>
            </a:r>
            <a:r>
              <a:rPr lang="en-US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— Residential/light commercial; affluent market.</a:t>
            </a:r>
            <a:br>
              <a:rPr lang="en-US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21) </a:t>
            </a:r>
            <a:r>
              <a:rPr lang="en-US" b="1" kern="100" dirty="0">
                <a:solidFill>
                  <a:schemeClr val="accent2"/>
                </a:solidFill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AJ Perri (NJ) </a:t>
            </a:r>
            <a:r>
              <a:rPr lang="en-US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— NJ platform; strong marketing engine.</a:t>
            </a:r>
            <a:br>
              <a:rPr lang="en-US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22) </a:t>
            </a:r>
            <a:r>
              <a:rPr lang="en-US" b="1" kern="100" dirty="0">
                <a:solidFill>
                  <a:schemeClr val="accent2"/>
                </a:solidFill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Air Group (NJ) </a:t>
            </a:r>
            <a:r>
              <a:rPr lang="en-US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— Multi-trade leader; NJ/NY metro.</a:t>
            </a:r>
            <a:br>
              <a:rPr lang="en-US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23) </a:t>
            </a:r>
            <a:r>
              <a:rPr lang="en-US" b="1" kern="100" dirty="0">
                <a:solidFill>
                  <a:schemeClr val="accent2"/>
                </a:solidFill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Service Professionals (NJ) </a:t>
            </a:r>
            <a:r>
              <a:rPr lang="en-US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— North Jersey density.</a:t>
            </a:r>
            <a:br>
              <a:rPr lang="en-US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24) </a:t>
            </a:r>
            <a:r>
              <a:rPr lang="en-US" b="1" kern="100" dirty="0">
                <a:solidFill>
                  <a:schemeClr val="accent2"/>
                </a:solidFill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R.A. Nichols (NJ) </a:t>
            </a:r>
            <a:r>
              <a:rPr lang="en-US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— Central NJ; high reputation.</a:t>
            </a:r>
            <a:br>
              <a:rPr lang="en-US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25) </a:t>
            </a:r>
            <a:r>
              <a:rPr lang="en-US" b="1" kern="100" dirty="0">
                <a:solidFill>
                  <a:schemeClr val="accent2"/>
                </a:solidFill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Joseph Frederick &amp; Sons (DE) </a:t>
            </a:r>
            <a:r>
              <a:rPr lang="en-US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— Legacy brand; multi-trade</a:t>
            </a:r>
            <a:r>
              <a:rPr lang="en-US" sz="2000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8771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D89DD2-3566-B974-D486-079BD57057BE}"/>
              </a:ext>
            </a:extLst>
          </p:cNvPr>
          <p:cNvSpPr txBox="1"/>
          <p:nvPr/>
        </p:nvSpPr>
        <p:spPr>
          <a:xfrm>
            <a:off x="2090057" y="603849"/>
            <a:ext cx="9503845" cy="4753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3200" b="1" kern="100" dirty="0">
                <a:solidFill>
                  <a:schemeClr val="accent1"/>
                </a:solidFill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c</a:t>
            </a:r>
            <a:r>
              <a:rPr lang="en-US" sz="3200" b="1" kern="100" dirty="0">
                <a:solidFill>
                  <a:schemeClr val="accent1"/>
                </a:solidFill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) Controls / Business Automation </a:t>
            </a:r>
            <a:r>
              <a:rPr lang="en-US" sz="3200" b="1" kern="100" dirty="0" err="1">
                <a:solidFill>
                  <a:schemeClr val="accent1"/>
                </a:solidFill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Stickness</a:t>
            </a:r>
            <a:r>
              <a:rPr lang="en-US" sz="3200" b="1" kern="100" dirty="0">
                <a:solidFill>
                  <a:schemeClr val="accent1"/>
                </a:solidFill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 &amp; energy optimization (stickiness + upsell)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br>
              <a:rPr lang="en-US" sz="1800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2000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26) </a:t>
            </a:r>
            <a:r>
              <a:rPr lang="en-US" sz="2000" b="1" kern="100" dirty="0">
                <a:solidFill>
                  <a:schemeClr val="accent2"/>
                </a:solidFill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Tozour Energy Systems </a:t>
            </a:r>
            <a:r>
              <a:rPr lang="en-US" sz="2000" b="1" kern="100" dirty="0">
                <a:solidFill>
                  <a:schemeClr val="accent1"/>
                </a:solidFill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(PA) </a:t>
            </a:r>
            <a:r>
              <a:rPr lang="en-US" sz="2000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— Trane/BAS/energy pedigree. </a:t>
            </a:r>
            <a:r>
              <a:rPr lang="en-US" sz="2000" u="sng" kern="100" dirty="0">
                <a:solidFill>
                  <a:srgbClr val="467886"/>
                </a:solidFill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Limbach</a:t>
            </a:r>
            <a:endParaRPr lang="en-US" sz="2000" u="sng" kern="100" dirty="0">
              <a:solidFill>
                <a:srgbClr val="467886"/>
              </a:solidFill>
              <a:effectLst/>
              <a:latin typeface="Century Gothic (Body)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br>
              <a:rPr lang="en-US" sz="2000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2000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27) </a:t>
            </a:r>
            <a:r>
              <a:rPr lang="en-US" sz="2000" b="1" kern="100" dirty="0">
                <a:solidFill>
                  <a:schemeClr val="accent2"/>
                </a:solidFill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CM3 Building Solutions </a:t>
            </a:r>
            <a:r>
              <a:rPr lang="en-US" sz="2000" b="1" kern="100" dirty="0">
                <a:solidFill>
                  <a:schemeClr val="accent1"/>
                </a:solidFill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(PA) </a:t>
            </a:r>
            <a:r>
              <a:rPr lang="en-US" sz="2000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— BAS + security; energy services. </a:t>
            </a:r>
            <a:r>
              <a:rPr lang="en-US" sz="2000" u="sng" kern="100" dirty="0">
                <a:solidFill>
                  <a:srgbClr val="467886"/>
                </a:solidFill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Limbach</a:t>
            </a:r>
            <a:endParaRPr lang="en-US" sz="2000" u="sng" kern="100" dirty="0">
              <a:solidFill>
                <a:srgbClr val="467886"/>
              </a:solidFill>
              <a:effectLst/>
              <a:latin typeface="Century Gothic (Body)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br>
              <a:rPr lang="en-US" sz="2000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2000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28) </a:t>
            </a:r>
            <a:r>
              <a:rPr lang="en-US" sz="2000" b="1" kern="100" dirty="0">
                <a:solidFill>
                  <a:schemeClr val="accent2"/>
                </a:solidFill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Energy Transfer Solutions </a:t>
            </a:r>
            <a:r>
              <a:rPr lang="en-US" sz="2000" b="1" kern="100" dirty="0">
                <a:solidFill>
                  <a:schemeClr val="accent1"/>
                </a:solidFill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(PA) </a:t>
            </a:r>
            <a:r>
              <a:rPr lang="en-US" sz="2000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— Equipment/parts + commercial service.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br>
              <a:rPr lang="en-US" sz="2000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2000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29) </a:t>
            </a:r>
            <a:r>
              <a:rPr lang="en-US" sz="2000" b="1" kern="100" dirty="0">
                <a:solidFill>
                  <a:schemeClr val="accent2"/>
                </a:solidFill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ModernControls</a:t>
            </a:r>
            <a:r>
              <a:rPr lang="en-US" sz="2000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kern="100" dirty="0">
                <a:solidFill>
                  <a:schemeClr val="accent1"/>
                </a:solidFill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(DE)</a:t>
            </a:r>
            <a:r>
              <a:rPr lang="en-US" sz="2000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 — BAS + service; 2024 Orion partnership—active growth. </a:t>
            </a:r>
            <a:r>
              <a:rPr lang="en-US" sz="2000" u="sng" kern="100" dirty="0">
                <a:solidFill>
                  <a:srgbClr val="467886"/>
                </a:solidFill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Limbach</a:t>
            </a:r>
            <a:endParaRPr lang="en-US" sz="2000" kern="100" dirty="0">
              <a:effectLst/>
              <a:latin typeface="Century Gothic (Body)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105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684758-3868-426C-BDAD-F0E2AA36718A}"/>
              </a:ext>
            </a:extLst>
          </p:cNvPr>
          <p:cNvSpPr txBox="1"/>
          <p:nvPr/>
        </p:nvSpPr>
        <p:spPr>
          <a:xfrm>
            <a:off x="2020739" y="593655"/>
            <a:ext cx="9417888" cy="4377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800" b="1" kern="100" dirty="0">
                <a:solidFill>
                  <a:schemeClr val="accent1"/>
                </a:solidFill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</a:t>
            </a:r>
            <a:r>
              <a:rPr lang="en-US" sz="2800" b="1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Refrigeration &amp; specialty service adjacencies (recurring contracts; food/industrial)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br>
              <a:rPr lang="en-US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2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30) </a:t>
            </a:r>
            <a:r>
              <a:rPr lang="en-US" sz="2400" kern="1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Triangle Refrigeration </a:t>
            </a:r>
            <a:r>
              <a:rPr lang="en-US" sz="2400" b="1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(PA) </a:t>
            </a:r>
            <a:r>
              <a:rPr lang="en-US" sz="2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— Commercial refrigeration + HVAC; contract base.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br>
              <a:rPr lang="en-US" sz="2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2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31) </a:t>
            </a:r>
            <a:r>
              <a:rPr lang="en-US" sz="2400" kern="1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Burkholder’s HVAC </a:t>
            </a:r>
            <a:r>
              <a:rPr lang="en-US" sz="2400" b="1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(PA) </a:t>
            </a:r>
            <a:r>
              <a:rPr lang="en-US" sz="2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— Lehigh Valley; acquisitive signal.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br>
              <a:rPr lang="en-US" sz="2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2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32) </a:t>
            </a:r>
            <a:r>
              <a:rPr lang="en-US" sz="2400" kern="1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Jack Lehr </a:t>
            </a:r>
            <a:r>
              <a:rPr lang="en-US" sz="2400" b="1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(PA) </a:t>
            </a:r>
            <a:r>
              <a:rPr lang="en-US" sz="2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— ESOP dynamics; strong local brand.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860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B24EF0-8CAA-9C93-9F5C-49C42ECEBCA4}"/>
              </a:ext>
            </a:extLst>
          </p:cNvPr>
          <p:cNvSpPr txBox="1"/>
          <p:nvPr/>
        </p:nvSpPr>
        <p:spPr>
          <a:xfrm>
            <a:off x="1940943" y="445523"/>
            <a:ext cx="10386204" cy="4520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800" b="1" kern="100" dirty="0">
                <a:solidFill>
                  <a:schemeClr val="accent1"/>
                </a:solidFill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e</a:t>
            </a:r>
            <a:r>
              <a:rPr lang="en-US" sz="2800" b="1" kern="100" dirty="0">
                <a:solidFill>
                  <a:schemeClr val="accent1"/>
                </a:solidFill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) Scaled consolidators / public platforms (buy-side clients; comp anchors)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br>
              <a:rPr lang="en-US" sz="2800" kern="100" dirty="0">
                <a:solidFill>
                  <a:schemeClr val="accent1"/>
                </a:solidFill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33) </a:t>
            </a:r>
            <a:r>
              <a:rPr lang="en-US" sz="1800" b="1" kern="100" dirty="0">
                <a:solidFill>
                  <a:schemeClr val="accent2"/>
                </a:solidFill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Limbach (PA HQ) </a:t>
            </a:r>
            <a:r>
              <a:rPr lang="en-US" sz="1800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— Mission-critical MEP; </a:t>
            </a:r>
            <a:r>
              <a:rPr lang="en-US" sz="1800" b="1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ODR</a:t>
            </a:r>
            <a:r>
              <a:rPr lang="en-US" sz="1800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 service mix rising; acquisitive. </a:t>
            </a:r>
            <a:r>
              <a:rPr lang="en-US" sz="1800" u="sng" kern="100" dirty="0" err="1">
                <a:solidFill>
                  <a:srgbClr val="467886"/>
                </a:solidFill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Limbach</a:t>
            </a:r>
            <a:r>
              <a:rPr lang="en-US" sz="1800" u="sng" kern="100" dirty="0" err="1">
                <a:solidFill>
                  <a:srgbClr val="467886"/>
                </a:solidFill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Business</a:t>
            </a:r>
            <a:r>
              <a:rPr lang="en-US" sz="1800" u="sng" kern="100" dirty="0">
                <a:solidFill>
                  <a:srgbClr val="467886"/>
                </a:solidFill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 Wire</a:t>
            </a:r>
            <a:br>
              <a:rPr lang="en-US" sz="1800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34) </a:t>
            </a:r>
            <a:r>
              <a:rPr lang="en-US" sz="1800" b="1" kern="100" dirty="0">
                <a:solidFill>
                  <a:schemeClr val="accent2"/>
                </a:solidFill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W.E. Bowers (MD</a:t>
            </a:r>
            <a:r>
              <a:rPr lang="en-US" sz="1800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) — Large DC-area mechanical; service programs.</a:t>
            </a:r>
            <a:br>
              <a:rPr lang="en-US" sz="1800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35) </a:t>
            </a:r>
            <a:r>
              <a:rPr lang="en-US" sz="1800" b="1" kern="100" dirty="0">
                <a:solidFill>
                  <a:schemeClr val="accent2"/>
                </a:solidFill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Poole &amp; Kent/EMCOR (MD) </a:t>
            </a:r>
            <a:r>
              <a:rPr lang="en-US" sz="1800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— Complex industrial/commercial; service.</a:t>
            </a:r>
            <a:br>
              <a:rPr lang="en-US" sz="1800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36) </a:t>
            </a:r>
            <a:r>
              <a:rPr lang="en-US" sz="1800" b="1" kern="100" dirty="0" err="1">
                <a:solidFill>
                  <a:schemeClr val="accent2"/>
                </a:solidFill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Binsky</a:t>
            </a:r>
            <a:r>
              <a:rPr lang="en-US" sz="1800" b="1" kern="100" dirty="0">
                <a:solidFill>
                  <a:schemeClr val="accent2"/>
                </a:solidFill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 (NJ) </a:t>
            </a:r>
            <a:r>
              <a:rPr lang="en-US" sz="1800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— Scale + service; prefab; NJ/NY reach.</a:t>
            </a:r>
            <a:br>
              <a:rPr lang="en-US" sz="1800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37) </a:t>
            </a:r>
            <a:r>
              <a:rPr lang="en-US" sz="1800" b="1" kern="100" dirty="0">
                <a:solidFill>
                  <a:schemeClr val="accent2"/>
                </a:solidFill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Sila Services (PA) </a:t>
            </a:r>
            <a:r>
              <a:rPr lang="en-US" sz="1800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— Residential services consolidator; sale process buzz (context for exit comps). </a:t>
            </a:r>
            <a:r>
              <a:rPr lang="en-US" sz="1800" u="sng" kern="100" dirty="0">
                <a:solidFill>
                  <a:srgbClr val="467886"/>
                </a:solidFill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Reuters</a:t>
            </a:r>
            <a:br>
              <a:rPr lang="en-US" sz="1800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38) </a:t>
            </a:r>
            <a:r>
              <a:rPr lang="en-US" sz="1800" b="1" kern="100" dirty="0">
                <a:solidFill>
                  <a:schemeClr val="accent2"/>
                </a:solidFill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Horizon Services (DE/PA/NJ) </a:t>
            </a:r>
            <a:r>
              <a:rPr lang="en-US" sz="1800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— Home-services consolidator; heavy demand gen.</a:t>
            </a:r>
            <a:br>
              <a:rPr lang="en-US" sz="1800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39) </a:t>
            </a:r>
            <a:r>
              <a:rPr lang="en-US" sz="1800" b="1" kern="100" dirty="0">
                <a:solidFill>
                  <a:schemeClr val="accent2"/>
                </a:solidFill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Petro Home Services (NE footprint) </a:t>
            </a:r>
            <a:r>
              <a:rPr lang="en-US" sz="1800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— HVAC + fuel; very large customer base.</a:t>
            </a:r>
          </a:p>
        </p:txBody>
      </p:sp>
    </p:spTree>
    <p:extLst>
      <p:ext uri="{BB962C8B-B14F-4D97-AF65-F5344CB8AC3E}">
        <p14:creationId xmlns:p14="http://schemas.microsoft.com/office/powerpoint/2010/main" val="2991929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2EF5C6-67A1-705B-B61B-B7E9BD9A54F5}"/>
              </a:ext>
            </a:extLst>
          </p:cNvPr>
          <p:cNvSpPr txBox="1"/>
          <p:nvPr/>
        </p:nvSpPr>
        <p:spPr>
          <a:xfrm>
            <a:off x="1595887" y="334007"/>
            <a:ext cx="10515599" cy="5614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800" b="1" kern="100" dirty="0">
                <a:solidFill>
                  <a:schemeClr val="accent1"/>
                </a:solidFill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f</a:t>
            </a:r>
            <a:r>
              <a:rPr lang="en-US" sz="2800" b="1" kern="100" dirty="0">
                <a:solidFill>
                  <a:schemeClr val="accent1"/>
                </a:solidFill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) Regional/commercial service divisions (contract heavy; dispatch scale)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br>
              <a:rPr lang="en-US" sz="2400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2000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40) </a:t>
            </a:r>
            <a:r>
              <a:rPr lang="en-US" sz="2000" b="1" kern="100" dirty="0">
                <a:solidFill>
                  <a:schemeClr val="accent2"/>
                </a:solidFill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Ruthrauff Service </a:t>
            </a:r>
            <a:r>
              <a:rPr lang="en-US" sz="2000" b="1" kern="100" dirty="0">
                <a:solidFill>
                  <a:schemeClr val="accent1"/>
                </a:solidFill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(PA) </a:t>
            </a:r>
            <a:r>
              <a:rPr lang="en-US" sz="2000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— Service-first in Pittsburgh; tri-state reach.</a:t>
            </a:r>
            <a:br>
              <a:rPr lang="en-US" sz="2000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2000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41) </a:t>
            </a:r>
            <a:r>
              <a:rPr lang="en-US" sz="2000" b="1" kern="100" dirty="0">
                <a:solidFill>
                  <a:schemeClr val="accent2"/>
                </a:solidFill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Danforth Service </a:t>
            </a:r>
            <a:r>
              <a:rPr lang="en-US" sz="2000" b="1" kern="100" dirty="0">
                <a:solidFill>
                  <a:schemeClr val="accent1"/>
                </a:solidFill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(NY)</a:t>
            </a:r>
            <a:r>
              <a:rPr lang="en-US" sz="2000" b="1" kern="100" dirty="0">
                <a:solidFill>
                  <a:schemeClr val="accent2"/>
                </a:solidFill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— Major service division; NE regional.</a:t>
            </a:r>
            <a:br>
              <a:rPr lang="en-US" sz="2000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2000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42) </a:t>
            </a:r>
            <a:r>
              <a:rPr lang="en-US" sz="2000" b="1" kern="100" dirty="0">
                <a:solidFill>
                  <a:schemeClr val="accent2"/>
                </a:solidFill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Warko Group </a:t>
            </a:r>
            <a:r>
              <a:rPr lang="en-US" sz="2000" b="1" kern="100" dirty="0">
                <a:solidFill>
                  <a:schemeClr val="accent1"/>
                </a:solidFill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(PA) </a:t>
            </a:r>
            <a:r>
              <a:rPr lang="en-US" sz="2000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— Multi-trade; Reading/Harrisburg.</a:t>
            </a:r>
            <a:br>
              <a:rPr lang="en-US" sz="2000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2000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43</a:t>
            </a:r>
            <a:r>
              <a:rPr lang="en-US" sz="2000" kern="100" dirty="0">
                <a:solidFill>
                  <a:schemeClr val="accent2"/>
                </a:solidFill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) </a:t>
            </a:r>
            <a:r>
              <a:rPr lang="en-US" sz="2000" b="1" kern="100" dirty="0">
                <a:solidFill>
                  <a:schemeClr val="accent2"/>
                </a:solidFill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CM3 BAS Service </a:t>
            </a:r>
            <a:r>
              <a:rPr lang="en-US" sz="2000" b="1" kern="100" dirty="0">
                <a:solidFill>
                  <a:schemeClr val="accent1"/>
                </a:solidFill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(PA) </a:t>
            </a:r>
            <a:r>
              <a:rPr lang="en-US" sz="2000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— Controls-led service renewals.</a:t>
            </a:r>
            <a:br>
              <a:rPr lang="en-US" sz="2000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2000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44) </a:t>
            </a:r>
            <a:r>
              <a:rPr lang="en-US" sz="2000" b="1" kern="100" dirty="0">
                <a:solidFill>
                  <a:schemeClr val="accent2"/>
                </a:solidFill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ETS Service </a:t>
            </a:r>
            <a:r>
              <a:rPr lang="en-US" sz="2000" b="1" kern="100" dirty="0">
                <a:solidFill>
                  <a:schemeClr val="accent1"/>
                </a:solidFill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(PA) </a:t>
            </a:r>
            <a:r>
              <a:rPr lang="en-US" sz="2000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— Balancing/OEM parts; commercial focus.</a:t>
            </a:r>
            <a:br>
              <a:rPr lang="en-US" sz="2000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2000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45) </a:t>
            </a:r>
            <a:r>
              <a:rPr lang="en-US" sz="2000" b="1" kern="100" dirty="0">
                <a:solidFill>
                  <a:schemeClr val="accent2"/>
                </a:solidFill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ModernControls Service </a:t>
            </a:r>
            <a:r>
              <a:rPr lang="en-US" sz="2000" b="1" kern="100" dirty="0">
                <a:solidFill>
                  <a:schemeClr val="accent1"/>
                </a:solidFill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(DE) </a:t>
            </a:r>
            <a:r>
              <a:rPr lang="en-US" sz="2000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— BAS-driven maintenance.</a:t>
            </a:r>
            <a:br>
              <a:rPr lang="en-US" sz="2000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2000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46) </a:t>
            </a:r>
            <a:r>
              <a:rPr lang="en-US" sz="2000" b="1" kern="100" dirty="0">
                <a:solidFill>
                  <a:schemeClr val="accent2"/>
                </a:solidFill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Hutchinson Commercial </a:t>
            </a:r>
            <a:r>
              <a:rPr lang="en-US" sz="2000" b="1" kern="100" dirty="0">
                <a:solidFill>
                  <a:schemeClr val="accent1"/>
                </a:solidFill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(NJ) </a:t>
            </a:r>
            <a:r>
              <a:rPr lang="en-US" sz="2000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— Energy solutions + service contracts.</a:t>
            </a:r>
            <a:br>
              <a:rPr lang="en-US" sz="2000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2000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47) </a:t>
            </a:r>
            <a:r>
              <a:rPr lang="en-US" sz="2000" b="1" kern="100" dirty="0">
                <a:solidFill>
                  <a:schemeClr val="accent2"/>
                </a:solidFill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Air Group Commercial </a:t>
            </a:r>
            <a:r>
              <a:rPr lang="en-US" sz="2000" b="1" kern="100" dirty="0">
                <a:solidFill>
                  <a:schemeClr val="accent1"/>
                </a:solidFill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(NJ) </a:t>
            </a:r>
            <a:r>
              <a:rPr lang="en-US" sz="2000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— Commercial HVAC/electrical.</a:t>
            </a:r>
            <a:br>
              <a:rPr lang="en-US" sz="2000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2000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48) </a:t>
            </a:r>
            <a:r>
              <a:rPr lang="en-US" sz="2000" b="1" kern="100" dirty="0">
                <a:solidFill>
                  <a:schemeClr val="accent2"/>
                </a:solidFill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AJ Perri Commercial </a:t>
            </a:r>
            <a:r>
              <a:rPr lang="en-US" sz="2000" b="1" kern="100" dirty="0">
                <a:solidFill>
                  <a:schemeClr val="accent1"/>
                </a:solidFill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(NJ) </a:t>
            </a:r>
            <a:r>
              <a:rPr lang="en-US" sz="2000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— SMB service programs.</a:t>
            </a:r>
            <a:br>
              <a:rPr lang="en-US" sz="2000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2000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49) </a:t>
            </a:r>
            <a:r>
              <a:rPr lang="en-US" sz="2000" b="1" kern="100" dirty="0">
                <a:solidFill>
                  <a:schemeClr val="accent2"/>
                </a:solidFill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Christian HVAC Commercial </a:t>
            </a:r>
            <a:r>
              <a:rPr lang="en-US" sz="2000" b="1" kern="100" dirty="0">
                <a:solidFill>
                  <a:schemeClr val="accent1"/>
                </a:solidFill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(PA) </a:t>
            </a:r>
            <a:r>
              <a:rPr lang="en-US" sz="2000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— Maintenance agreements; suburbs.</a:t>
            </a:r>
            <a:br>
              <a:rPr lang="en-US" sz="2000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2000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50) </a:t>
            </a:r>
            <a:r>
              <a:rPr lang="en-US" sz="2000" b="1" kern="100" dirty="0">
                <a:solidFill>
                  <a:schemeClr val="accent2"/>
                </a:solidFill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WM Henderson Commercial </a:t>
            </a:r>
            <a:r>
              <a:rPr lang="en-US" sz="2000" b="1" kern="100" dirty="0">
                <a:solidFill>
                  <a:schemeClr val="accent1"/>
                </a:solidFill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(PA) </a:t>
            </a:r>
            <a:r>
              <a:rPr lang="en-US" sz="2000" kern="100" dirty="0">
                <a:effectLst/>
                <a:latin typeface="Century Gothic (Body)"/>
                <a:ea typeface="Aptos" panose="020B0004020202020204" pitchFamily="34" charset="0"/>
                <a:cs typeface="Times New Roman" panose="02020603050405020304" pitchFamily="18" charset="0"/>
              </a:rPr>
              <a:t>— DE Valley service plans.</a:t>
            </a:r>
          </a:p>
        </p:txBody>
      </p:sp>
    </p:spTree>
    <p:extLst>
      <p:ext uri="{BB962C8B-B14F-4D97-AF65-F5344CB8AC3E}">
        <p14:creationId xmlns:p14="http://schemas.microsoft.com/office/powerpoint/2010/main" val="155022055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875</TotalTime>
  <Words>3077</Words>
  <Application>Microsoft Office PowerPoint</Application>
  <PresentationFormat>Widescreen</PresentationFormat>
  <Paragraphs>139</Paragraphs>
  <Slides>17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Aptos</vt:lpstr>
      <vt:lpstr>Arial</vt:lpstr>
      <vt:lpstr>Calibri</vt:lpstr>
      <vt:lpstr>Century Gothic</vt:lpstr>
      <vt:lpstr>Century Gothic (Body)</vt:lpstr>
      <vt:lpstr>Symbol</vt:lpstr>
      <vt:lpstr>Wingdings 3</vt:lpstr>
      <vt:lpstr>Wisp</vt:lpstr>
      <vt:lpstr>Worksheet</vt:lpstr>
      <vt:lpstr>Hvac-deal-engine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Sibanda</dc:creator>
  <cp:lastModifiedBy>Daniel Sibanda</cp:lastModifiedBy>
  <cp:revision>5</cp:revision>
  <dcterms:created xsi:type="dcterms:W3CDTF">2025-09-04T02:05:16Z</dcterms:created>
  <dcterms:modified xsi:type="dcterms:W3CDTF">2025-09-18T02:14:46Z</dcterms:modified>
</cp:coreProperties>
</file>