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4" r:id="rId6"/>
    <p:sldId id="278" r:id="rId7"/>
    <p:sldId id="277" r:id="rId8"/>
    <p:sldId id="283" r:id="rId9"/>
    <p:sldId id="280" r:id="rId10"/>
    <p:sldId id="279" r:id="rId11"/>
    <p:sldId id="282" r:id="rId12"/>
    <p:sldId id="281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05613" cy="99393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565"/>
    <a:srgbClr val="6FA5AA"/>
    <a:srgbClr val="3B515D"/>
    <a:srgbClr val="313133"/>
    <a:srgbClr val="ACAFA8"/>
    <a:srgbClr val="735C70"/>
    <a:srgbClr val="EFAF40"/>
    <a:srgbClr val="9CC952"/>
    <a:srgbClr val="647D8F"/>
    <a:srgbClr val="85A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yst layou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094" autoAdjust="0"/>
  </p:normalViewPr>
  <p:slideViewPr>
    <p:cSldViewPr>
      <p:cViewPr varScale="1">
        <p:scale>
          <a:sx n="115" d="100"/>
          <a:sy n="115" d="100"/>
        </p:scale>
        <p:origin x="7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847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453" y="0"/>
            <a:ext cx="2949575" cy="49847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C6CB33C0-6D4C-425B-993D-FE2B1EFDC193}" type="datetimeFigureOut">
              <a:rPr lang="da-DK" smtClean="0"/>
              <a:t>16-09-2020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3" y="9440865"/>
            <a:ext cx="2949575" cy="49847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453" y="9440865"/>
            <a:ext cx="2949575" cy="49847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93D074E4-D901-48E2-9832-B1A7AE16AC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65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847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453" y="0"/>
            <a:ext cx="2949575" cy="49847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6E7010DB-BD6B-4DD3-89E2-43CA0E47F47A}" type="datetimeFigureOut">
              <a:rPr lang="da-DK" smtClean="0"/>
              <a:t>16-09-2020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1039" y="4783138"/>
            <a:ext cx="5443537" cy="3913187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3" y="9440865"/>
            <a:ext cx="2949575" cy="49847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4453" y="9440865"/>
            <a:ext cx="2949575" cy="49847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5F9676DE-881A-4DF4-8A74-333816D56D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09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4C399BD1-54FB-40F4-A0CF-C77A331E48AF}" type="datetimeFigureOut">
              <a:rPr lang="da-DK" smtClean="0"/>
              <a:pPr/>
              <a:t>16-09-2020</a:t>
            </a:fld>
            <a:endParaRPr lang="da-DK" dirty="0"/>
          </a:p>
        </p:txBody>
      </p:sp>
      <p:sp>
        <p:nvSpPr>
          <p:cNvPr id="8" name="Pladsholder til slidenummer 3"/>
          <p:cNvSpPr>
            <a:spLocks noGrp="1"/>
          </p:cNvSpPr>
          <p:nvPr>
            <p:ph type="sldNum" sz="quarter" idx="11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r>
              <a:rPr lang="da-DK" smtClean="0"/>
              <a:t>1</a:t>
            </a:r>
            <a:endParaRPr lang="da-DK" dirty="0"/>
          </a:p>
        </p:txBody>
      </p:sp>
      <p:sp>
        <p:nvSpPr>
          <p:cNvPr id="9" name="Pladsholder til billede 5"/>
          <p:cNvSpPr>
            <a:spLocks noGrp="1"/>
          </p:cNvSpPr>
          <p:nvPr>
            <p:ph type="pic" sz="quarter" idx="12"/>
          </p:nvPr>
        </p:nvSpPr>
        <p:spPr>
          <a:xfrm>
            <a:off x="0" y="900000"/>
            <a:ext cx="9142200" cy="30564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0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2" y="3956050"/>
            <a:ext cx="9141619" cy="39600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/>
          <a:lstStyle>
            <a:lvl1pPr>
              <a:defRPr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09231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787992"/>
            <a:ext cx="8229600" cy="53381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260649"/>
            <a:ext cx="8229600" cy="504055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Pladsholder til dato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smtClean="0"/>
              <a:t>Jan 2018</a:t>
            </a:r>
            <a:endParaRPr lang="da-DK" dirty="0"/>
          </a:p>
        </p:txBody>
      </p:sp>
      <p:sp>
        <p:nvSpPr>
          <p:cNvPr id="10" name="Pladsholder til slidenummer 9"/>
          <p:cNvSpPr>
            <a:spLocks noGrp="1"/>
          </p:cNvSpPr>
          <p:nvPr>
            <p:ph type="sldNum" sz="quarter" idx="11"/>
          </p:nvPr>
        </p:nvSpPr>
        <p:spPr>
          <a:xfrm>
            <a:off x="6588224" y="283936"/>
            <a:ext cx="2057400" cy="365125"/>
          </a:xfrm>
        </p:spPr>
        <p:txBody>
          <a:bodyPr/>
          <a:lstStyle/>
          <a:p>
            <a:r>
              <a:rPr lang="da-DK" dirty="0" smtClean="0"/>
              <a:t>Slide </a:t>
            </a:r>
            <a:fld id="{271BED1A-B8E6-44EC-B1CC-3E3DF18BD559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73582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2686050" y="1825625"/>
            <a:ext cx="6350446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4C399BD1-54FB-40F4-A0CF-C77A331E48AF}" type="datetimeFigureOut">
              <a:rPr lang="da-DK" smtClean="0"/>
              <a:t>16-09-2020</a:t>
            </a:fld>
            <a:endParaRPr lang="da-DK"/>
          </a:p>
        </p:txBody>
      </p:sp>
      <p:sp>
        <p:nvSpPr>
          <p:cNvPr id="13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DF2FB846-B17E-48C6-BC73-38283D347025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Pladsholder til billede 9"/>
          <p:cNvSpPr>
            <a:spLocks noGrp="1" noChangeAspect="1"/>
          </p:cNvSpPr>
          <p:nvPr>
            <p:ph type="pic" sz="quarter" idx="13"/>
          </p:nvPr>
        </p:nvSpPr>
        <p:spPr>
          <a:xfrm>
            <a:off x="1" y="1044000"/>
            <a:ext cx="2340000" cy="2341188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5" name="Pladsholder til tekst 13"/>
          <p:cNvSpPr>
            <a:spLocks noGrp="1"/>
          </p:cNvSpPr>
          <p:nvPr>
            <p:ph type="body" sz="quarter" idx="14"/>
          </p:nvPr>
        </p:nvSpPr>
        <p:spPr>
          <a:xfrm>
            <a:off x="2686050" y="360000"/>
            <a:ext cx="6350446" cy="13255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111046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28CC1D24-2310-4142-84E8-F43D3832FC1C}" type="datetimeFigureOut">
              <a:rPr lang="da-DK" smtClean="0"/>
              <a:t>16-09-2020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246CBB3A-22D5-4246-BD4E-12649BDD82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30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7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28CC1D24-2310-4142-84E8-F43D3832FC1C}" type="datetimeFigureOut">
              <a:rPr lang="da-DK" smtClean="0"/>
              <a:t>16-09-2020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246CBB3A-22D5-4246-BD4E-12649BDD82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06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28CC1D24-2310-4142-84E8-F43D3832FC1C}" type="datetimeFigureOut">
              <a:rPr lang="da-DK" smtClean="0"/>
              <a:t>16-09-2020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246CBB3A-22D5-4246-BD4E-12649BDD82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7352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9BD1-54FB-40F4-A0CF-C77A331E48AF}" type="datetimeFigureOut">
              <a:rPr lang="da-DK" smtClean="0"/>
              <a:pPr/>
              <a:t>16-09-2020</a:t>
            </a:fld>
            <a:endParaRPr lang="da-DK" dirty="0"/>
          </a:p>
        </p:txBody>
      </p:sp>
      <p:sp>
        <p:nvSpPr>
          <p:cNvPr id="2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597835"/>
            <a:ext cx="3203848" cy="12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0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32291" y="3956400"/>
            <a:ext cx="9141619" cy="697086"/>
          </a:xfrm>
        </p:spPr>
        <p:txBody>
          <a:bodyPr/>
          <a:lstStyle/>
          <a:p>
            <a:pPr marL="0" indent="0">
              <a:buNone/>
            </a:pPr>
            <a:r>
              <a:rPr lang="da-DK" sz="3200" dirty="0" smtClean="0"/>
              <a:t>GUI Programmering og WPF</a:t>
            </a:r>
            <a:endParaRPr lang="da-DK" sz="3200" dirty="0"/>
          </a:p>
        </p:txBody>
      </p:sp>
      <p:sp>
        <p:nvSpPr>
          <p:cNvPr id="4" name="Tekstfelt 3"/>
          <p:cNvSpPr txBox="1"/>
          <p:nvPr/>
        </p:nvSpPr>
        <p:spPr>
          <a:xfrm>
            <a:off x="251520" y="4941168"/>
            <a:ext cx="2831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Simon Hoxer Bønding</a:t>
            </a:r>
            <a:endParaRPr lang="da-DK" dirty="0"/>
          </a:p>
          <a:p>
            <a:r>
              <a:rPr lang="da-DK" dirty="0"/>
              <a:t>Faglærer</a:t>
            </a:r>
          </a:p>
          <a:p>
            <a:r>
              <a:rPr lang="da-DK" dirty="0"/>
              <a:t>E-mail: </a:t>
            </a:r>
            <a:r>
              <a:rPr lang="da-DK" dirty="0" smtClean="0"/>
              <a:t>sinb@techcollege.dk</a:t>
            </a:r>
            <a:endParaRPr lang="da-DK" dirty="0"/>
          </a:p>
          <a:p>
            <a:endParaRPr lang="da-DK" dirty="0"/>
          </a:p>
        </p:txBody>
      </p:sp>
      <p:sp>
        <p:nvSpPr>
          <p:cNvPr id="2" name="Pladsholder til billede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826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WPF lægger stor vægt på kontroller. </a:t>
            </a:r>
          </a:p>
          <a:p>
            <a:pPr lvl="1"/>
            <a:r>
              <a:rPr lang="da-DK" dirty="0" smtClean="0"/>
              <a:t>De fleste klasser, som kan ses i programmet arver fra Control klassen.</a:t>
            </a:r>
          </a:p>
          <a:p>
            <a:r>
              <a:rPr lang="da-DK" dirty="0" smtClean="0"/>
              <a:t>Kontroller har forskellige </a:t>
            </a:r>
            <a:r>
              <a:rPr lang="da-DK" dirty="0" err="1" smtClean="0"/>
              <a:t>eventHandler</a:t>
            </a:r>
            <a:r>
              <a:rPr lang="da-DK" dirty="0" smtClean="0"/>
              <a:t> properties f.eks.</a:t>
            </a:r>
          </a:p>
          <a:p>
            <a:r>
              <a:rPr lang="da-DK" dirty="0" err="1" smtClean="0"/>
              <a:t>myButton.</a:t>
            </a:r>
            <a:r>
              <a:rPr lang="da-DK" b="1" dirty="0" err="1" smtClean="0">
                <a:solidFill>
                  <a:srgbClr val="FF0000"/>
                </a:solidFill>
              </a:rPr>
              <a:t>MouseDown</a:t>
            </a:r>
            <a:r>
              <a:rPr lang="da-DK" b="1" dirty="0" smtClean="0">
                <a:solidFill>
                  <a:srgbClr val="FF0000"/>
                </a:solidFill>
              </a:rPr>
              <a:t> += </a:t>
            </a:r>
            <a:r>
              <a:rPr lang="da-DK" b="1" dirty="0" err="1" smtClean="0">
                <a:solidFill>
                  <a:srgbClr val="FF0000"/>
                </a:solidFill>
              </a:rPr>
              <a:t>myEventMethod</a:t>
            </a:r>
            <a:endParaRPr lang="da-DK" b="1" dirty="0" smtClean="0">
              <a:solidFill>
                <a:srgbClr val="FF0000"/>
              </a:solidFill>
            </a:endParaRPr>
          </a:p>
          <a:p>
            <a:r>
              <a:rPr lang="da-DK" dirty="0" smtClean="0"/>
              <a:t>I ovenstående eksempel skal </a:t>
            </a:r>
            <a:r>
              <a:rPr lang="da-DK" b="1" dirty="0" err="1" smtClean="0"/>
              <a:t>myEventMethod</a:t>
            </a:r>
            <a:r>
              <a:rPr lang="da-DK" dirty="0" smtClean="0"/>
              <a:t> opfylde en bestemt </a:t>
            </a:r>
            <a:r>
              <a:rPr lang="da-DK" b="1" dirty="0" smtClean="0"/>
              <a:t>signatur</a:t>
            </a:r>
            <a:r>
              <a:rPr lang="da-DK" dirty="0" smtClean="0"/>
              <a:t>, for at få lov at abonnere på </a:t>
            </a:r>
            <a:r>
              <a:rPr lang="da-DK" b="1" dirty="0" err="1" smtClean="0"/>
              <a:t>MouseDown</a:t>
            </a:r>
            <a:r>
              <a:rPr lang="da-DK" dirty="0" smtClean="0"/>
              <a:t>:</a:t>
            </a:r>
          </a:p>
          <a:p>
            <a:pPr marL="342891" lvl="1" indent="0">
              <a:buNone/>
            </a:pPr>
            <a:r>
              <a:rPr lang="en-US" dirty="0"/>
              <a:t>private void </a:t>
            </a:r>
            <a:r>
              <a:rPr lang="en-US" dirty="0" err="1" smtClean="0"/>
              <a:t>myEventMethod</a:t>
            </a:r>
            <a:r>
              <a:rPr lang="en-US" dirty="0" smtClean="0"/>
              <a:t>(object </a:t>
            </a:r>
            <a:r>
              <a:rPr lang="en-US" dirty="0"/>
              <a:t>sender, </a:t>
            </a:r>
            <a:r>
              <a:rPr lang="en-US" dirty="0" err="1"/>
              <a:t>MouseButtonEventArgs</a:t>
            </a:r>
            <a:r>
              <a:rPr lang="en-US" dirty="0"/>
              <a:t> 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Bemærk</a:t>
            </a:r>
            <a:r>
              <a:rPr lang="en-US" dirty="0" smtClean="0"/>
              <a:t> </a:t>
            </a:r>
            <a:r>
              <a:rPr lang="en-US" b="1" dirty="0" smtClean="0"/>
              <a:t>object sender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EventHandlerens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dvs</a:t>
            </a:r>
            <a:r>
              <a:rPr lang="en-US" dirty="0" smtClean="0"/>
              <a:t>. </a:t>
            </a:r>
            <a:r>
              <a:rPr lang="en-US" dirty="0" err="1" smtClean="0"/>
              <a:t>knappen</a:t>
            </a:r>
            <a:endParaRPr lang="en-US" dirty="0" smtClean="0"/>
          </a:p>
          <a:p>
            <a:r>
              <a:rPr lang="da-DK" dirty="0" smtClean="0"/>
              <a:t>Fordi sender er af typen </a:t>
            </a:r>
            <a:r>
              <a:rPr lang="da-DK" dirty="0" err="1" smtClean="0"/>
              <a:t>object</a:t>
            </a:r>
            <a:r>
              <a:rPr lang="da-DK" dirty="0" smtClean="0"/>
              <a:t>, så skal den kastes om til en mere specifik type:</a:t>
            </a:r>
          </a:p>
          <a:p>
            <a:pPr lvl="1"/>
            <a:r>
              <a:rPr lang="da-DK" dirty="0" smtClean="0"/>
              <a:t>Button </a:t>
            </a:r>
            <a:r>
              <a:rPr lang="da-DK" dirty="0" err="1" smtClean="0"/>
              <a:t>btnSender</a:t>
            </a:r>
            <a:r>
              <a:rPr lang="da-DK" dirty="0" smtClean="0"/>
              <a:t> = (Button) sender;</a:t>
            </a:r>
          </a:p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WPF og kontroller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32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Vi tilføjer et event til vores </a:t>
            </a:r>
            <a:r>
              <a:rPr lang="da-DK" dirty="0" err="1" smtClean="0"/>
              <a:t>Hello</a:t>
            </a:r>
            <a:r>
              <a:rPr lang="da-DK" dirty="0" smtClean="0"/>
              <a:t> </a:t>
            </a:r>
            <a:r>
              <a:rPr lang="da-DK" dirty="0" err="1" smtClean="0"/>
              <a:t>world</a:t>
            </a:r>
            <a:r>
              <a:rPr lang="da-DK" dirty="0" smtClean="0"/>
              <a:t> tekst.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3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Gruppe 1 – 3mandsgruppen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611560" y="980728"/>
            <a:ext cx="7920880" cy="288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Menu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611560" y="4725144"/>
            <a:ext cx="7920880" cy="288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Statuslinje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611560" y="1268760"/>
            <a:ext cx="1944216" cy="34563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Filer</a:t>
            </a:r>
          </a:p>
          <a:p>
            <a:r>
              <a:rPr lang="da-DK" dirty="0" smtClean="0"/>
              <a:t>- Mappe</a:t>
            </a:r>
            <a:br>
              <a:rPr lang="da-DK" dirty="0" smtClean="0"/>
            </a:br>
            <a:r>
              <a:rPr lang="da-DK" dirty="0" smtClean="0"/>
              <a:t>   - Minfil.txt</a:t>
            </a:r>
            <a:br>
              <a:rPr lang="da-DK" dirty="0" smtClean="0"/>
            </a:br>
            <a:r>
              <a:rPr lang="da-DK" dirty="0" smtClean="0"/>
              <a:t>   - Minandenfil.txt</a:t>
            </a:r>
          </a:p>
          <a:p>
            <a:pPr marL="285750" indent="-285750">
              <a:buFontTx/>
              <a:buChar char="-"/>
            </a:pPr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2555776" y="1268760"/>
            <a:ext cx="5976664" cy="34563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Navn: Minfil.txt</a:t>
            </a:r>
          </a:p>
          <a:p>
            <a:r>
              <a:rPr lang="da-DK" dirty="0" smtClean="0"/>
              <a:t>Extension: </a:t>
            </a:r>
            <a:r>
              <a:rPr lang="da-DK" dirty="0" err="1" smtClean="0"/>
              <a:t>txt</a:t>
            </a:r>
            <a:endParaRPr lang="da-DK" dirty="0" smtClean="0"/>
          </a:p>
          <a:p>
            <a:r>
              <a:rPr lang="da-DK" dirty="0" smtClean="0"/>
              <a:t>Oprettet: 16-09-2020</a:t>
            </a:r>
            <a:endParaRPr lang="da-DK" dirty="0"/>
          </a:p>
        </p:txBody>
      </p:sp>
      <p:sp>
        <p:nvSpPr>
          <p:cNvPr id="9" name="Rektangel 8"/>
          <p:cNvSpPr/>
          <p:nvPr/>
        </p:nvSpPr>
        <p:spPr>
          <a:xfrm>
            <a:off x="683568" y="1268760"/>
            <a:ext cx="1008112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40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Gruppe 2 – 4 mandsgruppen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611560" y="1268760"/>
            <a:ext cx="1944216" cy="1584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Vare 1</a:t>
            </a:r>
            <a:endParaRPr lang="da-DK" dirty="0"/>
          </a:p>
        </p:txBody>
      </p:sp>
      <p:sp>
        <p:nvSpPr>
          <p:cNvPr id="9" name="Rektangel 8"/>
          <p:cNvSpPr/>
          <p:nvPr/>
        </p:nvSpPr>
        <p:spPr>
          <a:xfrm>
            <a:off x="2699792" y="1268760"/>
            <a:ext cx="1944216" cy="1584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Vare 2</a:t>
            </a:r>
            <a:endParaRPr lang="da-DK" dirty="0"/>
          </a:p>
        </p:txBody>
      </p:sp>
      <p:sp>
        <p:nvSpPr>
          <p:cNvPr id="10" name="Rektangel 9"/>
          <p:cNvSpPr/>
          <p:nvPr/>
        </p:nvSpPr>
        <p:spPr>
          <a:xfrm>
            <a:off x="4804543" y="1278957"/>
            <a:ext cx="1944216" cy="1584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Vare 3</a:t>
            </a:r>
            <a:endParaRPr lang="da-DK" dirty="0"/>
          </a:p>
        </p:txBody>
      </p:sp>
      <p:sp>
        <p:nvSpPr>
          <p:cNvPr id="11" name="Rektangel 10"/>
          <p:cNvSpPr/>
          <p:nvPr/>
        </p:nvSpPr>
        <p:spPr>
          <a:xfrm>
            <a:off x="606054" y="3068960"/>
            <a:ext cx="1944216" cy="1584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Vare 1</a:t>
            </a:r>
            <a:endParaRPr lang="da-DK" dirty="0"/>
          </a:p>
        </p:txBody>
      </p:sp>
      <p:sp>
        <p:nvSpPr>
          <p:cNvPr id="12" name="Rektangel 11"/>
          <p:cNvSpPr/>
          <p:nvPr/>
        </p:nvSpPr>
        <p:spPr>
          <a:xfrm>
            <a:off x="2694286" y="3068960"/>
            <a:ext cx="1944216" cy="1584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Vare 2</a:t>
            </a:r>
            <a:endParaRPr lang="da-DK" dirty="0"/>
          </a:p>
        </p:txBody>
      </p:sp>
      <p:sp>
        <p:nvSpPr>
          <p:cNvPr id="13" name="Rektangel 12"/>
          <p:cNvSpPr/>
          <p:nvPr/>
        </p:nvSpPr>
        <p:spPr>
          <a:xfrm>
            <a:off x="4799037" y="3079157"/>
            <a:ext cx="1944216" cy="1584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Vare 3</a:t>
            </a:r>
            <a:endParaRPr lang="da-DK" dirty="0"/>
          </a:p>
        </p:txBody>
      </p:sp>
      <p:sp>
        <p:nvSpPr>
          <p:cNvPr id="17" name="Rektangel 16"/>
          <p:cNvSpPr/>
          <p:nvPr/>
        </p:nvSpPr>
        <p:spPr>
          <a:xfrm>
            <a:off x="603354" y="4854953"/>
            <a:ext cx="1944216" cy="1584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Vare 1</a:t>
            </a:r>
            <a:endParaRPr lang="da-DK" dirty="0"/>
          </a:p>
        </p:txBody>
      </p:sp>
      <p:sp>
        <p:nvSpPr>
          <p:cNvPr id="18" name="Rektangel 17"/>
          <p:cNvSpPr/>
          <p:nvPr/>
        </p:nvSpPr>
        <p:spPr>
          <a:xfrm>
            <a:off x="2691586" y="4854953"/>
            <a:ext cx="1944216" cy="1584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Vare 2</a:t>
            </a:r>
            <a:endParaRPr lang="da-DK" dirty="0"/>
          </a:p>
        </p:txBody>
      </p:sp>
      <p:sp>
        <p:nvSpPr>
          <p:cNvPr id="19" name="Rektangel 18"/>
          <p:cNvSpPr/>
          <p:nvPr/>
        </p:nvSpPr>
        <p:spPr>
          <a:xfrm>
            <a:off x="4796337" y="4865150"/>
            <a:ext cx="1944216" cy="1584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/>
              <a:t>Vare 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86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Gruppe 2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1187624" y="1628800"/>
            <a:ext cx="207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Vælg betalingsmåde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1187624" y="2060848"/>
            <a:ext cx="194421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 smtClean="0"/>
              <a:t>MobilePay</a:t>
            </a:r>
            <a:endParaRPr lang="da-DK" dirty="0" smtClean="0"/>
          </a:p>
          <a:p>
            <a:r>
              <a:rPr lang="da-DK" dirty="0" smtClean="0"/>
              <a:t>Kortbetaling</a:t>
            </a:r>
          </a:p>
          <a:p>
            <a:r>
              <a:rPr lang="da-DK" dirty="0" err="1" smtClean="0"/>
              <a:t>Paypal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7" name="Afrundet rektangel 6"/>
          <p:cNvSpPr/>
          <p:nvPr/>
        </p:nvSpPr>
        <p:spPr>
          <a:xfrm>
            <a:off x="4355976" y="2492896"/>
            <a:ext cx="2880320" cy="768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KØB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32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Windows Presentation Foundation (WPF) blev udgivet i 2006</a:t>
            </a:r>
          </a:p>
          <a:p>
            <a:r>
              <a:rPr lang="da-DK" dirty="0" smtClean="0"/>
              <a:t>Tiltænkt som erstatning til Windows Forms</a:t>
            </a:r>
          </a:p>
          <a:p>
            <a:r>
              <a:rPr lang="da-DK" dirty="0" smtClean="0"/>
              <a:t>Adskiller designkode fra adfærdskode, så designeren kan arbejde parallelt med udvikleren.</a:t>
            </a:r>
          </a:p>
          <a:p>
            <a:r>
              <a:rPr lang="da-DK" dirty="0" smtClean="0"/>
              <a:t>Erstattet af UWP, men lever stadigt og er for mange en det foretrukne valg</a:t>
            </a:r>
          </a:p>
          <a:p>
            <a:endParaRPr lang="da-DK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Baggrund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63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Kontroller inde i kontroller</a:t>
            </a:r>
          </a:p>
          <a:p>
            <a:r>
              <a:rPr lang="da-DK" dirty="0" smtClean="0"/>
              <a:t>Data binding</a:t>
            </a:r>
          </a:p>
          <a:p>
            <a:r>
              <a:rPr lang="da-DK" dirty="0" smtClean="0"/>
              <a:t>Templates</a:t>
            </a:r>
          </a:p>
          <a:p>
            <a:r>
              <a:rPr lang="da-DK" dirty="0" smtClean="0"/>
              <a:t>Animations</a:t>
            </a:r>
          </a:p>
          <a:p>
            <a:r>
              <a:rPr lang="da-DK" dirty="0" smtClean="0"/>
              <a:t>Direct3D</a:t>
            </a:r>
          </a:p>
          <a:p>
            <a:pPr lvl="1"/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WPF Features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51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XAML: eXtensible Application </a:t>
            </a:r>
            <a:r>
              <a:rPr lang="da-DK" dirty="0" err="1" smtClean="0"/>
              <a:t>Markup</a:t>
            </a:r>
            <a:r>
              <a:rPr lang="da-DK" dirty="0" smtClean="0"/>
              <a:t> Language</a:t>
            </a:r>
            <a:endParaRPr lang="da-DK" dirty="0"/>
          </a:p>
          <a:p>
            <a:pPr lvl="1"/>
            <a:r>
              <a:rPr lang="da-DK" dirty="0" smtClean="0"/>
              <a:t>Ligner XML – fungerer lidt som HTML</a:t>
            </a:r>
          </a:p>
          <a:p>
            <a:pPr marL="342891" lvl="1" indent="0">
              <a:buNone/>
            </a:pPr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XAML vs Kode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7496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XAML deklarationer bliver omskrevet til kode </a:t>
            </a:r>
            <a:r>
              <a:rPr lang="da-DK" dirty="0"/>
              <a:t>af </a:t>
            </a:r>
            <a:r>
              <a:rPr lang="da-DK" dirty="0" err="1" smtClean="0"/>
              <a:t>kompileren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&lt;</a:t>
            </a:r>
            <a:r>
              <a:rPr lang="da-DK" dirty="0" err="1" smtClean="0"/>
              <a:t>Window</a:t>
            </a:r>
            <a:r>
              <a:rPr lang="da-DK" dirty="0" smtClean="0"/>
              <a:t>&gt; er klassen </a:t>
            </a:r>
            <a:r>
              <a:rPr lang="da-DK" dirty="0" err="1" smtClean="0"/>
              <a:t>Window</a:t>
            </a:r>
            <a:endParaRPr lang="da-DK" dirty="0" smtClean="0"/>
          </a:p>
          <a:p>
            <a:r>
              <a:rPr lang="da-DK" dirty="0" smtClean="0"/>
              <a:t>&lt;</a:t>
            </a:r>
            <a:r>
              <a:rPr lang="da-DK" dirty="0" err="1" smtClean="0"/>
              <a:t>TextBlock</a:t>
            </a:r>
            <a:r>
              <a:rPr lang="da-DK" dirty="0" smtClean="0"/>
              <a:t>&gt; er klassen </a:t>
            </a:r>
            <a:r>
              <a:rPr lang="da-DK" dirty="0" err="1" smtClean="0"/>
              <a:t>TextBlock</a:t>
            </a:r>
            <a:endParaRPr lang="da-DK" dirty="0" smtClean="0"/>
          </a:p>
          <a:p>
            <a:r>
              <a:rPr lang="da-DK" dirty="0" smtClean="0"/>
              <a:t>Klasse har properties dvs.</a:t>
            </a:r>
          </a:p>
          <a:p>
            <a:pPr lvl="1"/>
            <a:r>
              <a:rPr lang="da-DK" dirty="0" err="1" smtClean="0">
                <a:solidFill>
                  <a:srgbClr val="FF0000"/>
                </a:solidFill>
              </a:rPr>
              <a:t>TextBlock</a:t>
            </a:r>
            <a:r>
              <a:rPr lang="da-DK" dirty="0" smtClean="0"/>
              <a:t>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txtBlock</a:t>
            </a:r>
            <a:r>
              <a:rPr lang="da-DK" dirty="0" smtClean="0"/>
              <a:t> = new </a:t>
            </a:r>
            <a:r>
              <a:rPr lang="da-DK" dirty="0" err="1" smtClean="0">
                <a:solidFill>
                  <a:srgbClr val="FF0000"/>
                </a:solidFill>
              </a:rPr>
              <a:t>TextBlock</a:t>
            </a:r>
            <a:r>
              <a:rPr lang="da-DK" dirty="0" smtClean="0"/>
              <a:t>();</a:t>
            </a:r>
            <a:br>
              <a:rPr lang="da-DK" dirty="0" smtClean="0"/>
            </a:b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txtBlock</a:t>
            </a:r>
            <a:r>
              <a:rPr lang="da-DK" dirty="0" err="1" smtClean="0"/>
              <a:t>.</a:t>
            </a:r>
            <a:r>
              <a:rPr lang="da-DK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  <a:r>
              <a:rPr lang="da-DK" dirty="0" smtClean="0"/>
              <a:t>=”</a:t>
            </a:r>
            <a:r>
              <a:rPr lang="da-DK" dirty="0" err="1" smtClean="0"/>
              <a:t>Daw</a:t>
            </a:r>
            <a:r>
              <a:rPr lang="da-DK" dirty="0" smtClean="0"/>
              <a:t>”; </a:t>
            </a:r>
            <a:br>
              <a:rPr lang="da-DK" dirty="0" smtClean="0"/>
            </a:br>
            <a:r>
              <a:rPr lang="da-DK" dirty="0" smtClean="0"/>
              <a:t>//er det samme som </a:t>
            </a:r>
            <a:br>
              <a:rPr lang="da-DK" dirty="0" smtClean="0"/>
            </a:br>
            <a:r>
              <a:rPr lang="da-DK" dirty="0" smtClean="0"/>
              <a:t>&lt;</a:t>
            </a:r>
            <a:r>
              <a:rPr lang="da-DK" dirty="0" err="1" smtClean="0">
                <a:solidFill>
                  <a:srgbClr val="FF0000"/>
                </a:solidFill>
              </a:rPr>
              <a:t>TextBlock</a:t>
            </a:r>
            <a:r>
              <a:rPr lang="da-DK" dirty="0" smtClean="0"/>
              <a:t>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=”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txtBlock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da-DK" dirty="0" smtClean="0"/>
              <a:t> </a:t>
            </a:r>
            <a:r>
              <a:rPr lang="da-DK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  <a:r>
              <a:rPr lang="da-DK" dirty="0" smtClean="0"/>
              <a:t>=”</a:t>
            </a:r>
            <a:r>
              <a:rPr lang="da-DK" dirty="0" err="1" smtClean="0"/>
              <a:t>Daw</a:t>
            </a:r>
            <a:r>
              <a:rPr lang="da-DK" dirty="0" smtClean="0"/>
              <a:t>” /&gt;</a:t>
            </a:r>
            <a:endParaRPr lang="da-DK" dirty="0"/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XAML vs Kode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36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Det betyder at vi arbejder med</a:t>
            </a:r>
          </a:p>
          <a:p>
            <a:pPr lvl="1"/>
            <a:r>
              <a:rPr lang="da-DK" dirty="0" smtClean="0"/>
              <a:t>Tags/Elementer</a:t>
            </a:r>
          </a:p>
          <a:p>
            <a:pPr lvl="1"/>
            <a:r>
              <a:rPr lang="da-DK" dirty="0" smtClean="0"/>
              <a:t>Attributter</a:t>
            </a:r>
          </a:p>
          <a:p>
            <a:pPr lvl="1"/>
            <a:r>
              <a:rPr lang="da-DK" dirty="0" smtClean="0"/>
              <a:t>Træstrukturer</a:t>
            </a:r>
          </a:p>
          <a:p>
            <a:r>
              <a:rPr lang="da-DK" dirty="0" smtClean="0"/>
              <a:t>Tags genkendes på &lt;&gt; fx &lt;</a:t>
            </a:r>
            <a:r>
              <a:rPr lang="da-DK" dirty="0" err="1" smtClean="0"/>
              <a:t>TagName</a:t>
            </a:r>
            <a:r>
              <a:rPr lang="da-DK" dirty="0" smtClean="0"/>
              <a:t>&gt; og afsluttes enten</a:t>
            </a:r>
          </a:p>
          <a:p>
            <a:pPr lvl="1"/>
            <a:r>
              <a:rPr lang="da-DK" b="1" dirty="0" smtClean="0">
                <a:solidFill>
                  <a:srgbClr val="FF0000"/>
                </a:solidFill>
              </a:rPr>
              <a:t>&lt;/</a:t>
            </a:r>
            <a:r>
              <a:rPr lang="da-DK" dirty="0" err="1" smtClean="0"/>
              <a:t>TagName</a:t>
            </a:r>
            <a:r>
              <a:rPr lang="da-DK" dirty="0" smtClean="0"/>
              <a:t>&gt; hvis de indhold - eller</a:t>
            </a:r>
          </a:p>
          <a:p>
            <a:pPr lvl="1"/>
            <a:r>
              <a:rPr lang="da-DK" dirty="0" smtClean="0"/>
              <a:t>&lt;</a:t>
            </a:r>
            <a:r>
              <a:rPr lang="da-DK" dirty="0" err="1" smtClean="0"/>
              <a:t>TagName</a:t>
            </a:r>
            <a:r>
              <a:rPr lang="da-DK" b="1" dirty="0" smtClean="0">
                <a:solidFill>
                  <a:srgbClr val="FF0000"/>
                </a:solidFill>
              </a:rPr>
              <a:t> /&gt;</a:t>
            </a:r>
            <a:endParaRPr lang="da-DK" dirty="0"/>
          </a:p>
          <a:p>
            <a:r>
              <a:rPr lang="da-DK" dirty="0" smtClean="0"/>
              <a:t>Attributter angives inde i tagget efterfulgt af =”attributværdi”</a:t>
            </a:r>
          </a:p>
          <a:p>
            <a:pPr lvl="1"/>
            <a:r>
              <a:rPr lang="da-DK" dirty="0" smtClean="0"/>
              <a:t>&lt;</a:t>
            </a:r>
            <a:r>
              <a:rPr lang="da-DK" dirty="0" err="1" smtClean="0"/>
              <a:t>TagName</a:t>
            </a:r>
            <a:r>
              <a:rPr lang="da-DK" dirty="0" smtClean="0"/>
              <a:t> </a:t>
            </a:r>
            <a:r>
              <a:rPr lang="da-DK" b="1" dirty="0" err="1" smtClean="0">
                <a:solidFill>
                  <a:srgbClr val="FF0000"/>
                </a:solidFill>
              </a:rPr>
              <a:t>AttributeName</a:t>
            </a:r>
            <a:r>
              <a:rPr lang="da-DK" b="1" dirty="0" smtClean="0">
                <a:solidFill>
                  <a:srgbClr val="FF0000"/>
                </a:solidFill>
              </a:rPr>
              <a:t>=”</a:t>
            </a:r>
            <a:r>
              <a:rPr lang="da-DK" b="1" dirty="0" err="1" smtClean="0">
                <a:solidFill>
                  <a:srgbClr val="FF0000"/>
                </a:solidFill>
              </a:rPr>
              <a:t>attributValue</a:t>
            </a:r>
            <a:r>
              <a:rPr lang="da-DK" b="1" dirty="0" smtClean="0">
                <a:solidFill>
                  <a:srgbClr val="FF0000"/>
                </a:solidFill>
              </a:rPr>
              <a:t>”</a:t>
            </a:r>
            <a:r>
              <a:rPr lang="da-DK" dirty="0" smtClean="0"/>
              <a:t>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XAML er XML-baseret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299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a-DK" dirty="0" smtClean="0"/>
              <a:t>Opret et WPF C# projekt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 smtClean="0"/>
              <a:t>Åben </a:t>
            </a:r>
            <a:r>
              <a:rPr lang="da-DK" dirty="0" err="1" smtClean="0"/>
              <a:t>MainWindow.xaml</a:t>
            </a:r>
            <a:r>
              <a:rPr lang="da-DK" dirty="0" smtClean="0"/>
              <a:t>, som både viser</a:t>
            </a:r>
          </a:p>
          <a:p>
            <a:pPr lvl="1"/>
            <a:r>
              <a:rPr lang="da-DK" dirty="0" smtClean="0"/>
              <a:t>en WYSIWYG (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see</a:t>
            </a:r>
            <a:r>
              <a:rPr lang="da-DK" dirty="0" smtClean="0"/>
              <a:t> is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get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Og en teksteditor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 smtClean="0"/>
              <a:t>Prøv at kør programmet med F5</a:t>
            </a:r>
          </a:p>
          <a:p>
            <a:pPr marL="457200" indent="-457200">
              <a:buFont typeface="+mj-lt"/>
              <a:buAutoNum type="arabicPeriod"/>
            </a:pPr>
            <a:endParaRPr lang="da-DK" dirty="0" smtClean="0"/>
          </a:p>
          <a:p>
            <a:r>
              <a:rPr lang="da-DK" dirty="0" smtClean="0"/>
              <a:t>Indholdet af teksteditoren ligner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Hello</a:t>
            </a:r>
            <a:r>
              <a:rPr lang="da-DK" dirty="0" smtClean="0"/>
              <a:t> </a:t>
            </a:r>
            <a:r>
              <a:rPr lang="da-DK" dirty="0" err="1" smtClean="0"/>
              <a:t>world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437447" y="3717032"/>
            <a:ext cx="9145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&lt;</a:t>
            </a:r>
            <a:r>
              <a:rPr lang="da-DK" sz="1600" dirty="0" err="1"/>
              <a:t>Window</a:t>
            </a:r>
            <a:r>
              <a:rPr lang="da-DK" sz="1600" dirty="0"/>
              <a:t> x:Class="RandomStudent.MainWindow"</a:t>
            </a:r>
          </a:p>
          <a:p>
            <a:r>
              <a:rPr lang="da-DK" sz="1600" dirty="0"/>
              <a:t>        </a:t>
            </a:r>
            <a:r>
              <a:rPr lang="da-DK" sz="1600" dirty="0" err="1"/>
              <a:t>xmlns</a:t>
            </a:r>
            <a:r>
              <a:rPr lang="da-DK" sz="1600" dirty="0"/>
              <a:t>="http://schemas.microsoft.com/</a:t>
            </a:r>
            <a:r>
              <a:rPr lang="da-DK" sz="1600" dirty="0" err="1"/>
              <a:t>winfx</a:t>
            </a:r>
            <a:r>
              <a:rPr lang="da-DK" sz="1600" dirty="0"/>
              <a:t>/2006/</a:t>
            </a:r>
            <a:r>
              <a:rPr lang="da-DK" sz="1600" dirty="0" err="1"/>
              <a:t>xaml</a:t>
            </a:r>
            <a:r>
              <a:rPr lang="da-DK" sz="1600" dirty="0"/>
              <a:t>/</a:t>
            </a:r>
            <a:r>
              <a:rPr lang="da-DK" sz="1600" dirty="0" err="1"/>
              <a:t>presentation</a:t>
            </a:r>
            <a:r>
              <a:rPr lang="da-DK" sz="1600" dirty="0"/>
              <a:t>"</a:t>
            </a:r>
          </a:p>
          <a:p>
            <a:r>
              <a:rPr lang="da-DK" sz="1600" dirty="0"/>
              <a:t>        </a:t>
            </a:r>
            <a:r>
              <a:rPr lang="da-DK" sz="1600" dirty="0" err="1"/>
              <a:t>xmlns:x</a:t>
            </a:r>
            <a:r>
              <a:rPr lang="da-DK" sz="1600" dirty="0"/>
              <a:t>="http://schemas.microsoft.com/</a:t>
            </a:r>
            <a:r>
              <a:rPr lang="da-DK" sz="1600" dirty="0" err="1"/>
              <a:t>winfx</a:t>
            </a:r>
            <a:r>
              <a:rPr lang="da-DK" sz="1600" dirty="0"/>
              <a:t>/2006/</a:t>
            </a:r>
            <a:r>
              <a:rPr lang="da-DK" sz="1600" dirty="0" err="1"/>
              <a:t>xaml</a:t>
            </a:r>
            <a:r>
              <a:rPr lang="da-DK" sz="1600" dirty="0"/>
              <a:t>"</a:t>
            </a:r>
          </a:p>
          <a:p>
            <a:r>
              <a:rPr lang="da-DK" sz="1600" dirty="0"/>
              <a:t>        </a:t>
            </a:r>
            <a:r>
              <a:rPr lang="da-DK" sz="1600" dirty="0" err="1"/>
              <a:t>xmlns:d</a:t>
            </a:r>
            <a:r>
              <a:rPr lang="da-DK" sz="1600" dirty="0"/>
              <a:t>="http://schemas.microsoft.com/</a:t>
            </a:r>
            <a:r>
              <a:rPr lang="da-DK" sz="1600" dirty="0" err="1"/>
              <a:t>expression</a:t>
            </a:r>
            <a:r>
              <a:rPr lang="da-DK" sz="1600" dirty="0"/>
              <a:t>/blend/2008"</a:t>
            </a:r>
          </a:p>
          <a:p>
            <a:r>
              <a:rPr lang="da-DK" sz="1600" dirty="0"/>
              <a:t>        </a:t>
            </a:r>
            <a:r>
              <a:rPr lang="da-DK" sz="1600" dirty="0" err="1"/>
              <a:t>xmlns:mc</a:t>
            </a:r>
            <a:r>
              <a:rPr lang="da-DK" sz="1600" dirty="0"/>
              <a:t>="http://schemas.openxmlformats.org/</a:t>
            </a:r>
            <a:r>
              <a:rPr lang="da-DK" sz="1600" dirty="0" err="1"/>
              <a:t>markup-compatibility</a:t>
            </a:r>
            <a:r>
              <a:rPr lang="da-DK" sz="1600" dirty="0"/>
              <a:t>/2006"</a:t>
            </a:r>
          </a:p>
          <a:p>
            <a:r>
              <a:rPr lang="da-DK" sz="1600" dirty="0"/>
              <a:t>        </a:t>
            </a:r>
            <a:r>
              <a:rPr lang="da-DK" sz="1600" dirty="0" err="1"/>
              <a:t>xmlns:local</a:t>
            </a:r>
            <a:r>
              <a:rPr lang="da-DK" sz="1600" dirty="0"/>
              <a:t>="</a:t>
            </a:r>
            <a:r>
              <a:rPr lang="da-DK" sz="1600" dirty="0" err="1"/>
              <a:t>clr-namespace:RandomStudent</a:t>
            </a:r>
            <a:r>
              <a:rPr lang="da-DK" sz="1600" dirty="0"/>
              <a:t>"</a:t>
            </a:r>
          </a:p>
          <a:p>
            <a:r>
              <a:rPr lang="da-DK" sz="1600" dirty="0"/>
              <a:t>        </a:t>
            </a:r>
            <a:r>
              <a:rPr lang="da-DK" sz="1600" dirty="0" err="1"/>
              <a:t>mc:Ignorable</a:t>
            </a:r>
            <a:r>
              <a:rPr lang="da-DK" sz="1600" dirty="0"/>
              <a:t>="d"</a:t>
            </a:r>
          </a:p>
          <a:p>
            <a:r>
              <a:rPr lang="en-US" sz="1600" dirty="0"/>
              <a:t>        Title="</a:t>
            </a:r>
            <a:r>
              <a:rPr lang="en-US" sz="1600" dirty="0" err="1"/>
              <a:t>MainWindow</a:t>
            </a:r>
            <a:r>
              <a:rPr lang="en-US" sz="1600" dirty="0"/>
              <a:t>" Height="450" Width="800"&gt;</a:t>
            </a:r>
          </a:p>
          <a:p>
            <a:r>
              <a:rPr lang="da-DK" sz="1600" dirty="0"/>
              <a:t>    &lt;Grid&gt;</a:t>
            </a:r>
          </a:p>
          <a:p>
            <a:r>
              <a:rPr lang="da-DK" sz="1600" dirty="0"/>
              <a:t>        </a:t>
            </a:r>
          </a:p>
          <a:p>
            <a:r>
              <a:rPr lang="da-DK" sz="1600" dirty="0"/>
              <a:t>    &lt;/Grid&gt;</a:t>
            </a:r>
          </a:p>
          <a:p>
            <a:r>
              <a:rPr lang="da-DK" sz="1600" dirty="0"/>
              <a:t>&lt;/</a:t>
            </a:r>
            <a:r>
              <a:rPr lang="da-DK" sz="1600" dirty="0" err="1"/>
              <a:t>Window</a:t>
            </a:r>
            <a:r>
              <a:rPr lang="da-DK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11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3.   Under elementet &lt;Grid&gt; laver vi et nyt element: &lt;</a:t>
            </a:r>
            <a:r>
              <a:rPr lang="da-DK" dirty="0" err="1" smtClean="0"/>
              <a:t>TextBlock</a:t>
            </a:r>
            <a:r>
              <a:rPr lang="da-DK" dirty="0" smtClean="0"/>
              <a:t>&gt;</a:t>
            </a:r>
          </a:p>
          <a:p>
            <a:pPr marL="0" indent="0">
              <a:buNone/>
            </a:pPr>
            <a:r>
              <a:rPr lang="da-DK" dirty="0" smtClean="0"/>
              <a:t>4.   Giv </a:t>
            </a:r>
            <a:r>
              <a:rPr lang="da-DK" dirty="0" err="1" smtClean="0"/>
              <a:t>TextBlock</a:t>
            </a:r>
            <a:r>
              <a:rPr lang="da-DK" dirty="0" smtClean="0"/>
              <a:t> følgende properties</a:t>
            </a:r>
          </a:p>
          <a:p>
            <a:pPr lvl="1"/>
            <a:r>
              <a:rPr lang="da-DK" dirty="0" err="1" smtClean="0"/>
              <a:t>VerticalAlignment</a:t>
            </a:r>
            <a:r>
              <a:rPr lang="da-DK" dirty="0" smtClean="0"/>
              <a:t>=”Center”</a:t>
            </a:r>
          </a:p>
          <a:p>
            <a:pPr lvl="1"/>
            <a:r>
              <a:rPr lang="da-DK" dirty="0" err="1" smtClean="0"/>
              <a:t>HorizontalAlignment</a:t>
            </a:r>
            <a:r>
              <a:rPr lang="da-DK" dirty="0" smtClean="0"/>
              <a:t>=”Center”</a:t>
            </a:r>
          </a:p>
          <a:p>
            <a:pPr marL="457200" indent="-457200">
              <a:buAutoNum type="arabicPeriod" startAt="5"/>
            </a:pPr>
            <a:r>
              <a:rPr lang="da-DK" dirty="0" smtClean="0"/>
              <a:t>Skriv ”Hej verden” inde i elementet: &lt;</a:t>
            </a:r>
            <a:r>
              <a:rPr lang="da-DK" dirty="0" err="1" smtClean="0"/>
              <a:t>TextBlock</a:t>
            </a:r>
            <a:r>
              <a:rPr lang="da-DK" dirty="0" smtClean="0"/>
              <a:t>&gt;Hej verden&lt;/</a:t>
            </a:r>
            <a:r>
              <a:rPr lang="da-DK" dirty="0" err="1" smtClean="0"/>
              <a:t>TextBlock</a:t>
            </a:r>
            <a:r>
              <a:rPr lang="da-DK" dirty="0" smtClean="0"/>
              <a:t>&gt;</a:t>
            </a:r>
          </a:p>
          <a:p>
            <a:pPr marL="457200" indent="-457200">
              <a:buAutoNum type="arabicPeriod" startAt="5"/>
            </a:pPr>
            <a:r>
              <a:rPr lang="da-DK" dirty="0" smtClean="0"/>
              <a:t>Kør skidtet og se om det spiller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Vi tilføjer en </a:t>
            </a:r>
            <a:r>
              <a:rPr lang="da-DK" dirty="0" err="1" smtClean="0"/>
              <a:t>TextBlock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smtClean="0"/>
              <a:t>Slide </a:t>
            </a:r>
            <a:fld id="{271BED1A-B8E6-44EC-B1CC-3E3DF18BD559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79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32291" y="3956400"/>
            <a:ext cx="9141619" cy="697086"/>
          </a:xfrm>
        </p:spPr>
        <p:txBody>
          <a:bodyPr/>
          <a:lstStyle/>
          <a:p>
            <a:pPr marL="0" indent="0">
              <a:buNone/>
            </a:pPr>
            <a:r>
              <a:rPr lang="da-DK" sz="3200" dirty="0" smtClean="0"/>
              <a:t>WPF og Events</a:t>
            </a:r>
            <a:endParaRPr lang="da-DK" sz="3200" dirty="0"/>
          </a:p>
        </p:txBody>
      </p:sp>
      <p:sp>
        <p:nvSpPr>
          <p:cNvPr id="4" name="Tekstfelt 3"/>
          <p:cNvSpPr txBox="1"/>
          <p:nvPr/>
        </p:nvSpPr>
        <p:spPr>
          <a:xfrm>
            <a:off x="251520" y="4941168"/>
            <a:ext cx="2831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Simon Hoxer Bønding</a:t>
            </a:r>
            <a:endParaRPr lang="da-DK" dirty="0"/>
          </a:p>
          <a:p>
            <a:r>
              <a:rPr lang="da-DK" dirty="0"/>
              <a:t>Faglærer</a:t>
            </a:r>
          </a:p>
          <a:p>
            <a:r>
              <a:rPr lang="da-DK" dirty="0"/>
              <a:t>E-mail: </a:t>
            </a:r>
            <a:r>
              <a:rPr lang="da-DK" dirty="0" smtClean="0"/>
              <a:t>sinb@techcollege.dk</a:t>
            </a:r>
            <a:endParaRPr lang="da-DK" dirty="0"/>
          </a:p>
          <a:p>
            <a:endParaRPr lang="da-DK" dirty="0"/>
          </a:p>
        </p:txBody>
      </p:sp>
      <p:sp>
        <p:nvSpPr>
          <p:cNvPr id="2" name="Pladsholder til billede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613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COLLEGE_PMA.potx" id="{84CF5E7E-9149-4E0D-AC27-ADD246A52D3F}" vid="{50B1DEB7-3901-497C-AF0B-9D7BBC319CAC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BDCA78F0E008F42AD22DD1451FBA2B2" ma:contentTypeVersion="1" ma:contentTypeDescription="Opret et nyt dokument." ma:contentTypeScope="" ma:versionID="9c408060071e00ff07beddbe69f69bd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771c543922ac300dcdb45e1d95f229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tartdato for planlægning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lutdato for planlægning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0A20E5-E994-43EA-B0B3-FFE9D7CA1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9E8626-5B28-4949-93DC-26C840198C9B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087C4A-754F-4304-8802-E99521DF37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TECHCOLLEGE_PMA</Template>
  <TotalTime>9302</TotalTime>
  <Words>553</Words>
  <Application>Microsoft Office PowerPoint</Application>
  <PresentationFormat>Skærmshow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7" baseType="lpstr">
      <vt:lpstr>Arial</vt:lpstr>
      <vt:lpstr>Calibri</vt:lpstr>
      <vt:lpstr>Kontortema</vt:lpstr>
      <vt:lpstr>PowerPoint-præsentation</vt:lpstr>
      <vt:lpstr>Baggrund</vt:lpstr>
      <vt:lpstr>WPF Features</vt:lpstr>
      <vt:lpstr>XAML vs Kode</vt:lpstr>
      <vt:lpstr>XAML vs Kode</vt:lpstr>
      <vt:lpstr>XAML er XML-baseret</vt:lpstr>
      <vt:lpstr>Hello world</vt:lpstr>
      <vt:lpstr>Vi tilføjer en TextBlock</vt:lpstr>
      <vt:lpstr>PowerPoint-præsentation</vt:lpstr>
      <vt:lpstr>WPF og kontroller</vt:lpstr>
      <vt:lpstr>Vi tilføjer et event til vores Hello world tekst.</vt:lpstr>
      <vt:lpstr>Gruppe 1 – 3mandsgruppen</vt:lpstr>
      <vt:lpstr>Gruppe 2 – 4 mandsgruppen</vt:lpstr>
      <vt:lpstr>Gruppe 2</vt:lpstr>
    </vt:vector>
  </TitlesOfParts>
  <Company>IT Center Nord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Madsen</dc:creator>
  <cp:lastModifiedBy>Simon Hoxer Bønding</cp:lastModifiedBy>
  <cp:revision>57</cp:revision>
  <cp:lastPrinted>2015-04-27T07:10:38Z</cp:lastPrinted>
  <dcterms:created xsi:type="dcterms:W3CDTF">2019-06-11T12:41:16Z</dcterms:created>
  <dcterms:modified xsi:type="dcterms:W3CDTF">2020-09-16T09:01:25Z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0x0101007BDCA78F0E008F42AD22DD1451FBA2B2</vt:lpwstr>
  </property>
</Properties>
</file>