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4"/>
  </p:notesMasterIdLst>
  <p:sldIdLst>
    <p:sldId id="309" r:id="rId2"/>
    <p:sldId id="519" r:id="rId3"/>
    <p:sldId id="563" r:id="rId4"/>
    <p:sldId id="631" r:id="rId5"/>
    <p:sldId id="531" r:id="rId6"/>
    <p:sldId id="530" r:id="rId7"/>
    <p:sldId id="532" r:id="rId8"/>
    <p:sldId id="520" r:id="rId9"/>
    <p:sldId id="257" r:id="rId10"/>
    <p:sldId id="260" r:id="rId11"/>
    <p:sldId id="526" r:id="rId12"/>
    <p:sldId id="534" r:id="rId13"/>
    <p:sldId id="538" r:id="rId14"/>
    <p:sldId id="537" r:id="rId15"/>
    <p:sldId id="539" r:id="rId16"/>
    <p:sldId id="521" r:id="rId17"/>
    <p:sldId id="533" r:id="rId18"/>
    <p:sldId id="535" r:id="rId19"/>
    <p:sldId id="560" r:id="rId20"/>
    <p:sldId id="258" r:id="rId21"/>
    <p:sldId id="522" r:id="rId22"/>
    <p:sldId id="540" r:id="rId23"/>
    <p:sldId id="536" r:id="rId24"/>
    <p:sldId id="542" r:id="rId25"/>
    <p:sldId id="544" r:id="rId26"/>
    <p:sldId id="558" r:id="rId27"/>
    <p:sldId id="545" r:id="rId28"/>
    <p:sldId id="528" r:id="rId29"/>
    <p:sldId id="557" r:id="rId30"/>
    <p:sldId id="541" r:id="rId31"/>
    <p:sldId id="546" r:id="rId32"/>
    <p:sldId id="265" r:id="rId33"/>
    <p:sldId id="543" r:id="rId34"/>
    <p:sldId id="268" r:id="rId35"/>
    <p:sldId id="559" r:id="rId36"/>
    <p:sldId id="527" r:id="rId37"/>
    <p:sldId id="547" r:id="rId38"/>
    <p:sldId id="548" r:id="rId39"/>
    <p:sldId id="549" r:id="rId40"/>
    <p:sldId id="550" r:id="rId41"/>
    <p:sldId id="551" r:id="rId42"/>
    <p:sldId id="523" r:id="rId43"/>
    <p:sldId id="552" r:id="rId44"/>
    <p:sldId id="553" r:id="rId45"/>
    <p:sldId id="554" r:id="rId46"/>
    <p:sldId id="555" r:id="rId47"/>
    <p:sldId id="565" r:id="rId48"/>
    <p:sldId id="630" r:id="rId49"/>
    <p:sldId id="524" r:id="rId50"/>
    <p:sldId id="556" r:id="rId51"/>
    <p:sldId id="529" r:id="rId52"/>
    <p:sldId id="299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177C60"/>
    <a:srgbClr val="41239F"/>
    <a:srgbClr val="7E9F1A"/>
    <a:srgbClr val="FFAB36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E74F6-9EC8-4572-824B-899893F61317}" v="1" dt="2024-01-02T21:10:02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3" autoAdjust="0"/>
    <p:restoredTop sz="88246" autoAdjust="0"/>
  </p:normalViewPr>
  <p:slideViewPr>
    <p:cSldViewPr snapToGrid="0">
      <p:cViewPr varScale="1">
        <p:scale>
          <a:sx n="79" d="100"/>
          <a:sy n="79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108E74F6-9EC8-4572-824B-899893F61317}"/>
    <pc:docChg chg="addSld modSld">
      <pc:chgData name="Richard Chalk" userId="287f8aa4f4de1d19" providerId="LiveId" clId="{108E74F6-9EC8-4572-824B-899893F61317}" dt="2024-01-02T21:10:22.219" v="1" actId="207"/>
      <pc:docMkLst>
        <pc:docMk/>
      </pc:docMkLst>
      <pc:sldChg chg="modSp add mod">
        <pc:chgData name="Richard Chalk" userId="287f8aa4f4de1d19" providerId="LiveId" clId="{108E74F6-9EC8-4572-824B-899893F61317}" dt="2024-01-02T21:10:22.219" v="1" actId="207"/>
        <pc:sldMkLst>
          <pc:docMk/>
          <pc:sldMk cId="430477262" sldId="630"/>
        </pc:sldMkLst>
        <pc:spChg chg="mod">
          <ac:chgData name="Richard Chalk" userId="287f8aa4f4de1d19" providerId="LiveId" clId="{108E74F6-9EC8-4572-824B-899893F61317}" dt="2024-01-02T21:10:22.219" v="1" actId="207"/>
          <ac:spMkLst>
            <pc:docMk/>
            <pc:sldMk cId="430477262" sldId="630"/>
            <ac:spMk id="13" creationId="{67EFFDF4-FCD4-68E7-8573-AC69B856D8CB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22BE32AC-C376-45D7-9629-E1283FD94394}"/>
    <pc:docChg chg="undo custSel addSld delSld modSld">
      <pc:chgData name="Richard Chalk" userId="287f8aa4f4de1d19" providerId="LiveId" clId="{22BE32AC-C376-45D7-9629-E1283FD94394}" dt="2023-12-08T06:47:28.496" v="23" actId="47"/>
      <pc:docMkLst>
        <pc:docMk/>
      </pc:docMkLst>
      <pc:sldChg chg="modSp mod">
        <pc:chgData name="Richard Chalk" userId="287f8aa4f4de1d19" providerId="LiveId" clId="{22BE32AC-C376-45D7-9629-E1283FD94394}" dt="2023-11-02T15:33:47.865" v="19" actId="20577"/>
        <pc:sldMkLst>
          <pc:docMk/>
          <pc:sldMk cId="2774553520" sldId="523"/>
        </pc:sldMkLst>
        <pc:spChg chg="mod">
          <ac:chgData name="Richard Chalk" userId="287f8aa4f4de1d19" providerId="LiveId" clId="{22BE32AC-C376-45D7-9629-E1283FD94394}" dt="2023-11-02T15:33:47.865" v="19" actId="20577"/>
          <ac:spMkLst>
            <pc:docMk/>
            <pc:sldMk cId="2774553520" sldId="523"/>
            <ac:spMk id="118" creationId="{00000000-0000-0000-0000-000000000000}"/>
          </ac:spMkLst>
        </pc:spChg>
      </pc:sldChg>
      <pc:sldChg chg="addSp delSp mod">
        <pc:chgData name="Richard Chalk" userId="287f8aa4f4de1d19" providerId="LiveId" clId="{22BE32AC-C376-45D7-9629-E1283FD94394}" dt="2023-11-02T15:34:10.251" v="21" actId="22"/>
        <pc:sldMkLst>
          <pc:docMk/>
          <pc:sldMk cId="3641276947" sldId="555"/>
        </pc:sldMkLst>
        <pc:spChg chg="add del">
          <ac:chgData name="Richard Chalk" userId="287f8aa4f4de1d19" providerId="LiveId" clId="{22BE32AC-C376-45D7-9629-E1283FD94394}" dt="2023-11-02T15:34:10.251" v="21" actId="22"/>
          <ac:spMkLst>
            <pc:docMk/>
            <pc:sldMk cId="3641276947" sldId="555"/>
            <ac:spMk id="9" creationId="{1A5D0687-A11C-AC78-538B-9B035BA23BA6}"/>
          </ac:spMkLst>
        </pc:spChg>
      </pc:sldChg>
      <pc:sldChg chg="add del">
        <pc:chgData name="Richard Chalk" userId="287f8aa4f4de1d19" providerId="LiveId" clId="{22BE32AC-C376-45D7-9629-E1283FD94394}" dt="2023-12-08T06:47:28.496" v="23" actId="47"/>
        <pc:sldMkLst>
          <pc:docMk/>
          <pc:sldMk cId="3921698861" sldId="562"/>
        </pc:sldMkLst>
      </pc:sldChg>
      <pc:sldChg chg="add">
        <pc:chgData name="Richard Chalk" userId="287f8aa4f4de1d19" providerId="LiveId" clId="{22BE32AC-C376-45D7-9629-E1283FD94394}" dt="2023-10-28T05:05:14.769" v="1"/>
        <pc:sldMkLst>
          <pc:docMk/>
          <pc:sldMk cId="1641380131" sldId="563"/>
        </pc:sldMkLst>
      </pc:sldChg>
      <pc:sldChg chg="add">
        <pc:chgData name="Richard Chalk" userId="287f8aa4f4de1d19" providerId="LiveId" clId="{22BE32AC-C376-45D7-9629-E1283FD94394}" dt="2023-11-02T15:34:16.090" v="22"/>
        <pc:sldMkLst>
          <pc:docMk/>
          <pc:sldMk cId="2724860761" sldId="565"/>
        </pc:sldMkLst>
      </pc:sldChg>
    </pc:docChg>
  </pc:docChgLst>
  <pc:docChgLst>
    <pc:chgData name="Richard Chalk" userId="287f8aa4f4de1d19" providerId="LiveId" clId="{4D1B58A4-9315-4E77-924A-B0F061314CBD}"/>
    <pc:docChg chg="custSel modSld">
      <pc:chgData name="Richard Chalk" userId="287f8aa4f4de1d19" providerId="LiveId" clId="{4D1B58A4-9315-4E77-924A-B0F061314CBD}" dt="2023-09-04T14:41:36.912" v="370" actId="1035"/>
      <pc:docMkLst>
        <pc:docMk/>
      </pc:docMkLst>
      <pc:sldChg chg="modSp mod">
        <pc:chgData name="Richard Chalk" userId="287f8aa4f4de1d19" providerId="LiveId" clId="{4D1B58A4-9315-4E77-924A-B0F061314CBD}" dt="2023-09-04T14:41:36.912" v="370" actId="1035"/>
        <pc:sldMkLst>
          <pc:docMk/>
          <pc:sldMk cId="243450459" sldId="267"/>
        </pc:sldMkLst>
        <pc:spChg chg="mod">
          <ac:chgData name="Richard Chalk" userId="287f8aa4f4de1d19" providerId="LiveId" clId="{4D1B58A4-9315-4E77-924A-B0F061314CBD}" dt="2023-09-04T14:41:36.912" v="370" actId="1035"/>
          <ac:spMkLst>
            <pc:docMk/>
            <pc:sldMk cId="243450459" sldId="267"/>
            <ac:spMk id="9" creationId="{4711E27A-9FED-009E-19F3-DA48C19A4FFF}"/>
          </ac:spMkLst>
        </pc:spChg>
        <pc:picChg chg="mod">
          <ac:chgData name="Richard Chalk" userId="287f8aa4f4de1d19" providerId="LiveId" clId="{4D1B58A4-9315-4E77-924A-B0F061314CBD}" dt="2023-09-04T14:41:36.912" v="370" actId="1035"/>
          <ac:picMkLst>
            <pc:docMk/>
            <pc:sldMk cId="243450459" sldId="267"/>
            <ac:picMk id="10" creationId="{C59F8F17-0478-EA1B-85F6-0876915872FD}"/>
          </ac:picMkLst>
        </pc:picChg>
      </pc:sldChg>
      <pc:sldChg chg="addSp modSp mod modNotesTx">
        <pc:chgData name="Richard Chalk" userId="287f8aa4f4de1d19" providerId="LiveId" clId="{4D1B58A4-9315-4E77-924A-B0F061314CBD}" dt="2023-09-02T18:34:50.640" v="356" actId="20577"/>
        <pc:sldMkLst>
          <pc:docMk/>
          <pc:sldMk cId="1930755218" sldId="532"/>
        </pc:sldMkLst>
        <pc:picChg chg="add mod">
          <ac:chgData name="Richard Chalk" userId="287f8aa4f4de1d19" providerId="LiveId" clId="{4D1B58A4-9315-4E77-924A-B0F061314CBD}" dt="2023-09-02T18:31:45.622" v="22" actId="1036"/>
          <ac:picMkLst>
            <pc:docMk/>
            <pc:sldMk cId="1930755218" sldId="532"/>
            <ac:picMk id="8" creationId="{2C55DA26-50B3-7F39-5601-086125D05241}"/>
          </ac:picMkLst>
        </pc:picChg>
        <pc:picChg chg="add mod">
          <ac:chgData name="Richard Chalk" userId="287f8aa4f4de1d19" providerId="LiveId" clId="{4D1B58A4-9315-4E77-924A-B0F061314CBD}" dt="2023-09-02T18:31:10.335" v="9" actId="1038"/>
          <ac:picMkLst>
            <pc:docMk/>
            <pc:sldMk cId="1930755218" sldId="532"/>
            <ac:picMk id="1026" creationId="{7A381971-AB87-4399-E0F8-DA54559D701D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846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strukturerade frågespråket (</a:t>
            </a:r>
            <a:r>
              <a:rPr lang="sv-SE" sz="3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används vanligtvis för att interagera med </a:t>
            </a:r>
            <a:r>
              <a:rPr lang="sv-SE" sz="3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relationsdatabaser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46319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strukturerade frågespråket (</a:t>
            </a:r>
            <a:r>
              <a:rPr lang="sv-SE" sz="3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används vanligtvis för att interagera med </a:t>
            </a:r>
            <a:r>
              <a:rPr lang="sv-SE" sz="3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relationsdatabaser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35646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9628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typer av </a:t>
            </a:r>
            <a:r>
              <a:rPr lang="sv-SE" sz="3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NoSQL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-databaser riktar sig till specifika användningsområden, som dokumentlagring, graf-databaser, etc.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33515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832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Open Source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…syftar på en typ av programvara eller projekt där källkoden,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vilket är de instruktioner som människor kan läsa och förstå som utgör programmet,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görs </a:t>
            </a: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fritt tillgänglig för allmänheten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 innebär att vem som helst kan titta på, använda, ändra och distribuera programvaran.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Här är några viktiga punkter att förstå om öppen källkod: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Tillgång till källkoden: 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Öppen källkod-programvara ger tillgång till sin källkod, vilket gör att vem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som helst kan undersöka och förstå hur programvaran fungerar.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Denna öppenhet främjar samarbete och kunskapsdelning.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Fri distribution: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Öppen källkod-programvara tillåter oftast användare att fritt dela kopior av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programvaran med andra.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 innebär att du kan ge programvaran till vänner, kollegor eller till och med sälja den om du önskar,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utan några begränsningar.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Samarbeten och gemenskap: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Öppen källkod-projekt har vanligtvis en gemenskap av utvecklare som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bidrar till att förbättra och utvidga programvaran.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Denna samarbetsanda främjar innovation och resulterar i kontinuerlig utveckling och förbättring av programvaran.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Licens: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Öppen källkod-programvara distribueras vanligtvis under en öppen källkod-licens som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definierar villkoren för användning, ändring och distribution av programvaran.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Olika öppen källkod-licenser har olika krav, men de ger generellt användarna friheten att använda,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ändra och distribuera programvaran.</a:t>
            </a:r>
          </a:p>
          <a:p>
            <a:pPr algn="l">
              <a:buFont typeface="+mj-lt"/>
              <a:buAutoNum type="arabicPeriod"/>
            </a:pP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Fördelar: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Öppen källkod-programvara erbjuder flera fördelar.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Den gör det möjligt för användare att anpassa och anpassa programvaran efter sina specifika behov.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Den främjar också tillförlitlighet, säkerhet och innovation genom att dra nytta av kraften hos en global gemenskap av utvecklare.</a:t>
            </a:r>
          </a:p>
          <a:p>
            <a:pPr algn="l">
              <a:buFont typeface="+mj-lt"/>
              <a:buAutoNum type="arabicPeriod"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Exempel: Det finns många välkända öppen källkod-projekt och programvaror,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som operativsystemet Linux,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webbservern Apache,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webbläsaren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Firefox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b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och innehållshanteringssystemet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WordPress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58555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Fördelarna med att använda ett DBMS inkluderar att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 ger säkerhet och integritet för data,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möjliggör delad åtkomst för flera användare samtidigt,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hanterar datakonsistens och tillhandahåller säkerhetskopiering och återställning av data.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68862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40045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8E08-2B59-4E96-8558-D3CEE37D0C58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575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55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829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Kom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du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ihåg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att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köra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denna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 script?</a:t>
            </a:r>
          </a:p>
          <a:p>
            <a:pPr marL="158750" indent="0"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=======================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	alter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“Northwind"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v-SE" sz="1100" b="1" dirty="0"/>
          </a:p>
          <a:p>
            <a:pPr marL="158750" indent="0">
              <a:buNone/>
            </a:pPr>
            <a:endParaRPr lang="sv-SE" dirty="0"/>
          </a:p>
          <a:p>
            <a:pPr marL="158750" indent="0">
              <a:buNone/>
            </a:pPr>
            <a:r>
              <a:rPr lang="sv-SE" dirty="0"/>
              <a:t>Vi tittar på hur databasen är uppbyggd.</a:t>
            </a:r>
          </a:p>
          <a:p>
            <a:pPr marL="158750" indent="0">
              <a:buNone/>
            </a:pPr>
            <a:r>
              <a:rPr lang="sv-SE" dirty="0"/>
              <a:t>Kom ihåg detta är bara en intro… inte för djup.</a:t>
            </a:r>
          </a:p>
          <a:p>
            <a:pPr marL="158750" indent="0">
              <a:buNone/>
            </a:pPr>
            <a:r>
              <a:rPr lang="sv-SE" dirty="0"/>
              <a:t>Låt eleverna skriver ett par enkla frågor</a:t>
            </a:r>
          </a:p>
          <a:p>
            <a:pPr marL="158750" indent="0">
              <a:buNone/>
            </a:pPr>
            <a:endParaRPr lang="sv-SE" dirty="0"/>
          </a:p>
          <a:p>
            <a:pPr marL="387350" indent="-228600">
              <a:buAutoNum type="arabicPeriod"/>
            </a:pPr>
            <a:r>
              <a:rPr lang="sv-SE" dirty="0"/>
              <a:t>Titta på en tabell – prata om rader (posts) &amp; kolumner (namn)</a:t>
            </a:r>
          </a:p>
          <a:p>
            <a:pPr marL="387350" indent="-228600">
              <a:buAutoNum type="arabicPeriod"/>
            </a:pPr>
            <a:r>
              <a:rPr lang="sv-SE" dirty="0"/>
              <a:t>Prata om datatyperna i tabellen</a:t>
            </a:r>
          </a:p>
          <a:p>
            <a:pPr marL="387350" indent="-228600">
              <a:buAutoNum type="arabicPeriod"/>
            </a:pPr>
            <a:r>
              <a:rPr lang="sv-SE" dirty="0"/>
              <a:t>Ta fram ERD diagrammet av </a:t>
            </a:r>
            <a:r>
              <a:rPr lang="sv-SE" dirty="0" err="1"/>
              <a:t>Northwind</a:t>
            </a:r>
            <a:r>
              <a:rPr lang="sv-SE" dirty="0"/>
              <a:t> och prata om det (inte möjligt om man inte har </a:t>
            </a:r>
            <a:r>
              <a:rPr lang="sv-SE"/>
              <a:t>SA rättigheter).</a:t>
            </a:r>
            <a:endParaRPr lang="sv-SE" dirty="0"/>
          </a:p>
          <a:p>
            <a:pPr marL="387350" indent="-228600">
              <a:buAutoNum type="arabicPeriod"/>
            </a:pPr>
            <a:r>
              <a:rPr lang="sv-SE" dirty="0"/>
              <a:t>Prata om relationer</a:t>
            </a:r>
          </a:p>
          <a:p>
            <a:pPr marL="387350" indent="-228600">
              <a:buAutoNum type="arabicPeriod"/>
            </a:pPr>
            <a:r>
              <a:rPr lang="sv-SE" dirty="0"/>
              <a:t>Ställ ett par superenkla frågor till en tabell… tex</a:t>
            </a:r>
          </a:p>
          <a:p>
            <a:pPr marL="387350" indent="-228600">
              <a:buAutoNum type="arabicPeriod"/>
            </a:pPr>
            <a:endParaRPr lang="sv-SE" dirty="0"/>
          </a:p>
          <a:p>
            <a:pPr marL="158750" indent="0">
              <a:buNone/>
            </a:pP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Accounts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AccountId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11152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954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För att identifiera entiteterna leta man efter substantiv!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Vi har en </a:t>
            </a: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’kund’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som har ett antal ’</a:t>
            </a:r>
            <a:r>
              <a:rPr lang="sv-SE" sz="3600" b="1" i="0" dirty="0">
                <a:solidFill>
                  <a:srgbClr val="D1D5DB"/>
                </a:solidFill>
                <a:effectLst/>
                <a:latin typeface="Söhne"/>
              </a:rPr>
              <a:t>order’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76966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15765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1" i="0" dirty="0">
                <a:solidFill>
                  <a:srgbClr val="ECECF1"/>
                </a:solidFill>
                <a:effectLst/>
                <a:latin typeface="Söhne"/>
              </a:rPr>
              <a:t>Entity-Relationship Model (ER Model):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This model represents the entities (objects or things) in the database,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the attributes that describe these entities, and the relationships between the entities.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54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1" i="0" dirty="0">
                <a:solidFill>
                  <a:srgbClr val="ECECF1"/>
                </a:solidFill>
                <a:effectLst/>
                <a:latin typeface="Söhne"/>
              </a:rPr>
              <a:t>Relational Model:</a:t>
            </a: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This model represents the data in tables (relations) and defines the relationships between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the tables using primary keys and foreign keys.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54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1" i="0" dirty="0">
                <a:solidFill>
                  <a:srgbClr val="ECECF1"/>
                </a:solidFill>
                <a:effectLst/>
                <a:latin typeface="Söhne"/>
              </a:rPr>
              <a:t>Object-Oriented Model:</a:t>
            </a: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This model represents data as objects, combining data and behavior,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similar to object-oriented programming concepts.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54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1" i="0" dirty="0">
                <a:solidFill>
                  <a:srgbClr val="ECECF1"/>
                </a:solidFill>
                <a:effectLst/>
                <a:latin typeface="Söhne"/>
              </a:rPr>
              <a:t>Hierarchical Model:</a:t>
            </a: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This model organizes data in a hierarchical tree-like structure, with parent-child relationships.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54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1" i="0" dirty="0">
                <a:solidFill>
                  <a:srgbClr val="ECECF1"/>
                </a:solidFill>
                <a:effectLst/>
                <a:latin typeface="Söhne"/>
              </a:rPr>
              <a:t>Network Model:</a:t>
            </a: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This model organizes data in a network of interconnected records,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allowing multiple access paths to data.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5400" b="0" i="0" dirty="0">
              <a:solidFill>
                <a:srgbClr val="ECECF1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1" i="0" dirty="0">
                <a:solidFill>
                  <a:srgbClr val="ECECF1"/>
                </a:solidFill>
                <a:effectLst/>
                <a:latin typeface="Söhne"/>
              </a:rPr>
              <a:t>Semantic Data Model</a:t>
            </a: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5400" b="0" i="0" dirty="0">
                <a:solidFill>
                  <a:srgbClr val="ECECF1"/>
                </a:solidFill>
                <a:effectLst/>
                <a:latin typeface="Söhne"/>
              </a:rPr>
              <a:t>This model represents data in a way that reflects the meaning and business rules associated with the data elements.</a:t>
            </a: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57892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02735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4390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Genom att använda referenser och upprätthålla </a:t>
            </a:r>
            <a:r>
              <a:rPr lang="sv-SE" b="0" i="0" dirty="0" err="1">
                <a:solidFill>
                  <a:srgbClr val="D1D5DB"/>
                </a:solidFill>
                <a:effectLst/>
                <a:latin typeface="Söhne"/>
              </a:rPr>
              <a:t>referentiell</a:t>
            </a: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 integritet </a:t>
            </a:r>
          </a:p>
          <a:p>
            <a:pPr marL="158750" indent="0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säkerställer databassystemet att relationer mellan data förblir giltiga och konsekventa, </a:t>
            </a:r>
          </a:p>
          <a:p>
            <a:pPr marL="158750" indent="0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även när man utför operationer som </a:t>
            </a:r>
          </a:p>
          <a:p>
            <a:pPr marL="457200" indent="-298450"/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uppdateringar, </a:t>
            </a:r>
          </a:p>
          <a:p>
            <a:pPr marL="457200" indent="-298450"/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raderingar </a:t>
            </a:r>
          </a:p>
          <a:p>
            <a:pPr marL="457200" indent="-298450"/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eller infogningar. </a:t>
            </a:r>
          </a:p>
          <a:p>
            <a:pPr marL="158750" indent="0">
              <a:buNone/>
            </a:pPr>
            <a:endParaRPr lang="sv-SE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>
              <a:buNone/>
            </a:pPr>
            <a:r>
              <a:rPr lang="sv-SE" b="0" i="0" dirty="0">
                <a:solidFill>
                  <a:srgbClr val="D1D5DB"/>
                </a:solidFill>
                <a:effectLst/>
                <a:latin typeface="Söhne"/>
              </a:rPr>
              <a:t>Detta bidrar till att bibehålla datakvalitet och säkerställer noggrannhet och tillförlitlighet hos data som lagras i databasen.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9875-5001-47F8-96B5-C2E6F914A518}" type="slidenum">
              <a:rPr lang="sv-SE" smtClean="0"/>
              <a:t>29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04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 ihåg att uppdatera ”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Identity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Specification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” i under menyn när man skapar Id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primary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7830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01823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 lokala databasen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TUC_Animal</a:t>
            </a:r>
            <a:endParaRPr lang="sv-SE" sz="2000" b="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00344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9875-5001-47F8-96B5-C2E6F914A518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8791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9875-5001-47F8-96B5-C2E6F914A518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2149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9875-5001-47F8-96B5-C2E6F914A518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168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sv-SE" dirty="0"/>
              <a:t>Exempel på databasen finns här…</a:t>
            </a:r>
          </a:p>
          <a:p>
            <a:pPr marL="158750" indent="0">
              <a:buNone/>
            </a:pPr>
            <a:r>
              <a:rPr lang="sv-SE" dirty="0"/>
              <a:t>Minns ni hur man skapa en databas från en .bak fil?</a:t>
            </a:r>
          </a:p>
          <a:p>
            <a:pPr marL="158750" indent="0">
              <a:buNone/>
            </a:pPr>
            <a:r>
              <a:rPr lang="sv-SE" dirty="0"/>
              <a:t>=================================</a:t>
            </a:r>
          </a:p>
          <a:p>
            <a:pPr marL="158750" indent="0">
              <a:buNone/>
            </a:pPr>
            <a:r>
              <a:rPr lang="sv-SE" dirty="0"/>
              <a:t>https://github.com/RichardChalk/AnimalSpeciesDbasDemo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59875-5001-47F8-96B5-C2E6F914A518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794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282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4773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66598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39703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520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INFO!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=====</a:t>
            </a:r>
          </a:p>
          <a:p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Kör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denna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script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efter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att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man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har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installerat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Northwind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alter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authorization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800" b="1" dirty="0">
                <a:solidFill>
                  <a:srgbClr val="808080"/>
                </a:solidFill>
                <a:latin typeface="Consolas" panose="020B0609020204030204" pitchFamily="49" charset="0"/>
              </a:rPr>
              <a:t>::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“Northwind"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v-SE" sz="1800" b="1" dirty="0"/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Sammanfattningsvis ändrar den angivna syntaxen ägandet av databasen "</a:t>
            </a:r>
            <a:r>
              <a:rPr lang="sv-S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Northwind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" till användarkontot "sa". </a:t>
            </a:r>
          </a:p>
          <a:p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Det innebär att användarkontot "sa" kommer att ha fullständig kontroll över databasen "</a:t>
            </a:r>
            <a:r>
              <a:rPr lang="sv-S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Northwind</a:t>
            </a:r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" och dess objekt. </a:t>
            </a:r>
          </a:p>
          <a:p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Det är viktigt att vara försiktig vid användning av användarkontot "sa", </a:t>
            </a:r>
          </a:p>
          <a:p>
            <a:r>
              <a:rPr lang="sv-SE" sz="1800" dirty="0">
                <a:solidFill>
                  <a:srgbClr val="0000FF"/>
                </a:solidFill>
                <a:latin typeface="Consolas" panose="020B0609020204030204" pitchFamily="49" charset="0"/>
              </a:rPr>
              <a:t>eftersom det har höga privilegier och bör användas med omsorg för att undvika säkerhetsrisker.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F5763-C847-4A98-96B6-97026B6D624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2123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821160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7344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749265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285616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35499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lakes är mycket populära i den moderna datormiljön på grund av dess flexibilitet och kostnader,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de ersätter inte data </a:t>
            </a:r>
            <a:r>
              <a:rPr lang="sv-SE" sz="3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warehouses</a:t>
            </a: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relationsdatabaser.</a:t>
            </a:r>
            <a:endParaRPr lang="en-US" sz="3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945934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För en nybörjare kan man tänka på Data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Vault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som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… en mycket organiserad lagringsplats där all företagsdata samlas,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och där det är enkelt att lägga till eller ändra information utan att störa det befintliga systemet.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496475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768748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77944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1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19619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8371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0197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Tabeller: Den grundläggande datastrukturen i en relationsdatabas. De lagrar data i rader och kolumner, där varje rad representerar en post och varje kolumn representerar en specifik attribut eller fält.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Index: Index är datastrukturer som förbättrar hastigheten för datahämtningar genom att ge snabb åtkomst till specifika data baserat på värden i vissa kolumner. De fungerar som ett index i en bok och möjliggör att databasen lokalisera data mer effektivt.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B-träd: B-träd är balanserade trädstrukturer som vanligtvis används för att indexera data i databaser. De möjliggör effektiva operationer för infogning, borttagning och sökning på stora datamängder.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Hash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-tabeller: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Hash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-tabeller är datastrukturer som använder en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hash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-funktion för att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mappa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till specifika platser i tabellen. De ger snabb dataåtkomst baserat på nycklar men kan drabbas av kollisioner om flera objekt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mappas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samma plats.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Länkade listor: Länkade listor är linjära datastrukturer som används för att lagra dataelement i en sekvens. I databaser kan de användas för att implementera datastrukturer som länkade listor av poster eller länkade listor av ledig utrymme i lagringen.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datastrukturer som lagrar en sekvens av element av samma typ med en fast storlek. I databaser kan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användas för att lagra samlingar av data som är relaterade till en enda post eller enhet.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Grafer: Grafer är datastrukturer som används för att representera relationer mellan datapunkter, där noder representerar enheter och kanter representerar kopplingar eller associationer.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sv-SE"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9314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Demo Bankappen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1. Logga in som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Cashier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2. Visa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Customers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länken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3. Sortera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Customers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på ID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asc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4. Öppna SQL Databasen… Titta på första kunden Hanna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Stormo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5. Visa hur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webappen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och databasen är kopplade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6. Förklara att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webappen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anropa databasen för att hämta relevant data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7. </a:t>
            </a:r>
            <a:r>
              <a:rPr lang="sv-SE" sz="3600" b="0" i="0">
                <a:solidFill>
                  <a:srgbClr val="D1D5DB"/>
                </a:solidFill>
                <a:effectLst/>
                <a:latin typeface="Söhne"/>
              </a:rPr>
              <a:t>Förklara CRUD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7594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3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Schema </a:t>
            </a:r>
            <a:r>
              <a:rPr lang="en-US" dirty="0" err="1"/>
              <a:t>används</a:t>
            </a:r>
            <a:r>
              <a:rPr lang="en-US" dirty="0"/>
              <a:t> I SQL </a:t>
            </a:r>
            <a:r>
              <a:rPr lang="en-US" dirty="0" err="1"/>
              <a:t>tabeller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hårdtypad</a:t>
            </a:r>
            <a:r>
              <a:rPr lang="en-US" dirty="0"/>
              <a:t>!</a:t>
            </a:r>
          </a:p>
          <a:p>
            <a:r>
              <a:rPr lang="en-US" dirty="0" err="1"/>
              <a:t>Datatyper</a:t>
            </a:r>
            <a:r>
              <a:rPr lang="en-US" dirty="0"/>
              <a:t>: En </a:t>
            </a:r>
            <a:r>
              <a:rPr lang="en-US" dirty="0" err="1"/>
              <a:t>stor</a:t>
            </a:r>
            <a:r>
              <a:rPr lang="en-US" dirty="0"/>
              <a:t> </a:t>
            </a:r>
            <a:r>
              <a:rPr lang="en-US" dirty="0" err="1"/>
              <a:t>fördel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sätta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datatyper</a:t>
            </a:r>
            <a:r>
              <a:rPr lang="en-US" dirty="0"/>
              <a:t> per </a:t>
            </a:r>
            <a:r>
              <a:rPr lang="en-US" dirty="0" err="1"/>
              <a:t>kolumn</a:t>
            </a:r>
            <a:r>
              <a:rPr lang="en-US" dirty="0"/>
              <a:t> (lite </a:t>
            </a:r>
            <a:r>
              <a:rPr lang="en-US" dirty="0" err="1"/>
              <a:t>som</a:t>
            </a:r>
            <a:r>
              <a:rPr lang="en-US" dirty="0"/>
              <a:t> Excel). </a:t>
            </a:r>
          </a:p>
          <a:p>
            <a:r>
              <a:rPr lang="en-US" dirty="0" err="1"/>
              <a:t>Då</a:t>
            </a:r>
            <a:r>
              <a:rPr lang="en-US" dirty="0"/>
              <a:t> </a:t>
            </a:r>
            <a:r>
              <a:rPr lang="en-US" dirty="0" err="1"/>
              <a:t>minskar</a:t>
            </a:r>
            <a:r>
              <a:rPr lang="en-US" dirty="0"/>
              <a:t> man </a:t>
            </a:r>
            <a:r>
              <a:rPr lang="en-US" dirty="0" err="1"/>
              <a:t>risken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“</a:t>
            </a:r>
            <a:r>
              <a:rPr lang="en-US" dirty="0" err="1"/>
              <a:t>smutsig</a:t>
            </a:r>
            <a:r>
              <a:rPr lang="en-US" dirty="0"/>
              <a:t> data” I </a:t>
            </a:r>
            <a:r>
              <a:rPr lang="en-US" dirty="0" err="1"/>
              <a:t>databsen</a:t>
            </a:r>
            <a:r>
              <a:rPr lang="en-US" dirty="0"/>
              <a:t>.</a:t>
            </a:r>
          </a:p>
          <a:p>
            <a:r>
              <a:rPr lang="en-US" dirty="0" err="1"/>
              <a:t>Datan</a:t>
            </a:r>
            <a:r>
              <a:rPr lang="en-US" dirty="0"/>
              <a:t> </a:t>
            </a:r>
            <a:r>
              <a:rPr lang="en-US" dirty="0" err="1"/>
              <a:t>måste</a:t>
            </a:r>
            <a:r>
              <a:rPr lang="en-US" dirty="0"/>
              <a:t> </a:t>
            </a:r>
            <a:r>
              <a:rPr lang="en-US" dirty="0" err="1"/>
              <a:t>hålla</a:t>
            </a:r>
            <a:r>
              <a:rPr lang="en-US" dirty="0"/>
              <a:t> en </a:t>
            </a:r>
            <a:r>
              <a:rPr lang="en-US" dirty="0" err="1"/>
              <a:t>hög</a:t>
            </a:r>
            <a:r>
              <a:rPr lang="en-US" dirty="0"/>
              <a:t> </a:t>
            </a:r>
            <a:r>
              <a:rPr lang="en-US" dirty="0" err="1"/>
              <a:t>kvalité</a:t>
            </a:r>
            <a:r>
              <a:rPr lang="en-US" dirty="0"/>
              <a:t> (= PENGAR!!!)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38E08-2B59-4E96-8558-D3CEE37D0C5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84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www.youtube.com/watch?v=LEx96-CkB1Q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4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.png"/><Relationship Id="rId5" Type="http://schemas.openxmlformats.org/officeDocument/2006/relationships/image" Target="../media/image32.png"/><Relationship Id="rId10" Type="http://schemas.openxmlformats.org/officeDocument/2006/relationships/image" Target="../media/image36.jpeg"/><Relationship Id="rId4" Type="http://schemas.openxmlformats.org/officeDocument/2006/relationships/image" Target="../media/image10.png"/><Relationship Id="rId9" Type="http://schemas.openxmlformats.org/officeDocument/2006/relationships/hyperlink" Target="https://dbeaver.io/downloa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st.github.com/RichardChalk/547cab55cbf365840a68bde4729d4e5c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1.jpeg"/><Relationship Id="rId7" Type="http://schemas.openxmlformats.org/officeDocument/2006/relationships/image" Target="../media/image4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uk.pcmag.com/migrated-3765-windows-10/145597/nom-de-pc-how-to-change-the-name-of-your-computer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42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9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image" Target="../media/image4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43.jpeg"/><Relationship Id="rId5" Type="http://schemas.openxmlformats.org/officeDocument/2006/relationships/image" Target="../media/image45.jpeg"/><Relationship Id="rId10" Type="http://schemas.openxmlformats.org/officeDocument/2006/relationships/image" Target="../media/image42.jpeg"/><Relationship Id="rId4" Type="http://schemas.openxmlformats.org/officeDocument/2006/relationships/image" Target="../media/image4.png"/><Relationship Id="rId9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52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.png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53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.png"/><Relationship Id="rId9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jpeg"/><Relationship Id="rId7" Type="http://schemas.openxmlformats.org/officeDocument/2006/relationships/hyperlink" Target="https://gist.github.com/RichardChalk/547cab55cbf365840a68bde4729d4e5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sql/ssms/download-sql-server-management-studio-ssms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www.microsoft.com/sv-se/sql-server/sql-server-downloads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hyperlink" Target="https://www.oracle.com/database/what-is-database/" TargetMode="Externa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hyperlink" Target="https://www.oracle.com/database/what-is-a-data-warehouse/" TargetMode="External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hyperlink" Target="https://www.databricks.com/discover/data-lakes" TargetMode="Externa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sqlbi.home.blog/2019/06/16/part-1-data-vault-for-beginner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e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SFEROgwxicA&amp;ab_channel=InternetMadeCoder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wR0jg0eQsZA&amp;ab_channel=LucidSoftware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www.w3schools.com/sql/default.asp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0nxCDiD-zg&amp;ab_channel=KevinStratvert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 till Databaser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374;gdb9646ebe9_0_2"/>
          <p:cNvSpPr/>
          <p:nvPr/>
        </p:nvSpPr>
        <p:spPr>
          <a:xfrm>
            <a:off x="513000" y="672120"/>
            <a:ext cx="8684280" cy="114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Schema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14" name="Google Shape;377;gdb9646ebe9_0_2"/>
          <p:cNvSpPr/>
          <p:nvPr/>
        </p:nvSpPr>
        <p:spPr>
          <a:xfrm>
            <a:off x="672120" y="4987080"/>
            <a:ext cx="1317600" cy="28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18" name="Rectangle 117"/>
          <p:cNvSpPr/>
          <p:nvPr/>
        </p:nvSpPr>
        <p:spPr>
          <a:xfrm>
            <a:off x="513000" y="1431650"/>
            <a:ext cx="7874162" cy="50828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om datat?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2600" spc="-1" dirty="0">
                <a:solidFill>
                  <a:srgbClr val="000000"/>
                </a:solidFill>
                <a:latin typeface="Calibri"/>
                <a:ea typeface="Calibri"/>
              </a:rPr>
              <a:t>En databas </a:t>
            </a:r>
            <a:r>
              <a:rPr lang="sv-SE" sz="2600" b="1" spc="-1" dirty="0">
                <a:solidFill>
                  <a:srgbClr val="1D9A78"/>
                </a:solidFill>
                <a:latin typeface="Calibri"/>
                <a:ea typeface="Calibri"/>
              </a:rPr>
              <a:t>schema</a:t>
            </a:r>
            <a:r>
              <a:rPr lang="sv-SE" sz="2600" spc="-1" dirty="0">
                <a:solidFill>
                  <a:srgbClr val="000000"/>
                </a:solidFill>
                <a:latin typeface="Calibri"/>
                <a:ea typeface="Calibri"/>
              </a:rPr>
              <a:t> definierar hur data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2600" spc="-1" dirty="0">
                <a:solidFill>
                  <a:srgbClr val="000000"/>
                </a:solidFill>
                <a:latin typeface="Calibri"/>
                <a:ea typeface="Calibri"/>
              </a:rPr>
              <a:t>är organiserad inom en </a:t>
            </a:r>
            <a:r>
              <a:rPr lang="sv-SE" sz="2600" b="1" spc="-1" dirty="0">
                <a:solidFill>
                  <a:srgbClr val="000000"/>
                </a:solidFill>
                <a:latin typeface="Calibri"/>
                <a:ea typeface="Calibri"/>
              </a:rPr>
              <a:t>SQL</a:t>
            </a:r>
            <a:r>
              <a:rPr lang="sv-SE" sz="2600" spc="-1" dirty="0">
                <a:solidFill>
                  <a:srgbClr val="000000"/>
                </a:solidFill>
                <a:latin typeface="Calibri"/>
                <a:ea typeface="Calibri"/>
              </a:rPr>
              <a:t> databas.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Det inkluderar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/>
                <a:ea typeface="Calibri"/>
              </a:rPr>
              <a:t>tabellnamn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/>
                <a:ea typeface="Calibri"/>
              </a:rPr>
              <a:t>kolumner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2600" b="1" strike="noStrike" spc="-1" dirty="0">
                <a:solidFill>
                  <a:srgbClr val="1D9A78"/>
                </a:solidFill>
                <a:latin typeface="Calibri"/>
                <a:ea typeface="Calibri"/>
              </a:rPr>
              <a:t>datatyper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och även </a:t>
            </a:r>
            <a:r>
              <a:rPr lang="sv-SE" sz="2600" b="1" strike="noStrike" spc="-1" dirty="0">
                <a:solidFill>
                  <a:srgbClr val="1D9A78"/>
                </a:solidFill>
                <a:latin typeface="Calibri"/>
                <a:ea typeface="Calibri"/>
              </a:rPr>
              <a:t>relationerna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mellan tabellerna.</a:t>
            </a:r>
            <a:endParaRPr lang="sv-SE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sv-SE" sz="2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Namn på databasen (</a:t>
            </a:r>
            <a:r>
              <a:rPr lang="sv-SE" sz="2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Orders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sv-SE" sz="2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Namn på tabeller (</a:t>
            </a:r>
            <a:r>
              <a:rPr lang="sv-SE" sz="2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customer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sv-SE" sz="2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orderrow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sv-SE" sz="2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Kolumner (</a:t>
            </a:r>
            <a:r>
              <a:rPr lang="sv-SE" sz="2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Gender, </a:t>
            </a:r>
            <a:r>
              <a:rPr lang="sv-SE" sz="2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Givenname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osv.)</a:t>
            </a:r>
            <a:endParaRPr lang="sv-SE" sz="26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Längd och datatyp på kolumner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sv-SE" sz="2600" spc="-1" dirty="0">
                <a:solidFill>
                  <a:srgbClr val="000000"/>
                </a:solidFill>
                <a:latin typeface="Calibri"/>
                <a:ea typeface="Calibri"/>
              </a:rPr>
              <a:t>	      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(ex </a:t>
            </a:r>
            <a:r>
              <a:rPr lang="sv-SE" sz="2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Givenname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= sträng 100 tecken. </a:t>
            </a:r>
            <a:r>
              <a:rPr lang="sv-SE" sz="2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Birthday</a:t>
            </a:r>
            <a:r>
              <a:rPr lang="sv-SE" sz="2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= date)</a:t>
            </a:r>
            <a:endParaRPr lang="sv-SE" sz="2600" b="0" strike="noStrike" spc="-1" dirty="0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A2969-5338-0D06-BE66-84CEAAE9B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38" y="1047050"/>
            <a:ext cx="5178537" cy="4759986"/>
          </a:xfrm>
          <a:prstGeom prst="rect">
            <a:avLst/>
          </a:prstGeom>
        </p:spPr>
      </p:pic>
      <p:pic>
        <p:nvPicPr>
          <p:cNvPr id="8" name="Google Shape;481;p21">
            <a:extLst>
              <a:ext uri="{FF2B5EF4-FFF2-40B4-BE49-F238E27FC236}">
                <a16:creationId xmlns:a16="http://schemas.microsoft.com/office/drawing/2014/main" id="{12C4D61D-5667-D945-E865-D6F6F938BC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82;p21">
            <a:extLst>
              <a:ext uri="{FF2B5EF4-FFF2-40B4-BE49-F238E27FC236}">
                <a16:creationId xmlns:a16="http://schemas.microsoft.com/office/drawing/2014/main" id="{C8DEF37D-6CCD-495F-3967-34CCCC862970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D2461A-1F2B-CBDC-09ED-44D3489D2A0C}"/>
              </a:ext>
            </a:extLst>
          </p:cNvPr>
          <p:cNvSpPr/>
          <p:nvPr/>
        </p:nvSpPr>
        <p:spPr>
          <a:xfrm>
            <a:off x="6780810" y="1431650"/>
            <a:ext cx="4910065" cy="6584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1B27A-B565-0A78-F9D0-554A730D47F9}"/>
              </a:ext>
            </a:extLst>
          </p:cNvPr>
          <p:cNvSpPr/>
          <p:nvPr/>
        </p:nvSpPr>
        <p:spPr>
          <a:xfrm>
            <a:off x="6780810" y="4109537"/>
            <a:ext cx="4910065" cy="3199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3314" name="Picture 2" descr="Free Avatar Icon - Download in Flat Style">
            <a:extLst>
              <a:ext uri="{FF2B5EF4-FFF2-40B4-BE49-F238E27FC236}">
                <a16:creationId xmlns:a16="http://schemas.microsoft.com/office/drawing/2014/main" id="{25C0AEB9-8310-D132-C95F-DC30C4F0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67" y="202269"/>
            <a:ext cx="723054" cy="72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C79DE-0266-4089-E659-04F593CDF1C1}"/>
              </a:ext>
            </a:extLst>
          </p:cNvPr>
          <p:cNvSpPr txBox="1"/>
          <p:nvPr/>
        </p:nvSpPr>
        <p:spPr>
          <a:xfrm>
            <a:off x="7196076" y="245658"/>
            <a:ext cx="3539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97734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SQL vs NO SQL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320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en typ av databas som organiserar och lagrar data i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rad representerar en post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varje kolumn representerar en specifik bit information om den posten. </a:t>
            </a:r>
          </a:p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mellan olika poster etableras genom användning av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nycklar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referenser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Relational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Database - SQL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Entity Relationship (ER) Diagram Model with DBMS Example">
            <a:extLst>
              <a:ext uri="{FF2B5EF4-FFF2-40B4-BE49-F238E27FC236}">
                <a16:creationId xmlns:a16="http://schemas.microsoft.com/office/drawing/2014/main" id="{8237C417-7DA7-3D97-388D-320D46FE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86" y="1707112"/>
            <a:ext cx="48006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C4538A-04DD-7030-B0B1-7CF79376EA5F}"/>
              </a:ext>
            </a:extLst>
          </p:cNvPr>
          <p:cNvSpPr/>
          <p:nvPr/>
        </p:nvSpPr>
        <p:spPr>
          <a:xfrm>
            <a:off x="6932554" y="1761191"/>
            <a:ext cx="1733798" cy="14807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66BB9-5584-B434-6E99-A135E9FCB81A}"/>
              </a:ext>
            </a:extLst>
          </p:cNvPr>
          <p:cNvSpPr txBox="1"/>
          <p:nvPr/>
        </p:nvSpPr>
        <p:spPr>
          <a:xfrm>
            <a:off x="6920680" y="1454040"/>
            <a:ext cx="1774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Table </a:t>
            </a:r>
            <a:r>
              <a:rPr lang="sv-SE" dirty="0" err="1">
                <a:solidFill>
                  <a:schemeClr val="bg1"/>
                </a:solidFill>
              </a:rPr>
              <a:t>Apparel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Size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EB189-43E6-4E51-DFAA-165C1697C240}"/>
              </a:ext>
            </a:extLst>
          </p:cNvPr>
          <p:cNvSpPr/>
          <p:nvPr/>
        </p:nvSpPr>
        <p:spPr>
          <a:xfrm>
            <a:off x="9987482" y="2660073"/>
            <a:ext cx="1365838" cy="239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64BBA-856D-E953-4F92-1EC6A9B7FA1D}"/>
              </a:ext>
            </a:extLst>
          </p:cNvPr>
          <p:cNvSpPr txBox="1"/>
          <p:nvPr/>
        </p:nvSpPr>
        <p:spPr>
          <a:xfrm>
            <a:off x="9928107" y="1875815"/>
            <a:ext cx="1467606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Column</a:t>
            </a:r>
            <a:r>
              <a:rPr lang="sv-SE" dirty="0">
                <a:solidFill>
                  <a:schemeClr val="bg1"/>
                </a:solidFill>
              </a:rPr>
              <a:t> color Id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48C6EA9-A892-5122-748F-CC798E3162A1}"/>
              </a:ext>
            </a:extLst>
          </p:cNvPr>
          <p:cNvSpPr/>
          <p:nvPr/>
        </p:nvSpPr>
        <p:spPr>
          <a:xfrm rot="5400000">
            <a:off x="11272459" y="2191314"/>
            <a:ext cx="921390" cy="4943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8DFCF-7DD8-D79B-949F-950655479FCD}"/>
              </a:ext>
            </a:extLst>
          </p:cNvPr>
          <p:cNvSpPr txBox="1"/>
          <p:nvPr/>
        </p:nvSpPr>
        <p:spPr>
          <a:xfrm>
            <a:off x="8791531" y="5753458"/>
            <a:ext cx="87911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Relation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5FFAD-AA36-4DF1-2CF6-406F5678296D}"/>
              </a:ext>
            </a:extLst>
          </p:cNvPr>
          <p:cNvSpPr/>
          <p:nvPr/>
        </p:nvSpPr>
        <p:spPr>
          <a:xfrm>
            <a:off x="9725892" y="5118264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E3EC8-78A0-B3DE-CC00-7E6C3CDDBFE6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 flipH="1">
            <a:off x="9231086" y="5380968"/>
            <a:ext cx="534805" cy="3724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B04AD9A-388F-971A-1DD9-EF317BF59DF4}"/>
              </a:ext>
            </a:extLst>
          </p:cNvPr>
          <p:cNvSpPr/>
          <p:nvPr/>
        </p:nvSpPr>
        <p:spPr>
          <a:xfrm>
            <a:off x="8410473" y="3940629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C0C1C4-CFEB-4F81-854E-2778031073F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8547040" y="4248406"/>
            <a:ext cx="566552" cy="15050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4" name="Picture 6" descr="The Best Way to Learn SQL - Learn to code in 30 Days!">
            <a:extLst>
              <a:ext uri="{FF2B5EF4-FFF2-40B4-BE49-F238E27FC236}">
                <a16:creationId xmlns:a16="http://schemas.microsoft.com/office/drawing/2014/main" id="{ABF73E3A-9AF4-28BC-7662-71841739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8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är organiserad i strukturerade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 är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varandra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nycklar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referenser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Ger ett strikt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dataschema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fördefinierade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Passar bra för scenarier där data har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tydligt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definierade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är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mycket strukturerad.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Betonar transaktioner och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datatillförlitlighet.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Entity Relationship (ER) Diagram Model with DBMS Example">
            <a:extLst>
              <a:ext uri="{FF2B5EF4-FFF2-40B4-BE49-F238E27FC236}">
                <a16:creationId xmlns:a16="http://schemas.microsoft.com/office/drawing/2014/main" id="{8237C417-7DA7-3D97-388D-320D46FE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86" y="1707112"/>
            <a:ext cx="48006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C4538A-04DD-7030-B0B1-7CF79376EA5F}"/>
              </a:ext>
            </a:extLst>
          </p:cNvPr>
          <p:cNvSpPr/>
          <p:nvPr/>
        </p:nvSpPr>
        <p:spPr>
          <a:xfrm>
            <a:off x="6932554" y="1761191"/>
            <a:ext cx="1733798" cy="14807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66BB9-5584-B434-6E99-A135E9FCB81A}"/>
              </a:ext>
            </a:extLst>
          </p:cNvPr>
          <p:cNvSpPr txBox="1"/>
          <p:nvPr/>
        </p:nvSpPr>
        <p:spPr>
          <a:xfrm>
            <a:off x="6920680" y="1454040"/>
            <a:ext cx="1774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Table </a:t>
            </a:r>
            <a:r>
              <a:rPr lang="sv-SE" dirty="0" err="1">
                <a:solidFill>
                  <a:schemeClr val="bg1"/>
                </a:solidFill>
              </a:rPr>
              <a:t>Apparel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Size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EB189-43E6-4E51-DFAA-165C1697C240}"/>
              </a:ext>
            </a:extLst>
          </p:cNvPr>
          <p:cNvSpPr/>
          <p:nvPr/>
        </p:nvSpPr>
        <p:spPr>
          <a:xfrm>
            <a:off x="9987482" y="2660073"/>
            <a:ext cx="1365838" cy="239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64BBA-856D-E953-4F92-1EC6A9B7FA1D}"/>
              </a:ext>
            </a:extLst>
          </p:cNvPr>
          <p:cNvSpPr txBox="1"/>
          <p:nvPr/>
        </p:nvSpPr>
        <p:spPr>
          <a:xfrm>
            <a:off x="9928107" y="1875815"/>
            <a:ext cx="1467606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Column</a:t>
            </a:r>
            <a:r>
              <a:rPr lang="sv-SE" dirty="0">
                <a:solidFill>
                  <a:schemeClr val="bg1"/>
                </a:solidFill>
              </a:rPr>
              <a:t> color Id</a:t>
            </a: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448C6EA9-A892-5122-748F-CC798E3162A1}"/>
              </a:ext>
            </a:extLst>
          </p:cNvPr>
          <p:cNvSpPr/>
          <p:nvPr/>
        </p:nvSpPr>
        <p:spPr>
          <a:xfrm rot="5400000">
            <a:off x="11272459" y="2191314"/>
            <a:ext cx="921390" cy="4943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78DFCF-7DD8-D79B-949F-950655479FCD}"/>
              </a:ext>
            </a:extLst>
          </p:cNvPr>
          <p:cNvSpPr txBox="1"/>
          <p:nvPr/>
        </p:nvSpPr>
        <p:spPr>
          <a:xfrm>
            <a:off x="8791531" y="5753458"/>
            <a:ext cx="87911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Relation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45FFAD-AA36-4DF1-2CF6-406F5678296D}"/>
              </a:ext>
            </a:extLst>
          </p:cNvPr>
          <p:cNvSpPr/>
          <p:nvPr/>
        </p:nvSpPr>
        <p:spPr>
          <a:xfrm>
            <a:off x="9725892" y="5118264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E3EC8-78A0-B3DE-CC00-7E6C3CDDBFE6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 flipH="1">
            <a:off x="9231086" y="5380968"/>
            <a:ext cx="534805" cy="3724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B04AD9A-388F-971A-1DD9-EF317BF59DF4}"/>
              </a:ext>
            </a:extLst>
          </p:cNvPr>
          <p:cNvSpPr/>
          <p:nvPr/>
        </p:nvSpPr>
        <p:spPr>
          <a:xfrm>
            <a:off x="8410473" y="3940629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C0C1C4-CFEB-4F81-854E-2778031073F5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8547040" y="4248406"/>
            <a:ext cx="566552" cy="15050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The Best Way to Learn SQL - Learn to code in 30 Days!">
            <a:extLst>
              <a:ext uri="{FF2B5EF4-FFF2-40B4-BE49-F238E27FC236}">
                <a16:creationId xmlns:a16="http://schemas.microsoft.com/office/drawing/2014/main" id="{6B621D9A-AEF7-8EC3-AA70-9382F8A2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26;p2">
            <a:extLst>
              <a:ext uri="{FF2B5EF4-FFF2-40B4-BE49-F238E27FC236}">
                <a16:creationId xmlns:a16="http://schemas.microsoft.com/office/drawing/2014/main" id="{8DD6A744-4822-08AD-BB65-7C0936FAF55D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FE7AB-B851-C07D-B873-3D1174805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62" y="613234"/>
            <a:ext cx="771647" cy="7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8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The Best Way to Learn SQL - Learn to code in 30 Days!">
            <a:extLst>
              <a:ext uri="{FF2B5EF4-FFF2-40B4-BE49-F238E27FC236}">
                <a16:creationId xmlns:a16="http://schemas.microsoft.com/office/drawing/2014/main" id="{432DAA5A-3895-79F7-7F4A-288A8280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icke-relationsdatabas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även känd som en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NoSQL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är en typ av databas som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använder den traditionella tabellstrukturerade uppbyggnaden med rader och kolumner.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Istället lagrar den data i olika format som: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okument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</a:t>
            </a:r>
            <a:r>
              <a:rPr lang="sv-SE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value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pairs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grafer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breda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Non Relation Database – No SQL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38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post kan ha olika attribut, och det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finns inget strikt schema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följa.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Icke-relationsdatabaser är mer flexibla när det gäller att hantera olika datastrukturer utan fördefinierade scheman.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3FD9DE2C-01D6-9D6D-26E4-DA2F4D18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235" y="442174"/>
            <a:ext cx="947738" cy="9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9240D9-2B35-5205-24FE-A65573DEA281}"/>
              </a:ext>
            </a:extLst>
          </p:cNvPr>
          <p:cNvSpPr txBox="1"/>
          <p:nvPr/>
        </p:nvSpPr>
        <p:spPr>
          <a:xfrm>
            <a:off x="7890273" y="5261737"/>
            <a:ext cx="3411416" cy="923330"/>
          </a:xfrm>
          <a:custGeom>
            <a:avLst/>
            <a:gdLst>
              <a:gd name="connsiteX0" fmla="*/ 0 w 3411416"/>
              <a:gd name="connsiteY0" fmla="*/ 0 h 923330"/>
              <a:gd name="connsiteX1" fmla="*/ 3411416 w 3411416"/>
              <a:gd name="connsiteY1" fmla="*/ 0 h 923330"/>
              <a:gd name="connsiteX2" fmla="*/ 3411416 w 3411416"/>
              <a:gd name="connsiteY2" fmla="*/ 923330 h 923330"/>
              <a:gd name="connsiteX3" fmla="*/ 0 w 3411416"/>
              <a:gd name="connsiteY3" fmla="*/ 923330 h 923330"/>
              <a:gd name="connsiteX4" fmla="*/ 0 w 3411416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923330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342924" y="370935"/>
                  <a:pt x="3347283" y="718843"/>
                  <a:pt x="3411416" y="923330"/>
                </a:cubicBezTo>
                <a:cubicBezTo>
                  <a:pt x="2216678" y="987837"/>
                  <a:pt x="369085" y="912345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3411416" h="923330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417926" y="163033"/>
                  <a:pt x="3388434" y="595431"/>
                  <a:pt x="3411416" y="923330"/>
                </a:cubicBezTo>
                <a:cubicBezTo>
                  <a:pt x="1737831" y="985651"/>
                  <a:pt x="945290" y="958838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SQL</a:t>
            </a: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förkortning för </a:t>
            </a: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 </a:t>
            </a:r>
            <a:r>
              <a:rPr lang="sv-SE" sz="20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sv-SE" sz="20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nly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SQL</a:t>
            </a:r>
            <a:endParaRPr lang="sv-SE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0999DFC-D2F1-6677-CFF7-1B436CB93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913" y="4860263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lagras i ett flexibelt format,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key-value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pairs,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graphs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etc.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Inget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fördefinierat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schema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möjliggör dynamiska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utvecklande datastrukturer.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Passar bra för scenarier där data är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ostrukturerad, och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tydligt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definierade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Skalbar 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hantera stora 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datamängder med hög prestanda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points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6" descr="The Best Way to Learn SQL - Learn to code in 30 Days!">
            <a:extLst>
              <a:ext uri="{FF2B5EF4-FFF2-40B4-BE49-F238E27FC236}">
                <a16:creationId xmlns:a16="http://schemas.microsoft.com/office/drawing/2014/main" id="{6B621D9A-AEF7-8EC3-AA70-9382F8A25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03DDC474-BF92-A4F9-AADB-DDE80619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235" y="442174"/>
            <a:ext cx="947738" cy="9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49AFA-7B92-90BD-E364-E4B211B4E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762" y="613234"/>
            <a:ext cx="771647" cy="7624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CC15BC-6688-190C-F5C2-E518BA451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988" y="1674860"/>
            <a:ext cx="2867425" cy="2067213"/>
          </a:xfrm>
          <a:prstGeom prst="rect">
            <a:avLst/>
          </a:prstGeom>
        </p:spPr>
      </p:pic>
      <p:pic>
        <p:nvPicPr>
          <p:cNvPr id="12296" name="Picture 8" descr="What Is a Graph in Math? Definition, Solved Examples, Facts">
            <a:extLst>
              <a:ext uri="{FF2B5EF4-FFF2-40B4-BE49-F238E27FC236}">
                <a16:creationId xmlns:a16="http://schemas.microsoft.com/office/drawing/2014/main" id="{F791B8F7-C277-F3F2-1A83-DCF776AD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88" y="3942920"/>
            <a:ext cx="3428249" cy="24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Key–value database - Wikipedia">
            <a:extLst>
              <a:ext uri="{FF2B5EF4-FFF2-40B4-BE49-F238E27FC236}">
                <a16:creationId xmlns:a16="http://schemas.microsoft.com/office/drawing/2014/main" id="{6FD88DAD-C095-2982-C101-C80B8C503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85" y="2689595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85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065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Microsoft SQL Server Logo Download - AI - All Vector Logo">
            <a:extLst>
              <a:ext uri="{FF2B5EF4-FFF2-40B4-BE49-F238E27FC236}">
                <a16:creationId xmlns:a16="http://schemas.microsoft.com/office/drawing/2014/main" id="{42D7F0EF-9E19-8598-D84F-870147CC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98" y="4697523"/>
            <a:ext cx="3047502" cy="16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79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Redis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MariaDB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MySQL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MS-SQL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några exempel på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source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management system (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DBMS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), men det finns många olika tillgängliga idag.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DBMS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vanligtvis sina egna unika funktioner och tillhörande verktyg och var och en har sitt eget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GUI.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MySQL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en GUI som heter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Workbench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MS-SQL har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SSMS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osv.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197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brukar generellt falla in i en av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två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kategorier: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relationella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icke-relationella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C38E92-9383-7C55-A4B4-544CBCC2C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26" y="3442408"/>
            <a:ext cx="2430903" cy="12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169DE91-561F-D90D-3895-CB6D8652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26" y="4967483"/>
            <a:ext cx="3047502" cy="8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is, original, wordmark, logo Icon in Devicon">
            <a:extLst>
              <a:ext uri="{FF2B5EF4-FFF2-40B4-BE49-F238E27FC236}">
                <a16:creationId xmlns:a16="http://schemas.microsoft.com/office/drawing/2014/main" id="{D6F11D25-9146-D25D-6181-5D4CCF44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156" y="3590137"/>
            <a:ext cx="1257005" cy="125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3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ny Tools-foton och fler bilder på Arbetsverktyg - Arbetsverktyg,  Verktygslåda, Mekaniker - iStock">
            <a:extLst>
              <a:ext uri="{FF2B5EF4-FFF2-40B4-BE49-F238E27FC236}">
                <a16:creationId xmlns:a16="http://schemas.microsoft.com/office/drawing/2014/main" id="{0EEC7EEB-4C10-02C4-717F-99818311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96" y="3909314"/>
            <a:ext cx="4971803" cy="29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8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…En programvara som används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och hantera databaser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fungerar som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mellanhand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mellan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användaren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DBMS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erbjuder verktyg och funktioner som gör det möjligt att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manipulera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på ett strukturerat och effektivt sätt.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387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DBMS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hanterar uppgifter som att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definiera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deras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infoga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uppdatera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bort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utföra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frågor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hämta specifik information och utföra avancerade operationer som att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sammanfatta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rapporter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32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DBeaver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en populär öppen källkods universal databashanteringsverktyg.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utformat för att tillhandahålla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200" b="1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GUI</a:t>
            </a:r>
            <a:r>
              <a:rPr lang="sv-SE" sz="22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med </a:t>
            </a:r>
            <a:r>
              <a:rPr lang="sv-SE" sz="2200" b="1" i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</a:t>
            </a:r>
            <a:r>
              <a:rPr lang="sv-SE" sz="22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b="1" i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DBMS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2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vilket underlättar för användare att skapa, redigera, hantera och fråga databaser.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DBeaver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stödjer ett brett utbud av databassystem, inklusive relationsdatabaser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SQL</a:t>
            </a:r>
            <a:r>
              <a:rPr lang="sv-SE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</a:t>
            </a:r>
            <a:r>
              <a:rPr lang="sv-SE" sz="22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MySQL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PostgreSQL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Oracle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Microsoft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Server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SQLite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många andra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2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2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NoSQL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 </a:t>
            </a:r>
            <a:r>
              <a:rPr lang="sv-SE" sz="22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MongoDB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2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Cassandra</a:t>
            </a:r>
            <a:r>
              <a:rPr lang="sv-SE" sz="22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Dbeaver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487893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Beaver PRO | One tool for all data sources">
            <a:extLst>
              <a:ext uri="{FF2B5EF4-FFF2-40B4-BE49-F238E27FC236}">
                <a16:creationId xmlns:a16="http://schemas.microsoft.com/office/drawing/2014/main" id="{995651DD-0BF2-7EE1-CF04-80DE741AC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90" y="1211807"/>
            <a:ext cx="4011032" cy="15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Microsoft SQL Server Logo Download - AI - All Vector Logo">
            <a:extLst>
              <a:ext uri="{FF2B5EF4-FFF2-40B4-BE49-F238E27FC236}">
                <a16:creationId xmlns:a16="http://schemas.microsoft.com/office/drawing/2014/main" id="{38D0E9AB-696F-0E79-87F8-60FC4601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98" y="4610433"/>
            <a:ext cx="3047502" cy="16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EB39C79-C413-E2F9-9E57-7C6310D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26" y="3355318"/>
            <a:ext cx="2430903" cy="12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36F18787-42AA-E12F-2434-B8C97FEA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626" y="4880393"/>
            <a:ext cx="3047502" cy="8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dis, original, wordmark, logo Icon in Devicon">
            <a:extLst>
              <a:ext uri="{FF2B5EF4-FFF2-40B4-BE49-F238E27FC236}">
                <a16:creationId xmlns:a16="http://schemas.microsoft.com/office/drawing/2014/main" id="{A043FC62-D86F-841C-FE5E-3368C526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156" y="3503047"/>
            <a:ext cx="1257005" cy="125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B7F2A5A-42A6-BEEB-4824-BDA3A297E7FB}"/>
              </a:ext>
            </a:extLst>
          </p:cNvPr>
          <p:cNvSpPr/>
          <p:nvPr/>
        </p:nvSpPr>
        <p:spPr>
          <a:xfrm rot="6356053">
            <a:off x="8371054" y="3581390"/>
            <a:ext cx="2529664" cy="425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875D403-8D89-3749-453A-889E6ECF979E}"/>
              </a:ext>
            </a:extLst>
          </p:cNvPr>
          <p:cNvSpPr/>
          <p:nvPr/>
        </p:nvSpPr>
        <p:spPr>
          <a:xfrm rot="5400000">
            <a:off x="7435125" y="3142632"/>
            <a:ext cx="963912" cy="425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56286BE-CE55-3F9D-5C68-46688D9BA6B2}"/>
              </a:ext>
            </a:extLst>
          </p:cNvPr>
          <p:cNvSpPr/>
          <p:nvPr/>
        </p:nvSpPr>
        <p:spPr>
          <a:xfrm rot="4162678">
            <a:off x="10269507" y="2751277"/>
            <a:ext cx="821923" cy="425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60804C1C-FAA9-2A21-AFAB-CBEE8A3F8667}"/>
              </a:ext>
            </a:extLst>
          </p:cNvPr>
          <p:cNvSpPr/>
          <p:nvPr/>
        </p:nvSpPr>
        <p:spPr>
          <a:xfrm rot="10800000">
            <a:off x="11183070" y="2710496"/>
            <a:ext cx="879083" cy="2960914"/>
          </a:xfrm>
          <a:prstGeom prst="bentArrow">
            <a:avLst>
              <a:gd name="adj1" fmla="val 24009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pic>
        <p:nvPicPr>
          <p:cNvPr id="15" name="Picture 2" descr="This Week: Reminder —">
            <a:extLst>
              <a:ext uri="{FF2B5EF4-FFF2-40B4-BE49-F238E27FC236}">
                <a16:creationId xmlns:a16="http://schemas.microsoft.com/office/drawing/2014/main" id="{7931E912-490C-E271-590B-A31B604F7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3" y="259977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This Week: Reminder —">
            <a:extLst>
              <a:ext uri="{FF2B5EF4-FFF2-40B4-BE49-F238E27FC236}">
                <a16:creationId xmlns:a16="http://schemas.microsoft.com/office/drawing/2014/main" id="{BA419032-C542-7080-3908-0D65A37D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60815" y="261165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. Download Button. Illustration, data. 562163 Vector Art at Vecteezy">
            <a:hlinkClick r:id="rId9"/>
            <a:extLst>
              <a:ext uri="{FF2B5EF4-FFF2-40B4-BE49-F238E27FC236}">
                <a16:creationId xmlns:a16="http://schemas.microsoft.com/office/drawing/2014/main" id="{7F9D399A-41EC-3AB0-B608-4CD32D1B4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491" y="80799"/>
            <a:ext cx="2899954" cy="100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oogle Shape;481;p21">
            <a:extLst>
              <a:ext uri="{FF2B5EF4-FFF2-40B4-BE49-F238E27FC236}">
                <a16:creationId xmlns:a16="http://schemas.microsoft.com/office/drawing/2014/main" id="{607C7AE3-B9B7-D74D-7C94-9DEDE46C23D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3AE2910C-0151-A055-778F-44343D0E3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959" y="5940681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FEA4A19-AAD3-AFEE-85AF-94CA13392ECC}"/>
              </a:ext>
            </a:extLst>
          </p:cNvPr>
          <p:cNvSpPr txBox="1"/>
          <p:nvPr/>
        </p:nvSpPr>
        <p:spPr>
          <a:xfrm>
            <a:off x="7887208" y="5975429"/>
            <a:ext cx="1343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9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 descr="Should You Hire Male House Cleaners? | How to start a residential cleaning  business">
            <a:extLst>
              <a:ext uri="{FF2B5EF4-FFF2-40B4-BE49-F238E27FC236}">
                <a16:creationId xmlns:a16="http://schemas.microsoft.com/office/drawing/2014/main" id="{E0350921-933B-009C-D549-2620752C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9" y="4564379"/>
            <a:ext cx="1284241" cy="229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The Benefits of Hiring a House Cleaning Services - July - 2023">
            <a:extLst>
              <a:ext uri="{FF2B5EF4-FFF2-40B4-BE49-F238E27FC236}">
                <a16:creationId xmlns:a16="http://schemas.microsoft.com/office/drawing/2014/main" id="{E84C8B1E-142C-53AC-5DCE-B545D2101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4483727"/>
            <a:ext cx="2537180" cy="23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Hushållsarbete…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019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374;gdb9646ebe9_0_0"/>
          <p:cNvSpPr/>
          <p:nvPr/>
        </p:nvSpPr>
        <p:spPr>
          <a:xfrm>
            <a:off x="513000" y="672120"/>
            <a:ext cx="8684280" cy="114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Varför inte </a:t>
            </a:r>
            <a:r>
              <a:rPr lang="sv-SE" sz="4400" b="1" strike="noStrike" spc="-1" dirty="0">
                <a:solidFill>
                  <a:srgbClr val="1D9A78"/>
                </a:solidFill>
                <a:latin typeface="Calibri"/>
                <a:ea typeface="Calibri"/>
              </a:rPr>
              <a:t>en</a:t>
            </a: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 fil bara?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97" name="Google Shape;377;gdb9646ebe9_0_0"/>
          <p:cNvSpPr/>
          <p:nvPr/>
        </p:nvSpPr>
        <p:spPr>
          <a:xfrm>
            <a:off x="672120" y="4987080"/>
            <a:ext cx="1317600" cy="28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398751" y="1877993"/>
            <a:ext cx="11675160" cy="4426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r>
              <a:rPr lang="sv-SE" sz="2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DBMS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är optimerade att hantera tex:</a:t>
            </a:r>
            <a:endParaRPr lang="sv-SE" sz="28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Många samtidiga användare</a:t>
            </a:r>
            <a:endParaRPr lang="sv-SE" sz="28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Backup</a:t>
            </a:r>
            <a:endParaRPr lang="sv-SE" sz="28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Ändringar i metadata (nya kolumner osv.)</a:t>
            </a:r>
            <a:endParaRPr lang="sv-SE" sz="28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Prestanda (stora datamängder)</a:t>
            </a:r>
          </a:p>
          <a:p>
            <a:pPr marL="216000" indent="-2149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spc="-1" dirty="0">
                <a:solidFill>
                  <a:srgbClr val="000000"/>
                </a:solidFill>
                <a:latin typeface="Calibri"/>
                <a:ea typeface="Calibri"/>
              </a:rPr>
              <a:t> Det är bra att delegera. SQL är mycket snabb att hantera stora datamängder</a:t>
            </a:r>
            <a:endParaRPr lang="sv-SE" sz="28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sv-SE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En databas är också oftast bra på att skapa rapporter osv. </a:t>
            </a:r>
          </a:p>
          <a:p>
            <a:pPr marL="108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45000"/>
            </a:pPr>
            <a:r>
              <a:rPr lang="sv-SE" sz="2800" spc="-1" dirty="0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lang="sv-SE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(frågehantering – ex SQL)</a:t>
            </a:r>
            <a:endParaRPr lang="sv-SE" sz="2800" b="0" strike="noStrike" spc="-1" dirty="0"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sv-SE" sz="2800" b="0" strike="noStrike" spc="-1" dirty="0">
              <a:latin typeface="Arial"/>
            </a:endParaRPr>
          </a:p>
        </p:txBody>
      </p:sp>
      <p:pic>
        <p:nvPicPr>
          <p:cNvPr id="2" name="Picture 2" descr="SQL Server Management Studio (SSMS) | How to Install SSMS | Edureka">
            <a:extLst>
              <a:ext uri="{FF2B5EF4-FFF2-40B4-BE49-F238E27FC236}">
                <a16:creationId xmlns:a16="http://schemas.microsoft.com/office/drawing/2014/main" id="{EA038B4A-329F-ABEA-1F4A-41D31B091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710" y="553916"/>
            <a:ext cx="2326539" cy="23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2E0B79-ACAD-11D3-7A82-587A26DC5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51" y="2388891"/>
            <a:ext cx="337129" cy="4411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197D0C-BE3C-EBC6-61A0-6565E69FE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50" y="2890838"/>
            <a:ext cx="337129" cy="44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D39F9-382C-0E1A-12FB-AB86DDCD7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49" y="3371290"/>
            <a:ext cx="337129" cy="441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C4762-B172-FA81-2E73-A52C75855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32" y="3831616"/>
            <a:ext cx="337129" cy="441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46D0C-8F69-188E-365C-C4C62B32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32" y="4315707"/>
            <a:ext cx="337129" cy="441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7582CF-6567-8515-9B2B-BF32965B8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31" y="4802140"/>
            <a:ext cx="337129" cy="441119"/>
          </a:xfrm>
          <a:prstGeom prst="rect">
            <a:avLst/>
          </a:prstGeom>
        </p:spPr>
      </p:pic>
      <p:pic>
        <p:nvPicPr>
          <p:cNvPr id="9" name="Google Shape;481;p21">
            <a:extLst>
              <a:ext uri="{FF2B5EF4-FFF2-40B4-BE49-F238E27FC236}">
                <a16:creationId xmlns:a16="http://schemas.microsoft.com/office/drawing/2014/main" id="{CB16133C-0C80-26D8-AD52-16F13486B76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82;p21">
            <a:extLst>
              <a:ext uri="{FF2B5EF4-FFF2-40B4-BE49-F238E27FC236}">
                <a16:creationId xmlns:a16="http://schemas.microsoft.com/office/drawing/2014/main" id="{F3113A22-FE28-1F0E-A189-0D71D397165B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Northwind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803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y Tools-foton och fler bilder på Arbetsverktyg - Arbetsverktyg,  Verktygslåda, Mekaniker - iStock">
            <a:extLst>
              <a:ext uri="{FF2B5EF4-FFF2-40B4-BE49-F238E27FC236}">
                <a16:creationId xmlns:a16="http://schemas.microsoft.com/office/drawing/2014/main" id="{568AE11D-750F-3F14-DB96-006110CA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96" y="3909314"/>
            <a:ext cx="4971803" cy="29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374;gdb9646ebe9_0_8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Northwind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55" name="Google Shape;377;gdb9646ebe9_0_8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58" name="Google Shape;380;gdb9646ebe9_0_8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9CD09BD-EEB1-4569-A0C3-A04C134DB82B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22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13001" y="1666080"/>
            <a:ext cx="11441039" cy="39871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Northwind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databasen har varit mycket använd som ett verktyg för inlärning och övning av SQL-frågor, databasdesign och andra databasrelaterade uppgifter. </a:t>
            </a:r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används ofta i handledningar och kurser för att lära ut begrepp som sammanfogningar (</a:t>
            </a:r>
            <a:r>
              <a:rPr lang="sv-SE" sz="24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joins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dataselektion och grundläggande databasoperationer.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 skapades ursprungligen av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användes i deras tidigare dokumentation. </a:t>
            </a:r>
            <a:r>
              <a:rPr lang="sv-SE" sz="2400" b="1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Northwind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databasen representerar ett fiktivt företag vid namn </a:t>
            </a:r>
            <a:r>
              <a:rPr lang="sv-SE" sz="240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Northwind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Traders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säljer produkter till kunder i olika regioner.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lang="sv-SE" sz="24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1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tittar på denna databas tillsammans…</a:t>
            </a:r>
            <a:endParaRPr lang="sv-S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v-SE" sz="2400" b="1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sv-SE" sz="24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sv-SE" sz="24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Northwind</a:t>
            </a:r>
            <a:r>
              <a:rPr lang="sv-SE" sz="24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(kör denna script i </a:t>
            </a:r>
            <a:r>
              <a:rPr lang="sv-SE" sz="24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SSMS</a:t>
            </a:r>
            <a:r>
              <a:rPr lang="sv-SE" sz="24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sv-SE" sz="1800" b="0" strike="noStrike" spc="-1" dirty="0">
              <a:latin typeface="Arial"/>
            </a:endParaRPr>
          </a:p>
        </p:txBody>
      </p:sp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6BD36A82-48C0-9F5F-D3FB-7C79C5900B6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08CB4A-F4E5-69D5-DEB8-062FCE06CE10}"/>
              </a:ext>
            </a:extLst>
          </p:cNvPr>
          <p:cNvGrpSpPr/>
          <p:nvPr/>
        </p:nvGrpSpPr>
        <p:grpSpPr>
          <a:xfrm>
            <a:off x="9947972" y="90845"/>
            <a:ext cx="2149026" cy="1419655"/>
            <a:chOff x="732205" y="3863681"/>
            <a:chExt cx="2149026" cy="14196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7DE26-E07F-C518-88CC-53D4E585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205" y="3863681"/>
              <a:ext cx="2149026" cy="11888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79849-7789-5EA9-14D5-DCA1EB538C02}"/>
                </a:ext>
              </a:extLst>
            </p:cNvPr>
            <p:cNvSpPr txBox="1"/>
            <p:nvPr/>
          </p:nvSpPr>
          <p:spPr>
            <a:xfrm>
              <a:off x="732205" y="4821671"/>
              <a:ext cx="1565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2400" b="1" dirty="0" err="1">
                  <a:solidFill>
                    <a:srgbClr val="315992"/>
                  </a:solidFill>
                </a:rPr>
                <a:t>Northwind</a:t>
              </a:r>
              <a:endParaRPr lang="sv-SE" sz="2400" b="1" dirty="0">
                <a:solidFill>
                  <a:srgbClr val="315992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7EFB2F-54AA-64E3-C068-D1A632C3E512}"/>
              </a:ext>
            </a:extLst>
          </p:cNvPr>
          <p:cNvSpPr txBox="1"/>
          <p:nvPr/>
        </p:nvSpPr>
        <p:spPr>
          <a:xfrm>
            <a:off x="817609" y="5653261"/>
            <a:ext cx="7400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b="0" strike="noStrike" spc="-1" dirty="0">
                <a:latin typeface="Arial"/>
                <a:hlinkClick r:id="rId5"/>
              </a:rPr>
              <a:t>https://gist.github.com/RichardChalk/547cab55cbf365840a68bde4729d4e5c</a:t>
            </a:r>
            <a:endParaRPr lang="sv-SE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DF5FC-31D7-3381-88B4-5D4BA1BD3BC1}"/>
              </a:ext>
            </a:extLst>
          </p:cNvPr>
          <p:cNvSpPr txBox="1"/>
          <p:nvPr/>
        </p:nvSpPr>
        <p:spPr>
          <a:xfrm>
            <a:off x="6587737" y="4640735"/>
            <a:ext cx="1718081" cy="923330"/>
          </a:xfrm>
          <a:custGeom>
            <a:avLst/>
            <a:gdLst>
              <a:gd name="connsiteX0" fmla="*/ 0 w 1718081"/>
              <a:gd name="connsiteY0" fmla="*/ 0 h 923330"/>
              <a:gd name="connsiteX1" fmla="*/ 1718081 w 1718081"/>
              <a:gd name="connsiteY1" fmla="*/ 0 h 923330"/>
              <a:gd name="connsiteX2" fmla="*/ 1718081 w 1718081"/>
              <a:gd name="connsiteY2" fmla="*/ 923330 h 923330"/>
              <a:gd name="connsiteX3" fmla="*/ 0 w 1718081"/>
              <a:gd name="connsiteY3" fmla="*/ 923330 h 923330"/>
              <a:gd name="connsiteX4" fmla="*/ 0 w 171808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081" h="923330" fill="none" extrusionOk="0">
                <a:moveTo>
                  <a:pt x="0" y="0"/>
                </a:moveTo>
                <a:cubicBezTo>
                  <a:pt x="535309" y="72399"/>
                  <a:pt x="1379884" y="-49796"/>
                  <a:pt x="1718081" y="0"/>
                </a:cubicBezTo>
                <a:cubicBezTo>
                  <a:pt x="1649589" y="370935"/>
                  <a:pt x="1653948" y="718843"/>
                  <a:pt x="1718081" y="923330"/>
                </a:cubicBezTo>
                <a:cubicBezTo>
                  <a:pt x="1453255" y="1021884"/>
                  <a:pt x="175526" y="916770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1718081" h="923330" stroke="0" extrusionOk="0">
                <a:moveTo>
                  <a:pt x="0" y="0"/>
                </a:moveTo>
                <a:cubicBezTo>
                  <a:pt x="375903" y="-12844"/>
                  <a:pt x="969642" y="99280"/>
                  <a:pt x="1718081" y="0"/>
                </a:cubicBezTo>
                <a:cubicBezTo>
                  <a:pt x="1724591" y="163033"/>
                  <a:pt x="1695099" y="595431"/>
                  <a:pt x="1718081" y="923330"/>
                </a:cubicBezTo>
                <a:cubicBezTo>
                  <a:pt x="1449453" y="913482"/>
                  <a:pt x="696509" y="815771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VIKTIGT!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anteckningar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C81842B-817A-CAEC-9827-4D8C753AF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210" y="4239261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3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Vad är Databas Modellering?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04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Building model airplanes | FineScale Modeler Magazine">
            <a:extLst>
              <a:ext uri="{FF2B5EF4-FFF2-40B4-BE49-F238E27FC236}">
                <a16:creationId xmlns:a16="http://schemas.microsoft.com/office/drawing/2014/main" id="{D0C1A8A2-86F1-D3C1-A20B-F552467B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91" y="219696"/>
            <a:ext cx="2738539" cy="198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 modellering är processen att skapa en design för en databas.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handlar om att bestämma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organisationen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data som ska lagras i en databas.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Databasmodellen fungerar som en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blueprint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hur data ska organiseras och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relateras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varandra inom en databas.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Modellering?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518577" y="1885898"/>
            <a:ext cx="5680372" cy="4372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modellera en databas måste man först förstå vilken typ av data som behöver lagras och hur den är relaterad till varandra.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innebär att identifiera de olika enheterna (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entiteter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i systemet och deras attribut. En entitet kan vara något som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kund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produkt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4" name="Picture 8" descr="Aircraft Blueprint bilder – Bläddra bland 3,983 stockfoton, vektorer och  videor | Adobe Stock">
            <a:extLst>
              <a:ext uri="{FF2B5EF4-FFF2-40B4-BE49-F238E27FC236}">
                <a16:creationId xmlns:a16="http://schemas.microsoft.com/office/drawing/2014/main" id="{E9C0AFA3-CDD9-FABC-D6F4-9657906CC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108" y="457200"/>
            <a:ext cx="2290860" cy="1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54E1433-9448-BC7C-D085-CDE9355CC0FC}"/>
              </a:ext>
            </a:extLst>
          </p:cNvPr>
          <p:cNvSpPr/>
          <p:nvPr/>
        </p:nvSpPr>
        <p:spPr>
          <a:xfrm>
            <a:off x="9132126" y="980120"/>
            <a:ext cx="558141" cy="3261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0027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 att ha identifierat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entiteterna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(tabeller)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attributen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(kolumner)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behöver man etablera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mellan dem.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exempel kan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kund ha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flera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ordrar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(1 to many), och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order kan ha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flera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produkter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(1 to many).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relationer hjälper till att organisera och koppla samman data på ett meningsfullt sätt.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Modellering?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2859681"/>
            <a:ext cx="5680372" cy="181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Databasmodellering innefattar också att bestämma vilka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primary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foreign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behövs för att unikt identifiera och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koppla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entiteterna.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 descr="Difference between ER Model and RDBMS - GeeksforGeeks">
            <a:extLst>
              <a:ext uri="{FF2B5EF4-FFF2-40B4-BE49-F238E27FC236}">
                <a16:creationId xmlns:a16="http://schemas.microsoft.com/office/drawing/2014/main" id="{055945E1-14EC-EAD6-D8C2-7D703E28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8" y="1028428"/>
            <a:ext cx="4470378" cy="17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F9B41-6D8A-DB4A-8319-F82DB876C425}"/>
              </a:ext>
            </a:extLst>
          </p:cNvPr>
          <p:cNvSpPr txBox="1"/>
          <p:nvPr/>
        </p:nvSpPr>
        <p:spPr>
          <a:xfrm>
            <a:off x="7515550" y="5124174"/>
            <a:ext cx="3411416" cy="1169551"/>
          </a:xfrm>
          <a:custGeom>
            <a:avLst/>
            <a:gdLst>
              <a:gd name="connsiteX0" fmla="*/ 0 w 3411416"/>
              <a:gd name="connsiteY0" fmla="*/ 0 h 1169551"/>
              <a:gd name="connsiteX1" fmla="*/ 3411416 w 3411416"/>
              <a:gd name="connsiteY1" fmla="*/ 0 h 1169551"/>
              <a:gd name="connsiteX2" fmla="*/ 3411416 w 3411416"/>
              <a:gd name="connsiteY2" fmla="*/ 1169551 h 1169551"/>
              <a:gd name="connsiteX3" fmla="*/ 0 w 3411416"/>
              <a:gd name="connsiteY3" fmla="*/ 1169551 h 1169551"/>
              <a:gd name="connsiteX4" fmla="*/ 0 w 3411416"/>
              <a:gd name="connsiteY4" fmla="*/ 0 h 1169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416" h="1169551" fill="none" extrusionOk="0">
                <a:moveTo>
                  <a:pt x="0" y="0"/>
                </a:moveTo>
                <a:cubicBezTo>
                  <a:pt x="771314" y="102978"/>
                  <a:pt x="2102983" y="101137"/>
                  <a:pt x="3411416" y="0"/>
                </a:cubicBezTo>
                <a:cubicBezTo>
                  <a:pt x="3496935" y="176666"/>
                  <a:pt x="3479522" y="671823"/>
                  <a:pt x="3411416" y="1169551"/>
                </a:cubicBezTo>
                <a:cubicBezTo>
                  <a:pt x="2216678" y="1234058"/>
                  <a:pt x="369085" y="1158566"/>
                  <a:pt x="0" y="1169551"/>
                </a:cubicBezTo>
                <a:cubicBezTo>
                  <a:pt x="70022" y="760078"/>
                  <a:pt x="-3199" y="153897"/>
                  <a:pt x="0" y="0"/>
                </a:cubicBezTo>
                <a:close/>
              </a:path>
              <a:path w="3411416" h="1169551" stroke="0" extrusionOk="0">
                <a:moveTo>
                  <a:pt x="0" y="0"/>
                </a:moveTo>
                <a:cubicBezTo>
                  <a:pt x="1351612" y="-951"/>
                  <a:pt x="1983272" y="36535"/>
                  <a:pt x="3411416" y="0"/>
                </a:cubicBezTo>
                <a:cubicBezTo>
                  <a:pt x="3361957" y="287067"/>
                  <a:pt x="3410208" y="842724"/>
                  <a:pt x="3411416" y="1169551"/>
                </a:cubicBezTo>
                <a:cubicBezTo>
                  <a:pt x="1737831" y="1231872"/>
                  <a:pt x="945290" y="1205059"/>
                  <a:pt x="0" y="1169551"/>
                </a:cubicBezTo>
                <a:cubicBezTo>
                  <a:pt x="81356" y="978061"/>
                  <a:pt x="81762" y="5213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1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Primary </a:t>
            </a:r>
            <a:r>
              <a:rPr lang="sv-SE" sz="1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keys</a:t>
            </a:r>
            <a:r>
              <a:rPr lang="sv-SE" sz="1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</a:t>
            </a:r>
            <a:r>
              <a:rPr lang="sv-SE" sz="1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unika identifikatorer för varje entitet (table)</a:t>
            </a:r>
            <a:r>
              <a:rPr lang="sv-SE" sz="1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1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Foreign</a:t>
            </a:r>
            <a:r>
              <a:rPr lang="sv-SE" sz="1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1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keys</a:t>
            </a:r>
            <a:r>
              <a:rPr lang="sv-SE" sz="1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används för att </a:t>
            </a:r>
            <a:r>
              <a:rPr lang="sv-SE" sz="1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relationer mellan entiteter</a:t>
            </a:r>
            <a:r>
              <a:rPr lang="sv-SE" sz="1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3C5FBFE-F676-D0E0-4EF8-4B4EF18CA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90" y="4722700"/>
            <a:ext cx="713060" cy="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5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C8F5C3-7A84-9239-CAF0-C9304FECCFEA}"/>
              </a:ext>
            </a:extLst>
          </p:cNvPr>
          <p:cNvCxnSpPr/>
          <p:nvPr/>
        </p:nvCxnSpPr>
        <p:spPr>
          <a:xfrm>
            <a:off x="10698658" y="605642"/>
            <a:ext cx="381020" cy="6242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7E308F-E926-2336-8970-39BFCE97C53D}"/>
              </a:ext>
            </a:extLst>
          </p:cNvPr>
          <p:cNvCxnSpPr>
            <a:cxnSpLocks/>
          </p:cNvCxnSpPr>
          <p:nvPr/>
        </p:nvCxnSpPr>
        <p:spPr>
          <a:xfrm flipH="1">
            <a:off x="11079678" y="624267"/>
            <a:ext cx="458075" cy="6428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konceptuell representation eller abstraktion av data och dess relationer inom ett databassystem.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definierar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begränsningarna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semantiken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dataelementen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hur de relaterar till varandra.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A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nvänds för att ge en tydlig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plan av data/organisation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Information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909656"/>
            <a:ext cx="5680372" cy="436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Några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exempel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olika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information models: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en-US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Entity-Relationship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Model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(ER Model):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en-US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Relational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Model: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en-US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Object-Oriented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Model: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en-US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Hierarchical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Model: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</a:t>
            </a:r>
            <a:r>
              <a:rPr lang="en-US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Network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Model: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 </a:t>
            </a:r>
            <a:r>
              <a:rPr lang="en-US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Semantic</a:t>
            </a:r>
            <a:r>
              <a:rPr lang="en-US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Model:</a:t>
            </a: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3E8D789-5E29-5DC4-0A23-A38820FC2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713" y="198655"/>
            <a:ext cx="713060" cy="71306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8EB8FA68-6D5A-85BB-0B08-4BDCAC6DF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80" y="198655"/>
            <a:ext cx="713060" cy="71306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EA2AEF8-69F8-2443-2B34-0CFBBD040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58" y="961035"/>
            <a:ext cx="713060" cy="713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3D2CF-5DF4-7D19-A924-0A161976C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74" y="5396081"/>
            <a:ext cx="853514" cy="8763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58B2A3-763D-B022-BAE7-A282E0052915}"/>
              </a:ext>
            </a:extLst>
          </p:cNvPr>
          <p:cNvSpPr txBox="1"/>
          <p:nvPr/>
        </p:nvSpPr>
        <p:spPr>
          <a:xfrm>
            <a:off x="7268103" y="918273"/>
            <a:ext cx="1881030" cy="738664"/>
          </a:xfrm>
          <a:custGeom>
            <a:avLst/>
            <a:gdLst>
              <a:gd name="connsiteX0" fmla="*/ 0 w 1881030"/>
              <a:gd name="connsiteY0" fmla="*/ 0 h 738664"/>
              <a:gd name="connsiteX1" fmla="*/ 1881030 w 1881030"/>
              <a:gd name="connsiteY1" fmla="*/ 0 h 738664"/>
              <a:gd name="connsiteX2" fmla="*/ 1881030 w 1881030"/>
              <a:gd name="connsiteY2" fmla="*/ 738664 h 738664"/>
              <a:gd name="connsiteX3" fmla="*/ 0 w 1881030"/>
              <a:gd name="connsiteY3" fmla="*/ 738664 h 738664"/>
              <a:gd name="connsiteX4" fmla="*/ 0 w 1881030"/>
              <a:gd name="connsiteY4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1030" h="738664" fill="none" extrusionOk="0">
                <a:moveTo>
                  <a:pt x="0" y="0"/>
                </a:moveTo>
                <a:cubicBezTo>
                  <a:pt x="559196" y="-1104"/>
                  <a:pt x="1408194" y="-37245"/>
                  <a:pt x="1881030" y="0"/>
                </a:cubicBezTo>
                <a:cubicBezTo>
                  <a:pt x="1829158" y="350324"/>
                  <a:pt x="1933237" y="477015"/>
                  <a:pt x="1881030" y="738664"/>
                </a:cubicBezTo>
                <a:cubicBezTo>
                  <a:pt x="1079749" y="748598"/>
                  <a:pt x="399407" y="798418"/>
                  <a:pt x="0" y="738664"/>
                </a:cubicBezTo>
                <a:cubicBezTo>
                  <a:pt x="42305" y="378171"/>
                  <a:pt x="35307" y="264282"/>
                  <a:pt x="0" y="0"/>
                </a:cubicBezTo>
                <a:close/>
              </a:path>
              <a:path w="1881030" h="738664" stroke="0" extrusionOk="0">
                <a:moveTo>
                  <a:pt x="0" y="0"/>
                </a:moveTo>
                <a:cubicBezTo>
                  <a:pt x="664291" y="62753"/>
                  <a:pt x="1513042" y="71395"/>
                  <a:pt x="1881030" y="0"/>
                </a:cubicBezTo>
                <a:cubicBezTo>
                  <a:pt x="1904160" y="217702"/>
                  <a:pt x="1874668" y="428383"/>
                  <a:pt x="1881030" y="738664"/>
                </a:cubicBezTo>
                <a:cubicBezTo>
                  <a:pt x="1221506" y="676803"/>
                  <a:pt x="237586" y="892438"/>
                  <a:pt x="0" y="738664"/>
                </a:cubicBezTo>
                <a:cubicBezTo>
                  <a:pt x="-24482" y="491940"/>
                  <a:pt x="20768" y="28661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 om 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modellen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på nästa </a:t>
            </a:r>
            <a:r>
              <a:rPr lang="sv-S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E8A05B-BD5B-BB49-060A-85FF70CD7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376" y="260629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9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vanlig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information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model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databasmodellering är att använda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Entity-Relationship-modellen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(ER-modellen).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en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visuell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representationsteknik som använder sig av diagram för att illustrera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entiteter (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tables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attribut (kolumner)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en databas.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4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Entity-Relationship </a:t>
            </a:r>
            <a:r>
              <a:rPr lang="sv-SE" sz="4400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model</a:t>
            </a:r>
            <a:endParaRPr sz="440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80676A-BED3-E8DD-082C-A853AFB3DB16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Entity Relationship (ER) Diagram Model with DBMS Example">
            <a:extLst>
              <a:ext uri="{FF2B5EF4-FFF2-40B4-BE49-F238E27FC236}">
                <a16:creationId xmlns:a16="http://schemas.microsoft.com/office/drawing/2014/main" id="{BC72405F-C3DC-0ECA-5B54-F568DA8AE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86" y="1707112"/>
            <a:ext cx="48006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8B9EB27-C940-56A4-982E-37C9FCDC511A}"/>
              </a:ext>
            </a:extLst>
          </p:cNvPr>
          <p:cNvSpPr/>
          <p:nvPr/>
        </p:nvSpPr>
        <p:spPr>
          <a:xfrm>
            <a:off x="6932554" y="1761191"/>
            <a:ext cx="1733798" cy="14807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4839-2ED4-A992-F16F-D11B75DFB902}"/>
              </a:ext>
            </a:extLst>
          </p:cNvPr>
          <p:cNvSpPr txBox="1"/>
          <p:nvPr/>
        </p:nvSpPr>
        <p:spPr>
          <a:xfrm>
            <a:off x="6920680" y="1454040"/>
            <a:ext cx="177480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Table </a:t>
            </a:r>
            <a:r>
              <a:rPr lang="sv-SE" dirty="0" err="1">
                <a:solidFill>
                  <a:schemeClr val="bg1"/>
                </a:solidFill>
              </a:rPr>
              <a:t>Apparel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Size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D7101C-E4FF-9C16-0FD9-7D53FC89F574}"/>
              </a:ext>
            </a:extLst>
          </p:cNvPr>
          <p:cNvSpPr/>
          <p:nvPr/>
        </p:nvSpPr>
        <p:spPr>
          <a:xfrm>
            <a:off x="9987482" y="2660073"/>
            <a:ext cx="1365838" cy="2391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683A7-12BD-B815-77A7-CE81D78664F6}"/>
              </a:ext>
            </a:extLst>
          </p:cNvPr>
          <p:cNvSpPr txBox="1"/>
          <p:nvPr/>
        </p:nvSpPr>
        <p:spPr>
          <a:xfrm>
            <a:off x="9928107" y="1875815"/>
            <a:ext cx="1467606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Column</a:t>
            </a:r>
            <a:r>
              <a:rPr lang="sv-SE" dirty="0">
                <a:solidFill>
                  <a:schemeClr val="bg1"/>
                </a:solidFill>
              </a:rPr>
              <a:t> color Id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F024061A-DFA5-6A5C-710E-9215E703EFD7}"/>
              </a:ext>
            </a:extLst>
          </p:cNvPr>
          <p:cNvSpPr/>
          <p:nvPr/>
        </p:nvSpPr>
        <p:spPr>
          <a:xfrm rot="5400000">
            <a:off x="11272459" y="2191314"/>
            <a:ext cx="921390" cy="49436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015434-CB05-D7A0-6831-BCE1A2B44E3F}"/>
              </a:ext>
            </a:extLst>
          </p:cNvPr>
          <p:cNvSpPr txBox="1"/>
          <p:nvPr/>
        </p:nvSpPr>
        <p:spPr>
          <a:xfrm>
            <a:off x="8791531" y="5753458"/>
            <a:ext cx="879110" cy="30777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Relation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36DF03-10A6-DEB3-3DDD-B91BF6F371E1}"/>
              </a:ext>
            </a:extLst>
          </p:cNvPr>
          <p:cNvSpPr/>
          <p:nvPr/>
        </p:nvSpPr>
        <p:spPr>
          <a:xfrm>
            <a:off x="9725892" y="5118264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BCD2D8-A3AD-2093-519A-1D2C265B60DE}"/>
              </a:ext>
            </a:extLst>
          </p:cNvPr>
          <p:cNvCxnSpPr>
            <a:cxnSpLocks/>
            <a:stCxn id="30" idx="3"/>
            <a:endCxn id="29" idx="0"/>
          </p:cNvCxnSpPr>
          <p:nvPr/>
        </p:nvCxnSpPr>
        <p:spPr>
          <a:xfrm flipH="1">
            <a:off x="9231086" y="5380968"/>
            <a:ext cx="534805" cy="37249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2002BE2-01D8-1BED-B4B4-D63CE366C3A3}"/>
              </a:ext>
            </a:extLst>
          </p:cNvPr>
          <p:cNvSpPr/>
          <p:nvPr/>
        </p:nvSpPr>
        <p:spPr>
          <a:xfrm>
            <a:off x="8410473" y="3940629"/>
            <a:ext cx="273133" cy="30777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B8C71E-11A4-1CA6-7AAA-CE13B785209A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8547040" y="4248406"/>
            <a:ext cx="566552" cy="150505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98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Referenser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50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5767360F-EDDA-C19C-A46B-1B0D9682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785" y="338202"/>
            <a:ext cx="1121259" cy="8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Google Shape;377;gdb9646ebe9_0_ 1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8" name="Google Shape;374;gdb9646ebe9_0_ 1"/>
          <p:cNvSpPr/>
          <p:nvPr/>
        </p:nvSpPr>
        <p:spPr>
          <a:xfrm>
            <a:off x="510479" y="672120"/>
            <a:ext cx="10393477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 err="1">
                <a:solidFill>
                  <a:srgbClr val="1D9A78"/>
                </a:solidFill>
                <a:latin typeface="Calibri"/>
                <a:ea typeface="Calibri"/>
              </a:rPr>
              <a:t>References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480" y="2894695"/>
            <a:ext cx="5408527" cy="341110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Referenser implementeras vanligtvis med hjälp av </a:t>
            </a:r>
            <a:r>
              <a:rPr lang="sv-SE" sz="215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sv-SE" sz="215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15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vilka är kolumner i en tabell som pekar på primärnyckeln i en annan tabell. </a:t>
            </a:r>
          </a:p>
          <a:p>
            <a:endParaRPr lang="sv-SE" sz="215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en </a:t>
            </a:r>
            <a:r>
              <a:rPr lang="sv-SE" sz="215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sv-SE" sz="215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15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etableras, tvingar den regler som kräver att värdena i den refererande kolumnen (</a:t>
            </a:r>
            <a:r>
              <a:rPr lang="sv-SE" sz="215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sv-SE" sz="215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150" b="1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kolumn) matchar ett befintligt värde i den refererade kolumnen (</a:t>
            </a:r>
            <a:r>
              <a:rPr lang="sv-SE" sz="215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primäry</a:t>
            </a:r>
            <a:r>
              <a:rPr lang="sv-SE" sz="215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15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kolumn) i en annan tabell.</a:t>
            </a:r>
          </a:p>
        </p:txBody>
      </p:sp>
      <p:pic>
        <p:nvPicPr>
          <p:cNvPr id="7" name="Google Shape;481;p21">
            <a:extLst>
              <a:ext uri="{FF2B5EF4-FFF2-40B4-BE49-F238E27FC236}">
                <a16:creationId xmlns:a16="http://schemas.microsoft.com/office/drawing/2014/main" id="{DA279FB3-34AE-1E31-056D-5AA66691D1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2;p21">
            <a:extLst>
              <a:ext uri="{FF2B5EF4-FFF2-40B4-BE49-F238E27FC236}">
                <a16:creationId xmlns:a16="http://schemas.microsoft.com/office/drawing/2014/main" id="{D8134D81-0982-86DD-F543-2DB431EE2D7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13D8B-A2B2-D98F-13DC-E9D76CBA8DD6}"/>
              </a:ext>
            </a:extLst>
          </p:cNvPr>
          <p:cNvSpPr txBox="1"/>
          <p:nvPr/>
        </p:nvSpPr>
        <p:spPr>
          <a:xfrm>
            <a:off x="510479" y="1605412"/>
            <a:ext cx="10996711" cy="145090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sv-SE" sz="2800" b="1" i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sv-SE" sz="2800" b="0" i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även kända som </a:t>
            </a:r>
            <a:r>
              <a:rPr lang="sv-SE" sz="2800" b="1" i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referential</a:t>
            </a:r>
            <a:r>
              <a:rPr lang="sv-SE" sz="2800" b="1" i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sv-SE" sz="2800" b="0" i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säkerställer att </a:t>
            </a:r>
          </a:p>
          <a:p>
            <a:pPr algn="ctr"/>
            <a:r>
              <a:rPr lang="sv-SE" sz="2800" b="0" i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 en tabell motsvarar </a:t>
            </a:r>
            <a:r>
              <a:rPr lang="sv-SE" sz="2800" b="1" i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giltiga</a:t>
            </a:r>
            <a:r>
              <a:rPr lang="sv-SE" sz="2800" b="0" i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i en annan tabell.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FB60E-6802-2313-67DF-77CB3AB11C36}"/>
              </a:ext>
            </a:extLst>
          </p:cNvPr>
          <p:cNvCxnSpPr>
            <a:cxnSpLocks/>
          </p:cNvCxnSpPr>
          <p:nvPr/>
        </p:nvCxnSpPr>
        <p:spPr>
          <a:xfrm>
            <a:off x="1271451" y="271704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4B5818DB-F9BA-F1C3-61A5-B84E5A30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9" y="275356"/>
            <a:ext cx="850203" cy="9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What is a Dog | Facts About Dogs | DK Find Out">
            <a:extLst>
              <a:ext uri="{FF2B5EF4-FFF2-40B4-BE49-F238E27FC236}">
                <a16:creationId xmlns:a16="http://schemas.microsoft.com/office/drawing/2014/main" id="{9E793F61-E3B5-B27A-1D72-4FCF7284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00" y="334732"/>
            <a:ext cx="754445" cy="8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t | Breeds &amp; Facts | Britannica">
            <a:extLst>
              <a:ext uri="{FF2B5EF4-FFF2-40B4-BE49-F238E27FC236}">
                <a16:creationId xmlns:a16="http://schemas.microsoft.com/office/drawing/2014/main" id="{837D4D6D-168C-C3A5-811D-7E1923C5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92" y="581805"/>
            <a:ext cx="787043" cy="5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182C14-FD1C-6ABA-70B7-404A328C2F3F}"/>
              </a:ext>
            </a:extLst>
          </p:cNvPr>
          <p:cNvSpPr/>
          <p:nvPr/>
        </p:nvSpPr>
        <p:spPr>
          <a:xfrm>
            <a:off x="10331988" y="157222"/>
            <a:ext cx="1709300" cy="115882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EEEF77F7-760B-5296-23DC-AC6162D3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32" y="1866671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his Week: Reminder —">
            <a:extLst>
              <a:ext uri="{FF2B5EF4-FFF2-40B4-BE49-F238E27FC236}">
                <a16:creationId xmlns:a16="http://schemas.microsoft.com/office/drawing/2014/main" id="{FE72F317-FED6-1139-86C9-A0D2E746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921845" y="1866671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6CC262-A3E1-C670-CE80-E1A6BCB1DD2D}"/>
              </a:ext>
            </a:extLst>
          </p:cNvPr>
          <p:cNvSpPr txBox="1"/>
          <p:nvPr/>
        </p:nvSpPr>
        <p:spPr>
          <a:xfrm>
            <a:off x="6434280" y="2904593"/>
            <a:ext cx="5408527" cy="395340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Syftet med referenser är att </a:t>
            </a:r>
          </a:p>
          <a:p>
            <a:r>
              <a:rPr lang="sv-SE" sz="215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upprätthålla </a:t>
            </a:r>
            <a:r>
              <a:rPr lang="sv-SE" sz="215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dataintegritet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</a:p>
          <a:p>
            <a:r>
              <a:rPr lang="sv-SE" sz="215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förhindra föräldralösa poster eller </a:t>
            </a:r>
          </a:p>
          <a:p>
            <a:r>
              <a:rPr lang="sv-SE" sz="215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inkonsekventa relationer mellan data. </a:t>
            </a:r>
          </a:p>
          <a:p>
            <a:endParaRPr lang="sv-SE" sz="215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exempel, i en databas med två tabeller, </a:t>
            </a:r>
            <a:r>
              <a:rPr lang="sv-SE" sz="2150" b="1" strike="noStrike" spc="-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15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skulle en </a:t>
            </a:r>
            <a:r>
              <a:rPr lang="sv-SE" sz="2150" b="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150" b="0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tabellen </a:t>
            </a:r>
            <a:r>
              <a:rPr lang="sv-SE" sz="215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refererar till </a:t>
            </a:r>
            <a:r>
              <a:rPr lang="sv-SE" sz="215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CustomerID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tabellen </a:t>
            </a:r>
            <a:r>
              <a:rPr lang="sv-SE" sz="2150" b="1" strike="noStrike" spc="-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</a:t>
            </a:r>
            <a:r>
              <a:rPr lang="sv-SE" sz="215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säkerställa att </a:t>
            </a:r>
            <a:r>
              <a:rPr lang="sv-SE" sz="215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order endast kan vara associerad med en befintlig kund.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6715EF-77E1-7D42-930C-5A1C32A381A3}"/>
              </a:ext>
            </a:extLst>
          </p:cNvPr>
          <p:cNvSpPr/>
          <p:nvPr/>
        </p:nvSpPr>
        <p:spPr>
          <a:xfrm>
            <a:off x="8513081" y="155243"/>
            <a:ext cx="1709300" cy="1158827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5DA078A-2DEA-564A-897E-F1941B795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038" y="3044070"/>
            <a:ext cx="850204" cy="11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4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68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viktigt att din datornamn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innehåller några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special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characters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inkluderar svenska bokstäver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MånsDator</a:t>
            </a: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*</a:t>
            </a:r>
            <a:r>
              <a:rPr lang="sv-SE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My#Computer</a:t>
            </a: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Vardagsrummet!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Datornamn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274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Denna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4"/>
              </a:rPr>
              <a:t>länk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innehåller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information 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hur man byter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namnet på sin dator. Både i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Windows 10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&amp;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11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749F578-BFD1-343B-5579-E12F4705B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691" y="3344873"/>
            <a:ext cx="1684166" cy="1790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30FA53-679E-7C82-5434-C33E5CA9DFDF}"/>
              </a:ext>
            </a:extLst>
          </p:cNvPr>
          <p:cNvSpPr txBox="1"/>
          <p:nvPr/>
        </p:nvSpPr>
        <p:spPr>
          <a:xfrm>
            <a:off x="7001693" y="4950699"/>
            <a:ext cx="4541715" cy="1323439"/>
          </a:xfrm>
          <a:custGeom>
            <a:avLst/>
            <a:gdLst>
              <a:gd name="connsiteX0" fmla="*/ 0 w 4541715"/>
              <a:gd name="connsiteY0" fmla="*/ 0 h 1323439"/>
              <a:gd name="connsiteX1" fmla="*/ 4541715 w 4541715"/>
              <a:gd name="connsiteY1" fmla="*/ 0 h 1323439"/>
              <a:gd name="connsiteX2" fmla="*/ 4541715 w 4541715"/>
              <a:gd name="connsiteY2" fmla="*/ 1323439 h 1323439"/>
              <a:gd name="connsiteX3" fmla="*/ 0 w 4541715"/>
              <a:gd name="connsiteY3" fmla="*/ 1323439 h 1323439"/>
              <a:gd name="connsiteX4" fmla="*/ 0 w 4541715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1715" h="1323439" fill="none" extrusionOk="0">
                <a:moveTo>
                  <a:pt x="0" y="0"/>
                </a:moveTo>
                <a:cubicBezTo>
                  <a:pt x="1779728" y="102978"/>
                  <a:pt x="3586203" y="101137"/>
                  <a:pt x="4541715" y="0"/>
                </a:cubicBezTo>
                <a:cubicBezTo>
                  <a:pt x="4446333" y="550556"/>
                  <a:pt x="4506779" y="823850"/>
                  <a:pt x="4541715" y="1323439"/>
                </a:cubicBezTo>
                <a:cubicBezTo>
                  <a:pt x="2925254" y="1387946"/>
                  <a:pt x="835282" y="1312454"/>
                  <a:pt x="0" y="1323439"/>
                </a:cubicBezTo>
                <a:cubicBezTo>
                  <a:pt x="106045" y="798291"/>
                  <a:pt x="-72239" y="376823"/>
                  <a:pt x="0" y="0"/>
                </a:cubicBezTo>
                <a:close/>
              </a:path>
              <a:path w="4541715" h="1323439" stroke="0" extrusionOk="0">
                <a:moveTo>
                  <a:pt x="0" y="0"/>
                </a:moveTo>
                <a:cubicBezTo>
                  <a:pt x="1105853" y="-951"/>
                  <a:pt x="2350572" y="36535"/>
                  <a:pt x="4541715" y="0"/>
                </a:cubicBezTo>
                <a:cubicBezTo>
                  <a:pt x="4638629" y="573805"/>
                  <a:pt x="4615000" y="1117232"/>
                  <a:pt x="4541715" y="1323439"/>
                </a:cubicBezTo>
                <a:cubicBezTo>
                  <a:pt x="2820320" y="1385760"/>
                  <a:pt x="2019570" y="1358947"/>
                  <a:pt x="0" y="1323439"/>
                </a:cubicBezTo>
                <a:cubicBezTo>
                  <a:pt x="56870" y="1104198"/>
                  <a:pt x="-4066" y="57208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 din datornamn innehåller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några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characters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rekommenderar jag att du byter den på en gång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2D35BA-1344-C3FD-150F-8500BAF78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8504" y="4497242"/>
            <a:ext cx="853514" cy="876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5F20B8-C613-0315-7C41-B101609A5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97" y="1880765"/>
            <a:ext cx="2646474" cy="176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1B849D-2F05-F6AC-6583-0F3B44ACEC42}"/>
              </a:ext>
            </a:extLst>
          </p:cNvPr>
          <p:cNvSpPr txBox="1"/>
          <p:nvPr/>
        </p:nvSpPr>
        <p:spPr>
          <a:xfrm>
            <a:off x="2169651" y="5247042"/>
            <a:ext cx="3566880" cy="1015663"/>
          </a:xfrm>
          <a:custGeom>
            <a:avLst/>
            <a:gdLst>
              <a:gd name="connsiteX0" fmla="*/ 0 w 3566880"/>
              <a:gd name="connsiteY0" fmla="*/ 0 h 1015663"/>
              <a:gd name="connsiteX1" fmla="*/ 3566880 w 3566880"/>
              <a:gd name="connsiteY1" fmla="*/ 0 h 1015663"/>
              <a:gd name="connsiteX2" fmla="*/ 3566880 w 3566880"/>
              <a:gd name="connsiteY2" fmla="*/ 1015663 h 1015663"/>
              <a:gd name="connsiteX3" fmla="*/ 0 w 3566880"/>
              <a:gd name="connsiteY3" fmla="*/ 1015663 h 1015663"/>
              <a:gd name="connsiteX4" fmla="*/ 0 w 3566880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6880" h="1015663" fill="none" extrusionOk="0">
                <a:moveTo>
                  <a:pt x="0" y="0"/>
                </a:moveTo>
                <a:cubicBezTo>
                  <a:pt x="1684486" y="102978"/>
                  <a:pt x="2478898" y="101137"/>
                  <a:pt x="3566880" y="0"/>
                </a:cubicBezTo>
                <a:cubicBezTo>
                  <a:pt x="3556558" y="122415"/>
                  <a:pt x="3494438" y="544050"/>
                  <a:pt x="3566880" y="1015663"/>
                </a:cubicBezTo>
                <a:cubicBezTo>
                  <a:pt x="2052480" y="1080170"/>
                  <a:pt x="1666578" y="1004678"/>
                  <a:pt x="0" y="1015663"/>
                </a:cubicBezTo>
                <a:cubicBezTo>
                  <a:pt x="33995" y="845520"/>
                  <a:pt x="-6243" y="288523"/>
                  <a:pt x="0" y="0"/>
                </a:cubicBezTo>
                <a:close/>
              </a:path>
              <a:path w="3566880" h="1015663" stroke="0" extrusionOk="0">
                <a:moveTo>
                  <a:pt x="0" y="0"/>
                </a:moveTo>
                <a:cubicBezTo>
                  <a:pt x="1089410" y="-951"/>
                  <a:pt x="2284476" y="36535"/>
                  <a:pt x="3566880" y="0"/>
                </a:cubicBezTo>
                <a:cubicBezTo>
                  <a:pt x="3565080" y="209465"/>
                  <a:pt x="3552208" y="789639"/>
                  <a:pt x="3566880" y="1015663"/>
                </a:cubicBezTo>
                <a:cubicBezTo>
                  <a:pt x="2402921" y="1077984"/>
                  <a:pt x="432369" y="1051171"/>
                  <a:pt x="0" y="1015663"/>
                </a:cubicBezTo>
                <a:cubicBezTo>
                  <a:pt x="50308" y="778072"/>
                  <a:pt x="78938" y="3480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Vissa </a:t>
            </a:r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RDBMS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kommer </a:t>
            </a:r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 fungerar korrekt annars!</a:t>
            </a:r>
          </a:p>
        </p:txBody>
      </p:sp>
      <p:pic>
        <p:nvPicPr>
          <p:cNvPr id="14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2D98E811-97B2-3166-F901-2DE619F6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19" y="4727357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247C45-2A78-F54E-8606-54B99FBCACCC}"/>
              </a:ext>
            </a:extLst>
          </p:cNvPr>
          <p:cNvSpPr txBox="1"/>
          <p:nvPr/>
        </p:nvSpPr>
        <p:spPr>
          <a:xfrm>
            <a:off x="7094744" y="1465315"/>
            <a:ext cx="1598516" cy="400110"/>
          </a:xfrm>
          <a:prstGeom prst="rect">
            <a:avLst/>
          </a:prstGeom>
          <a:solidFill>
            <a:srgbClr val="1D9A78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MyComputer</a:t>
            </a:r>
            <a:endParaRPr lang="sv-SE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80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6FD94AB1-8DA1-A380-8181-F7892E15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935" y="2264808"/>
            <a:ext cx="2120858" cy="23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a Dog | Facts About Dogs | DK Find Out">
            <a:extLst>
              <a:ext uri="{FF2B5EF4-FFF2-40B4-BE49-F238E27FC236}">
                <a16:creationId xmlns:a16="http://schemas.microsoft.com/office/drawing/2014/main" id="{58864DC8-EDBB-83FB-5E13-28DFFCE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261" y="1454040"/>
            <a:ext cx="1577886" cy="16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t | Breeds &amp; Facts | Britannica">
            <a:extLst>
              <a:ext uri="{FF2B5EF4-FFF2-40B4-BE49-F238E27FC236}">
                <a16:creationId xmlns:a16="http://schemas.microsoft.com/office/drawing/2014/main" id="{E8467F65-5A75-AC94-9752-587D7A7F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04" y="1519890"/>
            <a:ext cx="1793043" cy="11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- Animal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469585" cy="472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skapar en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</a:t>
            </a:r>
          </a:p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heter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tillsammans.   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yller i relevant information för en </a:t>
            </a:r>
          </a:p>
          <a:p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Cat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(inkl.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primary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endParaRPr lang="sv-SE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Testa själv…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till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heter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Dog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   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 i relevant information för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Dog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till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heter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Wolf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  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 i relevant information för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Wolf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till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heter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Lion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   </a:t>
            </a: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8.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Fyll i relevant information för en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Lion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1790CD6-316D-D2A2-3645-51BE3E024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78" y="4849772"/>
            <a:ext cx="2359085" cy="157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1216344"/>
            <a:ext cx="5313674" cy="339344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7BC57-5C51-0D45-F0AF-DF977E1D8B04}"/>
              </a:ext>
            </a:extLst>
          </p:cNvPr>
          <p:cNvSpPr txBox="1"/>
          <p:nvPr/>
        </p:nvSpPr>
        <p:spPr>
          <a:xfrm rot="20492477">
            <a:off x="6544148" y="880321"/>
            <a:ext cx="1728358" cy="646331"/>
          </a:xfrm>
          <a:prstGeom prst="rect">
            <a:avLst/>
          </a:prstGeom>
          <a:solidFill>
            <a:srgbClr val="1D9A78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v-SE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Animals</a:t>
            </a:r>
          </a:p>
        </p:txBody>
      </p:sp>
      <p:pic>
        <p:nvPicPr>
          <p:cNvPr id="6158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D0D0F5D9-E089-6829-6E34-488DAB23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182" y="2804160"/>
            <a:ext cx="2163254" cy="16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30 Minute Timer – 123Timer">
            <a:extLst>
              <a:ext uri="{FF2B5EF4-FFF2-40B4-BE49-F238E27FC236}">
                <a16:creationId xmlns:a16="http://schemas.microsoft.com/office/drawing/2014/main" id="{A78A0620-E6F9-BC1A-F1E5-E0D0E7E2B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11" y="4855294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89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What is a Dog | Facts About Dogs | DK Find Out">
            <a:extLst>
              <a:ext uri="{FF2B5EF4-FFF2-40B4-BE49-F238E27FC236}">
                <a16:creationId xmlns:a16="http://schemas.microsoft.com/office/drawing/2014/main" id="{58864DC8-EDBB-83FB-5E13-28DFFCE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64" y="1460895"/>
            <a:ext cx="1577886" cy="169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D0D0F5D9-E089-6829-6E34-488DAB23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135" y="1452996"/>
            <a:ext cx="2163254" cy="162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6FD94AB1-8DA1-A380-8181-F7892E159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754" y="3722434"/>
            <a:ext cx="2120858" cy="23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t | Breeds &amp; Facts | Britannica">
            <a:extLst>
              <a:ext uri="{FF2B5EF4-FFF2-40B4-BE49-F238E27FC236}">
                <a16:creationId xmlns:a16="http://schemas.microsoft.com/office/drawing/2014/main" id="{E8467F65-5A75-AC94-9752-587D7A7F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40" y="4703668"/>
            <a:ext cx="1793043" cy="11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Animal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39"/>
            <a:ext cx="5469585" cy="4863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Ofta när man skapar entiteter inser man att det finns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skapar vi en tabell som heter </a:t>
            </a: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Species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tillsammans. Tabellen är väldigt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simpel. Den innehåller en Id (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primary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key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och en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Species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kolumn.    </a:t>
            </a:r>
          </a:p>
          <a:p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skapar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 poster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Species tabellen.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Canine</a:t>
            </a:r>
            <a:endParaRPr lang="sv-SE" sz="24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Feline</a:t>
            </a:r>
            <a:endParaRPr lang="sv-SE" sz="24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referens…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vill skapa referenser som </a:t>
            </a:r>
          </a:p>
          <a:p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motsvarar bilden till höger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46F1-1B27-9D07-DCD0-2A2DFC9885D3}"/>
              </a:ext>
            </a:extLst>
          </p:cNvPr>
          <p:cNvSpPr/>
          <p:nvPr/>
        </p:nvSpPr>
        <p:spPr>
          <a:xfrm>
            <a:off x="6664960" y="3722434"/>
            <a:ext cx="5313674" cy="245273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C0919D-96E3-02C8-D76D-8A18BB147098}"/>
              </a:ext>
            </a:extLst>
          </p:cNvPr>
          <p:cNvSpPr/>
          <p:nvPr/>
        </p:nvSpPr>
        <p:spPr>
          <a:xfrm rot="19853714">
            <a:off x="4541546" y="5464040"/>
            <a:ext cx="1153713" cy="4512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25813-75DD-BEC9-5EEE-243A700DEDF9}"/>
              </a:ext>
            </a:extLst>
          </p:cNvPr>
          <p:cNvSpPr txBox="1"/>
          <p:nvPr/>
        </p:nvSpPr>
        <p:spPr>
          <a:xfrm>
            <a:off x="10813451" y="1374463"/>
            <a:ext cx="1207382" cy="52322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Canine</a:t>
            </a:r>
            <a:endParaRPr lang="sv-SE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C765ED-9D3E-6718-9D62-72C317A9D459}"/>
              </a:ext>
            </a:extLst>
          </p:cNvPr>
          <p:cNvSpPr txBox="1"/>
          <p:nvPr/>
        </p:nvSpPr>
        <p:spPr>
          <a:xfrm>
            <a:off x="10876770" y="4065408"/>
            <a:ext cx="1080745" cy="523220"/>
          </a:xfrm>
          <a:prstGeom prst="rect">
            <a:avLst/>
          </a:prstGeom>
          <a:solidFill>
            <a:srgbClr val="1D9A78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Feline</a:t>
            </a:r>
            <a:endParaRPr lang="sv-SE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32C863-6C32-EC61-30ED-C83656BB1A5B}"/>
              </a:ext>
            </a:extLst>
          </p:cNvPr>
          <p:cNvSpPr/>
          <p:nvPr/>
        </p:nvSpPr>
        <p:spPr>
          <a:xfrm>
            <a:off x="6662981" y="989131"/>
            <a:ext cx="5313674" cy="245273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902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377;gdb9646ebe9_0_ 1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8" name="Google Shape;374;gdb9646ebe9_0_ 1"/>
          <p:cNvSpPr/>
          <p:nvPr/>
        </p:nvSpPr>
        <p:spPr>
          <a:xfrm>
            <a:off x="510479" y="672120"/>
            <a:ext cx="10393477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MS-SQL Keys #1 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480" y="3654717"/>
            <a:ext cx="5408527" cy="199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Övning: </a:t>
            </a:r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MS-SQL ska förstå relationerna mellan de olika tabellerna måste vi definiera vissa </a:t>
            </a:r>
            <a:r>
              <a:rPr lang="sv-SE" sz="28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 Keys</a:t>
            </a:r>
            <a:r>
              <a:rPr lang="sv-SE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sv-SE" sz="28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24846-5D20-BE49-6316-D9434ABF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07" y="3305404"/>
            <a:ext cx="1895740" cy="329611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75948FFF-B784-C755-8048-E2E08EFB95E9}"/>
              </a:ext>
            </a:extLst>
          </p:cNvPr>
          <p:cNvSpPr/>
          <p:nvPr/>
        </p:nvSpPr>
        <p:spPr>
          <a:xfrm>
            <a:off x="8038434" y="5158724"/>
            <a:ext cx="1895740" cy="3212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89A0B-73DF-369F-10EC-E352A9C67257}"/>
              </a:ext>
            </a:extLst>
          </p:cNvPr>
          <p:cNvSpPr txBox="1"/>
          <p:nvPr/>
        </p:nvSpPr>
        <p:spPr>
          <a:xfrm>
            <a:off x="9022321" y="4017856"/>
            <a:ext cx="15847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Här kan vi se vår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redan definierad</a:t>
            </a:r>
          </a:p>
        </p:txBody>
      </p:sp>
      <p:pic>
        <p:nvPicPr>
          <p:cNvPr id="7" name="Google Shape;481;p21">
            <a:extLst>
              <a:ext uri="{FF2B5EF4-FFF2-40B4-BE49-F238E27FC236}">
                <a16:creationId xmlns:a16="http://schemas.microsoft.com/office/drawing/2014/main" id="{DA279FB3-34AE-1E31-056D-5AA66691D1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2;p21">
            <a:extLst>
              <a:ext uri="{FF2B5EF4-FFF2-40B4-BE49-F238E27FC236}">
                <a16:creationId xmlns:a16="http://schemas.microsoft.com/office/drawing/2014/main" id="{D8134D81-0982-86DD-F543-2DB431EE2D77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13D8B-A2B2-D98F-13DC-E9D76CBA8DD6}"/>
              </a:ext>
            </a:extLst>
          </p:cNvPr>
          <p:cNvSpPr txBox="1"/>
          <p:nvPr/>
        </p:nvSpPr>
        <p:spPr>
          <a:xfrm>
            <a:off x="510479" y="1605412"/>
            <a:ext cx="10996711" cy="145090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man får instruktioner är de ofta på ett </a:t>
            </a:r>
            <a:r>
              <a:rPr lang="sv-SE" sz="28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annat språk eller gäller för andra entiteter</a:t>
            </a:r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Nedan finns en förklarning till hur man skapa referenser i MS-SQL för en annan databas. Testa! Lycka till!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1FB60E-6802-2313-67DF-77CB3AB11C36}"/>
              </a:ext>
            </a:extLst>
          </p:cNvPr>
          <p:cNvCxnSpPr>
            <a:cxnSpLocks/>
          </p:cNvCxnSpPr>
          <p:nvPr/>
        </p:nvCxnSpPr>
        <p:spPr>
          <a:xfrm>
            <a:off x="1271451" y="3085180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CE8FAD91-CDC1-A6B8-6CFE-1FEFB345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97" y="5515835"/>
            <a:ext cx="1483478" cy="98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5F6308E-C0D3-559C-F6D9-8019436F9F4E}"/>
              </a:ext>
            </a:extLst>
          </p:cNvPr>
          <p:cNvGrpSpPr/>
          <p:nvPr/>
        </p:nvGrpSpPr>
        <p:grpSpPr>
          <a:xfrm>
            <a:off x="3067970" y="5421606"/>
            <a:ext cx="1229601" cy="1146447"/>
            <a:chOff x="595028" y="4560803"/>
            <a:chExt cx="1572724" cy="1572724"/>
          </a:xfrm>
        </p:grpSpPr>
        <p:pic>
          <p:nvPicPr>
            <p:cNvPr id="18" name="Picture 2" descr="15 Minute Timer – 123Timer">
              <a:extLst>
                <a:ext uri="{FF2B5EF4-FFF2-40B4-BE49-F238E27FC236}">
                  <a16:creationId xmlns:a16="http://schemas.microsoft.com/office/drawing/2014/main" id="{D6B8E5C8-3BAE-9F80-5CB9-8109BCD87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28" y="4560803"/>
              <a:ext cx="1572724" cy="1572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7ABB99-8BD6-9B62-C760-7309039E25E3}"/>
                </a:ext>
              </a:extLst>
            </p:cNvPr>
            <p:cNvSpPr/>
            <p:nvPr/>
          </p:nvSpPr>
          <p:spPr>
            <a:xfrm>
              <a:off x="1030224" y="4967022"/>
              <a:ext cx="727656" cy="80271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5C4F235-A2EA-DAE3-90E4-7A79184B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1488" y="4974044"/>
              <a:ext cx="326860" cy="58962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0908D2B-DAA3-9468-4DB0-BDDE57AEE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8616" y="5555972"/>
              <a:ext cx="527994" cy="211198"/>
            </a:xfrm>
            <a:prstGeom prst="rect">
              <a:avLst/>
            </a:prstGeom>
          </p:spPr>
        </p:pic>
      </p:grpSp>
      <p:pic>
        <p:nvPicPr>
          <p:cNvPr id="22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288E4BA6-C525-0B53-AA4A-12348B7C5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785" y="338202"/>
            <a:ext cx="1121259" cy="8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87016E77-24C3-1FA1-2B58-84D5DF70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9" y="275356"/>
            <a:ext cx="850203" cy="9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What is a Dog | Facts About Dogs | DK Find Out">
            <a:extLst>
              <a:ext uri="{FF2B5EF4-FFF2-40B4-BE49-F238E27FC236}">
                <a16:creationId xmlns:a16="http://schemas.microsoft.com/office/drawing/2014/main" id="{C6BE6C66-C81B-7279-0870-02FAFB2C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00" y="334732"/>
            <a:ext cx="754445" cy="8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at | Breeds &amp; Facts | Britannica">
            <a:extLst>
              <a:ext uri="{FF2B5EF4-FFF2-40B4-BE49-F238E27FC236}">
                <a16:creationId xmlns:a16="http://schemas.microsoft.com/office/drawing/2014/main" id="{1AF8E93B-ED20-0179-EB3A-851679EB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92" y="581805"/>
            <a:ext cx="787043" cy="5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9788FE-57F7-DBF9-3EA7-4D9DE7D5D6A9}"/>
              </a:ext>
            </a:extLst>
          </p:cNvPr>
          <p:cNvSpPr/>
          <p:nvPr/>
        </p:nvSpPr>
        <p:spPr>
          <a:xfrm>
            <a:off x="10331988" y="157222"/>
            <a:ext cx="1709300" cy="115882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5A094E-1C54-5B65-D7C3-B9A4B7155172}"/>
              </a:ext>
            </a:extLst>
          </p:cNvPr>
          <p:cNvSpPr/>
          <p:nvPr/>
        </p:nvSpPr>
        <p:spPr>
          <a:xfrm>
            <a:off x="8513081" y="155243"/>
            <a:ext cx="1709300" cy="1158827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8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9B3570BA-FD4C-444D-0FD9-694BF60C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379" y="4390863"/>
            <a:ext cx="1150309" cy="15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B4ADC7EA-8C70-27A6-5660-19BA142F5053}"/>
              </a:ext>
            </a:extLst>
          </p:cNvPr>
          <p:cNvSpPr/>
          <p:nvPr/>
        </p:nvSpPr>
        <p:spPr>
          <a:xfrm>
            <a:off x="8984287" y="3899908"/>
            <a:ext cx="1748963" cy="985652"/>
          </a:xfrm>
          <a:prstGeom prst="wedgeRectCallout">
            <a:avLst>
              <a:gd name="adj1" fmla="val 45708"/>
              <a:gd name="adj2" fmla="val 7093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632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377;gdb9646ebe9_0_ 1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8" name="Google Shape;374;gdb9646ebe9_0_ 1"/>
          <p:cNvSpPr/>
          <p:nvPr/>
        </p:nvSpPr>
        <p:spPr>
          <a:xfrm>
            <a:off x="510479" y="672120"/>
            <a:ext cx="10393477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MS-SQL Keys #2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480" y="1814040"/>
            <a:ext cx="10393477" cy="4504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lägga till </a:t>
            </a:r>
            <a:r>
              <a:rPr lang="sv-SE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 Keys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Product tabellen.</a:t>
            </a:r>
          </a:p>
          <a:p>
            <a:endParaRPr lang="sv-SE" sz="28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5948FFF-B784-C755-8048-E2E08EFB95E9}"/>
              </a:ext>
            </a:extLst>
          </p:cNvPr>
          <p:cNvSpPr/>
          <p:nvPr/>
        </p:nvSpPr>
        <p:spPr>
          <a:xfrm>
            <a:off x="3834384" y="4185815"/>
            <a:ext cx="1895740" cy="3212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89A0B-73DF-369F-10EC-E352A9C67257}"/>
              </a:ext>
            </a:extLst>
          </p:cNvPr>
          <p:cNvSpPr txBox="1"/>
          <p:nvPr/>
        </p:nvSpPr>
        <p:spPr>
          <a:xfrm>
            <a:off x="6104707" y="3222780"/>
            <a:ext cx="153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Högerklicka på </a:t>
            </a:r>
          </a:p>
          <a:p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870E8-4C14-AD7D-E594-EFBADFC2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74" y="2645498"/>
            <a:ext cx="2581323" cy="28839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703220-CEA3-0380-9AB5-3D535F8EC6D9}"/>
              </a:ext>
            </a:extLst>
          </p:cNvPr>
          <p:cNvSpPr/>
          <p:nvPr/>
        </p:nvSpPr>
        <p:spPr>
          <a:xfrm>
            <a:off x="3411415" y="2497015"/>
            <a:ext cx="701336" cy="75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7" name="Google Shape;481;p21">
            <a:extLst>
              <a:ext uri="{FF2B5EF4-FFF2-40B4-BE49-F238E27FC236}">
                <a16:creationId xmlns:a16="http://schemas.microsoft.com/office/drawing/2014/main" id="{262754F6-346F-781D-F69E-0AE736F3616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2;p21">
            <a:extLst>
              <a:ext uri="{FF2B5EF4-FFF2-40B4-BE49-F238E27FC236}">
                <a16:creationId xmlns:a16="http://schemas.microsoft.com/office/drawing/2014/main" id="{9E2982C1-7751-A998-BB34-61B837E4071C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A27BE39B-F043-23E2-E0DB-98FC0D3E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785" y="338202"/>
            <a:ext cx="1121259" cy="8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D7A5AD59-3FA4-DE06-6F10-CF57324B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9" y="275356"/>
            <a:ext cx="850203" cy="9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What is a Dog | Facts About Dogs | DK Find Out">
            <a:extLst>
              <a:ext uri="{FF2B5EF4-FFF2-40B4-BE49-F238E27FC236}">
                <a16:creationId xmlns:a16="http://schemas.microsoft.com/office/drawing/2014/main" id="{5D713C6F-1B0E-3EC9-A0F0-E74DAA11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00" y="334732"/>
            <a:ext cx="754445" cy="8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at | Breeds &amp; Facts | Britannica">
            <a:extLst>
              <a:ext uri="{FF2B5EF4-FFF2-40B4-BE49-F238E27FC236}">
                <a16:creationId xmlns:a16="http://schemas.microsoft.com/office/drawing/2014/main" id="{F1A7B2AD-2CB6-8B45-EFEC-E5C39BD0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92" y="581805"/>
            <a:ext cx="787043" cy="5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AE9165-137F-AD18-B17D-508AFCA19DB3}"/>
              </a:ext>
            </a:extLst>
          </p:cNvPr>
          <p:cNvSpPr/>
          <p:nvPr/>
        </p:nvSpPr>
        <p:spPr>
          <a:xfrm>
            <a:off x="10331988" y="157222"/>
            <a:ext cx="1709300" cy="115882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0A6D758-CB2E-C3F0-CF1C-774E31726EA0}"/>
              </a:ext>
            </a:extLst>
          </p:cNvPr>
          <p:cNvSpPr/>
          <p:nvPr/>
        </p:nvSpPr>
        <p:spPr>
          <a:xfrm>
            <a:off x="8513081" y="155243"/>
            <a:ext cx="1709300" cy="1158827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0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F752884A-E887-B427-5C4F-4DD8A101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70" y="3446915"/>
            <a:ext cx="1150309" cy="15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B819B9C-31BB-ABD5-AF4C-3C0D69CC4273}"/>
              </a:ext>
            </a:extLst>
          </p:cNvPr>
          <p:cNvSpPr/>
          <p:nvPr/>
        </p:nvSpPr>
        <p:spPr>
          <a:xfrm>
            <a:off x="5990578" y="2955960"/>
            <a:ext cx="1748963" cy="985652"/>
          </a:xfrm>
          <a:prstGeom prst="wedgeRectCallout">
            <a:avLst>
              <a:gd name="adj1" fmla="val 45708"/>
              <a:gd name="adj2" fmla="val 7093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1131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377;gdb9646ebe9_0_ 1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8" name="Google Shape;374;gdb9646ebe9_0_ 1"/>
          <p:cNvSpPr/>
          <p:nvPr/>
        </p:nvSpPr>
        <p:spPr>
          <a:xfrm>
            <a:off x="510479" y="672120"/>
            <a:ext cx="10393477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MS-SQL Keys #3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480" y="1814040"/>
            <a:ext cx="10393477" cy="4504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lägga till </a:t>
            </a:r>
            <a:r>
              <a:rPr lang="sv-SE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 Keys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Product tabellen.</a:t>
            </a:r>
          </a:p>
          <a:p>
            <a:endParaRPr lang="sv-SE" sz="28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5948FFF-B784-C755-8048-E2E08EFB95E9}"/>
              </a:ext>
            </a:extLst>
          </p:cNvPr>
          <p:cNvSpPr/>
          <p:nvPr/>
        </p:nvSpPr>
        <p:spPr>
          <a:xfrm>
            <a:off x="5439992" y="4101250"/>
            <a:ext cx="1895740" cy="3212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89A0B-73DF-369F-10EC-E352A9C67257}"/>
              </a:ext>
            </a:extLst>
          </p:cNvPr>
          <p:cNvSpPr txBox="1"/>
          <p:nvPr/>
        </p:nvSpPr>
        <p:spPr>
          <a:xfrm>
            <a:off x="7520327" y="3275111"/>
            <a:ext cx="115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Vänsterklick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03220-CEA3-0380-9AB5-3D535F8EC6D9}"/>
              </a:ext>
            </a:extLst>
          </p:cNvPr>
          <p:cNvSpPr/>
          <p:nvPr/>
        </p:nvSpPr>
        <p:spPr>
          <a:xfrm>
            <a:off x="3411415" y="2497015"/>
            <a:ext cx="701336" cy="75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B5D075-4ED0-12C3-EE77-4E7D90DC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1" y="2890909"/>
            <a:ext cx="4503810" cy="29110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2A8E7FF-83EF-36B4-2EEE-FEA69BBEA623}"/>
              </a:ext>
            </a:extLst>
          </p:cNvPr>
          <p:cNvSpPr/>
          <p:nvPr/>
        </p:nvSpPr>
        <p:spPr>
          <a:xfrm>
            <a:off x="4879731" y="4074874"/>
            <a:ext cx="329321" cy="356448"/>
          </a:xfrm>
          <a:prstGeom prst="ellipse">
            <a:avLst/>
          </a:prstGeom>
          <a:noFill/>
          <a:ln>
            <a:solidFill>
              <a:srgbClr val="1D9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Google Shape;481;p21">
            <a:extLst>
              <a:ext uri="{FF2B5EF4-FFF2-40B4-BE49-F238E27FC236}">
                <a16:creationId xmlns:a16="http://schemas.microsoft.com/office/drawing/2014/main" id="{420650B3-31A1-B8B6-FED5-B59ADE79277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82;p21">
            <a:extLst>
              <a:ext uri="{FF2B5EF4-FFF2-40B4-BE49-F238E27FC236}">
                <a16:creationId xmlns:a16="http://schemas.microsoft.com/office/drawing/2014/main" id="{C8AFFF6F-D6DB-6D07-7304-11225E29371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14" descr="Wolf White Background bilder – Bläddra bland 71,189 stockfoton, vektorer  och videor | Adobe Stock">
            <a:extLst>
              <a:ext uri="{FF2B5EF4-FFF2-40B4-BE49-F238E27FC236}">
                <a16:creationId xmlns:a16="http://schemas.microsoft.com/office/drawing/2014/main" id="{D82BD1BA-C18B-B40A-B7FF-81C6D18E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785" y="338202"/>
            <a:ext cx="1121259" cy="84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Lion Sitting Looking Away Panthera Leo 10 Years Old Isolated Stock Photo -  Download Image Now - iStock">
            <a:extLst>
              <a:ext uri="{FF2B5EF4-FFF2-40B4-BE49-F238E27FC236}">
                <a16:creationId xmlns:a16="http://schemas.microsoft.com/office/drawing/2014/main" id="{FA0DD1CF-4F50-36D4-288A-68810A981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9" y="275356"/>
            <a:ext cx="850203" cy="92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What is a Dog | Facts About Dogs | DK Find Out">
            <a:extLst>
              <a:ext uri="{FF2B5EF4-FFF2-40B4-BE49-F238E27FC236}">
                <a16:creationId xmlns:a16="http://schemas.microsoft.com/office/drawing/2014/main" id="{E565DE3E-B3CB-B4B0-AA48-C9C9A9E6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200" y="334732"/>
            <a:ext cx="754445" cy="81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at | Breeds &amp; Facts | Britannica">
            <a:extLst>
              <a:ext uri="{FF2B5EF4-FFF2-40B4-BE49-F238E27FC236}">
                <a16:creationId xmlns:a16="http://schemas.microsoft.com/office/drawing/2014/main" id="{ACADCF04-444F-2C69-C441-1C96244D3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692" y="581805"/>
            <a:ext cx="787043" cy="52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08EA20-941F-BA94-BB64-E5CFFA76A2BC}"/>
              </a:ext>
            </a:extLst>
          </p:cNvPr>
          <p:cNvSpPr/>
          <p:nvPr/>
        </p:nvSpPr>
        <p:spPr>
          <a:xfrm>
            <a:off x="10331988" y="157222"/>
            <a:ext cx="1709300" cy="115882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F6D67D1-CA8E-DD99-64CD-285CEEAE9592}"/>
              </a:ext>
            </a:extLst>
          </p:cNvPr>
          <p:cNvSpPr/>
          <p:nvPr/>
        </p:nvSpPr>
        <p:spPr>
          <a:xfrm>
            <a:off x="8513081" y="155243"/>
            <a:ext cx="1709300" cy="1158827"/>
          </a:xfrm>
          <a:prstGeom prst="roundRect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2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A4088500-CE4D-F885-F22D-2A86E494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956" y="3446915"/>
            <a:ext cx="1150309" cy="15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75C7213-5435-2FE9-4F25-DC4B63C4E19C}"/>
              </a:ext>
            </a:extLst>
          </p:cNvPr>
          <p:cNvSpPr/>
          <p:nvPr/>
        </p:nvSpPr>
        <p:spPr>
          <a:xfrm>
            <a:off x="7201864" y="2955960"/>
            <a:ext cx="1748963" cy="985652"/>
          </a:xfrm>
          <a:prstGeom prst="wedgeRectCallout">
            <a:avLst>
              <a:gd name="adj1" fmla="val 45708"/>
              <a:gd name="adj2" fmla="val 70934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1777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377;gdb9646ebe9_0_ 1"/>
          <p:cNvSpPr/>
          <p:nvPr/>
        </p:nvSpPr>
        <p:spPr>
          <a:xfrm>
            <a:off x="672120" y="4987080"/>
            <a:ext cx="1316160" cy="28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28" name="Google Shape;374;gdb9646ebe9_0_ 1"/>
          <p:cNvSpPr/>
          <p:nvPr/>
        </p:nvSpPr>
        <p:spPr>
          <a:xfrm>
            <a:off x="510479" y="672120"/>
            <a:ext cx="10393477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MS-SQL Keys #4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10480" y="1814040"/>
            <a:ext cx="10393477" cy="4504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 att lägga till </a:t>
            </a:r>
            <a:r>
              <a:rPr lang="sv-SE" sz="28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 Keys</a:t>
            </a:r>
            <a:r>
              <a:rPr lang="sv-SE" sz="280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Product tabellen.</a:t>
            </a:r>
          </a:p>
          <a:p>
            <a:endParaRPr lang="sv-SE" sz="2800" b="1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89A0B-73DF-369F-10EC-E352A9C67257}"/>
              </a:ext>
            </a:extLst>
          </p:cNvPr>
          <p:cNvSpPr txBox="1"/>
          <p:nvPr/>
        </p:nvSpPr>
        <p:spPr>
          <a:xfrm>
            <a:off x="5124987" y="3015706"/>
            <a:ext cx="5207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 ihåg: Nu är vi inne på tabellen </a:t>
            </a:r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</a:p>
          <a:p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 vänster sidan väljer vi tabellen vi vill koppla </a:t>
            </a:r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</a:t>
            </a: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 vänster sidan väljer vi även vilket Id vi vill koppla till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2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På höger sidan väljer vi categoryId:et från vår </a:t>
            </a:r>
            <a:r>
              <a:rPr lang="sv-SE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sv-SE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tabell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03220-CEA3-0380-9AB5-3D535F8EC6D9}"/>
              </a:ext>
            </a:extLst>
          </p:cNvPr>
          <p:cNvSpPr/>
          <p:nvPr/>
        </p:nvSpPr>
        <p:spPr>
          <a:xfrm>
            <a:off x="3411415" y="2497015"/>
            <a:ext cx="701336" cy="75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E846-5C20-BC40-817C-A0FE6AF1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2" y="2759769"/>
            <a:ext cx="4061812" cy="313209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E13C62-01FB-9688-9F31-D37E839089C7}"/>
              </a:ext>
            </a:extLst>
          </p:cNvPr>
          <p:cNvSpPr/>
          <p:nvPr/>
        </p:nvSpPr>
        <p:spPr>
          <a:xfrm>
            <a:off x="575182" y="3552092"/>
            <a:ext cx="4061812" cy="7561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4" name="Google Shape;481;p21">
            <a:extLst>
              <a:ext uri="{FF2B5EF4-FFF2-40B4-BE49-F238E27FC236}">
                <a16:creationId xmlns:a16="http://schemas.microsoft.com/office/drawing/2014/main" id="{3081F834-487C-4B2C-2DF2-ACD22E2FDA6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82;p21">
            <a:extLst>
              <a:ext uri="{FF2B5EF4-FFF2-40B4-BE49-F238E27FC236}">
                <a16:creationId xmlns:a16="http://schemas.microsoft.com/office/drawing/2014/main" id="{0601A2DB-C982-B5FE-AD16-0D82674295C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2" descr="Cartoon Scientist stock vector. Illustration of character - 28615459">
            <a:extLst>
              <a:ext uri="{FF2B5EF4-FFF2-40B4-BE49-F238E27FC236}">
                <a16:creationId xmlns:a16="http://schemas.microsoft.com/office/drawing/2014/main" id="{E1B5A3E7-D2EF-8961-8507-DDA01F794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622" y="4602923"/>
            <a:ext cx="1150309" cy="153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125C2F85-B51A-BF64-953A-1021FB3D6114}"/>
              </a:ext>
            </a:extLst>
          </p:cNvPr>
          <p:cNvSpPr/>
          <p:nvPr/>
        </p:nvSpPr>
        <p:spPr>
          <a:xfrm>
            <a:off x="4884909" y="2886456"/>
            <a:ext cx="5447079" cy="3005403"/>
          </a:xfrm>
          <a:prstGeom prst="wedgeRectCallout">
            <a:avLst>
              <a:gd name="adj1" fmla="val 60751"/>
              <a:gd name="adj2" fmla="val 19962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D6C57-6B04-666D-8666-A0FE41688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2689" y="41082"/>
            <a:ext cx="1727642" cy="12669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7C7BEF-03F7-A96B-BD52-FDA1A44E5AFE}"/>
              </a:ext>
            </a:extLst>
          </p:cNvPr>
          <p:cNvSpPr txBox="1"/>
          <p:nvPr/>
        </p:nvSpPr>
        <p:spPr>
          <a:xfrm>
            <a:off x="207772" y="3589399"/>
            <a:ext cx="367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37A63-020F-F2AE-4D61-0E175812957B}"/>
              </a:ext>
            </a:extLst>
          </p:cNvPr>
          <p:cNvSpPr txBox="1"/>
          <p:nvPr/>
        </p:nvSpPr>
        <p:spPr>
          <a:xfrm>
            <a:off x="207772" y="38828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10AF9-E033-A7D3-43DB-EBE75CE37A98}"/>
              </a:ext>
            </a:extLst>
          </p:cNvPr>
          <p:cNvSpPr txBox="1"/>
          <p:nvPr/>
        </p:nvSpPr>
        <p:spPr>
          <a:xfrm>
            <a:off x="3149881" y="38007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24119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Datatyper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914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1188740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spelar en väsentlig roll i databaser genom att definiera vilken typ av data som kan lagras i varje kolumn i en tabell. De hjälper databasen att förstå och hantera data på ett strukturerat och effektivt sätt.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är några viktiga aspekter av datatypens roll i databaser: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838079" y="3670410"/>
            <a:ext cx="10930367" cy="277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Dataintegritet: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Datatyper hjälper till att upprätthålla dataintegriteten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databasen genom att specificera vilken typ av data som kan lagras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kolumn.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exempel, om en kolumn är definierad som en numerisk datatyp, kan bara numeriska värden lagras där,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vilket förhindrar felaktiga eller oönskade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datavärden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1056904" y="3429000"/>
            <a:ext cx="105152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A5506D-1CC6-18B0-B9BE-AB37DAD64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644" y="307505"/>
            <a:ext cx="2030935" cy="683887"/>
          </a:xfrm>
          <a:prstGeom prst="rect">
            <a:avLst/>
          </a:prstGeom>
        </p:spPr>
      </p:pic>
      <p:pic>
        <p:nvPicPr>
          <p:cNvPr id="21508" name="Picture 4" descr="How to Read and Convert Dates in Old Documents">
            <a:extLst>
              <a:ext uri="{FF2B5EF4-FFF2-40B4-BE49-F238E27FC236}">
                <a16:creationId xmlns:a16="http://schemas.microsoft.com/office/drawing/2014/main" id="{0C4471CB-30E3-301F-01A1-43F36716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78" y="210061"/>
            <a:ext cx="1318161" cy="8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557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1188740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Optimerad lagring: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använda lämpliga datatyper kan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effektivt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lagra och hantera data. Datatyper som är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optimerade för det faktiska datatypen och storleken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minimerar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lagringsutrymmet ($ kostnad) och förbättrar prestandan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838079" y="3670410"/>
            <a:ext cx="10930367" cy="235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Datavalidering: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 ger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inbyggd</a:t>
            </a:r>
            <a:r>
              <a:rPr lang="sv-SE" sz="28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validering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data som matas in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databasen. Om det försöks spara ett värde som inte matchar den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definierade datatypen, såsom att försöka lagra text i en numerisk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kolumn, kommer databasen att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förhindra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detta och ge ett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felmeddelande.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1056904" y="3429000"/>
            <a:ext cx="105152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55E3434-6BD1-A357-EB84-729023962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644" y="307505"/>
            <a:ext cx="2030935" cy="683887"/>
          </a:xfrm>
          <a:prstGeom prst="rect">
            <a:avLst/>
          </a:prstGeom>
        </p:spPr>
      </p:pic>
      <p:pic>
        <p:nvPicPr>
          <p:cNvPr id="9" name="Picture 4" descr="How to Read and Convert Dates in Old Documents">
            <a:extLst>
              <a:ext uri="{FF2B5EF4-FFF2-40B4-BE49-F238E27FC236}">
                <a16:creationId xmlns:a16="http://schemas.microsoft.com/office/drawing/2014/main" id="{0496D27F-8654-3517-756C-F192930E1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78" y="210061"/>
            <a:ext cx="1318161" cy="8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64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1188740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Datahantering och indexering: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Korrekta datatyper möjliggör enklare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snabbare datahantering och indexering. Databasen kan effektivt söka,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filtrera och sortera data baserat på datatyperna, vilket förbättrar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sökningarnas prestanda.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838079" y="3670410"/>
            <a:ext cx="10930367" cy="244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Databasens struktur: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 hjälper också till att definiera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databasens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hur olika dataelement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relaterar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varandra.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är särskilt viktigt vid användning av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där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relationerna mellan tabeller bygger på gemensamma datatyper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nycklar.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1056904" y="3429000"/>
            <a:ext cx="105152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BB423FD-5172-8DC3-336C-E43D2CFF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644" y="307505"/>
            <a:ext cx="2030935" cy="683887"/>
          </a:xfrm>
          <a:prstGeom prst="rect">
            <a:avLst/>
          </a:prstGeom>
        </p:spPr>
      </p:pic>
      <p:pic>
        <p:nvPicPr>
          <p:cNvPr id="9" name="Picture 4" descr="How to Read and Convert Dates in Old Documents">
            <a:extLst>
              <a:ext uri="{FF2B5EF4-FFF2-40B4-BE49-F238E27FC236}">
                <a16:creationId xmlns:a16="http://schemas.microsoft.com/office/drawing/2014/main" id="{92071A58-8882-C2D7-42E6-1D60AE7A5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78" y="210061"/>
            <a:ext cx="1318161" cy="8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y Tools-foton och fler bilder på Arbetsverktyg - Arbetsverktyg,  Verktygslåda, Mekaniker - iStock">
            <a:extLst>
              <a:ext uri="{FF2B5EF4-FFF2-40B4-BE49-F238E27FC236}">
                <a16:creationId xmlns:a16="http://schemas.microsoft.com/office/drawing/2014/main" id="{568AE11D-750F-3F14-DB96-006110CA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96" y="3909314"/>
            <a:ext cx="4971803" cy="294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Microsoft SQL Server Logo Download - AI - All Vector Logo">
            <a:extLst>
              <a:ext uri="{FF2B5EF4-FFF2-40B4-BE49-F238E27FC236}">
                <a16:creationId xmlns:a16="http://schemas.microsoft.com/office/drawing/2014/main" id="{C91A7F54-BEB5-7C16-669C-4848CEA05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77" y="170716"/>
            <a:ext cx="2102458" cy="114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374;gdb9646ebe9_0_8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Tools &amp; Northwind DB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155" name="Google Shape;377;gdb9646ebe9_0_8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158" name="Google Shape;380;gdb9646ebe9_0_8"/>
          <p:cNvSpPr/>
          <p:nvPr/>
        </p:nvSpPr>
        <p:spPr>
          <a:xfrm>
            <a:off x="6529680" y="640764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9CD09BD-EEB1-4569-A0C3-A04C134DB82B}" type="slidenum">
              <a:rPr lang="sv-SE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sv-SE" sz="1200" b="0" strike="noStrike" spc="-1">
              <a:latin typeface="Arial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13001" y="1666080"/>
            <a:ext cx="7015955" cy="519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Först behöver vi några verktyg. Vi sätter igång nedladdningarna redan nu eftersom vissa är rätt stora.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lang="sv-SE" sz="2400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0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sv-SE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 </a:t>
            </a:r>
            <a:r>
              <a:rPr lang="sv-SE" sz="20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MS-SQL Server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1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https://www.microsoft.com/sv-se/sql-server/sql-server-downloads</a:t>
            </a:r>
            <a:endParaRPr lang="sv-SE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(Ta Developer! Kör  SQL2022-SSEI-Dev.exe)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lang="sv-SE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20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sv-SE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 ska vi ha en Queryverktyg (</a:t>
            </a:r>
            <a:r>
              <a:rPr lang="sv-SE" sz="20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- SSMS</a:t>
            </a:r>
            <a:r>
              <a:rPr lang="sv-SE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505"/>
              </a:spcBef>
            </a:pPr>
            <a:r>
              <a:rPr lang="sv-SE" sz="18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6"/>
              </a:rPr>
              <a:t>https://docs.microsoft.com/sql/ssms/download-sql-server-management-studio-ssms</a:t>
            </a:r>
            <a:endParaRPr lang="sv-S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sv-SE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v-SE" sz="2000" b="1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sv-SE" sz="20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</a:t>
            </a:r>
            <a:r>
              <a:rPr lang="sv-SE" sz="20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Northwind</a:t>
            </a:r>
            <a:r>
              <a:rPr lang="sv-SE" sz="20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(kör denna script i SSMS)</a:t>
            </a:r>
          </a:p>
          <a:p>
            <a:pPr>
              <a:lnSpc>
                <a:spcPct val="100000"/>
              </a:lnSpc>
            </a:pPr>
            <a:r>
              <a:rPr lang="sv-SE" sz="1800" b="0" strike="noStrike" spc="-1" dirty="0">
                <a:latin typeface="Arial"/>
                <a:hlinkClick r:id="rId7"/>
              </a:rPr>
              <a:t>https://gist.github.com/RichardChalk/547cab55cbf365840a68bde4729d4e5c</a:t>
            </a:r>
            <a:endParaRPr lang="sv-SE" sz="1800" b="0" strike="noStrike" spc="-1" dirty="0">
              <a:latin typeface="Arial"/>
            </a:endParaRPr>
          </a:p>
        </p:txBody>
      </p:sp>
      <p:sp>
        <p:nvSpPr>
          <p:cNvPr id="4" name="Google Shape;482;p21">
            <a:extLst>
              <a:ext uri="{FF2B5EF4-FFF2-40B4-BE49-F238E27FC236}">
                <a16:creationId xmlns:a16="http://schemas.microsoft.com/office/drawing/2014/main" id="{6BD36A82-48C0-9F5F-D3FB-7C79C5900B66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SQL Server Management Studio (SSMS) | How to Install SSMS | Edureka">
            <a:extLst>
              <a:ext uri="{FF2B5EF4-FFF2-40B4-BE49-F238E27FC236}">
                <a16:creationId xmlns:a16="http://schemas.microsoft.com/office/drawing/2014/main" id="{CDEC0F47-627B-CBCC-7804-83056BC1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487" y="275477"/>
            <a:ext cx="994812" cy="101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308CB4A-F4E5-69D5-DEB8-062FCE06CE10}"/>
              </a:ext>
            </a:extLst>
          </p:cNvPr>
          <p:cNvGrpSpPr/>
          <p:nvPr/>
        </p:nvGrpSpPr>
        <p:grpSpPr>
          <a:xfrm>
            <a:off x="9460888" y="1491516"/>
            <a:ext cx="2149026" cy="1419655"/>
            <a:chOff x="732205" y="3863681"/>
            <a:chExt cx="2149026" cy="14196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7DE26-E07F-C518-88CC-53D4E585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2205" y="3863681"/>
              <a:ext cx="2149026" cy="11888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79849-7789-5EA9-14D5-DCA1EB538C02}"/>
                </a:ext>
              </a:extLst>
            </p:cNvPr>
            <p:cNvSpPr txBox="1"/>
            <p:nvPr/>
          </p:nvSpPr>
          <p:spPr>
            <a:xfrm>
              <a:off x="732205" y="4821671"/>
              <a:ext cx="15656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sv-SE" sz="2400" b="1" dirty="0" err="1">
                  <a:solidFill>
                    <a:srgbClr val="315992"/>
                  </a:solidFill>
                </a:rPr>
                <a:t>Northwind</a:t>
              </a:r>
              <a:endParaRPr lang="sv-SE" sz="2400" b="1" dirty="0">
                <a:solidFill>
                  <a:srgbClr val="315992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11E27A-9FED-009E-19F3-DA48C19A4FFF}"/>
              </a:ext>
            </a:extLst>
          </p:cNvPr>
          <p:cNvSpPr txBox="1"/>
          <p:nvPr/>
        </p:nvSpPr>
        <p:spPr>
          <a:xfrm>
            <a:off x="6529680" y="4872853"/>
            <a:ext cx="1718081" cy="923330"/>
          </a:xfrm>
          <a:custGeom>
            <a:avLst/>
            <a:gdLst>
              <a:gd name="connsiteX0" fmla="*/ 0 w 1718081"/>
              <a:gd name="connsiteY0" fmla="*/ 0 h 923330"/>
              <a:gd name="connsiteX1" fmla="*/ 1718081 w 1718081"/>
              <a:gd name="connsiteY1" fmla="*/ 0 h 923330"/>
              <a:gd name="connsiteX2" fmla="*/ 1718081 w 1718081"/>
              <a:gd name="connsiteY2" fmla="*/ 923330 h 923330"/>
              <a:gd name="connsiteX3" fmla="*/ 0 w 1718081"/>
              <a:gd name="connsiteY3" fmla="*/ 923330 h 923330"/>
              <a:gd name="connsiteX4" fmla="*/ 0 w 1718081"/>
              <a:gd name="connsiteY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081" h="923330" fill="none" extrusionOk="0">
                <a:moveTo>
                  <a:pt x="0" y="0"/>
                </a:moveTo>
                <a:cubicBezTo>
                  <a:pt x="535309" y="72399"/>
                  <a:pt x="1379884" y="-49796"/>
                  <a:pt x="1718081" y="0"/>
                </a:cubicBezTo>
                <a:cubicBezTo>
                  <a:pt x="1649589" y="370935"/>
                  <a:pt x="1653948" y="718843"/>
                  <a:pt x="1718081" y="923330"/>
                </a:cubicBezTo>
                <a:cubicBezTo>
                  <a:pt x="1453255" y="1021884"/>
                  <a:pt x="175526" y="916770"/>
                  <a:pt x="0" y="923330"/>
                </a:cubicBezTo>
                <a:cubicBezTo>
                  <a:pt x="-40795" y="541767"/>
                  <a:pt x="18687" y="132479"/>
                  <a:pt x="0" y="0"/>
                </a:cubicBezTo>
                <a:close/>
              </a:path>
              <a:path w="1718081" h="923330" stroke="0" extrusionOk="0">
                <a:moveTo>
                  <a:pt x="0" y="0"/>
                </a:moveTo>
                <a:cubicBezTo>
                  <a:pt x="375903" y="-12844"/>
                  <a:pt x="969642" y="99280"/>
                  <a:pt x="1718081" y="0"/>
                </a:cubicBezTo>
                <a:cubicBezTo>
                  <a:pt x="1724591" y="163033"/>
                  <a:pt x="1695099" y="595431"/>
                  <a:pt x="1718081" y="923330"/>
                </a:cubicBezTo>
                <a:cubicBezTo>
                  <a:pt x="1449453" y="913482"/>
                  <a:pt x="696509" y="815771"/>
                  <a:pt x="0" y="923330"/>
                </a:cubicBezTo>
                <a:cubicBezTo>
                  <a:pt x="-74342" y="805799"/>
                  <a:pt x="-29091" y="45047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VIKTIGT!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anteckningar</a:t>
            </a:r>
            <a:endParaRPr lang="sv-S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59F8F17-0478-EA1B-85F6-0876915872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53" y="4471379"/>
            <a:ext cx="713060" cy="71306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182F15-CB8F-57C7-88FE-DB9C539B1001}"/>
              </a:ext>
            </a:extLst>
          </p:cNvPr>
          <p:cNvSpPr/>
          <p:nvPr/>
        </p:nvSpPr>
        <p:spPr>
          <a:xfrm>
            <a:off x="5513693" y="5554098"/>
            <a:ext cx="673847" cy="2866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21671-9A14-85BB-4CC7-9FE96B661AE5}"/>
              </a:ext>
            </a:extLst>
          </p:cNvPr>
          <p:cNvSpPr txBox="1"/>
          <p:nvPr/>
        </p:nvSpPr>
        <p:spPr>
          <a:xfrm>
            <a:off x="7335521" y="3067490"/>
            <a:ext cx="1880024" cy="954107"/>
          </a:xfrm>
          <a:custGeom>
            <a:avLst/>
            <a:gdLst>
              <a:gd name="connsiteX0" fmla="*/ 0 w 1880024"/>
              <a:gd name="connsiteY0" fmla="*/ 0 h 954107"/>
              <a:gd name="connsiteX1" fmla="*/ 1880024 w 1880024"/>
              <a:gd name="connsiteY1" fmla="*/ 0 h 954107"/>
              <a:gd name="connsiteX2" fmla="*/ 1880024 w 1880024"/>
              <a:gd name="connsiteY2" fmla="*/ 954107 h 954107"/>
              <a:gd name="connsiteX3" fmla="*/ 0 w 1880024"/>
              <a:gd name="connsiteY3" fmla="*/ 954107 h 954107"/>
              <a:gd name="connsiteX4" fmla="*/ 0 w 1880024"/>
              <a:gd name="connsiteY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024" h="954107" fill="none" extrusionOk="0">
                <a:moveTo>
                  <a:pt x="0" y="0"/>
                </a:moveTo>
                <a:cubicBezTo>
                  <a:pt x="716031" y="165027"/>
                  <a:pt x="1305154" y="-93118"/>
                  <a:pt x="1880024" y="0"/>
                </a:cubicBezTo>
                <a:cubicBezTo>
                  <a:pt x="1844823" y="130281"/>
                  <a:pt x="1938774" y="625477"/>
                  <a:pt x="1880024" y="954107"/>
                </a:cubicBezTo>
                <a:cubicBezTo>
                  <a:pt x="1665393" y="830901"/>
                  <a:pt x="681164" y="926093"/>
                  <a:pt x="0" y="954107"/>
                </a:cubicBezTo>
                <a:cubicBezTo>
                  <a:pt x="34036" y="517199"/>
                  <a:pt x="-38812" y="243411"/>
                  <a:pt x="0" y="0"/>
                </a:cubicBezTo>
                <a:close/>
              </a:path>
              <a:path w="1880024" h="954107" stroke="0" extrusionOk="0">
                <a:moveTo>
                  <a:pt x="0" y="0"/>
                </a:moveTo>
                <a:cubicBezTo>
                  <a:pt x="486480" y="-107597"/>
                  <a:pt x="1447173" y="-122202"/>
                  <a:pt x="1880024" y="0"/>
                </a:cubicBezTo>
                <a:cubicBezTo>
                  <a:pt x="1965469" y="413182"/>
                  <a:pt x="1847786" y="796472"/>
                  <a:pt x="1880024" y="954107"/>
                </a:cubicBezTo>
                <a:cubicBezTo>
                  <a:pt x="1561208" y="934063"/>
                  <a:pt x="574472" y="861884"/>
                  <a:pt x="0" y="954107"/>
                </a:cubicBezTo>
                <a:cubicBezTo>
                  <a:pt x="-70154" y="636435"/>
                  <a:pt x="23670" y="40158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VIKTIGT! 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Högerklick –</a:t>
            </a:r>
          </a:p>
          <a:p>
            <a:r>
              <a:rPr lang="sv-SE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administrator!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9FB1A69-132E-04ED-9A7F-0C8518C18331}"/>
              </a:ext>
            </a:extLst>
          </p:cNvPr>
          <p:cNvSpPr/>
          <p:nvPr/>
        </p:nvSpPr>
        <p:spPr>
          <a:xfrm>
            <a:off x="5202652" y="3651672"/>
            <a:ext cx="1880024" cy="2866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5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47B0B4BC-9807-8284-C3E4-59206DC7E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458" y="2676446"/>
            <a:ext cx="760390" cy="76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15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10345592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Datatyper hjälper databasen att hantera och strukturera data på ett säkert och effektivt sätt.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i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att definiera rätt datatyper för varje kolumn i databastabellerna kan man säkerställa att datatypen matchar den typ av data som ska lagras där och att data är korrekt och enhetligt hanterat inom hela databasen.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en viktig aspekt av databasdesign och bidrar till att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i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säkerställa datakvalitet och databasens prestanda.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This Week: Reminder —">
            <a:extLst>
              <a:ext uri="{FF2B5EF4-FFF2-40B4-BE49-F238E27FC236}">
                <a16:creationId xmlns:a16="http://schemas.microsoft.com/office/drawing/2014/main" id="{93CC6903-E21C-BA37-3D24-1C43724D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5" y="1688541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his Week: Reminder —">
            <a:extLst>
              <a:ext uri="{FF2B5EF4-FFF2-40B4-BE49-F238E27FC236}">
                <a16:creationId xmlns:a16="http://schemas.microsoft.com/office/drawing/2014/main" id="{14082695-3F26-CB77-7189-BC891D73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289980" y="170041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his Week: Reminder —">
            <a:extLst>
              <a:ext uri="{FF2B5EF4-FFF2-40B4-BE49-F238E27FC236}">
                <a16:creationId xmlns:a16="http://schemas.microsoft.com/office/drawing/2014/main" id="{E6E04D25-5D2F-2A8F-9F1F-FF785D4D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92" y="343223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his Week: Reminder —">
            <a:extLst>
              <a:ext uri="{FF2B5EF4-FFF2-40B4-BE49-F238E27FC236}">
                <a16:creationId xmlns:a16="http://schemas.microsoft.com/office/drawing/2014/main" id="{80553130-1E78-6BC5-8A53-7E856CE83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299877" y="344411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is Week: Reminder —">
            <a:extLst>
              <a:ext uri="{FF2B5EF4-FFF2-40B4-BE49-F238E27FC236}">
                <a16:creationId xmlns:a16="http://schemas.microsoft.com/office/drawing/2014/main" id="{94449DCF-1B8F-C139-6ED2-533959B1D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38" y="492654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his Week: Reminder —">
            <a:extLst>
              <a:ext uri="{FF2B5EF4-FFF2-40B4-BE49-F238E27FC236}">
                <a16:creationId xmlns:a16="http://schemas.microsoft.com/office/drawing/2014/main" id="{121DD612-0C84-09C6-EBD3-67F3AC90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286023" y="493842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341CDD-4863-BB53-41EA-D645298F4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644" y="307505"/>
            <a:ext cx="2030935" cy="683887"/>
          </a:xfrm>
          <a:prstGeom prst="rect">
            <a:avLst/>
          </a:prstGeom>
        </p:spPr>
      </p:pic>
      <p:pic>
        <p:nvPicPr>
          <p:cNvPr id="15" name="Picture 4" descr="How to Read and Convert Dates in Old Documents">
            <a:extLst>
              <a:ext uri="{FF2B5EF4-FFF2-40B4-BE49-F238E27FC236}">
                <a16:creationId xmlns:a16="http://schemas.microsoft.com/office/drawing/2014/main" id="{1368C3A8-AF42-A70E-09A3-6A8C6A9A1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78" y="210061"/>
            <a:ext cx="1318161" cy="8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93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Används för att lagra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hela tal utan decimaler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SMALLINT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TINYINT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BIGINT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Floating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-Point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Används för att lagra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tal med decimaler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FLOAT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REAL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Decimal/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Numeric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Används för att lagra tal med fasta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decimaler och hög precision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DECIMAL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NUMERIC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Datatyper – Några exempel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494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Character Strings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Used to store </a:t>
            </a: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text or strings of characters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VARCHAR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TEXT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Date and Time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Used to store dates and times.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DATE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TIME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DATETIME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TIMESTAMP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Boolean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Used to store true/false or binary values.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BOOLEAN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en-US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BIT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FA08893-096B-C6B3-803A-33DD0C1A0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644" y="307505"/>
            <a:ext cx="2030935" cy="683887"/>
          </a:xfrm>
          <a:prstGeom prst="rect">
            <a:avLst/>
          </a:prstGeom>
        </p:spPr>
      </p:pic>
      <p:pic>
        <p:nvPicPr>
          <p:cNvPr id="10" name="Picture 4" descr="How to Read and Convert Dates in Old Documents">
            <a:extLst>
              <a:ext uri="{FF2B5EF4-FFF2-40B4-BE49-F238E27FC236}">
                <a16:creationId xmlns:a16="http://schemas.microsoft.com/office/drawing/2014/main" id="{7519D134-DCE1-49DA-C73E-FBC59854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78" y="210061"/>
            <a:ext cx="1318161" cy="87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867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852345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Databas, Data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 Data Lake &amp; Data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Vault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553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91974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Framgångsrika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organisationer utvinner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affärsvärde från sina data.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av de första stegen mot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framgångsrik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strategi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stora datamängder är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välja den underliggande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teknologin för hur data kommer att lagras, sökas, analyseras och rapporteras</a:t>
            </a:r>
            <a:r>
              <a:rPr lang="sv-SE" sz="26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datastrategi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Här kommer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lake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in i bilden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Datastrategi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54" name="Picture 2" descr="Data Warehousing - Overview, Steps, Pros and Cons">
            <a:extLst>
              <a:ext uri="{FF2B5EF4-FFF2-40B4-BE49-F238E27FC236}">
                <a16:creationId xmlns:a16="http://schemas.microsoft.com/office/drawing/2014/main" id="{51740EAF-3AFE-7872-9FF2-E80FE735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51" y="1286480"/>
            <a:ext cx="6965729" cy="343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24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91974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är en databas, och hur fungerar den?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databas används för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söka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rapportera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strukturerade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från en enda källa. De är enklast att skapa och SQL kan användas för att fråga och rapportera data. Det finns både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open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source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betalda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databaser, vilket gör dem lättillgängliga för installation och användning både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plats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i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molnet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relationsdatabas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kräver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scheman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passar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ostrukturerade eller halvstrukturerade data.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grund av detta stela schema är de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lämpliga för att vara den centrala platsen för att lagra data från flera källor där den råa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varierar i format och struktur. Men de är populära för dataanalys och monolitiska applikationer.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Databas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6" descr="The Best Way to Learn SQL - Learn to code in 30 Days!">
            <a:extLst>
              <a:ext uri="{FF2B5EF4-FFF2-40B4-BE49-F238E27FC236}">
                <a16:creationId xmlns:a16="http://schemas.microsoft.com/office/drawing/2014/main" id="{D69A1523-8804-BAF7-D132-3E118CAF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01" y="163332"/>
            <a:ext cx="2501240" cy="131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5B9E5C-C461-027A-E86F-A66B50150FE3}"/>
              </a:ext>
            </a:extLst>
          </p:cNvPr>
          <p:cNvSpPr txBox="1"/>
          <p:nvPr/>
        </p:nvSpPr>
        <p:spPr>
          <a:xfrm>
            <a:off x="7722911" y="945127"/>
            <a:ext cx="1341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Check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me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out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79D84B-8EAC-840C-99B8-9A8ACC7E2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655" y="222911"/>
            <a:ext cx="916425" cy="7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9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919741" cy="489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är en data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hur fungerar den?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används för att lagra stora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mängder strukturerade data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flera källor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central plats.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Organisationer investerar i att bygga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på grund av dess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förmåga att leverera affärsinsikter från hela företaget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och snabbt.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Processen att skapa ett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kräver en del omfattande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arbete i planerings och designstadiet där datastrukturer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undersöks. Ett bra system motiverar ofta de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höga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kostnaderna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programvara och lagring.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Warehouse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78" name="Picture 2" descr="Data Warehousing - Overview, Steps, Pros and Cons">
            <a:extLst>
              <a:ext uri="{FF2B5EF4-FFF2-40B4-BE49-F238E27FC236}">
                <a16:creationId xmlns:a16="http://schemas.microsoft.com/office/drawing/2014/main" id="{30CAC504-7783-6876-8CE1-A9B8D2FE2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96" y="631745"/>
            <a:ext cx="3911115" cy="19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5C77A-EB08-36CB-87D8-B19B249A533A}"/>
              </a:ext>
            </a:extLst>
          </p:cNvPr>
          <p:cNvSpPr txBox="1"/>
          <p:nvPr/>
        </p:nvSpPr>
        <p:spPr>
          <a:xfrm>
            <a:off x="10011408" y="5579924"/>
            <a:ext cx="1341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Check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me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out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B7C4-3855-3C0A-55B0-D866A22F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152" y="4857708"/>
            <a:ext cx="916425" cy="7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33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10919741" cy="489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Vad är en data lake, och hur fungerar den?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data lake lagrar strukturerad, halvstrukturerad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ostrukturerad data och stöder möjligheten att lagra rådata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alla källor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utan att behöva bearbeta eller omvandla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vid den tidpunkten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Endast när data behöver hämtas kommer viss struktur behöva appliceras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vilket är idealiskt i händerna på datavetare och utvecklare för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dataanalys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kan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nya datamodeller på språng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men det ger inte samma rapporteringsmöjligheter/användarvänlighet för affärsanvändare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Att lagra data i data lakes är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mycket billigare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än i ett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26" name="Picture 2" descr="What is a data lake?">
            <a:extLst>
              <a:ext uri="{FF2B5EF4-FFF2-40B4-BE49-F238E27FC236}">
                <a16:creationId xmlns:a16="http://schemas.microsoft.com/office/drawing/2014/main" id="{C27851BF-E68F-0E45-8CD1-CBDBC1BB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919" y="381791"/>
            <a:ext cx="3106274" cy="313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6D2BD-5152-C52E-6A6C-E3B5032ECB57}"/>
              </a:ext>
            </a:extLst>
          </p:cNvPr>
          <p:cNvSpPr txBox="1"/>
          <p:nvPr/>
        </p:nvSpPr>
        <p:spPr>
          <a:xfrm>
            <a:off x="10011408" y="5579924"/>
            <a:ext cx="1341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Check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me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lang="sv-SE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out</a:t>
            </a:r>
            <a:r>
              <a:rPr lang="sv-S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!</a:t>
            </a:r>
            <a:endParaRPr lang="sv-S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AB79D-1B59-09E7-BAC7-64CF50207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4152" y="4857708"/>
            <a:ext cx="916425" cy="7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6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26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Ett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4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Vault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en modelleringsmetod och arkitektur för att bygga företagsdataförråd.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Konceptet utvecklades av Dan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Linstedt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fokuserar på att </a:t>
            </a:r>
            <a:r>
              <a:rPr lang="sv-SE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skapa en skalbar och flexibel lösning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hantera komplexa, stora datamängder från olika källor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en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Vault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finns det vanligtvis tre typer av tabeller: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Huvudtabeller (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Hub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Tables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Dessa tabeller innehåller unika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identifierare för affärsenheter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kunder eller produkter.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Vad är Data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Vault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526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Länktabeller (Link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Tables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tabeller används för att skapa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relationer mellan olika huvudtabeller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innehåller föreningar av identifierare från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Satellittabeller (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Satellite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Tables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lagrar alla attribut eller data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relaterade till en identifierare i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huvudtabell.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Fördelarna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Skalbarhet: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Det kan enkelt skalas upp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Flexibilitet: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Lätt att lägga till nya källor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Spårbarhet: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Lätt spåra var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kommer ifrån och hur den har ändrats över tid.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CA9405-B15B-1D45-767A-792DC8248FAE}"/>
              </a:ext>
            </a:extLst>
          </p:cNvPr>
          <p:cNvSpPr txBox="1"/>
          <p:nvPr/>
        </p:nvSpPr>
        <p:spPr>
          <a:xfrm>
            <a:off x="8718712" y="398619"/>
            <a:ext cx="2089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Data </a:t>
            </a:r>
            <a:r>
              <a:rPr lang="sv-S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Vault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nternet Prosymbols Duotone icon">
            <a:extLst>
              <a:ext uri="{FF2B5EF4-FFF2-40B4-BE49-F238E27FC236}">
                <a16:creationId xmlns:a16="http://schemas.microsoft.com/office/drawing/2014/main" id="{E7068A10-8D13-3257-FD33-ABEB655E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900" y="91570"/>
            <a:ext cx="1134035" cy="11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60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A13C349-9B6A-9BB2-8467-C91475A27931}"/>
              </a:ext>
            </a:extLst>
          </p:cNvPr>
          <p:cNvGrpSpPr/>
          <p:nvPr/>
        </p:nvGrpSpPr>
        <p:grpSpPr>
          <a:xfrm>
            <a:off x="3772333" y="4754879"/>
            <a:ext cx="1591773" cy="1455565"/>
            <a:chOff x="3754915" y="4525481"/>
            <a:chExt cx="1684964" cy="1684964"/>
          </a:xfrm>
        </p:grpSpPr>
        <p:pic>
          <p:nvPicPr>
            <p:cNvPr id="1026" name="Picture 2" descr="Data Warehouse Icon Images – Browse 10,715 Stock Photos ...">
              <a:extLst>
                <a:ext uri="{FF2B5EF4-FFF2-40B4-BE49-F238E27FC236}">
                  <a16:creationId xmlns:a16="http://schemas.microsoft.com/office/drawing/2014/main" id="{E7F7DFA8-80E7-EE5F-7C81-DFF3D73D7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4915" y="4525481"/>
              <a:ext cx="1684964" cy="1684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F8D97C-FCD6-ACB3-95DB-8CD1C99E6174}"/>
                </a:ext>
              </a:extLst>
            </p:cNvPr>
            <p:cNvSpPr/>
            <p:nvPr/>
          </p:nvSpPr>
          <p:spPr>
            <a:xfrm>
              <a:off x="4076700" y="5821680"/>
              <a:ext cx="1065910" cy="137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108839" y="748646"/>
            <a:ext cx="2930450" cy="57131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…används för att lagra, söka och rapportera </a:t>
            </a:r>
            <a:r>
              <a:rPr lang="sv-SE" sz="24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strukturerade data från en enda källa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</a:t>
            </a:r>
            <a:r>
              <a:rPr lang="sv-SE" sz="2400" b="1" i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bra för </a:t>
            </a:r>
            <a:r>
              <a:rPr lang="sv-SE" sz="2400" b="1" i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transactions</a:t>
            </a:r>
            <a:r>
              <a:rPr lang="sv-SE" sz="2400" b="1" i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-data</a:t>
            </a:r>
            <a:r>
              <a:rPr lang="sv-SE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endParaRPr lang="sv-SE" sz="2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sp>
        <p:nvSpPr>
          <p:cNvPr id="6" name="Google Shape;658;p44">
            <a:extLst>
              <a:ext uri="{FF2B5EF4-FFF2-40B4-BE49-F238E27FC236}">
                <a16:creationId xmlns:a16="http://schemas.microsoft.com/office/drawing/2014/main" id="{B5EEB160-3EE5-4A1A-5E90-BA582D90D985}"/>
              </a:ext>
            </a:extLst>
          </p:cNvPr>
          <p:cNvSpPr/>
          <p:nvPr/>
        </p:nvSpPr>
        <p:spPr>
          <a:xfrm>
            <a:off x="3132172" y="748646"/>
            <a:ext cx="2930450" cy="57131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…används för att lagra stora mängder </a:t>
            </a:r>
            <a:r>
              <a:rPr lang="sv-SE" sz="24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strukturerade data från flera källor på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central plats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bra för att organisera data, vilket underlättar </a:t>
            </a:r>
            <a:r>
              <a:rPr lang="sv-SE" sz="2400" b="1" i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effektiv analys och rapportering</a:t>
            </a:r>
          </a:p>
        </p:txBody>
      </p:sp>
      <p:sp>
        <p:nvSpPr>
          <p:cNvPr id="8" name="Google Shape;658;p44">
            <a:extLst>
              <a:ext uri="{FF2B5EF4-FFF2-40B4-BE49-F238E27FC236}">
                <a16:creationId xmlns:a16="http://schemas.microsoft.com/office/drawing/2014/main" id="{0FEC3F27-A3E3-9FF2-DB01-D42D10A80F52}"/>
              </a:ext>
            </a:extLst>
          </p:cNvPr>
          <p:cNvSpPr/>
          <p:nvPr/>
        </p:nvSpPr>
        <p:spPr>
          <a:xfrm>
            <a:off x="6155505" y="748646"/>
            <a:ext cx="2930450" cy="57131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…används för att lagra </a:t>
            </a:r>
            <a:r>
              <a:rPr lang="sv-SE" sz="24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strukturerad</a:t>
            </a: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halvstrukturerad</a:t>
            </a: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ostrukturerad</a:t>
            </a: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</a:t>
            </a: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bra för att </a:t>
            </a:r>
            <a:r>
              <a:rPr lang="sv-SE" sz="2400" b="1" i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lagra rådata i original format</a:t>
            </a:r>
          </a:p>
        </p:txBody>
      </p:sp>
      <p:sp>
        <p:nvSpPr>
          <p:cNvPr id="10" name="Google Shape;658;p44">
            <a:extLst>
              <a:ext uri="{FF2B5EF4-FFF2-40B4-BE49-F238E27FC236}">
                <a16:creationId xmlns:a16="http://schemas.microsoft.com/office/drawing/2014/main" id="{23E97F85-E811-7907-E2A3-7DE201D9BEC4}"/>
              </a:ext>
            </a:extLst>
          </p:cNvPr>
          <p:cNvSpPr/>
          <p:nvPr/>
        </p:nvSpPr>
        <p:spPr>
          <a:xfrm>
            <a:off x="9178838" y="748646"/>
            <a:ext cx="2930450" cy="57131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…är en </a:t>
            </a:r>
            <a:r>
              <a:rPr lang="sv-SE" sz="24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modellerings-metodik</a:t>
            </a: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bygga en databas som är skalbar, flexibel och säker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… bra</a:t>
            </a: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 lagring av </a:t>
            </a:r>
            <a:r>
              <a:rPr lang="sv-SE" sz="2400" b="1" i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historisk data</a:t>
            </a:r>
            <a:r>
              <a:rPr lang="sv-SE" sz="2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underlättar </a:t>
            </a:r>
            <a:r>
              <a:rPr lang="sv-SE" sz="2400" b="1" i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analys och rapportering</a:t>
            </a:r>
            <a:endParaRPr lang="sv-SE" sz="2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1" name="Picture 4" descr="Data lake Icon - Free PNG &amp; SVG 5686752 - Noun Project">
            <a:extLst>
              <a:ext uri="{FF2B5EF4-FFF2-40B4-BE49-F238E27FC236}">
                <a16:creationId xmlns:a16="http://schemas.microsoft.com/office/drawing/2014/main" id="{814535AA-3BBD-FBA6-A3EC-F916155B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73" y="41858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nk, safe, storage, vault icon - Download on Iconfinder">
            <a:extLst>
              <a:ext uri="{FF2B5EF4-FFF2-40B4-BE49-F238E27FC236}">
                <a16:creationId xmlns:a16="http://schemas.microsoft.com/office/drawing/2014/main" id="{848E0B95-180B-C3BE-2B96-807C8EA2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654" y="4641884"/>
            <a:ext cx="1312817" cy="131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Vectors | Single black database icon">
            <a:extLst>
              <a:ext uri="{FF2B5EF4-FFF2-40B4-BE49-F238E27FC236}">
                <a16:creationId xmlns:a16="http://schemas.microsoft.com/office/drawing/2014/main" id="{E0F9CEB7-1927-F72C-2F54-E9A8507CC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15" y="4506283"/>
            <a:ext cx="1486444" cy="148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34B01F-74CA-6B50-2806-956E64E3EB09}"/>
              </a:ext>
            </a:extLst>
          </p:cNvPr>
          <p:cNvSpPr txBox="1"/>
          <p:nvPr/>
        </p:nvSpPr>
        <p:spPr>
          <a:xfrm>
            <a:off x="6992084" y="5943628"/>
            <a:ext cx="1327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>
                <a:solidFill>
                  <a:srgbClr val="C00000"/>
                </a:solidFill>
              </a:rPr>
              <a:t>DATA LAKE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FFDF4-FCD4-68E7-8573-AC69B856D8CB}"/>
              </a:ext>
            </a:extLst>
          </p:cNvPr>
          <p:cNvSpPr txBox="1"/>
          <p:nvPr/>
        </p:nvSpPr>
        <p:spPr>
          <a:xfrm>
            <a:off x="9992188" y="5943628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>
                <a:solidFill>
                  <a:srgbClr val="C00000"/>
                </a:solidFill>
              </a:rPr>
              <a:t>DATA VAULT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B9C6E-7539-1A4E-205E-B834E9823775}"/>
              </a:ext>
            </a:extLst>
          </p:cNvPr>
          <p:cNvSpPr txBox="1"/>
          <p:nvPr/>
        </p:nvSpPr>
        <p:spPr>
          <a:xfrm>
            <a:off x="806896" y="5946576"/>
            <a:ext cx="1289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>
                <a:solidFill>
                  <a:srgbClr val="C00000"/>
                </a:solidFill>
              </a:rPr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4A999-B33B-B545-BD4F-E377AE0175E6}"/>
              </a:ext>
            </a:extLst>
          </p:cNvPr>
          <p:cNvSpPr txBox="1"/>
          <p:nvPr/>
        </p:nvSpPr>
        <p:spPr>
          <a:xfrm>
            <a:off x="3561672" y="5946601"/>
            <a:ext cx="2113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>
                <a:solidFill>
                  <a:srgbClr val="C00000"/>
                </a:solidFill>
              </a:rPr>
              <a:t>DATA WAREHOUSE</a:t>
            </a:r>
          </a:p>
        </p:txBody>
      </p:sp>
    </p:spTree>
    <p:extLst>
      <p:ext uri="{BB962C8B-B14F-4D97-AF65-F5344CB8AC3E}">
        <p14:creationId xmlns:p14="http://schemas.microsoft.com/office/powerpoint/2010/main" val="430477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ETL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868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Vad är en Databas?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6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xtract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ransform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and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oad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är en dataintegrationsprocess som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kombinerar data från flera datakällor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till en enda, sammanhängande datalagring som sedan laddas in i 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annat system.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ntroducerades i 70 talet och blev slutligen den primära metoden för att behandla data för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warehouse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projekt.</a:t>
            </a:r>
            <a:endParaRPr lang="en-US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Vad är ETL?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494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Genom en serie affärsregler rensar och organiserar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på ett sätt som motsvarar specifika BI-behov, som tex. månatlig rapportering.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Organisationer använder ofta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ETL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att: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Extrahera data från äldre system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Rensa data för att förbättra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datakvaliteten och garantera korrekt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data format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Ladda data i en databas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89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Datastrukturer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1538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3166731"/>
            <a:ext cx="10816646" cy="313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Några exempel på de vanligaste data strukturer som används inom databas världen inkludera…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Tabeller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Den grundläggande datastrukturen i en relationsdatabas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Index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Datastrukturer som förbättrar hastigheten för datahämtningar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B-träd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Balanserade trädstrukturer som vanligtvis används för att indexera data i databaser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Hash</a:t>
            </a: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-tabeller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Datastrukturer som använder en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hash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-funktion för att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mappa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 till specifika platser i tabellen.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Länkade listor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Linjära datastrukturer som används för att lagra dataelement i en sekvens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Datastrukturer som lagrar en sekvens av element av samma typ med en fast storlek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0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Grafer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Datastrukturer som används för att representera relationer mellan datapunkter, där noder representerar enheter och kanter representerar kopplingar eller associationer.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avser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organisationen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formatet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 data inom en databas eller datalagringssystem. </a:t>
            </a:r>
          </a:p>
          <a:p>
            <a:pPr algn="ctr"/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definierar hur data lagras, hämtas och manipuleras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0" y="1997296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03092" y="1997297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9997118" y="305205"/>
            <a:ext cx="15895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Data </a:t>
            </a:r>
            <a:r>
              <a:rPr lang="sv-SE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structures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097059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0" y="3879877"/>
            <a:ext cx="10816646" cy="225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sammanhanget med webbplatser och applikationer, när människor refererar till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pratar de ofta om ett datorprogram som låter dem interagera med sin databas.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Dessa program, mer formellt kända som ett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manangement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systems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</a:t>
            </a:r>
            <a:r>
              <a:rPr lang="sv-SE" sz="24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DBMS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), är ofta installerade på en virtuell privat server och kan nås på distans.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Generellt sett är en databas vilken 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logiskt modellerad samling av information 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 helst. En databas behöver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nödvändigtvis lagras på en dator, och saker som en stapel med patientfiler på ett sjukhus räknas som exempel på en databas</a:t>
            </a: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5" y="246043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803092" y="2472311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8" y="451244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9763756" y="485992"/>
            <a:ext cx="2139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3714576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4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9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är centralt för hur många av dagens applikationer och webbplatser fungerar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Kommentarer på en viral video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Scoreboard i ett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multiplayer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-spel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produkter i din shoppingkorg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 din favorit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onlinebutik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everywhere</a:t>
            </a: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90"/>
            <a:ext cx="5680372" cy="10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bitar av information som lagras någonstans i en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5F9555E-7FC9-837A-2E76-F0E33F3CB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688" y="3591503"/>
            <a:ext cx="4707636" cy="1039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ADA694-3183-0623-44AB-46E9C90DC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832" y="2409682"/>
            <a:ext cx="4334480" cy="2038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329374-9849-DC49-E427-D054B0C64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707" y="4632209"/>
            <a:ext cx="4601217" cy="183858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026" name="Picture 2" descr="Bank Icon in sistemas">
            <a:extLst>
              <a:ext uri="{FF2B5EF4-FFF2-40B4-BE49-F238E27FC236}">
                <a16:creationId xmlns:a16="http://schemas.microsoft.com/office/drawing/2014/main" id="{7A381971-AB87-4399-E0F8-DA54559D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192" y="181148"/>
            <a:ext cx="957124" cy="9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568;p32">
            <a:extLst>
              <a:ext uri="{FF2B5EF4-FFF2-40B4-BE49-F238E27FC236}">
                <a16:creationId xmlns:a16="http://schemas.microsoft.com/office/drawing/2014/main" id="{2C55DA26-50B3-7F39-5601-086125D0524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46404" y="404227"/>
            <a:ext cx="1759908" cy="656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75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Vad är SQL?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38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QL Syntax - w3resource">
            <a:extLst>
              <a:ext uri="{FF2B5EF4-FFF2-40B4-BE49-F238E27FC236}">
                <a16:creationId xmlns:a16="http://schemas.microsoft.com/office/drawing/2014/main" id="{9C95ABA9-F1F2-8EEA-D913-6E108C13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63" y="823670"/>
            <a:ext cx="473392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Google Shape;374;gdb9646ebe9_0_0"/>
          <p:cNvSpPr/>
          <p:nvPr/>
        </p:nvSpPr>
        <p:spPr>
          <a:xfrm>
            <a:off x="513000" y="672120"/>
            <a:ext cx="868356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92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sv-SE" sz="4400" b="0" strike="noStrike" spc="-1" dirty="0">
                <a:solidFill>
                  <a:srgbClr val="1D9A78"/>
                </a:solidFill>
                <a:latin typeface="Calibri"/>
                <a:ea typeface="Calibri"/>
              </a:rPr>
              <a:t>Vad är SQL</a:t>
            </a:r>
            <a:endParaRPr lang="sv-SE" sz="4400" b="0" strike="noStrike" spc="-1" dirty="0">
              <a:solidFill>
                <a:srgbClr val="1D9A78"/>
              </a:solidFill>
              <a:latin typeface="Arial"/>
            </a:endParaRPr>
          </a:p>
        </p:txBody>
      </p:sp>
      <p:sp>
        <p:nvSpPr>
          <p:cNvPr id="89" name="Google Shape;377;gdb9646ebe9_0_0"/>
          <p:cNvSpPr/>
          <p:nvPr/>
        </p:nvSpPr>
        <p:spPr>
          <a:xfrm>
            <a:off x="672120" y="4987080"/>
            <a:ext cx="1316880" cy="28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517560" y="1515433"/>
            <a:ext cx="6445460" cy="47974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lang="sv-SE" sz="32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Står för </a:t>
            </a:r>
            <a:r>
              <a:rPr lang="sv-SE" sz="3200" b="1" i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sv-SE" sz="32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tructured </a:t>
            </a:r>
            <a:r>
              <a:rPr lang="sv-SE" sz="3200" b="1" i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sv-SE" sz="32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uery </a:t>
            </a:r>
            <a:r>
              <a:rPr lang="sv-SE" sz="3200" b="1" i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sv-SE" sz="3200" b="0" i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anguage. </a:t>
            </a:r>
            <a:endParaRPr lang="sv-SE" sz="3200" b="0" i="1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sv-SE" sz="24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Ett språk som används för att kommunicera med en </a:t>
            </a:r>
            <a:r>
              <a:rPr lang="sv-SE" sz="2400" b="1" strike="noStrike" spc="-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relationsdatabas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en internationell standard så det finns inget företag som står bakom språket. </a:t>
            </a: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Istället är det två standardiseringsorgan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ANSI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 ligger bakom. 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Första standardiserade versionerna kom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1986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och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1987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Den senaste </a:t>
            </a:r>
            <a:r>
              <a:rPr lang="sv-SE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2016</a:t>
            </a:r>
            <a:r>
              <a:rPr lang="sv-SE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sv-SE" sz="2400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lang="sv-SE" sz="24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809D80-EA02-1D6F-F2D5-1F7488F85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984" y="5396683"/>
            <a:ext cx="1652587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BD566C3-F662-D4D2-B6C4-32EAF119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480" y="5220195"/>
            <a:ext cx="1098606" cy="103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24769B14-4AEA-3221-8328-F74E3309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2" y="1569785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his Week: Reminder —">
            <a:extLst>
              <a:ext uri="{FF2B5EF4-FFF2-40B4-BE49-F238E27FC236}">
                <a16:creationId xmlns:a16="http://schemas.microsoft.com/office/drawing/2014/main" id="{F9BC04FA-63DF-C3FF-EA6A-06CE7FA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876979" y="1581663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C3377-AB81-0155-B274-E2037E5267F5}"/>
              </a:ext>
            </a:extLst>
          </p:cNvPr>
          <p:cNvSpPr txBox="1"/>
          <p:nvPr/>
        </p:nvSpPr>
        <p:spPr>
          <a:xfrm>
            <a:off x="7748929" y="6121707"/>
            <a:ext cx="2266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Kolla denna video</a:t>
            </a:r>
            <a:endParaRPr lang="sv-SE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38C48-D18B-3E73-66C7-67FC3A07D9EF}"/>
              </a:ext>
            </a:extLst>
          </p:cNvPr>
          <p:cNvSpPr txBox="1"/>
          <p:nvPr/>
        </p:nvSpPr>
        <p:spPr>
          <a:xfrm>
            <a:off x="10457480" y="6312876"/>
            <a:ext cx="12617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1600" b="1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W3Schools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6139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8319</TotalTime>
  <Words>5084</Words>
  <Application>Microsoft Office PowerPoint</Application>
  <PresentationFormat>Widescreen</PresentationFormat>
  <Paragraphs>711</Paragraphs>
  <Slides>52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2</cp:revision>
  <dcterms:created xsi:type="dcterms:W3CDTF">2020-11-22T13:16:43Z</dcterms:created>
  <dcterms:modified xsi:type="dcterms:W3CDTF">2024-01-25T07:13:31Z</dcterms:modified>
</cp:coreProperties>
</file>