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79" r:id="rId4"/>
    <p:sldId id="269" r:id="rId5"/>
    <p:sldId id="270" r:id="rId6"/>
    <p:sldId id="271" r:id="rId7"/>
    <p:sldId id="275" r:id="rId8"/>
    <p:sldId id="276" r:id="rId9"/>
    <p:sldId id="277" r:id="rId10"/>
    <p:sldId id="278" r:id="rId11"/>
    <p:sldId id="25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7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6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1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9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3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1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0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86924"/>
            <a:ext cx="383177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медицинских изображений на предмет наличия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раковых опухолей с помощью сверточных нейронных сетей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574578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6301-010302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Щеголев Данила Александрович,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Савельев Д.А.,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к.ф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.-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м.н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., доцент кафедры технической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кибернетики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.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Рассматриваемые структуры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43CC4-F7B3-459A-8B0E-BEDB20D7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262062"/>
            <a:ext cx="5400675" cy="43338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1FF057-6889-41EA-A8C8-DE433DABC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62061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Итог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270" y="2136338"/>
            <a:ext cx="10470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Для решения поставленной задачи можно применять мелкомасштабные нейронные сети.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Применение метода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позволяет ускорить процесс обучения без значительного ухудшения качества.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</a:t>
            </a:r>
            <a:r>
              <a:rPr lang="ru-RU" dirty="0" err="1"/>
              <a:t>сверточных</a:t>
            </a:r>
            <a:r>
              <a:rPr lang="ru-RU" dirty="0"/>
              <a:t> нейронных сетей (СНС) является эффективным подходом для классификации медицинских изображений.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достижения высоких результатов необходимости вручную создавать признаки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3013500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134" y="1305341"/>
            <a:ext cx="10957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работоспособность </a:t>
            </a:r>
            <a:r>
              <a:rPr lang="ru-RU" dirty="0" err="1"/>
              <a:t>сверточных</a:t>
            </a:r>
            <a:r>
              <a:rPr lang="ru-RU" dirty="0"/>
              <a:t> нейронных сетей (СНС) в анализе медицинских изображений для диагностики раковых опухолей.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Сравнить результаты работы СНС с традиционными методами диагностики рака на медицинских изображениях.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анализ преимуществ и недостатков использования СНС.</a:t>
            </a:r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 и подготовка набора данных медицинских изображений, содержащих опухоли и здоровые ткани.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Обучение нейронных сетей (НС) на подготовленном наборе данных для классификации.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точности обученных НС в выявлении раковых опухолей.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возможности применения СНС в клинической практике для улучшения диагностики рака.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Обсуждение перспектив дальнейшего развития исследования и его влияния на практику медицинской диагностики.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43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Медицинский подход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F092A2-8DE2-4ECC-8136-F03DA7781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44" y="1017667"/>
            <a:ext cx="5183398" cy="2578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51ED1-CEC1-4FD1-A85B-965709F0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658" y="2204800"/>
            <a:ext cx="5183398" cy="36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028E83-9C49-4763-AFC4-9166F9487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3" y="1262060"/>
            <a:ext cx="5686425" cy="43338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158DCE-126B-4DA9-9AFE-30C7B8E7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62061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9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Поэтапный процесс анализа изображений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6C383E-CDC1-444F-B26D-B539CB7E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92" y="931588"/>
            <a:ext cx="6004415" cy="49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134" y="1571299"/>
            <a:ext cx="1095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 err="1">
                <a:solidFill>
                  <a:srgbClr val="202124"/>
                </a:solidFill>
                <a:effectLst/>
                <a:latin typeface="Inter"/>
              </a:rPr>
              <a:t>Bengin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 (</a:t>
            </a:r>
            <a:r>
              <a:rPr lang="ru-RU" sz="3200" b="0" i="0" dirty="0">
                <a:solidFill>
                  <a:srgbClr val="202124"/>
                </a:solidFill>
                <a:effectLst/>
                <a:latin typeface="Inter"/>
              </a:rPr>
              <a:t>Доброкачественный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  <a:r>
              <a:rPr lang="en-US" sz="3200" dirty="0"/>
              <a:t> -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Датасет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 -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IQ-OTH/NCCD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71E99-4BBF-4798-8D2F-7954CBEA280A}"/>
              </a:ext>
            </a:extLst>
          </p:cNvPr>
          <p:cNvSpPr txBox="1"/>
          <p:nvPr/>
        </p:nvSpPr>
        <p:spPr>
          <a:xfrm>
            <a:off x="617134" y="3363707"/>
            <a:ext cx="1095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Malignant (</a:t>
            </a:r>
            <a:r>
              <a:rPr lang="ru-RU" sz="3200" b="0" i="0" dirty="0">
                <a:solidFill>
                  <a:srgbClr val="202124"/>
                </a:solidFill>
                <a:effectLst/>
                <a:latin typeface="Inter"/>
              </a:rPr>
              <a:t>Злокачественный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  <a:r>
              <a:rPr lang="en-US" sz="3200" dirty="0"/>
              <a:t> -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62E9-0BCF-4F2F-A686-6AF8CBF19392}"/>
              </a:ext>
            </a:extLst>
          </p:cNvPr>
          <p:cNvSpPr txBox="1"/>
          <p:nvPr/>
        </p:nvSpPr>
        <p:spPr>
          <a:xfrm>
            <a:off x="617134" y="5097931"/>
            <a:ext cx="1095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Normal (</a:t>
            </a:r>
            <a:r>
              <a:rPr lang="ru-RU" sz="3200" b="0" i="0" dirty="0">
                <a:solidFill>
                  <a:srgbClr val="202124"/>
                </a:solidFill>
                <a:effectLst/>
                <a:latin typeface="Inter"/>
              </a:rPr>
              <a:t>Нормальный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  <a:r>
              <a:rPr lang="en-US" sz="3200" dirty="0"/>
              <a:t> -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1C451A-B126-4F99-9C8E-FABDF9AE3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53" y="1078564"/>
            <a:ext cx="1570247" cy="1570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8FB2BD-6074-4A91-B5FE-C095C48640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93" y="2867690"/>
            <a:ext cx="1570247" cy="15702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3C01A2-2D29-4C5E-9C51-EE24A5F00E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23" y="2867690"/>
            <a:ext cx="1570247" cy="15702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93E508-DCE9-47EE-B47E-8F40C193F1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53" y="2867689"/>
            <a:ext cx="1570247" cy="15702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2BE113F-16A3-472C-A4B9-3A1EC2089C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22" y="1116325"/>
            <a:ext cx="1570247" cy="15702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0E91704-43FC-4BCF-A653-82E117D706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53" y="1116324"/>
            <a:ext cx="1570247" cy="157024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B278542-CC62-41A2-87B0-73D5F3F270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93" y="4619054"/>
            <a:ext cx="1570247" cy="157024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41C18FD-5671-484F-AABD-50FE22A797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67" y="4605196"/>
            <a:ext cx="1570247" cy="15702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EF91B6-CE07-418C-8439-73815B90DD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58" y="4619054"/>
            <a:ext cx="1554564" cy="15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Предложенная структура НС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C06D14-5261-48B4-A1AC-8ECF6FC1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3051" y="834802"/>
            <a:ext cx="2165896" cy="78119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A03AC0-2643-4D79-9DB5-BF38AD309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013052" y="-1741634"/>
            <a:ext cx="2165895" cy="7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134" y="1305341"/>
            <a:ext cx="109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Рассматриваемые структуры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13B4B53-17E0-47AF-9E8A-E26F54F3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92285"/>
              </p:ext>
            </p:extLst>
          </p:nvPr>
        </p:nvGraphicFramePr>
        <p:xfrm>
          <a:off x="1160947" y="1674673"/>
          <a:ext cx="9944812" cy="3291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203">
                  <a:extLst>
                    <a:ext uri="{9D8B030D-6E8A-4147-A177-3AD203B41FA5}">
                      <a16:colId xmlns:a16="http://schemas.microsoft.com/office/drawing/2014/main" val="2594876607"/>
                    </a:ext>
                  </a:extLst>
                </a:gridCol>
                <a:gridCol w="2486203">
                  <a:extLst>
                    <a:ext uri="{9D8B030D-6E8A-4147-A177-3AD203B41FA5}">
                      <a16:colId xmlns:a16="http://schemas.microsoft.com/office/drawing/2014/main" val="3191002023"/>
                    </a:ext>
                  </a:extLst>
                </a:gridCol>
                <a:gridCol w="2486203">
                  <a:extLst>
                    <a:ext uri="{9D8B030D-6E8A-4147-A177-3AD203B41FA5}">
                      <a16:colId xmlns:a16="http://schemas.microsoft.com/office/drawing/2014/main" val="1356974010"/>
                    </a:ext>
                  </a:extLst>
                </a:gridCol>
                <a:gridCol w="2486203">
                  <a:extLst>
                    <a:ext uri="{9D8B030D-6E8A-4147-A177-3AD203B41FA5}">
                      <a16:colId xmlns:a16="http://schemas.microsoft.com/office/drawing/2014/main" val="1129559583"/>
                    </a:ext>
                  </a:extLst>
                </a:gridCol>
              </a:tblGrid>
              <a:tr h="99225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Всего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Обучаемые 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Необучаемые параметры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67579"/>
                  </a:ext>
                </a:extLst>
              </a:tr>
              <a:tr h="574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40359171 (153.96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16777731 (64.00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23581440 (89.96 MB)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76198"/>
                  </a:ext>
                </a:extLst>
              </a:tr>
              <a:tr h="574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31493955 (120.14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16779267 (64.01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14714688 (56.13 MB)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0142"/>
                  </a:ext>
                </a:extLst>
              </a:tr>
              <a:tr h="574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2422339 (9.24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164355 (642.01 KB)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2257984 (8.61 MB)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58809"/>
                  </a:ext>
                </a:extLst>
              </a:tr>
              <a:tr h="574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15610499 (59.55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15604099 (59.52 MB)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 (25.00 KB)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8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4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Рассматриваемые структуры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9E9FD3-2B07-4E56-A97A-5FAD7FB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44" y="1314648"/>
            <a:ext cx="2634807" cy="20813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3D2836-3908-4106-8AFA-6FCF039EF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44" y="3300452"/>
            <a:ext cx="2634807" cy="21143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8DB5BA-7548-4A8D-BBEA-1DA5414D7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152" y="1295545"/>
            <a:ext cx="2634807" cy="2081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55CFAD-09B2-4C91-BDCD-44A532503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153" y="3338656"/>
            <a:ext cx="2634806" cy="21143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E736F5-4694-4E34-A271-FD44CE06E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959" y="1292960"/>
            <a:ext cx="2634809" cy="20813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BB9E70-9BBC-4583-8A39-832FEED990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7959" y="3300452"/>
            <a:ext cx="2634808" cy="2114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B916DD-1675-4958-872B-CDD1FAEB3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2765" y="1314648"/>
            <a:ext cx="2634808" cy="21143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7307D7-AFDA-49D4-8495-8C1FBC4C8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9041" y="3429001"/>
            <a:ext cx="2474615" cy="19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5412</TotalTime>
  <Words>331</Words>
  <Application>Microsoft Office PowerPoint</Application>
  <PresentationFormat>Широкоэкранный</PresentationFormat>
  <Paragraphs>80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Elektra Medium Pro</vt:lpstr>
      <vt:lpstr>Elektra Text Pro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 Shchegolev</cp:lastModifiedBy>
  <cp:revision>53</cp:revision>
  <dcterms:created xsi:type="dcterms:W3CDTF">2016-03-09T10:31:39Z</dcterms:created>
  <dcterms:modified xsi:type="dcterms:W3CDTF">2024-04-04T04:10:19Z</dcterms:modified>
</cp:coreProperties>
</file>