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7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Здравствуйте! Мы — команда разработчиков проекта ChibiChange, интерактивного валютного рынка. Этот проект был создан в рамках дисциплины 'Разработка IT-проектов на Python'.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a43cdf3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a43cdf3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Во-первых, это расширение функционала. Мы можем добавить поддержку больше бирж и новых типов активов, таких как акции или товары, чтобы охватить более широкий рынок. Также возможно внедрение инструментов для создания и тестирования торговых стратегий, что позволит пользователям автоматизировать свои инвестиции. Мы можем подумать о социальных функциях, позволяющих пользователям обмениваться идеями или анализировать портфели друг друга. И, конечно, логичным шагом будет разработка мобильного приложения для iOS и Android для максимальной доступности.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Также возможно внедрение инструментов для создания и тестирования торговых стратегий. И, что крайне важно, в перспективе мы видим возможность интеграции с реальными биржами, чтобы наш дашборд превратился из инструмента анализа и виртуального портфеля в полноценную платформу для реальной торговли — пользователи смогут не только отслеживать, но и непосредственно совершать транзакции на рынке.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cdd866ee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cdd866ee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Наша команда состоит из четырех человек: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Федосов Д.А., наш тимлид, который координировал всю работу.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Брежнев Г.О., наш бэкенд-разработчик, отвечавший за серверную логику и взаимодействие с данными.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Степанов Д.И., фронтенд-разработчик, создававший пользовательский интерфейс.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/>
              <a:t>И Сучков В.С., фуллстек-разработчик, который работал как с фронтендом, так и с бэкендом.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эффективной коммуникации и управления задачами мы активно использовали WEEEK и Telegram.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a43cdf3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a43cdf3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a43cdf3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a43cdf3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Цель нашего проекта - создание интерактивного веб-дашборда для анализа криптовалют и управления виртуальным портфелем в реальном времени.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a43cdf3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a43cdf3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создании сайта мы сфокусировались</a:t>
            </a:r>
            <a:r>
              <a:rPr lang="ru">
                <a:solidFill>
                  <a:schemeClr val="dk1"/>
                </a:solidFill>
              </a:rPr>
              <a:t> на нескольких ключевых задачах: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Получение и отображение данных: Автоматически парсить Binance (например, Bitcoin) каждые 5 минут. Показать графики изменений цен с медианой, выбросами, средним значением.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Управление пользователями: Регистрация, вход, персонализация UI (цветовые схемы, включая для дальтоников).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Виртуальный портфель: Пользователи могут покупать и продавать криптовалюты, отслеживать баланс, состав и стоимость своего портфеля.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Уведомления: Отправка оповещений (Telegram/почта) о ценах на криптовалюты или значительных изменениях стоимости портфеля.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Хранение данных: Использование SQLite для всех пользовательских данных и портфелей.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cdd866ee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cdd866ee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Этот слайд иллюстрирует, как пользователь взаимодействует с нашим сайтом ChibiChange, и как происходит обмен данными.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/>
              <a:t>Пользователь через свой браузер отправляет HTTP-запросы на наш веб-сервер.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/>
              <a:t>Наш Flask-сервер обрабатывает эти запросы, используя API-роутеры для маршрутизации.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/>
              <a:t>Для работы с данными приложения и портфелей пользователей, сервер обращается к базе данных SQLite через ORM (SQLAlchemy).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/>
              <a:t>Помимо этого, наше приложение постоянно взаимодействует с внешним источником данных - binance API, для получения актуальных курсов валют.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/>
              <a:t>После обработки запроса и получения всех необходимых данных, сервер формирует HTTP-ответ, который возвращается в браузер пользователя для отображения.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/>
              <a:t>Также у нас реализована система уведомлений, которая позволяет отправлять информацию о курсах или изменениях портфеля пользователям через Telegram или электронную почту.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a43cdf3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a43cdf3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Источники данных: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Биржа Binance: API для получения актуальных курсов криптовалют (Bitcoin и др.).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Входные данные пользователя: Информация о регистрациях, аутентификации, операциях с портфелем (покупка/продажа).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Типы данных: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Рыночные данные: Цена (цена открытия, закрытия, High/Low), объем, временные метки.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Пользовательские данные: Хеши паролей, email/логин, баланс, состав портфеля (криптовалюта, количество, цена покупки/продажи, дата).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prices.db</a:t>
            </a: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(SQLite): Хранение исторических рыночных данных для быстрого построения графиков за выбранные периоды.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Database.db</a:t>
            </a: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(SQLite): Хранение пользовательских аккаунтов, данных портфелей, истории транзакций и настроек уведомлений.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Обновление данных: Автоматический парсинг Binance каждые 5 минут.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a43cdf3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a43cdf3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cdd866ee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cdd866ee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а этом слайде мы видим ChibiChange 'снаружи' — то, как его видит пользователь. Это наш интерактивный дашборд. Здесь представлены актуальные курсы различных валют, таких как Bitcoin, Ethereum, и многие другие. Каждая карточка, как вы видите на увеличенном фрагменте, отображает текущий курс, процент изменения и мини-график динамики. Данные на сайте обновляются </a:t>
            </a:r>
            <a:r>
              <a:rPr lang="ru"/>
              <a:t>каждые </a:t>
            </a:r>
            <a:r>
              <a:rPr lang="ru"/>
              <a:t>5 минут, обеспечивая пользователей самой свежей информацией для принятия решений.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cdd866ee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cdd866ee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этом слайде мы видим ChibiChange 'снаружи' — то, как его видит пользователь. Это наш интерактивный дашборд. Здесь представлены актуальные курсы различных валют, таких как Bitcoin, Ethereum, и многие другие. Каждая карточка, как вы видите на увеличенном фрагменте, отображает текущий курс, процент изменения и мини-график динамики. Данные на сайте обновляются каждые 5 минут, обеспечивая пользователей самой свежей информацией для принятия решений.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e5909d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e5909d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showMasterSp="0">
  <p:cSld name="Только заголовок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flipH="1">
            <a:off x="1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619267"/>
            <a:ext cx="9144000" cy="39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39972" y="619265"/>
            <a:ext cx="7232700" cy="39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-1" y="667272"/>
            <a:ext cx="803100" cy="380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-177384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5400000">
            <a:off x="5743887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339637" y="672035"/>
            <a:ext cx="803100" cy="38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339637" y="0"/>
            <a:ext cx="803100" cy="6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339636" y="4520566"/>
            <a:ext cx="803100" cy="62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2 объекта 3" showMasterSp="0">
  <p:cSld name="1_Заголовок и 2 объекта 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779076" y="-2210"/>
            <a:ext cx="8364900" cy="35457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0" y="3543629"/>
            <a:ext cx="9144000" cy="101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1"/>
          <p:cNvSpPr txBox="1"/>
          <p:nvPr>
            <p:ph type="title"/>
          </p:nvPr>
        </p:nvSpPr>
        <p:spPr>
          <a:xfrm>
            <a:off x="1151529" y="3655314"/>
            <a:ext cx="75102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1"/>
          <p:cNvSpPr/>
          <p:nvPr/>
        </p:nvSpPr>
        <p:spPr>
          <a:xfrm>
            <a:off x="-1" y="3592965"/>
            <a:ext cx="755100" cy="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 rot="5400000">
            <a:off x="-179267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1151529" y="346682"/>
            <a:ext cx="23238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>
            <a:off x="5008626" y="4732020"/>
            <a:ext cx="161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>
            <a:off x="1151529" y="4732020"/>
            <a:ext cx="3709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 содержимого 3">
  <p:cSld name="Два объекта содержимого 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iryo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0" y="0"/>
            <a:ext cx="9144000" cy="101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1" y="1013714"/>
            <a:ext cx="9144000" cy="3562200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" y="4580877"/>
            <a:ext cx="3488400" cy="5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2"/>
          <p:cNvSpPr txBox="1"/>
          <p:nvPr>
            <p:ph type="title"/>
          </p:nvPr>
        </p:nvSpPr>
        <p:spPr>
          <a:xfrm>
            <a:off x="486701" y="68579"/>
            <a:ext cx="81750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486701" y="1234577"/>
            <a:ext cx="2864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33" name="Google Shape;133;p12"/>
          <p:cNvSpPr/>
          <p:nvPr/>
        </p:nvSpPr>
        <p:spPr>
          <a:xfrm>
            <a:off x="1143" y="4575830"/>
            <a:ext cx="91416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>
            <a:off x="482188" y="4732020"/>
            <a:ext cx="2568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0" type="dt"/>
          </p:nvPr>
        </p:nvSpPr>
        <p:spPr>
          <a:xfrm>
            <a:off x="4030215" y="4732020"/>
            <a:ext cx="25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3475349" y="4588223"/>
            <a:ext cx="48000" cy="55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2"/>
          <p:cNvSpPr txBox="1"/>
          <p:nvPr>
            <p:ph idx="2" type="body"/>
          </p:nvPr>
        </p:nvSpPr>
        <p:spPr>
          <a:xfrm>
            <a:off x="3509746" y="1234577"/>
            <a:ext cx="5147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">
  <p:cSld name="Таблица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779076" y="1597664"/>
            <a:ext cx="8364900" cy="35457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0" y="672481"/>
            <a:ext cx="9144000" cy="101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>
            <p:ph type="title"/>
          </p:nvPr>
        </p:nvSpPr>
        <p:spPr>
          <a:xfrm>
            <a:off x="1151528" y="721817"/>
            <a:ext cx="75102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3"/>
          <p:cNvSpPr/>
          <p:nvPr/>
        </p:nvSpPr>
        <p:spPr>
          <a:xfrm>
            <a:off x="-1" y="721817"/>
            <a:ext cx="755100" cy="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 rot="5400000">
            <a:off x="-179267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>
            <p:ph idx="11" type="ftr"/>
          </p:nvPr>
        </p:nvSpPr>
        <p:spPr>
          <a:xfrm>
            <a:off x="1151529" y="4732020"/>
            <a:ext cx="3709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5008626" y="4732020"/>
            <a:ext cx="161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1">
  <p:cSld name="Содержимое 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/>
          <p:nvPr/>
        </p:nvSpPr>
        <p:spPr>
          <a:xfrm flipH="1">
            <a:off x="1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0" y="650092"/>
            <a:ext cx="5124900" cy="194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 txBox="1"/>
          <p:nvPr>
            <p:ph type="title"/>
          </p:nvPr>
        </p:nvSpPr>
        <p:spPr>
          <a:xfrm>
            <a:off x="1075967" y="636341"/>
            <a:ext cx="38268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-2297" y="690123"/>
            <a:ext cx="803100" cy="18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 rot="5400000">
            <a:off x="-179267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0" y="636342"/>
            <a:ext cx="5124900" cy="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5143517" y="2582005"/>
            <a:ext cx="4000500" cy="25614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0" y="2547747"/>
            <a:ext cx="91440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5540072" y="2946257"/>
            <a:ext cx="31218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1" type="ftr"/>
          </p:nvPr>
        </p:nvSpPr>
        <p:spPr>
          <a:xfrm>
            <a:off x="1144438" y="4732020"/>
            <a:ext cx="3709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/>
        </p:nvSpPr>
        <p:spPr>
          <a:xfrm rot="5400000">
            <a:off x="2549202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 txBox="1"/>
          <p:nvPr>
            <p:ph idx="10" type="dt"/>
          </p:nvPr>
        </p:nvSpPr>
        <p:spPr>
          <a:xfrm>
            <a:off x="5533298" y="4732020"/>
            <a:ext cx="2052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800784" y="0"/>
            <a:ext cx="4296300" cy="6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68575" lIns="82300" spcFirstLastPara="1" rIns="82300" wrap="square" tIns="82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68575" lIns="82300" spcFirstLastPara="1" rIns="82300" wrap="square" tIns="82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3">
  <p:cSld name="Содержимое 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6131860" y="0"/>
            <a:ext cx="3012000" cy="79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144" y="773625"/>
            <a:ext cx="91416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6851" y="821631"/>
            <a:ext cx="6152700" cy="37626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590383" y="1021442"/>
            <a:ext cx="49674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90549" y="2187579"/>
            <a:ext cx="4967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0" sz="1500"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-1" y="4608304"/>
            <a:ext cx="6112500" cy="53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6154899" y="4625711"/>
            <a:ext cx="2986800" cy="5178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44" y="4584301"/>
            <a:ext cx="91416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590383" y="4732020"/>
            <a:ext cx="496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284653" y="4732020"/>
            <a:ext cx="1414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6106892" y="0"/>
            <a:ext cx="4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152611" y="821630"/>
            <a:ext cx="2998200" cy="37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рисунок" showMasterSp="0">
  <p:cSld name="Заголовок + рисунок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1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" y="619267"/>
            <a:ext cx="5764200" cy="280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1039972" y="619265"/>
            <a:ext cx="44679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-1" y="667272"/>
            <a:ext cx="803100" cy="270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177384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>
            <p:ph idx="2" type="pic"/>
          </p:nvPr>
        </p:nvSpPr>
        <p:spPr>
          <a:xfrm>
            <a:off x="5783127" y="-1"/>
            <a:ext cx="336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"/>
          <p:cNvSpPr/>
          <p:nvPr/>
        </p:nvSpPr>
        <p:spPr>
          <a:xfrm rot="5400000">
            <a:off x="3187377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подзаголовок + рисунок">
  <p:cSld name="Заголовок + подзаголовок + рисун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4807744" y="-3059"/>
            <a:ext cx="4340700" cy="79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1143" y="773625"/>
            <a:ext cx="91428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4835008" y="821631"/>
            <a:ext cx="4306800" cy="37626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5068062" y="987552"/>
            <a:ext cx="38406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subTitle"/>
          </p:nvPr>
        </p:nvSpPr>
        <p:spPr>
          <a:xfrm>
            <a:off x="5062371" y="3612275"/>
            <a:ext cx="38439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0" sz="1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3pPr>
            <a:lvl4pPr lvl="3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4pPr>
            <a:lvl5pPr lvl="4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/>
            </a:lvl5pPr>
            <a:lvl6pPr lvl="5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lvl="6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lvl="7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lvl="8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53" name="Google Shape;53;p5"/>
          <p:cNvSpPr/>
          <p:nvPr>
            <p:ph idx="2" type="pic"/>
          </p:nvPr>
        </p:nvSpPr>
        <p:spPr>
          <a:xfrm>
            <a:off x="-4574" y="821632"/>
            <a:ext cx="4793700" cy="37626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5"/>
          <p:cNvSpPr/>
          <p:nvPr/>
        </p:nvSpPr>
        <p:spPr>
          <a:xfrm>
            <a:off x="0" y="4608304"/>
            <a:ext cx="4835100" cy="53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4835008" y="4625711"/>
            <a:ext cx="4306800" cy="5178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1143" y="4584187"/>
            <a:ext cx="91428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784621" y="0"/>
            <a:ext cx="4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+ рисунок" showMasterSp="0">
  <p:cSld name="Содержимое + рисунок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flipH="1">
            <a:off x="1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3508164" y="0"/>
            <a:ext cx="5635800" cy="51435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 txBox="1"/>
          <p:nvPr>
            <p:ph type="title"/>
          </p:nvPr>
        </p:nvSpPr>
        <p:spPr>
          <a:xfrm>
            <a:off x="3855767" y="125597"/>
            <a:ext cx="48060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0" y="0"/>
            <a:ext cx="3459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indent="-317500" lvl="0" marL="4572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 rot="5400000">
            <a:off x="912417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3855304" y="1469570"/>
            <a:ext cx="48066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3855304" y="4732020"/>
            <a:ext cx="298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6928811" y="4732020"/>
            <a:ext cx="911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+ подзаголовок" showMasterSp="0">
  <p:cSld name="Заголовок + подзаголовок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 flipH="1">
            <a:off x="1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0" y="619267"/>
            <a:ext cx="9144000" cy="39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>
            <p:ph type="ctrTitle"/>
          </p:nvPr>
        </p:nvSpPr>
        <p:spPr>
          <a:xfrm>
            <a:off x="1039971" y="775858"/>
            <a:ext cx="70353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>
            <a:off x="-1" y="667272"/>
            <a:ext cx="803100" cy="380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 rot="5400000">
            <a:off x="-177384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 rot="5400000">
            <a:off x="5743887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8339637" y="672035"/>
            <a:ext cx="803100" cy="380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1039633" y="2736771"/>
            <a:ext cx="70353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b="0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b="0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42900" lvl="3" marL="18288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b="0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42900" lvl="4" marL="228600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b="0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2 объекта 3" showMasterSp="0">
  <p:cSld name="Заголовок и 2 объекта 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779076" y="-2210"/>
            <a:ext cx="8364900" cy="35457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0" y="3543629"/>
            <a:ext cx="9144000" cy="101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1151529" y="3655314"/>
            <a:ext cx="75102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1156922" y="376702"/>
            <a:ext cx="35652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2" type="body"/>
          </p:nvPr>
        </p:nvSpPr>
        <p:spPr>
          <a:xfrm>
            <a:off x="5224973" y="376702"/>
            <a:ext cx="35652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84" name="Google Shape;84;p8"/>
          <p:cNvSpPr/>
          <p:nvPr/>
        </p:nvSpPr>
        <p:spPr>
          <a:xfrm>
            <a:off x="-1" y="3592965"/>
            <a:ext cx="755100" cy="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 rot="5400000">
            <a:off x="-179267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1151529" y="4732020"/>
            <a:ext cx="3709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5008626" y="4732020"/>
            <a:ext cx="161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 объекта содержимого 2">
  <p:cSld name="Два объекта содержимого 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779076" y="1597664"/>
            <a:ext cx="8364900" cy="35457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0" y="672481"/>
            <a:ext cx="9144000" cy="101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9"/>
          <p:cNvSpPr txBox="1"/>
          <p:nvPr>
            <p:ph type="title"/>
          </p:nvPr>
        </p:nvSpPr>
        <p:spPr>
          <a:xfrm>
            <a:off x="1151528" y="721817"/>
            <a:ext cx="75102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137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1156922" y="1943100"/>
            <a:ext cx="48312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6148022" y="1943100"/>
            <a:ext cx="26421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3175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-1" y="721817"/>
            <a:ext cx="755100" cy="9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 rot="5400000">
            <a:off x="-1792670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151528" y="4732020"/>
            <a:ext cx="3787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0" type="dt"/>
          </p:nvPr>
        </p:nvSpPr>
        <p:spPr>
          <a:xfrm>
            <a:off x="5008626" y="4732020"/>
            <a:ext cx="1611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имое 2">
  <p:cSld name="Содержимое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0" y="0"/>
            <a:ext cx="3012000" cy="7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1144" y="773625"/>
            <a:ext cx="91416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2991388" y="821631"/>
            <a:ext cx="6152700" cy="37626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 txBox="1"/>
          <p:nvPr>
            <p:ph type="title"/>
          </p:nvPr>
        </p:nvSpPr>
        <p:spPr>
          <a:xfrm>
            <a:off x="3379883" y="1045445"/>
            <a:ext cx="52818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380056" y="2364827"/>
            <a:ext cx="5281800" cy="1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82300" spcFirstLastPara="1" rIns="82300" wrap="square" tIns="823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0" sz="14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7pPr>
            <a:lvl8pPr indent="-317500" lvl="7" marL="36576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/>
            </a:lvl9pPr>
          </a:lstStyle>
          <a:p/>
        </p:txBody>
      </p:sp>
      <p:sp>
        <p:nvSpPr>
          <p:cNvPr id="108" name="Google Shape;108;p10"/>
          <p:cNvSpPr/>
          <p:nvPr/>
        </p:nvSpPr>
        <p:spPr>
          <a:xfrm>
            <a:off x="3031435" y="4608304"/>
            <a:ext cx="61125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0" y="4625711"/>
            <a:ext cx="2986800" cy="5178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144" y="4584301"/>
            <a:ext cx="91416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2989809" y="0"/>
            <a:ext cx="4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4629152" y="4732020"/>
            <a:ext cx="3210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3379883" y="4732020"/>
            <a:ext cx="113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38727" y="0"/>
            <a:ext cx="5605200" cy="51435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82189" y="528835"/>
            <a:ext cx="25590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32503" y="528835"/>
            <a:ext cx="4629300" cy="38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rmAutofit/>
          </a:bodyPr>
          <a:lstStyle>
            <a:lvl1pPr indent="-317500" lvl="0" marL="457200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b="1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40000"/>
              </a:lnSpc>
              <a:spcBef>
                <a:spcPts val="7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100"/>
              <a:buFont typeface="Corbel"/>
              <a:buChar char="–"/>
              <a:defRPr b="0" i="0" sz="11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298450" lvl="6" marL="32004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100"/>
              <a:buFont typeface="Corbel"/>
              <a:buChar char="–"/>
              <a:defRPr b="0" i="1" sz="11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298450" lvl="7" marL="36576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100"/>
              <a:buFont typeface="Corbel"/>
              <a:buChar char="–"/>
              <a:defRPr b="0" i="0" sz="11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298450" lvl="8" marL="41148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657C95"/>
              </a:buClr>
              <a:buSzPts val="1100"/>
              <a:buFont typeface="Corbel"/>
              <a:buChar char="–"/>
              <a:defRPr b="0" i="1" sz="11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032503" y="4732020"/>
            <a:ext cx="341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82189" y="4732020"/>
            <a:ext cx="2559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82300" spcFirstLastPara="1" rIns="82300" wrap="square" tIns="82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26902" y="4732020"/>
            <a:ext cx="73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82300" spcFirstLastPara="1" rIns="82300" wrap="square" tIns="823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 rot="5400000">
            <a:off x="942977" y="2547750"/>
            <a:ext cx="5143500" cy="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386">
          <p15:clr>
            <a:srgbClr val="F26B43"/>
          </p15:clr>
        </p15:guide>
        <p15:guide id="2" orient="horz" pos="2970">
          <p15:clr>
            <a:srgbClr val="F26B43"/>
          </p15:clr>
        </p15:guide>
        <p15:guide id="3" orient="horz" pos="1152">
          <p15:clr>
            <a:srgbClr val="F26B43"/>
          </p15:clr>
        </p15:guide>
        <p15:guide id="4" orient="horz" pos="2880">
          <p15:clr>
            <a:srgbClr val="F26B43"/>
          </p15:clr>
        </p15:guide>
        <p15:guide id="5" pos="3312">
          <p15:clr>
            <a:srgbClr val="F26B43"/>
          </p15:clr>
        </p15:guide>
        <p15:guide id="6" pos="3600">
          <p15:clr>
            <a:srgbClr val="F26B43"/>
          </p15:clr>
        </p15:guide>
        <p15:guide id="7" orient="horz" pos="270">
          <p15:clr>
            <a:srgbClr val="F26B43"/>
          </p15:clr>
        </p15:guide>
        <p15:guide id="8" pos="5526">
          <p15:clr>
            <a:srgbClr val="F26B43"/>
          </p15:clr>
        </p15:guide>
        <p15:guide id="9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/>
        </p:nvSpPr>
        <p:spPr>
          <a:xfrm>
            <a:off x="3541125" y="818975"/>
            <a:ext cx="56028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500">
                <a:solidFill>
                  <a:schemeClr val="accent3"/>
                </a:solidFill>
              </a:rPr>
              <a:t>ChibiChange</a:t>
            </a:r>
            <a:endParaRPr b="1" sz="6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3541125" y="797800"/>
            <a:ext cx="56028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300">
                <a:solidFill>
                  <a:srgbClr val="FAD122"/>
                </a:solidFill>
              </a:rPr>
              <a:t>ChibiChange</a:t>
            </a:r>
            <a:endParaRPr b="1" sz="6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xel Coin PNGs for Free Download" id="174" name="Google Shape;1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798" y="2624430"/>
            <a:ext cx="1264807" cy="1418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/>
          <p:nvPr/>
        </p:nvSpPr>
        <p:spPr>
          <a:xfrm>
            <a:off x="4036125" y="4330425"/>
            <a:ext cx="4612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F7F7F"/>
                </a:solidFill>
                <a:latin typeface="Comfortaa"/>
                <a:ea typeface="Comfortaa"/>
                <a:cs typeface="Comfortaa"/>
                <a:sym typeface="Comfortaa"/>
              </a:rPr>
              <a:t>Институт № 8 «Компьютерные науки и прикладная математика»</a:t>
            </a:r>
            <a:endParaRPr>
              <a:solidFill>
                <a:srgbClr val="7F7F7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3624375" y="2027750"/>
            <a:ext cx="54363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600" u="none" cap="none" strike="noStrike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– </a:t>
            </a:r>
            <a:r>
              <a:rPr b="1" i="0" lang="ru" sz="2000" u="none" cap="none" strike="noStrike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интерактивный валютный рынок</a:t>
            </a:r>
            <a:endParaRPr sz="6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715425" y="0"/>
            <a:ext cx="5254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F7F7F"/>
                </a:solidFill>
                <a:latin typeface="Comfortaa"/>
                <a:ea typeface="Comfortaa"/>
                <a:cs typeface="Comfortaa"/>
                <a:sym typeface="Comfortaa"/>
              </a:rPr>
              <a:t>Московский авиационный институт (Национальный исследовательский университет)</a:t>
            </a:r>
            <a:endParaRPr>
              <a:solidFill>
                <a:srgbClr val="7F7F7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8" name="Google Shape;178;p16" title="Default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38" y="428628"/>
            <a:ext cx="1263600" cy="121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 title="qr-cod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8825" y="377950"/>
            <a:ext cx="1216701" cy="121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0" y="98575"/>
            <a:ext cx="6129300" cy="617700"/>
          </a:xfrm>
          <a:prstGeom prst="rect">
            <a:avLst/>
          </a:prstGeom>
        </p:spPr>
        <p:txBody>
          <a:bodyPr anchorCtr="0" anchor="b" bIns="68575" lIns="82300" spcFirstLastPara="1" rIns="82300" wrap="square" tIns="82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Возможное развитие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25"/>
          <p:cNvSpPr txBox="1"/>
          <p:nvPr>
            <p:ph idx="1" type="body"/>
          </p:nvPr>
        </p:nvSpPr>
        <p:spPr>
          <a:xfrm>
            <a:off x="285750" y="864025"/>
            <a:ext cx="5657100" cy="36318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Autofit/>
          </a:bodyPr>
          <a:lstStyle/>
          <a:p>
            <a:pPr indent="-355917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Comfortaa"/>
              <a:buChar char="●"/>
            </a:pPr>
            <a:r>
              <a:rPr lang="ru" sz="2004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Новые биржи, активы (акции, товары)</a:t>
            </a:r>
            <a:endParaRPr sz="2004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9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Comfortaa"/>
              <a:buChar char="●"/>
            </a:pPr>
            <a:r>
              <a:rPr lang="ru" sz="2004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Автоматизация, бэктестинг</a:t>
            </a:r>
            <a:endParaRPr sz="2004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9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Comfortaa"/>
              <a:buChar char="●"/>
            </a:pPr>
            <a:r>
              <a:rPr lang="ru" sz="2004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Обмен портфелями, аналитика</a:t>
            </a:r>
            <a:endParaRPr sz="2004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9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Comfortaa"/>
              <a:buChar char="●"/>
            </a:pPr>
            <a:r>
              <a:rPr lang="ru" sz="2004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Доступность на iOS/Android</a:t>
            </a:r>
            <a:endParaRPr sz="2004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91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Comfortaa"/>
              <a:buChar char="●"/>
            </a:pPr>
            <a:r>
              <a:rPr lang="ru" sz="2004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Интеграция с биржами для проведения транзакций</a:t>
            </a:r>
            <a:endParaRPr b="1" sz="2004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6" name="Google Shape;296;p25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7386932" y="2448075"/>
            <a:ext cx="1327800" cy="1575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3333454" y="2448075"/>
            <a:ext cx="1327800" cy="1575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70125" y="709300"/>
            <a:ext cx="74142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Команда проекта</a:t>
            </a:r>
            <a:endParaRPr b="1"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931800" y="1981200"/>
            <a:ext cx="801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Федосов Д.А.   Брежнев Г.О.   Степанов Д.И.   Сучков В.С.</a:t>
            </a:r>
            <a:endParaRPr sz="20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5" name="Google Shape;3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13" y="648353"/>
            <a:ext cx="2110400" cy="10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700" y="709300"/>
            <a:ext cx="935398" cy="9353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5401629" y="2448075"/>
            <a:ext cx="1327800" cy="1575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1341929" y="2448075"/>
            <a:ext cx="1327800" cy="1575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500" y="2512150"/>
            <a:ext cx="1175200" cy="1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346" y="2518225"/>
            <a:ext cx="1175204" cy="14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9800" y="2518226"/>
            <a:ext cx="1162050" cy="144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6575" y="2518225"/>
            <a:ext cx="1162050" cy="1431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ctrTitle"/>
          </p:nvPr>
        </p:nvSpPr>
        <p:spPr>
          <a:xfrm>
            <a:off x="812275" y="682475"/>
            <a:ext cx="7460400" cy="9168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Ссылки на </a:t>
            </a: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материалы </a:t>
            </a: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проект</a:t>
            </a: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а</a:t>
            </a:r>
            <a:endParaRPr/>
          </a:p>
        </p:txBody>
      </p:sp>
      <p:sp>
        <p:nvSpPr>
          <p:cNvPr id="319" name="Google Shape;319;p27"/>
          <p:cNvSpPr txBox="1"/>
          <p:nvPr>
            <p:ph type="ctrTitle"/>
          </p:nvPr>
        </p:nvSpPr>
        <p:spPr>
          <a:xfrm>
            <a:off x="812200" y="3665050"/>
            <a:ext cx="7460400" cy="8151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GitHub						Сайт</a:t>
            </a:r>
            <a:endParaRPr/>
          </a:p>
        </p:txBody>
      </p:sp>
      <p:pic>
        <p:nvPicPr>
          <p:cNvPr id="320" name="Google Shape;320;p27" title="Untitl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675" y="1943825"/>
            <a:ext cx="1760975" cy="17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7" title="qr-cod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1600" y="1943825"/>
            <a:ext cx="1721225" cy="17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ctrTitle"/>
          </p:nvPr>
        </p:nvSpPr>
        <p:spPr>
          <a:xfrm>
            <a:off x="1039972" y="619265"/>
            <a:ext cx="4467900" cy="28062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Цель проекта</a:t>
            </a:r>
            <a:endParaRPr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919100" y="658950"/>
            <a:ext cx="3225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Создание </a:t>
            </a: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интерактивного</a:t>
            </a: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 веб-дашборда для анализа рынка криптовалют и управления виртуальным портфелем в реальном времени.</a:t>
            </a:r>
            <a:endParaRPr>
              <a:solidFill>
                <a:srgbClr val="7F7F7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ctrTitle"/>
          </p:nvPr>
        </p:nvSpPr>
        <p:spPr>
          <a:xfrm>
            <a:off x="1039972" y="619265"/>
            <a:ext cx="4467900" cy="28062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Задачи проекта</a:t>
            </a:r>
            <a:endParaRPr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5939525" y="588200"/>
            <a:ext cx="3204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mfortaa"/>
              <a:buChar char="➔"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Получение и отображение данных</a:t>
            </a:r>
            <a:endParaRPr sz="20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mfortaa"/>
              <a:buChar char="➔"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Управление пользователями</a:t>
            </a:r>
            <a:endParaRPr sz="20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mfortaa"/>
              <a:buChar char="➔"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Виртуальный портфель</a:t>
            </a:r>
            <a:endParaRPr sz="20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mfortaa"/>
              <a:buChar char="➔"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Уведомления</a:t>
            </a:r>
            <a:endParaRPr sz="20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mfortaa"/>
              <a:buChar char="➔"/>
            </a:pPr>
            <a:r>
              <a:rPr lang="ru" sz="20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Хранение данных</a:t>
            </a:r>
            <a:endParaRPr sz="20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1452275" y="921600"/>
            <a:ext cx="1535700" cy="906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4844675" y="929775"/>
            <a:ext cx="4122000" cy="3534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1452275" y="3557675"/>
            <a:ext cx="1535700" cy="906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85750" y="2227795"/>
            <a:ext cx="1844400" cy="906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252905" y="2162105"/>
            <a:ext cx="1412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Клиентская часть</a:t>
            </a:r>
            <a:endParaRPr b="1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498450" y="27775"/>
            <a:ext cx="4975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Архитектура сайта</a:t>
            </a:r>
            <a:endParaRPr b="1" sz="32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3177570" y="2038578"/>
            <a:ext cx="12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HTTP-запрос </a:t>
            </a:r>
            <a:endParaRPr i="1"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177570" y="3012420"/>
            <a:ext cx="12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HTTP-ответ</a:t>
            </a:r>
            <a:endParaRPr i="1"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6" name="Google Shape;2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038" y="3652120"/>
            <a:ext cx="474775" cy="4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9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150" y="2509195"/>
            <a:ext cx="574975" cy="57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9"/>
          <p:cNvCxnSpPr/>
          <p:nvPr/>
        </p:nvCxnSpPr>
        <p:spPr>
          <a:xfrm rot="10800000">
            <a:off x="2118300" y="2987300"/>
            <a:ext cx="2709900" cy="18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stCxn id="200" idx="1"/>
            <a:endCxn id="201" idx="2"/>
          </p:cNvCxnSpPr>
          <p:nvPr/>
        </p:nvCxnSpPr>
        <p:spPr>
          <a:xfrm rot="10800000">
            <a:off x="1208075" y="3133775"/>
            <a:ext cx="244200" cy="8769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1" name="Google Shape;211;p19"/>
          <p:cNvSpPr txBox="1"/>
          <p:nvPr/>
        </p:nvSpPr>
        <p:spPr>
          <a:xfrm>
            <a:off x="1452275" y="3857475"/>
            <a:ext cx="15357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Сервис уведомлений</a:t>
            </a:r>
            <a:endParaRPr b="1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12" name="Google Shape;212;p19"/>
          <p:cNvCxnSpPr>
            <a:endCxn id="213" idx="1"/>
          </p:cNvCxnSpPr>
          <p:nvPr/>
        </p:nvCxnSpPr>
        <p:spPr>
          <a:xfrm flipH="1" rot="10800000">
            <a:off x="2118150" y="2371725"/>
            <a:ext cx="2738400" cy="7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4" name="Google Shape;2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200" y="3660147"/>
            <a:ext cx="529798" cy="68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/>
        </p:nvSpPr>
        <p:spPr>
          <a:xfrm>
            <a:off x="4828200" y="931650"/>
            <a:ext cx="21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Серверная часть</a:t>
            </a:r>
            <a:endParaRPr b="1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1419430" y="896930"/>
            <a:ext cx="12504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Источник данных</a:t>
            </a:r>
            <a:endParaRPr b="1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268683" y="2802333"/>
            <a:ext cx="890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[front]</a:t>
            </a:r>
            <a:endParaRPr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7062" y="2407490"/>
            <a:ext cx="1010974" cy="781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/>
          <p:nvPr/>
        </p:nvSpPr>
        <p:spPr>
          <a:xfrm>
            <a:off x="5055625" y="3636503"/>
            <a:ext cx="1250400" cy="290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mfortaa"/>
                <a:ea typeface="Comfortaa"/>
                <a:cs typeface="Comfortaa"/>
                <a:sym typeface="Comfortaa"/>
              </a:rPr>
              <a:t>authentication service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055625" y="3228928"/>
            <a:ext cx="1250400" cy="290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mfortaa"/>
                <a:ea typeface="Comfortaa"/>
                <a:cs typeface="Comfortaa"/>
                <a:sym typeface="Comfortaa"/>
              </a:rPr>
              <a:t>user data </a:t>
            </a:r>
            <a:r>
              <a:rPr lang="ru" sz="1000">
                <a:latin typeface="Comfortaa"/>
                <a:ea typeface="Comfortaa"/>
                <a:cs typeface="Comfortaa"/>
                <a:sym typeface="Comfortaa"/>
              </a:rPr>
              <a:t>service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6697275" y="2787925"/>
            <a:ext cx="1250400" cy="115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6554625" y="3613475"/>
            <a:ext cx="153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Database.db</a:t>
            </a:r>
            <a:endParaRPr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3" name="Google Shape;223;p19"/>
          <p:cNvCxnSpPr>
            <a:stCxn id="220" idx="3"/>
            <a:endCxn id="221" idx="1"/>
          </p:cNvCxnSpPr>
          <p:nvPr/>
        </p:nvCxnSpPr>
        <p:spPr>
          <a:xfrm flipH="1" rot="10800000">
            <a:off x="6306025" y="3365428"/>
            <a:ext cx="391200" cy="8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/>
          <p:nvPr/>
        </p:nvCxnSpPr>
        <p:spPr>
          <a:xfrm flipH="1" rot="10800000">
            <a:off x="6306025" y="3746428"/>
            <a:ext cx="391200" cy="8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5" name="Google Shape;2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7425" y="2822386"/>
            <a:ext cx="890100" cy="8900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9"/>
          <p:cNvCxnSpPr/>
          <p:nvPr/>
        </p:nvCxnSpPr>
        <p:spPr>
          <a:xfrm>
            <a:off x="3038150" y="1333500"/>
            <a:ext cx="18228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/>
          <p:nvPr/>
        </p:nvCxnSpPr>
        <p:spPr>
          <a:xfrm rot="10800000">
            <a:off x="3038150" y="4000500"/>
            <a:ext cx="18228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9"/>
          <p:cNvSpPr txBox="1"/>
          <p:nvPr/>
        </p:nvSpPr>
        <p:spPr>
          <a:xfrm>
            <a:off x="3025177" y="1047975"/>
            <a:ext cx="16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Парсинг данных</a:t>
            </a:r>
            <a:endParaRPr i="1"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3558575" y="3900225"/>
            <a:ext cx="130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Уведомление</a:t>
            </a:r>
            <a:endParaRPr i="1"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0" name="Google Shape;2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871" y="3178523"/>
            <a:ext cx="391200" cy="3912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9"/>
          <p:cNvSpPr/>
          <p:nvPr/>
        </p:nvSpPr>
        <p:spPr>
          <a:xfrm>
            <a:off x="5060663" y="1439133"/>
            <a:ext cx="1250400" cy="290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mfortaa"/>
                <a:ea typeface="Comfortaa"/>
                <a:cs typeface="Comfortaa"/>
                <a:sym typeface="Comfortaa"/>
              </a:rPr>
              <a:t>Binance API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697275" y="1416325"/>
            <a:ext cx="1250400" cy="1155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6554625" y="2241875"/>
            <a:ext cx="153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prices.db</a:t>
            </a:r>
            <a:endParaRPr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77425" y="1450786"/>
            <a:ext cx="890100" cy="8900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19"/>
          <p:cNvCxnSpPr/>
          <p:nvPr/>
        </p:nvCxnSpPr>
        <p:spPr>
          <a:xfrm flipH="1" rot="10800000">
            <a:off x="6306025" y="1579983"/>
            <a:ext cx="391200" cy="8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9"/>
          <p:cNvCxnSpPr/>
          <p:nvPr/>
        </p:nvCxnSpPr>
        <p:spPr>
          <a:xfrm>
            <a:off x="7322475" y="2578330"/>
            <a:ext cx="0" cy="211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6875" y="1783557"/>
            <a:ext cx="391200" cy="3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/>
          <p:nvPr/>
        </p:nvSpPr>
        <p:spPr>
          <a:xfrm>
            <a:off x="5060663" y="1847066"/>
            <a:ext cx="1250400" cy="2904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Comfortaa"/>
                <a:ea typeface="Comfortaa"/>
                <a:cs typeface="Comfortaa"/>
                <a:sym typeface="Comfortaa"/>
              </a:rPr>
              <a:t>Graph builder service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39" name="Google Shape;239;p19"/>
          <p:cNvCxnSpPr/>
          <p:nvPr/>
        </p:nvCxnSpPr>
        <p:spPr>
          <a:xfrm flipH="1" rot="10800000">
            <a:off x="6306025" y="1960983"/>
            <a:ext cx="391200" cy="8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9"/>
          <p:cNvSpPr txBox="1"/>
          <p:nvPr/>
        </p:nvSpPr>
        <p:spPr>
          <a:xfrm>
            <a:off x="4851858" y="4119983"/>
            <a:ext cx="890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[back]</a:t>
            </a:r>
            <a:endParaRPr sz="12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3528" y="1198303"/>
            <a:ext cx="574975" cy="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0950" y="1020300"/>
            <a:ext cx="700296" cy="7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5275" y="2489280"/>
            <a:ext cx="890102" cy="39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1151529" y="3655314"/>
            <a:ext cx="7510200" cy="7749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Данные проекта</a:t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1156922" y="376702"/>
            <a:ext cx="3565200" cy="2788800"/>
          </a:xfrm>
          <a:prstGeom prst="rect">
            <a:avLst/>
          </a:prstGeom>
        </p:spPr>
        <p:txBody>
          <a:bodyPr anchorCtr="0" anchor="t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500"/>
              </a:spcAft>
              <a:buNone/>
            </a:pPr>
            <a:r>
              <a:rPr b="1" lang="ru" sz="2200">
                <a:latin typeface="Comfortaa"/>
                <a:ea typeface="Comfortaa"/>
                <a:cs typeface="Comfortaa"/>
                <a:sym typeface="Comfortaa"/>
              </a:rPr>
              <a:t>Источники данных:</a:t>
            </a:r>
            <a:endParaRPr b="1" sz="2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0"/>
          <p:cNvSpPr txBox="1"/>
          <p:nvPr>
            <p:ph idx="2" type="body"/>
          </p:nvPr>
        </p:nvSpPr>
        <p:spPr>
          <a:xfrm>
            <a:off x="5224973" y="376702"/>
            <a:ext cx="3565200" cy="2788800"/>
          </a:xfrm>
          <a:prstGeom prst="rect">
            <a:avLst/>
          </a:prstGeom>
        </p:spPr>
        <p:txBody>
          <a:bodyPr anchorCtr="0" anchor="t" bIns="68575" lIns="82300" spcFirstLastPara="1" rIns="82300" wrap="square" tIns="823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500"/>
              </a:spcAft>
              <a:buNone/>
            </a:pPr>
            <a:r>
              <a:rPr b="1" lang="ru" sz="2200">
                <a:latin typeface="Comfortaa"/>
                <a:ea typeface="Comfortaa"/>
                <a:cs typeface="Comfortaa"/>
                <a:sym typeface="Comfortaa"/>
              </a:rPr>
              <a:t>Хранение данных:</a:t>
            </a:r>
            <a:endParaRPr b="1" sz="1600"/>
          </a:p>
        </p:txBody>
      </p:sp>
      <p:sp>
        <p:nvSpPr>
          <p:cNvPr id="251" name="Google Shape;251;p20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62" y="1004378"/>
            <a:ext cx="921300" cy="9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523" y="1672048"/>
            <a:ext cx="921300" cy="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/>
          <p:nvPr/>
        </p:nvSpPr>
        <p:spPr>
          <a:xfrm>
            <a:off x="922925" y="1925700"/>
            <a:ext cx="1887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Пользователь</a:t>
            </a:r>
            <a:endParaRPr i="1" sz="15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555675" y="2593350"/>
            <a:ext cx="18870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Binance API</a:t>
            </a:r>
            <a:endParaRPr i="1" sz="15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6821450" y="3125650"/>
            <a:ext cx="153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Database.db</a:t>
            </a:r>
            <a:endParaRPr i="1" sz="15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5201225" y="1840900"/>
            <a:ext cx="153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3F3F3F"/>
                </a:solidFill>
                <a:latin typeface="Comfortaa"/>
                <a:ea typeface="Comfortaa"/>
                <a:cs typeface="Comfortaa"/>
                <a:sym typeface="Comfortaa"/>
              </a:rPr>
              <a:t>prices.db</a:t>
            </a:r>
            <a:endParaRPr i="1" sz="1500">
              <a:solidFill>
                <a:srgbClr val="3F3F3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025" y="1004375"/>
            <a:ext cx="890100" cy="8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4250" y="2299763"/>
            <a:ext cx="890100" cy="8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075967" y="636341"/>
            <a:ext cx="3826800" cy="19515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200">
                <a:latin typeface="Comfortaa"/>
                <a:ea typeface="Comfortaa"/>
                <a:cs typeface="Comfortaa"/>
                <a:sym typeface="Comfortaa"/>
              </a:rPr>
              <a:t>Модели портфеля и графиков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838775" y="2858100"/>
            <a:ext cx="4177800" cy="17139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300"/>
              <a:buFont typeface="Comfortaa"/>
              <a:buChar char="●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Данные портфеля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Расчет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текущей стоимости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Расчет</a:t>
            </a: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прибыли/убытка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5715000" y="2858100"/>
            <a:ext cx="3246000" cy="1713900"/>
          </a:xfrm>
          <a:prstGeom prst="rect">
            <a:avLst/>
          </a:prstGeom>
        </p:spPr>
        <p:txBody>
          <a:bodyPr anchorCtr="0" anchor="ctr" bIns="68575" lIns="82300" spcFirstLastPara="1" rIns="82300" wrap="square" tIns="823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Медиана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Среднее значение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Char char="●"/>
            </a:pPr>
            <a:r>
              <a:rPr lang="ru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Выбросы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075" y="1767777"/>
            <a:ext cx="5925450" cy="300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770100" y="693900"/>
            <a:ext cx="8373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Внешний вид</a:t>
            </a:r>
            <a:endParaRPr b="1" sz="3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530" y="3059625"/>
            <a:ext cx="1861395" cy="19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770100" y="693900"/>
            <a:ext cx="8373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Внешний вид</a:t>
            </a:r>
            <a:endParaRPr b="1" sz="34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275" y="1728750"/>
            <a:ext cx="5853174" cy="32420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title"/>
          </p:nvPr>
        </p:nvSpPr>
        <p:spPr>
          <a:xfrm>
            <a:off x="486701" y="68579"/>
            <a:ext cx="8175000" cy="876600"/>
          </a:xfrm>
          <a:prstGeom prst="rect">
            <a:avLst/>
          </a:prstGeom>
        </p:spPr>
        <p:txBody>
          <a:bodyPr anchorCtr="0" anchor="ctr" bIns="68575" lIns="82300" spcFirstLastPara="1" rIns="82300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>
                <a:latin typeface="Comfortaa"/>
                <a:ea typeface="Comfortaa"/>
                <a:cs typeface="Comfortaa"/>
                <a:sym typeface="Comfortaa"/>
              </a:rPr>
              <a:t>Результаты работы</a:t>
            </a:r>
            <a:endParaRPr/>
          </a:p>
        </p:txBody>
      </p:sp>
      <p:sp>
        <p:nvSpPr>
          <p:cNvPr id="288" name="Google Shape;288;p24"/>
          <p:cNvSpPr txBox="1"/>
          <p:nvPr>
            <p:ph idx="1" type="body"/>
          </p:nvPr>
        </p:nvSpPr>
        <p:spPr>
          <a:xfrm>
            <a:off x="486700" y="1234575"/>
            <a:ext cx="8175000" cy="3120300"/>
          </a:xfrm>
          <a:prstGeom prst="rect">
            <a:avLst/>
          </a:prstGeom>
        </p:spPr>
        <p:txBody>
          <a:bodyPr anchorCtr="0" anchor="t" bIns="68575" lIns="82300" spcFirstLastPara="1" rIns="82300" wrap="square" tIns="823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Comfortaa"/>
              <a:buChar char="▪"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Интерактивный дашборд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▪"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Надежное хранение всех данных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▪"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Система управления учетными записями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▪"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Автоматическое получение и визуализация данных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▪"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Функции составления и управления инвестиционным портфелем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▪"/>
            </a:pPr>
            <a:r>
              <a:rPr lang="ru" sz="2000">
                <a:latin typeface="Comfortaa"/>
                <a:ea typeface="Comfortaa"/>
                <a:cs typeface="Comfortaa"/>
                <a:sym typeface="Comfortaa"/>
              </a:rPr>
              <a:t>Система уведомлений</a:t>
            </a:r>
            <a:endParaRPr sz="2000"/>
          </a:p>
        </p:txBody>
      </p:sp>
      <p:sp>
        <p:nvSpPr>
          <p:cNvPr id="289" name="Google Shape;289;p24"/>
          <p:cNvSpPr txBox="1"/>
          <p:nvPr/>
        </p:nvSpPr>
        <p:spPr>
          <a:xfrm>
            <a:off x="0" y="4572000"/>
            <a:ext cx="7959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3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Пользовательская">
  <a:themeElements>
    <a:clrScheme name="Shoji">
      <a:dk1>
        <a:srgbClr val="000000"/>
      </a:dk1>
      <a:lt1>
        <a:srgbClr val="FFFFFF"/>
      </a:lt1>
      <a:dk2>
        <a:srgbClr val="595460"/>
      </a:dk2>
      <a:lt2>
        <a:srgbClr val="EBEDEB"/>
      </a:lt2>
      <a:accent1>
        <a:srgbClr val="F2E7A6"/>
      </a:accent1>
      <a:accent2>
        <a:srgbClr val="89D89B"/>
      </a:accent2>
      <a:accent3>
        <a:srgbClr val="6BC399"/>
      </a:accent3>
      <a:accent4>
        <a:srgbClr val="E3BE66"/>
      </a:accent4>
      <a:accent5>
        <a:srgbClr val="B68933"/>
      </a:accent5>
      <a:accent6>
        <a:srgbClr val="84C7A7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