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PT Serif"/>
      <p:regular r:id="rId18"/>
      <p:bold r:id="rId19"/>
      <p:italic r:id="rId20"/>
      <p:boldItalic r:id="rId21"/>
    </p:embeddedFont>
    <p:embeddedFont>
      <p:font typeface="Public Sans"/>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erif-italic.fntdata"/><Relationship Id="rId11" Type="http://schemas.openxmlformats.org/officeDocument/2006/relationships/slide" Target="slides/slide6.xml"/><Relationship Id="rId22" Type="http://schemas.openxmlformats.org/officeDocument/2006/relationships/font" Target="fonts/PublicSans-bold.fntdata"/><Relationship Id="rId10" Type="http://schemas.openxmlformats.org/officeDocument/2006/relationships/slide" Target="slides/slide5.xml"/><Relationship Id="rId21" Type="http://schemas.openxmlformats.org/officeDocument/2006/relationships/font" Target="fonts/PTSerif-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ublic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erif-bold.fntdata"/><Relationship Id="rId6" Type="http://schemas.openxmlformats.org/officeDocument/2006/relationships/slide" Target="slides/slide1.xml"/><Relationship Id="rId18" Type="http://schemas.openxmlformats.org/officeDocument/2006/relationships/font" Target="fonts/PTSerif-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3" name="Shape 83"/>
        <p:cNvGrpSpPr/>
        <p:nvPr/>
      </p:nvGrpSpPr>
      <p:grpSpPr>
        <a:xfrm>
          <a:off x="0" y="0"/>
          <a:ext cx="0" cy="0"/>
          <a:chOff x="0" y="0"/>
          <a:chExt cx="0" cy="0"/>
        </a:xfrm>
      </p:grpSpPr>
      <p:grpSp>
        <p:nvGrpSpPr>
          <p:cNvPr id="84" name="Google Shape;84;p13"/>
          <p:cNvGrpSpPr/>
          <p:nvPr/>
        </p:nvGrpSpPr>
        <p:grpSpPr>
          <a:xfrm rot="-69680">
            <a:off x="1038104" y="3469763"/>
            <a:ext cx="11661746" cy="1555717"/>
            <a:chOff x="0" y="-28575"/>
            <a:chExt cx="1308129" cy="174509"/>
          </a:xfrm>
        </p:grpSpPr>
        <p:sp>
          <p:nvSpPr>
            <p:cNvPr id="85" name="Google Shape;85;p13"/>
            <p:cNvSpPr/>
            <p:nvPr/>
          </p:nvSpPr>
          <p:spPr>
            <a:xfrm>
              <a:off x="0" y="0"/>
              <a:ext cx="1308129" cy="145934"/>
            </a:xfrm>
            <a:custGeom>
              <a:rect b="b" l="l" r="r" t="t"/>
              <a:pathLst>
                <a:path extrusionOk="0" h="145934" w="1308129">
                  <a:moveTo>
                    <a:pt x="0" y="0"/>
                  </a:moveTo>
                  <a:lnTo>
                    <a:pt x="1308129" y="0"/>
                  </a:lnTo>
                  <a:lnTo>
                    <a:pt x="1308129" y="145934"/>
                  </a:lnTo>
                  <a:lnTo>
                    <a:pt x="0" y="145934"/>
                  </a:lnTo>
                  <a:close/>
                </a:path>
              </a:pathLst>
            </a:custGeom>
            <a:solidFill>
              <a:srgbClr val="DAF662"/>
            </a:solidFill>
            <a:ln>
              <a:noFill/>
            </a:ln>
          </p:spPr>
        </p:sp>
        <p:sp>
          <p:nvSpPr>
            <p:cNvPr id="86" name="Google Shape;86;p13"/>
            <p:cNvSpPr txBox="1"/>
            <p:nvPr/>
          </p:nvSpPr>
          <p:spPr>
            <a:xfrm>
              <a:off x="0" y="-28575"/>
              <a:ext cx="1308129" cy="174509"/>
            </a:xfrm>
            <a:prstGeom prst="rect">
              <a:avLst/>
            </a:prstGeom>
            <a:noFill/>
            <a:ln>
              <a:noFill/>
            </a:ln>
          </p:spPr>
          <p:txBody>
            <a:bodyPr anchorCtr="0" anchor="ctr" bIns="50800" lIns="50800" spcFirstLastPara="1" rIns="50800" wrap="square" tIns="50800">
              <a:noAutofit/>
            </a:bodyPr>
            <a:lstStyle/>
            <a:p>
              <a:pPr indent="0" lvl="0" marL="0" marR="0" rtl="0" algn="ctr">
                <a:lnSpc>
                  <a:spcPct val="7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p:nvPr/>
        </p:nvSpPr>
        <p:spPr>
          <a:xfrm>
            <a:off x="14979523" y="6047028"/>
            <a:ext cx="1797035" cy="1748025"/>
          </a:xfrm>
          <a:custGeom>
            <a:rect b="b" l="l" r="r" t="t"/>
            <a:pathLst>
              <a:path extrusionOk="0" h="1748025" w="1797035">
                <a:moveTo>
                  <a:pt x="0" y="0"/>
                </a:moveTo>
                <a:lnTo>
                  <a:pt x="1797035" y="0"/>
                </a:lnTo>
                <a:lnTo>
                  <a:pt x="1797035" y="1748025"/>
                </a:lnTo>
                <a:lnTo>
                  <a:pt x="0" y="1748025"/>
                </a:lnTo>
                <a:lnTo>
                  <a:pt x="0" y="0"/>
                </a:lnTo>
                <a:close/>
              </a:path>
            </a:pathLst>
          </a:custGeom>
          <a:blipFill rotWithShape="1">
            <a:blip r:embed="rId3">
              <a:alphaModFix/>
            </a:blip>
            <a:stretch>
              <a:fillRect b="0" l="0" r="0" t="0"/>
            </a:stretch>
          </a:blipFill>
          <a:ln>
            <a:noFill/>
          </a:ln>
        </p:spPr>
      </p:sp>
      <p:sp>
        <p:nvSpPr>
          <p:cNvPr id="88" name="Google Shape;88;p13"/>
          <p:cNvSpPr txBox="1"/>
          <p:nvPr/>
        </p:nvSpPr>
        <p:spPr>
          <a:xfrm>
            <a:off x="1546188" y="2598559"/>
            <a:ext cx="12908414" cy="2291523"/>
          </a:xfrm>
          <a:prstGeom prst="rect">
            <a:avLst/>
          </a:prstGeom>
          <a:noFill/>
          <a:ln>
            <a:noFill/>
          </a:ln>
        </p:spPr>
        <p:txBody>
          <a:bodyPr anchorCtr="0" anchor="t" bIns="0" lIns="0" spcFirstLastPara="1" rIns="0" wrap="square" tIns="0">
            <a:spAutoFit/>
          </a:bodyPr>
          <a:lstStyle/>
          <a:p>
            <a:pPr indent="0" lvl="0" marL="0" marR="0" rtl="0" algn="l">
              <a:lnSpc>
                <a:spcPct val="130007"/>
              </a:lnSpc>
              <a:spcBef>
                <a:spcPts val="0"/>
              </a:spcBef>
              <a:spcAft>
                <a:spcPts val="0"/>
              </a:spcAft>
              <a:buNone/>
            </a:pPr>
            <a:r>
              <a:rPr b="0" i="0" lang="en-US" sz="7065" u="none" cap="none" strike="noStrike">
                <a:solidFill>
                  <a:srgbClr val="1A0262"/>
                </a:solidFill>
                <a:latin typeface="PT Serif"/>
                <a:ea typeface="PT Serif"/>
                <a:cs typeface="PT Serif"/>
                <a:sym typeface="PT Serif"/>
              </a:rPr>
              <a:t>Paradigmas de la programacion</a:t>
            </a:r>
            <a:endParaRPr b="0" i="0" sz="7065" u="none" cap="none" strike="noStrike">
              <a:solidFill>
                <a:srgbClr val="1A0262"/>
              </a:solidFill>
              <a:latin typeface="PT Serif"/>
              <a:ea typeface="PT Serif"/>
              <a:cs typeface="PT Serif"/>
              <a:sym typeface="PT Serif"/>
            </a:endParaRPr>
          </a:p>
          <a:p>
            <a:pPr indent="0" lvl="0" marL="0" marR="0" rtl="0" algn="l">
              <a:lnSpc>
                <a:spcPct val="130007"/>
              </a:lnSpc>
              <a:spcBef>
                <a:spcPts val="0"/>
              </a:spcBef>
              <a:spcAft>
                <a:spcPts val="0"/>
              </a:spcAft>
              <a:buNone/>
            </a:pPr>
            <a:r>
              <a:rPr b="0" i="0" lang="en-US" sz="7065" u="none" cap="none" strike="noStrike">
                <a:solidFill>
                  <a:srgbClr val="1A0262"/>
                </a:solidFill>
                <a:latin typeface="PT Serif"/>
                <a:ea typeface="PT Serif"/>
                <a:cs typeface="PT Serif"/>
                <a:sym typeface="PT Serif"/>
              </a:rPr>
              <a:t>POO</a:t>
            </a:r>
            <a:endParaRPr b="0" i="0" sz="7065" u="none" cap="none" strike="noStrike">
              <a:solidFill>
                <a:srgbClr val="1A0262"/>
              </a:solidFill>
              <a:latin typeface="PT Serif"/>
              <a:ea typeface="PT Serif"/>
              <a:cs typeface="PT Serif"/>
              <a:sym typeface="PT Serif"/>
            </a:endParaRPr>
          </a:p>
        </p:txBody>
      </p:sp>
      <p:sp>
        <p:nvSpPr>
          <p:cNvPr id="89" name="Google Shape;89;p13"/>
          <p:cNvSpPr txBox="1"/>
          <p:nvPr/>
        </p:nvSpPr>
        <p:spPr>
          <a:xfrm>
            <a:off x="1574763" y="2092356"/>
            <a:ext cx="8086725" cy="334753"/>
          </a:xfrm>
          <a:prstGeom prst="rect">
            <a:avLst/>
          </a:prstGeom>
          <a:noFill/>
          <a:ln>
            <a:noFill/>
          </a:ln>
        </p:spPr>
        <p:txBody>
          <a:bodyPr anchorCtr="0" anchor="t" bIns="0" lIns="0" spcFirstLastPara="1" rIns="0" wrap="square" tIns="0">
            <a:spAutoFit/>
          </a:bodyPr>
          <a:lstStyle/>
          <a:p>
            <a:pPr indent="0" lvl="0" marL="0" marR="0" rtl="0" algn="l">
              <a:lnSpc>
                <a:spcPct val="109935"/>
              </a:lnSpc>
              <a:spcBef>
                <a:spcPts val="0"/>
              </a:spcBef>
              <a:spcAft>
                <a:spcPts val="0"/>
              </a:spcAft>
              <a:buNone/>
            </a:pPr>
            <a:r>
              <a:rPr b="1" i="0" lang="en-US" sz="2315" u="none" cap="none" strike="noStrike">
                <a:solidFill>
                  <a:srgbClr val="1A0262"/>
                </a:solidFill>
                <a:latin typeface="Public Sans"/>
                <a:ea typeface="Public Sans"/>
                <a:cs typeface="Public Sans"/>
                <a:sym typeface="Public Sans"/>
              </a:rPr>
              <a:t>UNIVERSIDAD AUTONOMA DE BAJA CALIFORNIA</a:t>
            </a:r>
            <a:endParaRPr b="1" i="0" sz="2315" u="none" cap="none" strike="noStrike">
              <a:solidFill>
                <a:srgbClr val="1A0262"/>
              </a:solidFill>
              <a:latin typeface="Public Sans"/>
              <a:ea typeface="Public Sans"/>
              <a:cs typeface="Public Sans"/>
              <a:sym typeface="Public Sans"/>
            </a:endParaRPr>
          </a:p>
        </p:txBody>
      </p:sp>
      <p:sp>
        <p:nvSpPr>
          <p:cNvPr id="90" name="Google Shape;90;p13"/>
          <p:cNvSpPr txBox="1"/>
          <p:nvPr/>
        </p:nvSpPr>
        <p:spPr>
          <a:xfrm>
            <a:off x="3048109" y="8191461"/>
            <a:ext cx="12077400" cy="1704600"/>
          </a:xfrm>
          <a:prstGeom prst="rect">
            <a:avLst/>
          </a:prstGeom>
          <a:noFill/>
          <a:ln>
            <a:noFill/>
          </a:ln>
        </p:spPr>
        <p:txBody>
          <a:bodyPr anchorCtr="0" anchor="t" bIns="0" lIns="0" spcFirstLastPara="1" rIns="0" wrap="square" tIns="0">
            <a:spAutoFit/>
          </a:bodyPr>
          <a:lstStyle/>
          <a:p>
            <a:pPr indent="0" lvl="0" marL="0" marR="0" rtl="0" algn="ctr">
              <a:lnSpc>
                <a:spcPct val="139978"/>
              </a:lnSpc>
              <a:spcBef>
                <a:spcPts val="0"/>
              </a:spcBef>
              <a:spcAft>
                <a:spcPts val="0"/>
              </a:spcAft>
              <a:buNone/>
            </a:pPr>
            <a:r>
              <a:rPr b="0" i="0" lang="en-US" sz="4615" u="none" cap="none" strike="noStrike">
                <a:solidFill>
                  <a:srgbClr val="1A0262"/>
                </a:solidFill>
                <a:latin typeface="PT Serif"/>
                <a:ea typeface="PT Serif"/>
                <a:cs typeface="PT Serif"/>
                <a:sym typeface="PT Serif"/>
              </a:rPr>
              <a:t>Salvador Isaac Reyes Varela</a:t>
            </a:r>
            <a:endParaRPr b="0" i="0" sz="4615" u="none" cap="none" strike="noStrike">
              <a:solidFill>
                <a:srgbClr val="1A0262"/>
              </a:solidFill>
              <a:latin typeface="PT Serif"/>
              <a:ea typeface="PT Serif"/>
              <a:cs typeface="PT Serif"/>
              <a:sym typeface="PT Serif"/>
            </a:endParaRPr>
          </a:p>
          <a:p>
            <a:pPr indent="0" lvl="0" marL="0" marR="0" rtl="0" algn="ctr">
              <a:lnSpc>
                <a:spcPct val="139978"/>
              </a:lnSpc>
              <a:spcBef>
                <a:spcPts val="0"/>
              </a:spcBef>
              <a:spcAft>
                <a:spcPts val="0"/>
              </a:spcAft>
              <a:buNone/>
            </a:pPr>
            <a:r>
              <a:rPr lang="en-US" sz="4615">
                <a:solidFill>
                  <a:srgbClr val="1A0262"/>
                </a:solidFill>
                <a:latin typeface="PT Serif"/>
                <a:ea typeface="PT Serif"/>
                <a:cs typeface="PT Serif"/>
                <a:sym typeface="PT Serif"/>
              </a:rPr>
              <a:t>Angel Daniel Solano Meza</a:t>
            </a:r>
            <a:endParaRPr b="0" i="0" sz="4615" u="none" cap="none" strike="noStrike">
              <a:solidFill>
                <a:srgbClr val="1A0262"/>
              </a:solidFill>
              <a:latin typeface="PT Serif"/>
              <a:ea typeface="PT Serif"/>
              <a:cs typeface="PT Serif"/>
              <a:sym typeface="PT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1" name="Shape 181"/>
        <p:cNvGrpSpPr/>
        <p:nvPr/>
      </p:nvGrpSpPr>
      <p:grpSpPr>
        <a:xfrm>
          <a:off x="0" y="0"/>
          <a:ext cx="0" cy="0"/>
          <a:chOff x="0" y="0"/>
          <a:chExt cx="0" cy="0"/>
        </a:xfrm>
      </p:grpSpPr>
      <p:grpSp>
        <p:nvGrpSpPr>
          <p:cNvPr id="182" name="Google Shape;182;p22"/>
          <p:cNvGrpSpPr/>
          <p:nvPr/>
        </p:nvGrpSpPr>
        <p:grpSpPr>
          <a:xfrm rot="-69680">
            <a:off x="12430964" y="3689109"/>
            <a:ext cx="3391344" cy="1420170"/>
            <a:chOff x="0" y="-28575"/>
            <a:chExt cx="433499" cy="181534"/>
          </a:xfrm>
        </p:grpSpPr>
        <p:sp>
          <p:nvSpPr>
            <p:cNvPr id="183" name="Google Shape;183;p22"/>
            <p:cNvSpPr/>
            <p:nvPr/>
          </p:nvSpPr>
          <p:spPr>
            <a:xfrm>
              <a:off x="0" y="0"/>
              <a:ext cx="433499" cy="152959"/>
            </a:xfrm>
            <a:custGeom>
              <a:rect b="b" l="l" r="r" t="t"/>
              <a:pathLst>
                <a:path extrusionOk="0" h="152959" w="433499">
                  <a:moveTo>
                    <a:pt x="0" y="0"/>
                  </a:moveTo>
                  <a:lnTo>
                    <a:pt x="433499" y="0"/>
                  </a:lnTo>
                  <a:lnTo>
                    <a:pt x="433499" y="152959"/>
                  </a:lnTo>
                  <a:lnTo>
                    <a:pt x="0" y="152959"/>
                  </a:lnTo>
                  <a:close/>
                </a:path>
              </a:pathLst>
            </a:custGeom>
            <a:solidFill>
              <a:srgbClr val="B1E9EF"/>
            </a:solidFill>
            <a:ln>
              <a:noFill/>
            </a:ln>
          </p:spPr>
        </p:sp>
        <p:sp>
          <p:nvSpPr>
            <p:cNvPr id="184" name="Google Shape;184;p22"/>
            <p:cNvSpPr txBox="1"/>
            <p:nvPr/>
          </p:nvSpPr>
          <p:spPr>
            <a:xfrm>
              <a:off x="0" y="-28575"/>
              <a:ext cx="433499" cy="181534"/>
            </a:xfrm>
            <a:prstGeom prst="rect">
              <a:avLst/>
            </a:prstGeom>
            <a:noFill/>
            <a:ln>
              <a:noFill/>
            </a:ln>
          </p:spPr>
          <p:txBody>
            <a:bodyPr anchorCtr="0" anchor="ctr" bIns="50800" lIns="50800" spcFirstLastPara="1" rIns="50800" wrap="square" tIns="50800">
              <a:noAutofit/>
            </a:bodyPr>
            <a:lstStyle/>
            <a:p>
              <a:pPr indent="0" lvl="0" marL="0" marR="0" rtl="0" algn="ctr">
                <a:lnSpc>
                  <a:spcPct val="7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5" name="Google Shape;185;p22"/>
          <p:cNvSpPr txBox="1"/>
          <p:nvPr/>
        </p:nvSpPr>
        <p:spPr>
          <a:xfrm>
            <a:off x="1976898" y="2873826"/>
            <a:ext cx="14334204" cy="32429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200" u="none" cap="none" strike="noStrike">
                <a:solidFill>
                  <a:srgbClr val="1A0262"/>
                </a:solidFill>
                <a:latin typeface="PT Serif"/>
                <a:ea typeface="PT Serif"/>
                <a:cs typeface="PT Serif"/>
                <a:sym typeface="PT Serif"/>
              </a:rPr>
              <a:t>La herencia se implementa mediante la declaración de una relación "es un/a" entre las clases. </a:t>
            </a:r>
            <a:endParaRPr b="0" i="0" sz="6200" u="none" cap="none" strike="noStrike">
              <a:solidFill>
                <a:srgbClr val="1A0262"/>
              </a:solidFill>
              <a:latin typeface="PT Serif"/>
              <a:ea typeface="PT Serif"/>
              <a:cs typeface="PT Serif"/>
              <a:sym typeface="PT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9" name="Shape 189"/>
        <p:cNvGrpSpPr/>
        <p:nvPr/>
      </p:nvGrpSpPr>
      <p:grpSpPr>
        <a:xfrm>
          <a:off x="0" y="0"/>
          <a:ext cx="0" cy="0"/>
          <a:chOff x="0" y="0"/>
          <a:chExt cx="0" cy="0"/>
        </a:xfrm>
      </p:grpSpPr>
      <p:sp>
        <p:nvSpPr>
          <p:cNvPr id="190" name="Google Shape;190;p23"/>
          <p:cNvSpPr/>
          <p:nvPr/>
        </p:nvSpPr>
        <p:spPr>
          <a:xfrm>
            <a:off x="3178195" y="1554144"/>
            <a:ext cx="11931611" cy="7178711"/>
          </a:xfrm>
          <a:custGeom>
            <a:rect b="b" l="l" r="r" t="t"/>
            <a:pathLst>
              <a:path extrusionOk="0" h="7178711" w="11931611">
                <a:moveTo>
                  <a:pt x="0" y="0"/>
                </a:moveTo>
                <a:lnTo>
                  <a:pt x="11931610" y="0"/>
                </a:lnTo>
                <a:lnTo>
                  <a:pt x="11931610" y="7178712"/>
                </a:lnTo>
                <a:lnTo>
                  <a:pt x="0" y="7178712"/>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D31F6"/>
        </a:solidFill>
      </p:bgPr>
    </p:bg>
    <p:spTree>
      <p:nvGrpSpPr>
        <p:cNvPr id="194" name="Shape 194"/>
        <p:cNvGrpSpPr/>
        <p:nvPr/>
      </p:nvGrpSpPr>
      <p:grpSpPr>
        <a:xfrm>
          <a:off x="0" y="0"/>
          <a:ext cx="0" cy="0"/>
          <a:chOff x="0" y="0"/>
          <a:chExt cx="0" cy="0"/>
        </a:xfrm>
      </p:grpSpPr>
      <p:grpSp>
        <p:nvGrpSpPr>
          <p:cNvPr id="195" name="Google Shape;195;p24"/>
          <p:cNvGrpSpPr/>
          <p:nvPr/>
        </p:nvGrpSpPr>
        <p:grpSpPr>
          <a:xfrm rot="-69680">
            <a:off x="3774121" y="4232014"/>
            <a:ext cx="10783962" cy="2326942"/>
            <a:chOff x="0" y="-28575"/>
            <a:chExt cx="1086489" cy="234440"/>
          </a:xfrm>
        </p:grpSpPr>
        <p:sp>
          <p:nvSpPr>
            <p:cNvPr id="196" name="Google Shape;196;p24"/>
            <p:cNvSpPr/>
            <p:nvPr/>
          </p:nvSpPr>
          <p:spPr>
            <a:xfrm>
              <a:off x="0" y="0"/>
              <a:ext cx="1086489" cy="205865"/>
            </a:xfrm>
            <a:custGeom>
              <a:rect b="b" l="l" r="r" t="t"/>
              <a:pathLst>
                <a:path extrusionOk="0" h="205865" w="1086489">
                  <a:moveTo>
                    <a:pt x="0" y="0"/>
                  </a:moveTo>
                  <a:lnTo>
                    <a:pt x="1086489" y="0"/>
                  </a:lnTo>
                  <a:lnTo>
                    <a:pt x="1086489" y="205865"/>
                  </a:lnTo>
                  <a:lnTo>
                    <a:pt x="0" y="205865"/>
                  </a:lnTo>
                  <a:close/>
                </a:path>
              </a:pathLst>
            </a:custGeom>
            <a:solidFill>
              <a:srgbClr val="DAF662"/>
            </a:solidFill>
            <a:ln>
              <a:noFill/>
            </a:ln>
          </p:spPr>
        </p:sp>
        <p:sp>
          <p:nvSpPr>
            <p:cNvPr id="197" name="Google Shape;197;p24"/>
            <p:cNvSpPr txBox="1"/>
            <p:nvPr/>
          </p:nvSpPr>
          <p:spPr>
            <a:xfrm>
              <a:off x="0" y="-28575"/>
              <a:ext cx="1086489" cy="234440"/>
            </a:xfrm>
            <a:prstGeom prst="rect">
              <a:avLst/>
            </a:prstGeom>
            <a:noFill/>
            <a:ln>
              <a:noFill/>
            </a:ln>
          </p:spPr>
          <p:txBody>
            <a:bodyPr anchorCtr="0" anchor="ctr" bIns="50800" lIns="50800" spcFirstLastPara="1" rIns="50800" wrap="square" tIns="50800">
              <a:noAutofit/>
            </a:bodyPr>
            <a:lstStyle/>
            <a:p>
              <a:pPr indent="0" lvl="0" marL="0" marR="0" rtl="0" algn="ctr">
                <a:lnSpc>
                  <a:spcPct val="7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8" name="Google Shape;198;p24"/>
          <p:cNvSpPr txBox="1"/>
          <p:nvPr/>
        </p:nvSpPr>
        <p:spPr>
          <a:xfrm>
            <a:off x="3122471" y="4686363"/>
            <a:ext cx="12043058" cy="1809414"/>
          </a:xfrm>
          <a:prstGeom prst="rect">
            <a:avLst/>
          </a:prstGeom>
          <a:noFill/>
          <a:ln>
            <a:noFill/>
          </a:ln>
        </p:spPr>
        <p:txBody>
          <a:bodyPr anchorCtr="0" anchor="t" bIns="0" lIns="0" spcFirstLastPara="1" rIns="0" wrap="square" tIns="0">
            <a:spAutoFit/>
          </a:bodyPr>
          <a:lstStyle/>
          <a:p>
            <a:pPr indent="0" lvl="0" marL="0" marR="0" rtl="0" algn="ctr">
              <a:lnSpc>
                <a:spcPct val="140057"/>
              </a:lnSpc>
              <a:spcBef>
                <a:spcPts val="0"/>
              </a:spcBef>
              <a:spcAft>
                <a:spcPts val="0"/>
              </a:spcAft>
              <a:buNone/>
            </a:pPr>
            <a:r>
              <a:rPr b="1" i="0" lang="en-US" sz="5205" u="none" cap="none" strike="noStrike">
                <a:solidFill>
                  <a:srgbClr val="1A0262"/>
                </a:solidFill>
                <a:latin typeface="Public Sans"/>
                <a:ea typeface="Public Sans"/>
                <a:cs typeface="Public Sans"/>
                <a:sym typeface="Public Sans"/>
              </a:rPr>
              <a:t>GRACIAS  Y APRENDAN POO</a:t>
            </a:r>
            <a:endParaRPr b="1" i="0" sz="5205" u="none" cap="none" strike="noStrike">
              <a:solidFill>
                <a:srgbClr val="1A0262"/>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4" name="Shape 94"/>
        <p:cNvGrpSpPr/>
        <p:nvPr/>
      </p:nvGrpSpPr>
      <p:grpSpPr>
        <a:xfrm>
          <a:off x="0" y="0"/>
          <a:ext cx="0" cy="0"/>
          <a:chOff x="0" y="0"/>
          <a:chExt cx="0" cy="0"/>
        </a:xfrm>
      </p:grpSpPr>
      <p:grpSp>
        <p:nvGrpSpPr>
          <p:cNvPr id="95" name="Google Shape;95;p14"/>
          <p:cNvGrpSpPr/>
          <p:nvPr/>
        </p:nvGrpSpPr>
        <p:grpSpPr>
          <a:xfrm rot="-69680">
            <a:off x="10990194" y="4321665"/>
            <a:ext cx="4452235" cy="1420170"/>
            <a:chOff x="0" y="-28575"/>
            <a:chExt cx="569108" cy="181534"/>
          </a:xfrm>
        </p:grpSpPr>
        <p:sp>
          <p:nvSpPr>
            <p:cNvPr id="96" name="Google Shape;96;p14"/>
            <p:cNvSpPr/>
            <p:nvPr/>
          </p:nvSpPr>
          <p:spPr>
            <a:xfrm>
              <a:off x="0" y="0"/>
              <a:ext cx="569108" cy="152959"/>
            </a:xfrm>
            <a:custGeom>
              <a:rect b="b" l="l" r="r" t="t"/>
              <a:pathLst>
                <a:path extrusionOk="0" h="152959" w="569108">
                  <a:moveTo>
                    <a:pt x="0" y="0"/>
                  </a:moveTo>
                  <a:lnTo>
                    <a:pt x="569108" y="0"/>
                  </a:lnTo>
                  <a:lnTo>
                    <a:pt x="569108" y="152959"/>
                  </a:lnTo>
                  <a:lnTo>
                    <a:pt x="0" y="152959"/>
                  </a:lnTo>
                  <a:close/>
                </a:path>
              </a:pathLst>
            </a:custGeom>
            <a:solidFill>
              <a:srgbClr val="B1E9EF"/>
            </a:solidFill>
            <a:ln>
              <a:noFill/>
            </a:ln>
          </p:spPr>
        </p:sp>
        <p:sp>
          <p:nvSpPr>
            <p:cNvPr id="97" name="Google Shape;97;p14"/>
            <p:cNvSpPr txBox="1"/>
            <p:nvPr/>
          </p:nvSpPr>
          <p:spPr>
            <a:xfrm>
              <a:off x="0" y="-28575"/>
              <a:ext cx="569108" cy="181534"/>
            </a:xfrm>
            <a:prstGeom prst="rect">
              <a:avLst/>
            </a:prstGeom>
            <a:noFill/>
            <a:ln>
              <a:noFill/>
            </a:ln>
          </p:spPr>
          <p:txBody>
            <a:bodyPr anchorCtr="0" anchor="ctr" bIns="50800" lIns="50800" spcFirstLastPara="1" rIns="50800" wrap="square" tIns="50800">
              <a:noAutofit/>
            </a:bodyPr>
            <a:lstStyle/>
            <a:p>
              <a:pPr indent="0" lvl="0" marL="0" marR="0" rtl="0" algn="ctr">
                <a:lnSpc>
                  <a:spcPct val="7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8" name="Google Shape;98;p14"/>
          <p:cNvSpPr txBox="1"/>
          <p:nvPr/>
        </p:nvSpPr>
        <p:spPr>
          <a:xfrm>
            <a:off x="1028700" y="3418078"/>
            <a:ext cx="16230600" cy="21475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200" u="none" cap="none" strike="noStrike">
                <a:solidFill>
                  <a:srgbClr val="1A0262"/>
                </a:solidFill>
                <a:latin typeface="PT Serif"/>
                <a:ea typeface="PT Serif"/>
                <a:cs typeface="PT Serif"/>
                <a:sym typeface="PT Serif"/>
              </a:rPr>
              <a:t>Todos hemos escuchado de el pero, </a:t>
            </a:r>
            <a:endParaRPr b="0" i="0" sz="6200" u="none" cap="none" strike="noStrike">
              <a:solidFill>
                <a:srgbClr val="1A0262"/>
              </a:solidFill>
              <a:latin typeface="PT Serif"/>
              <a:ea typeface="PT Serif"/>
              <a:cs typeface="PT Serif"/>
              <a:sym typeface="PT Serif"/>
            </a:endParaRPr>
          </a:p>
          <a:p>
            <a:pPr indent="0" lvl="0" marL="0" marR="0" rtl="0" algn="ctr">
              <a:lnSpc>
                <a:spcPct val="140000"/>
              </a:lnSpc>
              <a:spcBef>
                <a:spcPts val="0"/>
              </a:spcBef>
              <a:spcAft>
                <a:spcPts val="0"/>
              </a:spcAft>
              <a:buNone/>
            </a:pPr>
            <a:r>
              <a:rPr b="0" i="0" lang="en-US" sz="6200" u="none" cap="none" strike="noStrike">
                <a:solidFill>
                  <a:srgbClr val="1A0262"/>
                </a:solidFill>
                <a:latin typeface="PT Serif"/>
                <a:ea typeface="PT Serif"/>
                <a:cs typeface="PT Serif"/>
                <a:sym typeface="PT Serif"/>
              </a:rPr>
              <a:t>¿A que nos referimos con POO?</a:t>
            </a:r>
            <a:endParaRPr b="0" i="0" sz="6200" u="none" cap="none" strike="noStrike">
              <a:solidFill>
                <a:srgbClr val="1A0262"/>
              </a:solidFill>
              <a:latin typeface="PT Serif"/>
              <a:ea typeface="PT Serif"/>
              <a:cs typeface="PT Serif"/>
              <a:sym typeface="PT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2" name="Shape 102"/>
        <p:cNvGrpSpPr/>
        <p:nvPr/>
      </p:nvGrpSpPr>
      <p:grpSpPr>
        <a:xfrm>
          <a:off x="0" y="0"/>
          <a:ext cx="0" cy="0"/>
          <a:chOff x="0" y="0"/>
          <a:chExt cx="0" cy="0"/>
        </a:xfrm>
      </p:grpSpPr>
      <p:grpSp>
        <p:nvGrpSpPr>
          <p:cNvPr id="103" name="Google Shape;103;p15"/>
          <p:cNvGrpSpPr/>
          <p:nvPr/>
        </p:nvGrpSpPr>
        <p:grpSpPr>
          <a:xfrm rot="-69680">
            <a:off x="2745036" y="3585972"/>
            <a:ext cx="11120025" cy="1420170"/>
            <a:chOff x="0" y="-28575"/>
            <a:chExt cx="1421420" cy="181534"/>
          </a:xfrm>
        </p:grpSpPr>
        <p:sp>
          <p:nvSpPr>
            <p:cNvPr id="104" name="Google Shape;104;p15"/>
            <p:cNvSpPr/>
            <p:nvPr/>
          </p:nvSpPr>
          <p:spPr>
            <a:xfrm>
              <a:off x="0" y="0"/>
              <a:ext cx="1421420" cy="152959"/>
            </a:xfrm>
            <a:custGeom>
              <a:rect b="b" l="l" r="r" t="t"/>
              <a:pathLst>
                <a:path extrusionOk="0" h="152959" w="1421420">
                  <a:moveTo>
                    <a:pt x="0" y="0"/>
                  </a:moveTo>
                  <a:lnTo>
                    <a:pt x="1421420" y="0"/>
                  </a:lnTo>
                  <a:lnTo>
                    <a:pt x="1421420" y="152959"/>
                  </a:lnTo>
                  <a:lnTo>
                    <a:pt x="0" y="152959"/>
                  </a:lnTo>
                  <a:close/>
                </a:path>
              </a:pathLst>
            </a:custGeom>
            <a:solidFill>
              <a:srgbClr val="B1E9EF"/>
            </a:solidFill>
            <a:ln>
              <a:noFill/>
            </a:ln>
          </p:spPr>
        </p:sp>
        <p:sp>
          <p:nvSpPr>
            <p:cNvPr id="105" name="Google Shape;105;p15"/>
            <p:cNvSpPr txBox="1"/>
            <p:nvPr/>
          </p:nvSpPr>
          <p:spPr>
            <a:xfrm>
              <a:off x="0" y="-28575"/>
              <a:ext cx="1421420" cy="181534"/>
            </a:xfrm>
            <a:prstGeom prst="rect">
              <a:avLst/>
            </a:prstGeom>
            <a:noFill/>
            <a:ln>
              <a:noFill/>
            </a:ln>
          </p:spPr>
          <p:txBody>
            <a:bodyPr anchorCtr="0" anchor="ctr" bIns="50800" lIns="50800" spcFirstLastPara="1" rIns="50800" wrap="square" tIns="50800">
              <a:noAutofit/>
            </a:bodyPr>
            <a:lstStyle/>
            <a:p>
              <a:pPr indent="0" lvl="0" marL="0" marR="0" rtl="0" algn="ctr">
                <a:lnSpc>
                  <a:spcPct val="7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6" name="Google Shape;106;p15"/>
          <p:cNvSpPr/>
          <p:nvPr/>
        </p:nvSpPr>
        <p:spPr>
          <a:xfrm>
            <a:off x="2222614" y="7590328"/>
            <a:ext cx="1793444" cy="2029617"/>
          </a:xfrm>
          <a:custGeom>
            <a:rect b="b" l="l" r="r" t="t"/>
            <a:pathLst>
              <a:path extrusionOk="0" h="2029617" w="1793444">
                <a:moveTo>
                  <a:pt x="0" y="0"/>
                </a:moveTo>
                <a:lnTo>
                  <a:pt x="1793444" y="0"/>
                </a:lnTo>
                <a:lnTo>
                  <a:pt x="1793444" y="2029617"/>
                </a:lnTo>
                <a:lnTo>
                  <a:pt x="0" y="2029617"/>
                </a:lnTo>
                <a:lnTo>
                  <a:pt x="0" y="0"/>
                </a:lnTo>
                <a:close/>
              </a:path>
            </a:pathLst>
          </a:custGeom>
          <a:blipFill rotWithShape="1">
            <a:blip r:embed="rId3">
              <a:alphaModFix/>
            </a:blip>
            <a:stretch>
              <a:fillRect b="0" l="0" r="0" t="0"/>
            </a:stretch>
          </a:blipFill>
          <a:ln>
            <a:noFill/>
          </a:ln>
        </p:spPr>
      </p:sp>
      <p:sp>
        <p:nvSpPr>
          <p:cNvPr id="107" name="Google Shape;107;p15"/>
          <p:cNvSpPr/>
          <p:nvPr/>
        </p:nvSpPr>
        <p:spPr>
          <a:xfrm>
            <a:off x="14161440" y="7521620"/>
            <a:ext cx="1968610" cy="2098325"/>
          </a:xfrm>
          <a:custGeom>
            <a:rect b="b" l="l" r="r" t="t"/>
            <a:pathLst>
              <a:path extrusionOk="0" h="2098325" w="1968610">
                <a:moveTo>
                  <a:pt x="0" y="0"/>
                </a:moveTo>
                <a:lnTo>
                  <a:pt x="1968611" y="0"/>
                </a:lnTo>
                <a:lnTo>
                  <a:pt x="1968611" y="2098325"/>
                </a:lnTo>
                <a:lnTo>
                  <a:pt x="0" y="2098325"/>
                </a:lnTo>
                <a:lnTo>
                  <a:pt x="0" y="0"/>
                </a:lnTo>
                <a:close/>
              </a:path>
            </a:pathLst>
          </a:custGeom>
          <a:blipFill rotWithShape="1">
            <a:blip r:embed="rId4">
              <a:alphaModFix/>
            </a:blip>
            <a:stretch>
              <a:fillRect b="0" l="0" r="0" t="0"/>
            </a:stretch>
          </a:blipFill>
          <a:ln>
            <a:noFill/>
          </a:ln>
        </p:spPr>
      </p:sp>
      <p:sp>
        <p:nvSpPr>
          <p:cNvPr id="108" name="Google Shape;108;p15"/>
          <p:cNvSpPr/>
          <p:nvPr/>
        </p:nvSpPr>
        <p:spPr>
          <a:xfrm>
            <a:off x="8028878" y="7590328"/>
            <a:ext cx="2122537" cy="2110959"/>
          </a:xfrm>
          <a:custGeom>
            <a:rect b="b" l="l" r="r" t="t"/>
            <a:pathLst>
              <a:path extrusionOk="0" h="2110959" w="2122537">
                <a:moveTo>
                  <a:pt x="0" y="0"/>
                </a:moveTo>
                <a:lnTo>
                  <a:pt x="2122537" y="0"/>
                </a:lnTo>
                <a:lnTo>
                  <a:pt x="2122537" y="2110959"/>
                </a:lnTo>
                <a:lnTo>
                  <a:pt x="0" y="2110959"/>
                </a:lnTo>
                <a:lnTo>
                  <a:pt x="0" y="0"/>
                </a:lnTo>
                <a:close/>
              </a:path>
            </a:pathLst>
          </a:custGeom>
          <a:blipFill rotWithShape="1">
            <a:blip r:embed="rId5">
              <a:alphaModFix/>
            </a:blip>
            <a:stretch>
              <a:fillRect b="0" l="0" r="0" t="0"/>
            </a:stretch>
          </a:blipFill>
          <a:ln>
            <a:noFill/>
          </a:ln>
        </p:spPr>
      </p:sp>
      <p:sp>
        <p:nvSpPr>
          <p:cNvPr id="109" name="Google Shape;109;p15"/>
          <p:cNvSpPr txBox="1"/>
          <p:nvPr/>
        </p:nvSpPr>
        <p:spPr>
          <a:xfrm>
            <a:off x="1968775" y="1653342"/>
            <a:ext cx="14161276" cy="5403067"/>
          </a:xfrm>
          <a:prstGeom prst="rect">
            <a:avLst/>
          </a:prstGeom>
          <a:noFill/>
          <a:ln>
            <a:noFill/>
          </a:ln>
        </p:spPr>
        <p:txBody>
          <a:bodyPr anchorCtr="0" anchor="t" bIns="0" lIns="0" spcFirstLastPara="1" rIns="0" wrap="square" tIns="0">
            <a:spAutoFit/>
          </a:bodyPr>
          <a:lstStyle/>
          <a:p>
            <a:pPr indent="0" lvl="0" marL="0" marR="0" rtl="0" algn="ctr">
              <a:lnSpc>
                <a:spcPct val="139967"/>
              </a:lnSpc>
              <a:spcBef>
                <a:spcPts val="0"/>
              </a:spcBef>
              <a:spcAft>
                <a:spcPts val="0"/>
              </a:spcAft>
              <a:buNone/>
            </a:pPr>
            <a:r>
              <a:rPr b="0" i="0" lang="en-US" sz="6155" u="none" cap="none" strike="noStrike">
                <a:solidFill>
                  <a:srgbClr val="1A0262"/>
                </a:solidFill>
                <a:latin typeface="PT Serif"/>
                <a:ea typeface="PT Serif"/>
                <a:cs typeface="PT Serif"/>
                <a:sym typeface="PT Serif"/>
              </a:rPr>
              <a:t>Poo (Programación Orientada a Objetos) es un paradigma de programación que se centra en la creación de objetos que pueden contener datos y funcionalidades.</a:t>
            </a:r>
            <a:endParaRPr b="0" i="0" sz="6155" u="none" cap="none" strike="noStrike">
              <a:solidFill>
                <a:srgbClr val="1A0262"/>
              </a:solidFill>
              <a:latin typeface="PT Serif"/>
              <a:ea typeface="PT Serif"/>
              <a:cs typeface="PT Serif"/>
              <a:sym typeface="PT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3" name="Shape 113"/>
        <p:cNvGrpSpPr/>
        <p:nvPr/>
      </p:nvGrpSpPr>
      <p:grpSpPr>
        <a:xfrm>
          <a:off x="0" y="0"/>
          <a:ext cx="0" cy="0"/>
          <a:chOff x="0" y="0"/>
          <a:chExt cx="0" cy="0"/>
        </a:xfrm>
      </p:grpSpPr>
      <p:grpSp>
        <p:nvGrpSpPr>
          <p:cNvPr id="114" name="Google Shape;114;p16"/>
          <p:cNvGrpSpPr/>
          <p:nvPr/>
        </p:nvGrpSpPr>
        <p:grpSpPr>
          <a:xfrm rot="-69680">
            <a:off x="2309923" y="1951047"/>
            <a:ext cx="5500953" cy="797834"/>
            <a:chOff x="0" y="-28575"/>
            <a:chExt cx="1251647" cy="181534"/>
          </a:xfrm>
        </p:grpSpPr>
        <p:sp>
          <p:nvSpPr>
            <p:cNvPr id="115" name="Google Shape;115;p16"/>
            <p:cNvSpPr/>
            <p:nvPr/>
          </p:nvSpPr>
          <p:spPr>
            <a:xfrm>
              <a:off x="0" y="0"/>
              <a:ext cx="1251647" cy="152959"/>
            </a:xfrm>
            <a:custGeom>
              <a:rect b="b" l="l" r="r" t="t"/>
              <a:pathLst>
                <a:path extrusionOk="0" h="152959" w="1251647">
                  <a:moveTo>
                    <a:pt x="0" y="0"/>
                  </a:moveTo>
                  <a:lnTo>
                    <a:pt x="1251647" y="0"/>
                  </a:lnTo>
                  <a:lnTo>
                    <a:pt x="1251647" y="152959"/>
                  </a:lnTo>
                  <a:lnTo>
                    <a:pt x="0" y="152959"/>
                  </a:lnTo>
                  <a:close/>
                </a:path>
              </a:pathLst>
            </a:custGeom>
            <a:solidFill>
              <a:srgbClr val="DAF662"/>
            </a:solidFill>
            <a:ln>
              <a:noFill/>
            </a:ln>
          </p:spPr>
        </p:sp>
        <p:sp>
          <p:nvSpPr>
            <p:cNvPr id="116" name="Google Shape;116;p16"/>
            <p:cNvSpPr txBox="1"/>
            <p:nvPr/>
          </p:nvSpPr>
          <p:spPr>
            <a:xfrm>
              <a:off x="0" y="-28575"/>
              <a:ext cx="1251647" cy="181534"/>
            </a:xfrm>
            <a:prstGeom prst="rect">
              <a:avLst/>
            </a:prstGeom>
            <a:noFill/>
            <a:ln>
              <a:noFill/>
            </a:ln>
          </p:spPr>
          <p:txBody>
            <a:bodyPr anchorCtr="0" anchor="ctr" bIns="50800" lIns="50800" spcFirstLastPara="1" rIns="50800" wrap="square" tIns="50800">
              <a:noAutofit/>
            </a:bodyPr>
            <a:lstStyle/>
            <a:p>
              <a:pPr indent="0" lvl="0" marL="0" marR="0" rtl="0" algn="ctr">
                <a:lnSpc>
                  <a:spcPct val="7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7" name="Google Shape;117;p16"/>
          <p:cNvGrpSpPr/>
          <p:nvPr/>
        </p:nvGrpSpPr>
        <p:grpSpPr>
          <a:xfrm>
            <a:off x="7645372" y="7471685"/>
            <a:ext cx="8115300" cy="541780"/>
            <a:chOff x="0" y="-28575"/>
            <a:chExt cx="2908340" cy="194161"/>
          </a:xfrm>
        </p:grpSpPr>
        <p:sp>
          <p:nvSpPr>
            <p:cNvPr id="118" name="Google Shape;118;p16"/>
            <p:cNvSpPr/>
            <p:nvPr/>
          </p:nvSpPr>
          <p:spPr>
            <a:xfrm>
              <a:off x="0" y="0"/>
              <a:ext cx="2908340" cy="165586"/>
            </a:xfrm>
            <a:custGeom>
              <a:rect b="b" l="l" r="r" t="t"/>
              <a:pathLst>
                <a:path extrusionOk="0" h="165586" w="2908340">
                  <a:moveTo>
                    <a:pt x="0" y="0"/>
                  </a:moveTo>
                  <a:lnTo>
                    <a:pt x="2908340" y="0"/>
                  </a:lnTo>
                  <a:lnTo>
                    <a:pt x="2908340" y="165586"/>
                  </a:lnTo>
                  <a:lnTo>
                    <a:pt x="0" y="165586"/>
                  </a:lnTo>
                  <a:close/>
                </a:path>
              </a:pathLst>
            </a:custGeom>
            <a:solidFill>
              <a:srgbClr val="F59E62"/>
            </a:solidFill>
            <a:ln>
              <a:noFill/>
            </a:ln>
          </p:spPr>
        </p:sp>
        <p:sp>
          <p:nvSpPr>
            <p:cNvPr id="119" name="Google Shape;119;p16"/>
            <p:cNvSpPr txBox="1"/>
            <p:nvPr/>
          </p:nvSpPr>
          <p:spPr>
            <a:xfrm>
              <a:off x="0" y="-28575"/>
              <a:ext cx="2908340" cy="194161"/>
            </a:xfrm>
            <a:prstGeom prst="rect">
              <a:avLst/>
            </a:prstGeom>
            <a:noFill/>
            <a:ln>
              <a:noFill/>
            </a:ln>
          </p:spPr>
          <p:txBody>
            <a:bodyPr anchorCtr="0" anchor="ctr" bIns="50800" lIns="50800" spcFirstLastPara="1" rIns="50800" wrap="square" tIns="50800">
              <a:noAutofit/>
            </a:bodyPr>
            <a:lstStyle/>
            <a:p>
              <a:pPr indent="0" lvl="0" marL="0" marR="0" rtl="0" algn="ctr">
                <a:lnSpc>
                  <a:spcPct val="7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0" name="Google Shape;120;p16"/>
          <p:cNvSpPr/>
          <p:nvPr/>
        </p:nvSpPr>
        <p:spPr>
          <a:xfrm>
            <a:off x="8663473" y="2233262"/>
            <a:ext cx="7097199" cy="4728509"/>
          </a:xfrm>
          <a:custGeom>
            <a:rect b="b" l="l" r="r" t="t"/>
            <a:pathLst>
              <a:path extrusionOk="0" h="4728509" w="7097199">
                <a:moveTo>
                  <a:pt x="0" y="0"/>
                </a:moveTo>
                <a:lnTo>
                  <a:pt x="7097199" y="0"/>
                </a:lnTo>
                <a:lnTo>
                  <a:pt x="7097199" y="4728509"/>
                </a:lnTo>
                <a:lnTo>
                  <a:pt x="0" y="4728509"/>
                </a:lnTo>
                <a:lnTo>
                  <a:pt x="0" y="0"/>
                </a:lnTo>
                <a:close/>
              </a:path>
            </a:pathLst>
          </a:custGeom>
          <a:blipFill rotWithShape="1">
            <a:blip r:embed="rId3">
              <a:alphaModFix/>
            </a:blip>
            <a:stretch>
              <a:fillRect b="0" l="0" r="0" t="0"/>
            </a:stretch>
          </a:blipFill>
          <a:ln>
            <a:noFill/>
          </a:ln>
        </p:spPr>
      </p:sp>
      <p:sp>
        <p:nvSpPr>
          <p:cNvPr id="121" name="Google Shape;121;p16"/>
          <p:cNvSpPr txBox="1"/>
          <p:nvPr/>
        </p:nvSpPr>
        <p:spPr>
          <a:xfrm>
            <a:off x="2527328" y="3043805"/>
            <a:ext cx="5990214" cy="40595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300" u="none" cap="none" strike="noStrike">
                <a:solidFill>
                  <a:srgbClr val="1A0262"/>
                </a:solidFill>
                <a:latin typeface="Public Sans"/>
                <a:ea typeface="Public Sans"/>
                <a:cs typeface="Public Sans"/>
                <a:sym typeface="Public Sans"/>
              </a:rPr>
              <a:t>El encapsulamiento es un principio fundamental que implica agrupar datos y métodos relacionados en una clase, controlando su acceso y protegiendo la integridad de los datos. </a:t>
            </a:r>
            <a:endParaRPr b="0" i="0" sz="3300" u="none" cap="none" strike="noStrike">
              <a:solidFill>
                <a:srgbClr val="1A0262"/>
              </a:solidFill>
              <a:latin typeface="Public Sans"/>
              <a:ea typeface="Public Sans"/>
              <a:cs typeface="Public Sans"/>
              <a:sym typeface="Public Sans"/>
            </a:endParaRPr>
          </a:p>
        </p:txBody>
      </p:sp>
      <p:sp>
        <p:nvSpPr>
          <p:cNvPr id="122" name="Google Shape;122;p16"/>
          <p:cNvSpPr txBox="1"/>
          <p:nvPr/>
        </p:nvSpPr>
        <p:spPr>
          <a:xfrm>
            <a:off x="2530360" y="2176112"/>
            <a:ext cx="6613640" cy="473265"/>
          </a:xfrm>
          <a:prstGeom prst="rect">
            <a:avLst/>
          </a:prstGeom>
          <a:noFill/>
          <a:ln>
            <a:noFill/>
          </a:ln>
        </p:spPr>
        <p:txBody>
          <a:bodyPr anchorCtr="0" anchor="t" bIns="0" lIns="0" spcFirstLastPara="1" rIns="0" wrap="square" tIns="0">
            <a:spAutoFit/>
          </a:bodyPr>
          <a:lstStyle/>
          <a:p>
            <a:pPr indent="0" lvl="0" marL="0" marR="0" rtl="0" algn="l">
              <a:lnSpc>
                <a:spcPct val="140145"/>
              </a:lnSpc>
              <a:spcBef>
                <a:spcPts val="0"/>
              </a:spcBef>
              <a:spcAft>
                <a:spcPts val="0"/>
              </a:spcAft>
              <a:buNone/>
            </a:pPr>
            <a:r>
              <a:rPr b="1" i="0" lang="en-US" sz="2740" u="none" cap="none" strike="noStrike">
                <a:solidFill>
                  <a:srgbClr val="1A0262"/>
                </a:solidFill>
                <a:latin typeface="Public Sans"/>
                <a:ea typeface="Public Sans"/>
                <a:cs typeface="Public Sans"/>
                <a:sym typeface="Public Sans"/>
              </a:rPr>
              <a:t>1) ENCAPSULAMIENTO</a:t>
            </a:r>
            <a:endParaRPr b="1" i="0" sz="2740" u="none" cap="none" strike="noStrike">
              <a:solidFill>
                <a:srgbClr val="1A0262"/>
              </a:solidFill>
              <a:latin typeface="Public Sans"/>
              <a:ea typeface="Public Sans"/>
              <a:cs typeface="Public Sans"/>
              <a:sym typeface="Public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6" name="Shape 126"/>
        <p:cNvGrpSpPr/>
        <p:nvPr/>
      </p:nvGrpSpPr>
      <p:grpSpPr>
        <a:xfrm>
          <a:off x="0" y="0"/>
          <a:ext cx="0" cy="0"/>
          <a:chOff x="0" y="0"/>
          <a:chExt cx="0" cy="0"/>
        </a:xfrm>
      </p:grpSpPr>
      <p:grpSp>
        <p:nvGrpSpPr>
          <p:cNvPr id="127" name="Google Shape;127;p17"/>
          <p:cNvGrpSpPr/>
          <p:nvPr/>
        </p:nvGrpSpPr>
        <p:grpSpPr>
          <a:xfrm rot="-69680">
            <a:off x="8581537" y="1289932"/>
            <a:ext cx="4550169" cy="1187131"/>
            <a:chOff x="0" y="-28575"/>
            <a:chExt cx="581626" cy="151745"/>
          </a:xfrm>
        </p:grpSpPr>
        <p:sp>
          <p:nvSpPr>
            <p:cNvPr id="128" name="Google Shape;128;p17"/>
            <p:cNvSpPr/>
            <p:nvPr/>
          </p:nvSpPr>
          <p:spPr>
            <a:xfrm>
              <a:off x="0" y="0"/>
              <a:ext cx="581626" cy="123170"/>
            </a:xfrm>
            <a:custGeom>
              <a:rect b="b" l="l" r="r" t="t"/>
              <a:pathLst>
                <a:path extrusionOk="0" h="123170" w="581626">
                  <a:moveTo>
                    <a:pt x="0" y="0"/>
                  </a:moveTo>
                  <a:lnTo>
                    <a:pt x="581626" y="0"/>
                  </a:lnTo>
                  <a:lnTo>
                    <a:pt x="581626" y="123170"/>
                  </a:lnTo>
                  <a:lnTo>
                    <a:pt x="0" y="123170"/>
                  </a:lnTo>
                  <a:close/>
                </a:path>
              </a:pathLst>
            </a:custGeom>
            <a:solidFill>
              <a:srgbClr val="DAF662"/>
            </a:solidFill>
            <a:ln>
              <a:noFill/>
            </a:ln>
          </p:spPr>
        </p:sp>
        <p:sp>
          <p:nvSpPr>
            <p:cNvPr id="129" name="Google Shape;129;p17"/>
            <p:cNvSpPr txBox="1"/>
            <p:nvPr/>
          </p:nvSpPr>
          <p:spPr>
            <a:xfrm>
              <a:off x="0" y="-28575"/>
              <a:ext cx="581626" cy="151745"/>
            </a:xfrm>
            <a:prstGeom prst="rect">
              <a:avLst/>
            </a:prstGeom>
            <a:noFill/>
            <a:ln>
              <a:noFill/>
            </a:ln>
          </p:spPr>
          <p:txBody>
            <a:bodyPr anchorCtr="0" anchor="ctr" bIns="50800" lIns="50800" spcFirstLastPara="1" rIns="50800" wrap="square" tIns="50800">
              <a:noAutofit/>
            </a:bodyPr>
            <a:lstStyle/>
            <a:p>
              <a:pPr indent="0" lvl="0" marL="0" marR="0" rtl="0" algn="ctr">
                <a:lnSpc>
                  <a:spcPct val="7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0" name="Google Shape;130;p17"/>
          <p:cNvSpPr/>
          <p:nvPr/>
        </p:nvSpPr>
        <p:spPr>
          <a:xfrm>
            <a:off x="2266268" y="3968045"/>
            <a:ext cx="2407519" cy="1356965"/>
          </a:xfrm>
          <a:custGeom>
            <a:rect b="b" l="l" r="r" t="t"/>
            <a:pathLst>
              <a:path extrusionOk="0" h="1356965" w="2407519">
                <a:moveTo>
                  <a:pt x="0" y="0"/>
                </a:moveTo>
                <a:lnTo>
                  <a:pt x="2407519" y="0"/>
                </a:lnTo>
                <a:lnTo>
                  <a:pt x="2407519" y="1356965"/>
                </a:lnTo>
                <a:lnTo>
                  <a:pt x="0" y="1356965"/>
                </a:lnTo>
                <a:lnTo>
                  <a:pt x="0" y="0"/>
                </a:lnTo>
                <a:close/>
              </a:path>
            </a:pathLst>
          </a:custGeom>
          <a:blipFill rotWithShape="1">
            <a:blip r:embed="rId3">
              <a:alphaModFix/>
            </a:blip>
            <a:stretch>
              <a:fillRect b="0" l="0" r="0" t="0"/>
            </a:stretch>
          </a:blipFill>
          <a:ln>
            <a:noFill/>
          </a:ln>
        </p:spPr>
      </p:sp>
      <p:sp>
        <p:nvSpPr>
          <p:cNvPr id="131" name="Google Shape;131;p17"/>
          <p:cNvSpPr/>
          <p:nvPr/>
        </p:nvSpPr>
        <p:spPr>
          <a:xfrm>
            <a:off x="8574504" y="3267610"/>
            <a:ext cx="976933" cy="2057400"/>
          </a:xfrm>
          <a:custGeom>
            <a:rect b="b" l="l" r="r" t="t"/>
            <a:pathLst>
              <a:path extrusionOk="0" h="2057400" w="976933">
                <a:moveTo>
                  <a:pt x="0" y="0"/>
                </a:moveTo>
                <a:lnTo>
                  <a:pt x="976933" y="0"/>
                </a:lnTo>
                <a:lnTo>
                  <a:pt x="976933" y="2057400"/>
                </a:lnTo>
                <a:lnTo>
                  <a:pt x="0" y="2057400"/>
                </a:lnTo>
                <a:lnTo>
                  <a:pt x="0" y="0"/>
                </a:lnTo>
                <a:close/>
              </a:path>
            </a:pathLst>
          </a:custGeom>
          <a:blipFill rotWithShape="1">
            <a:blip r:embed="rId4">
              <a:alphaModFix/>
            </a:blip>
            <a:stretch>
              <a:fillRect b="0" l="0" r="0" t="0"/>
            </a:stretch>
          </a:blipFill>
          <a:ln>
            <a:noFill/>
          </a:ln>
        </p:spPr>
      </p:sp>
      <p:sp>
        <p:nvSpPr>
          <p:cNvPr id="132" name="Google Shape;132;p17"/>
          <p:cNvSpPr/>
          <p:nvPr/>
        </p:nvSpPr>
        <p:spPr>
          <a:xfrm>
            <a:off x="14041604" y="3968045"/>
            <a:ext cx="1551623" cy="1356965"/>
          </a:xfrm>
          <a:custGeom>
            <a:rect b="b" l="l" r="r" t="t"/>
            <a:pathLst>
              <a:path extrusionOk="0" h="1356965" w="1551623">
                <a:moveTo>
                  <a:pt x="0" y="0"/>
                </a:moveTo>
                <a:lnTo>
                  <a:pt x="1551624" y="0"/>
                </a:lnTo>
                <a:lnTo>
                  <a:pt x="1551624" y="1356965"/>
                </a:lnTo>
                <a:lnTo>
                  <a:pt x="0" y="1356965"/>
                </a:lnTo>
                <a:lnTo>
                  <a:pt x="0" y="0"/>
                </a:lnTo>
                <a:close/>
              </a:path>
            </a:pathLst>
          </a:custGeom>
          <a:blipFill rotWithShape="1">
            <a:blip r:embed="rId5">
              <a:alphaModFix/>
            </a:blip>
            <a:stretch>
              <a:fillRect b="0" l="0" r="0" t="0"/>
            </a:stretch>
          </a:blipFill>
          <a:ln>
            <a:noFill/>
          </a:ln>
        </p:spPr>
      </p:sp>
      <p:sp>
        <p:nvSpPr>
          <p:cNvPr id="133" name="Google Shape;133;p17"/>
          <p:cNvSpPr txBox="1"/>
          <p:nvPr/>
        </p:nvSpPr>
        <p:spPr>
          <a:xfrm>
            <a:off x="2530360" y="1569319"/>
            <a:ext cx="13227280" cy="705402"/>
          </a:xfrm>
          <a:prstGeom prst="rect">
            <a:avLst/>
          </a:prstGeom>
          <a:noFill/>
          <a:ln>
            <a:noFill/>
          </a:ln>
        </p:spPr>
        <p:txBody>
          <a:bodyPr anchorCtr="0" anchor="t" bIns="0" lIns="0" spcFirstLastPara="1" rIns="0" wrap="square" tIns="0">
            <a:spAutoFit/>
          </a:bodyPr>
          <a:lstStyle/>
          <a:p>
            <a:pPr indent="0" lvl="0" marL="0" marR="0" rtl="0" algn="ctr">
              <a:lnSpc>
                <a:spcPct val="139951"/>
              </a:lnSpc>
              <a:spcBef>
                <a:spcPts val="0"/>
              </a:spcBef>
              <a:spcAft>
                <a:spcPts val="0"/>
              </a:spcAft>
              <a:buNone/>
            </a:pPr>
            <a:r>
              <a:rPr b="1" i="0" lang="en-US" sz="4105" u="none" cap="none" strike="noStrike">
                <a:solidFill>
                  <a:srgbClr val="1A0262"/>
                </a:solidFill>
                <a:latin typeface="Public Sans"/>
                <a:ea typeface="Public Sans"/>
                <a:cs typeface="Public Sans"/>
                <a:sym typeface="Public Sans"/>
              </a:rPr>
              <a:t>¿COMO SE IMPLEMENTA?</a:t>
            </a:r>
            <a:endParaRPr b="1" i="0" sz="4105" u="none" cap="none" strike="noStrike">
              <a:solidFill>
                <a:srgbClr val="1A0262"/>
              </a:solidFill>
              <a:latin typeface="Public Sans"/>
              <a:ea typeface="Public Sans"/>
              <a:cs typeface="Public Sans"/>
              <a:sym typeface="Public Sans"/>
            </a:endParaRPr>
          </a:p>
        </p:txBody>
      </p:sp>
      <p:grpSp>
        <p:nvGrpSpPr>
          <p:cNvPr id="134" name="Google Shape;134;p17"/>
          <p:cNvGrpSpPr/>
          <p:nvPr/>
        </p:nvGrpSpPr>
        <p:grpSpPr>
          <a:xfrm>
            <a:off x="1028329" y="5520272"/>
            <a:ext cx="4883397" cy="1412675"/>
            <a:chOff x="0" y="-57150"/>
            <a:chExt cx="6511196" cy="1883566"/>
          </a:xfrm>
        </p:grpSpPr>
        <p:sp>
          <p:nvSpPr>
            <p:cNvPr id="135" name="Google Shape;135;p17"/>
            <p:cNvSpPr txBox="1"/>
            <p:nvPr/>
          </p:nvSpPr>
          <p:spPr>
            <a:xfrm>
              <a:off x="0" y="732946"/>
              <a:ext cx="6511196" cy="10934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400" u="none" cap="none" strike="noStrike">
                  <a:solidFill>
                    <a:srgbClr val="1A0262"/>
                  </a:solidFill>
                  <a:latin typeface="Public Sans"/>
                  <a:ea typeface="Public Sans"/>
                  <a:cs typeface="Public Sans"/>
                  <a:sym typeface="Public Sans"/>
                </a:rPr>
                <a:t>Permite el acceso desde cualquier parte del código.</a:t>
              </a:r>
              <a:endParaRPr b="0" i="0" sz="2400" u="none" cap="none" strike="noStrike">
                <a:solidFill>
                  <a:srgbClr val="1A0262"/>
                </a:solidFill>
                <a:latin typeface="Public Sans"/>
                <a:ea typeface="Public Sans"/>
                <a:cs typeface="Public Sans"/>
                <a:sym typeface="Public Sans"/>
              </a:endParaRPr>
            </a:p>
          </p:txBody>
        </p:sp>
        <p:sp>
          <p:nvSpPr>
            <p:cNvPr id="136" name="Google Shape;136;p17"/>
            <p:cNvSpPr txBox="1"/>
            <p:nvPr/>
          </p:nvSpPr>
          <p:spPr>
            <a:xfrm>
              <a:off x="0" y="-57150"/>
              <a:ext cx="6511196" cy="5346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00" u="none" cap="none" strike="noStrike">
                  <a:solidFill>
                    <a:srgbClr val="1A0262"/>
                  </a:solidFill>
                  <a:latin typeface="Public Sans"/>
                  <a:ea typeface="Public Sans"/>
                  <a:cs typeface="Public Sans"/>
                  <a:sym typeface="Public Sans"/>
                </a:rPr>
                <a:t>Public</a:t>
              </a:r>
              <a:endParaRPr b="1" i="0" sz="2400" u="none" cap="none" strike="noStrike">
                <a:solidFill>
                  <a:srgbClr val="1A0262"/>
                </a:solidFill>
                <a:latin typeface="Public Sans"/>
                <a:ea typeface="Public Sans"/>
                <a:cs typeface="Public Sans"/>
                <a:sym typeface="Public Sans"/>
              </a:endParaRPr>
            </a:p>
          </p:txBody>
        </p:sp>
      </p:grpSp>
      <p:grpSp>
        <p:nvGrpSpPr>
          <p:cNvPr id="137" name="Google Shape;137;p17"/>
          <p:cNvGrpSpPr/>
          <p:nvPr/>
        </p:nvGrpSpPr>
        <p:grpSpPr>
          <a:xfrm>
            <a:off x="12375532" y="5520272"/>
            <a:ext cx="4883767" cy="1412675"/>
            <a:chOff x="0" y="-57150"/>
            <a:chExt cx="6511690" cy="1883566"/>
          </a:xfrm>
        </p:grpSpPr>
        <p:sp>
          <p:nvSpPr>
            <p:cNvPr id="138" name="Google Shape;138;p17"/>
            <p:cNvSpPr txBox="1"/>
            <p:nvPr/>
          </p:nvSpPr>
          <p:spPr>
            <a:xfrm>
              <a:off x="0" y="-57150"/>
              <a:ext cx="6511196" cy="5346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00" u="none" cap="none" strike="noStrike">
                  <a:solidFill>
                    <a:srgbClr val="1A0262"/>
                  </a:solidFill>
                  <a:latin typeface="Public Sans"/>
                  <a:ea typeface="Public Sans"/>
                  <a:cs typeface="Public Sans"/>
                  <a:sym typeface="Public Sans"/>
                </a:rPr>
                <a:t>Protected</a:t>
              </a:r>
              <a:endParaRPr b="1" i="0" sz="2400" u="none" cap="none" strike="noStrike">
                <a:solidFill>
                  <a:srgbClr val="1A0262"/>
                </a:solidFill>
                <a:latin typeface="Public Sans"/>
                <a:ea typeface="Public Sans"/>
                <a:cs typeface="Public Sans"/>
                <a:sym typeface="Public Sans"/>
              </a:endParaRPr>
            </a:p>
          </p:txBody>
        </p:sp>
        <p:sp>
          <p:nvSpPr>
            <p:cNvPr id="139" name="Google Shape;139;p17"/>
            <p:cNvSpPr txBox="1"/>
            <p:nvPr/>
          </p:nvSpPr>
          <p:spPr>
            <a:xfrm>
              <a:off x="494" y="732946"/>
              <a:ext cx="6511196" cy="10934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400" u="none" cap="none" strike="noStrike">
                  <a:solidFill>
                    <a:srgbClr val="1A0262"/>
                  </a:solidFill>
                  <a:latin typeface="Public Sans"/>
                  <a:ea typeface="Public Sans"/>
                  <a:cs typeface="Public Sans"/>
                  <a:sym typeface="Public Sans"/>
                </a:rPr>
                <a:t>Permite el acceso desde la misma clase y desde clases derivadas.</a:t>
              </a:r>
              <a:endParaRPr b="0" i="0" sz="2400" u="none" cap="none" strike="noStrike">
                <a:solidFill>
                  <a:srgbClr val="1A0262"/>
                </a:solidFill>
                <a:latin typeface="Public Sans"/>
                <a:ea typeface="Public Sans"/>
                <a:cs typeface="Public Sans"/>
                <a:sym typeface="Public Sans"/>
              </a:endParaRPr>
            </a:p>
          </p:txBody>
        </p:sp>
      </p:grpSp>
      <p:grpSp>
        <p:nvGrpSpPr>
          <p:cNvPr id="140" name="Google Shape;140;p17"/>
          <p:cNvGrpSpPr/>
          <p:nvPr/>
        </p:nvGrpSpPr>
        <p:grpSpPr>
          <a:xfrm>
            <a:off x="6701931" y="5520272"/>
            <a:ext cx="4883397" cy="1412675"/>
            <a:chOff x="0" y="-57150"/>
            <a:chExt cx="6511196" cy="1883566"/>
          </a:xfrm>
        </p:grpSpPr>
        <p:sp>
          <p:nvSpPr>
            <p:cNvPr id="141" name="Google Shape;141;p17"/>
            <p:cNvSpPr txBox="1"/>
            <p:nvPr/>
          </p:nvSpPr>
          <p:spPr>
            <a:xfrm>
              <a:off x="0" y="-57150"/>
              <a:ext cx="6511196" cy="5346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400" u="none" cap="none" strike="noStrike">
                  <a:solidFill>
                    <a:srgbClr val="1A0262"/>
                  </a:solidFill>
                  <a:latin typeface="Public Sans"/>
                  <a:ea typeface="Public Sans"/>
                  <a:cs typeface="Public Sans"/>
                  <a:sym typeface="Public Sans"/>
                </a:rPr>
                <a:t>Private</a:t>
              </a:r>
              <a:endParaRPr b="1" i="0" sz="2400" u="none" cap="none" strike="noStrike">
                <a:solidFill>
                  <a:srgbClr val="1A0262"/>
                </a:solidFill>
                <a:latin typeface="Public Sans"/>
                <a:ea typeface="Public Sans"/>
                <a:cs typeface="Public Sans"/>
                <a:sym typeface="Public Sans"/>
              </a:endParaRPr>
            </a:p>
          </p:txBody>
        </p:sp>
        <p:sp>
          <p:nvSpPr>
            <p:cNvPr id="142" name="Google Shape;142;p17"/>
            <p:cNvSpPr txBox="1"/>
            <p:nvPr/>
          </p:nvSpPr>
          <p:spPr>
            <a:xfrm>
              <a:off x="0" y="732946"/>
              <a:ext cx="6511196" cy="10934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400" u="none" cap="none" strike="noStrike">
                  <a:solidFill>
                    <a:srgbClr val="1A0262"/>
                  </a:solidFill>
                  <a:latin typeface="Public Sans"/>
                  <a:ea typeface="Public Sans"/>
                  <a:cs typeface="Public Sans"/>
                  <a:sym typeface="Public Sans"/>
                </a:rPr>
                <a:t>Solo permite el acceso desde dentro de la misma clase.</a:t>
              </a:r>
              <a:endParaRPr b="0" i="0" sz="2400" u="none" cap="none" strike="noStrike">
                <a:solidFill>
                  <a:srgbClr val="1A0262"/>
                </a:solidFill>
                <a:latin typeface="Public Sans"/>
                <a:ea typeface="Public Sans"/>
                <a:cs typeface="Public Sans"/>
                <a:sym typeface="Public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6" name="Shape 146"/>
        <p:cNvGrpSpPr/>
        <p:nvPr/>
      </p:nvGrpSpPr>
      <p:grpSpPr>
        <a:xfrm>
          <a:off x="0" y="0"/>
          <a:ext cx="0" cy="0"/>
          <a:chOff x="0" y="0"/>
          <a:chExt cx="0" cy="0"/>
        </a:xfrm>
      </p:grpSpPr>
      <p:grpSp>
        <p:nvGrpSpPr>
          <p:cNvPr id="147" name="Google Shape;147;p18"/>
          <p:cNvGrpSpPr/>
          <p:nvPr/>
        </p:nvGrpSpPr>
        <p:grpSpPr>
          <a:xfrm rot="-69680">
            <a:off x="4024868" y="1474801"/>
            <a:ext cx="10233733" cy="1420170"/>
            <a:chOff x="0" y="-28575"/>
            <a:chExt cx="1308129" cy="181534"/>
          </a:xfrm>
        </p:grpSpPr>
        <p:sp>
          <p:nvSpPr>
            <p:cNvPr id="148" name="Google Shape;148;p18"/>
            <p:cNvSpPr/>
            <p:nvPr/>
          </p:nvSpPr>
          <p:spPr>
            <a:xfrm>
              <a:off x="0" y="0"/>
              <a:ext cx="1308129" cy="152959"/>
            </a:xfrm>
            <a:custGeom>
              <a:rect b="b" l="l" r="r" t="t"/>
              <a:pathLst>
                <a:path extrusionOk="0" h="152959" w="1308129">
                  <a:moveTo>
                    <a:pt x="0" y="0"/>
                  </a:moveTo>
                  <a:lnTo>
                    <a:pt x="1308129" y="0"/>
                  </a:lnTo>
                  <a:lnTo>
                    <a:pt x="1308129" y="152959"/>
                  </a:lnTo>
                  <a:lnTo>
                    <a:pt x="0" y="152959"/>
                  </a:lnTo>
                  <a:close/>
                </a:path>
              </a:pathLst>
            </a:custGeom>
            <a:solidFill>
              <a:srgbClr val="DAF662"/>
            </a:solidFill>
            <a:ln>
              <a:noFill/>
            </a:ln>
          </p:spPr>
        </p:sp>
        <p:sp>
          <p:nvSpPr>
            <p:cNvPr id="149" name="Google Shape;149;p18"/>
            <p:cNvSpPr txBox="1"/>
            <p:nvPr/>
          </p:nvSpPr>
          <p:spPr>
            <a:xfrm>
              <a:off x="0" y="-28575"/>
              <a:ext cx="1308129" cy="181534"/>
            </a:xfrm>
            <a:prstGeom prst="rect">
              <a:avLst/>
            </a:prstGeom>
            <a:noFill/>
            <a:ln>
              <a:noFill/>
            </a:ln>
          </p:spPr>
          <p:txBody>
            <a:bodyPr anchorCtr="0" anchor="ctr" bIns="50800" lIns="50800" spcFirstLastPara="1" rIns="50800" wrap="square" tIns="50800">
              <a:noAutofit/>
            </a:bodyPr>
            <a:lstStyle/>
            <a:p>
              <a:pPr indent="0" lvl="0" marL="0" marR="0" rtl="0" algn="ctr">
                <a:lnSpc>
                  <a:spcPct val="7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0" name="Google Shape;150;p18"/>
          <p:cNvSpPr txBox="1"/>
          <p:nvPr/>
        </p:nvSpPr>
        <p:spPr>
          <a:xfrm>
            <a:off x="2009509" y="1699515"/>
            <a:ext cx="14268982" cy="1052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200" u="none" cap="none" strike="noStrike">
                <a:solidFill>
                  <a:srgbClr val="1A0262"/>
                </a:solidFill>
                <a:latin typeface="PT Serif"/>
                <a:ea typeface="PT Serif"/>
                <a:cs typeface="PT Serif"/>
                <a:sym typeface="PT Serif"/>
              </a:rPr>
              <a:t>¿Porque es importante?</a:t>
            </a:r>
            <a:endParaRPr b="0" i="0" sz="6200" u="none" cap="none" strike="noStrike">
              <a:solidFill>
                <a:srgbClr val="1A0262"/>
              </a:solidFill>
              <a:latin typeface="PT Serif"/>
              <a:ea typeface="PT Serif"/>
              <a:cs typeface="PT Serif"/>
              <a:sym typeface="PT Serif"/>
            </a:endParaRPr>
          </a:p>
        </p:txBody>
      </p:sp>
      <p:sp>
        <p:nvSpPr>
          <p:cNvPr id="151" name="Google Shape;151;p18"/>
          <p:cNvSpPr txBox="1"/>
          <p:nvPr/>
        </p:nvSpPr>
        <p:spPr>
          <a:xfrm>
            <a:off x="3830680" y="3991300"/>
            <a:ext cx="10028039" cy="3360279"/>
          </a:xfrm>
          <a:prstGeom prst="rect">
            <a:avLst/>
          </a:prstGeom>
          <a:noFill/>
          <a:ln>
            <a:noFill/>
          </a:ln>
        </p:spPr>
        <p:txBody>
          <a:bodyPr anchorCtr="0" anchor="t" bIns="0" lIns="0" spcFirstLastPara="1" rIns="0" wrap="square" tIns="0">
            <a:spAutoFit/>
          </a:bodyPr>
          <a:lstStyle/>
          <a:p>
            <a:pPr indent="-413385" lvl="1" marL="826770" marR="0" rtl="0" algn="just">
              <a:lnSpc>
                <a:spcPct val="139947"/>
              </a:lnSpc>
              <a:spcBef>
                <a:spcPts val="0"/>
              </a:spcBef>
              <a:spcAft>
                <a:spcPts val="0"/>
              </a:spcAft>
              <a:buClr>
                <a:srgbClr val="1A0262"/>
              </a:buClr>
              <a:buSzPts val="3830"/>
              <a:buFont typeface="Arial"/>
              <a:buChar char="•"/>
            </a:pPr>
            <a:r>
              <a:rPr b="0" i="0" lang="en-US" sz="3830" u="none" cap="none" strike="noStrike">
                <a:solidFill>
                  <a:srgbClr val="1A0262"/>
                </a:solidFill>
                <a:latin typeface="PT Serif"/>
                <a:ea typeface="PT Serif"/>
                <a:cs typeface="PT Serif"/>
                <a:sym typeface="PT Serif"/>
              </a:rPr>
              <a:t>Protección de la integridad de los datos</a:t>
            </a:r>
            <a:endParaRPr b="0" i="0" sz="3830" u="none" cap="none" strike="noStrike">
              <a:solidFill>
                <a:srgbClr val="1A0262"/>
              </a:solidFill>
              <a:latin typeface="PT Serif"/>
              <a:ea typeface="PT Serif"/>
              <a:cs typeface="PT Serif"/>
              <a:sym typeface="PT Serif"/>
            </a:endParaRPr>
          </a:p>
          <a:p>
            <a:pPr indent="-413385" lvl="1" marL="826770" marR="0" rtl="0" algn="just">
              <a:lnSpc>
                <a:spcPct val="139947"/>
              </a:lnSpc>
              <a:spcBef>
                <a:spcPts val="0"/>
              </a:spcBef>
              <a:spcAft>
                <a:spcPts val="0"/>
              </a:spcAft>
              <a:buClr>
                <a:srgbClr val="1A0262"/>
              </a:buClr>
              <a:buSzPts val="3830"/>
              <a:buFont typeface="Arial"/>
              <a:buChar char="•"/>
            </a:pPr>
            <a:r>
              <a:rPr b="0" i="0" lang="en-US" sz="3830" u="none" cap="none" strike="noStrike">
                <a:solidFill>
                  <a:srgbClr val="1A0262"/>
                </a:solidFill>
                <a:latin typeface="PT Serif"/>
                <a:ea typeface="PT Serif"/>
                <a:cs typeface="PT Serif"/>
                <a:sym typeface="PT Serif"/>
              </a:rPr>
              <a:t>Reducción de complejidad</a:t>
            </a:r>
            <a:endParaRPr b="0" i="0" sz="3830" u="none" cap="none" strike="noStrike">
              <a:solidFill>
                <a:srgbClr val="1A0262"/>
              </a:solidFill>
              <a:latin typeface="PT Serif"/>
              <a:ea typeface="PT Serif"/>
              <a:cs typeface="PT Serif"/>
              <a:sym typeface="PT Serif"/>
            </a:endParaRPr>
          </a:p>
          <a:p>
            <a:pPr indent="-413385" lvl="1" marL="826770" marR="0" rtl="0" algn="just">
              <a:lnSpc>
                <a:spcPct val="139947"/>
              </a:lnSpc>
              <a:spcBef>
                <a:spcPts val="0"/>
              </a:spcBef>
              <a:spcAft>
                <a:spcPts val="0"/>
              </a:spcAft>
              <a:buClr>
                <a:srgbClr val="1A0262"/>
              </a:buClr>
              <a:buSzPts val="3830"/>
              <a:buFont typeface="Arial"/>
              <a:buChar char="•"/>
            </a:pPr>
            <a:r>
              <a:rPr b="0" i="0" lang="en-US" sz="3830" u="none" cap="none" strike="noStrike">
                <a:solidFill>
                  <a:srgbClr val="1A0262"/>
                </a:solidFill>
                <a:latin typeface="PT Serif"/>
                <a:ea typeface="PT Serif"/>
                <a:cs typeface="PT Serif"/>
                <a:sym typeface="PT Serif"/>
              </a:rPr>
              <a:t>Control de cambios</a:t>
            </a:r>
            <a:endParaRPr b="0" i="0" sz="3830" u="none" cap="none" strike="noStrike">
              <a:solidFill>
                <a:srgbClr val="1A0262"/>
              </a:solidFill>
              <a:latin typeface="PT Serif"/>
              <a:ea typeface="PT Serif"/>
              <a:cs typeface="PT Serif"/>
              <a:sym typeface="PT Serif"/>
            </a:endParaRPr>
          </a:p>
          <a:p>
            <a:pPr indent="-413385" lvl="1" marL="826770" marR="0" rtl="0" algn="just">
              <a:lnSpc>
                <a:spcPct val="139947"/>
              </a:lnSpc>
              <a:spcBef>
                <a:spcPts val="0"/>
              </a:spcBef>
              <a:spcAft>
                <a:spcPts val="0"/>
              </a:spcAft>
              <a:buClr>
                <a:srgbClr val="1A0262"/>
              </a:buClr>
              <a:buSzPts val="3830"/>
              <a:buFont typeface="Arial"/>
              <a:buChar char="•"/>
            </a:pPr>
            <a:r>
              <a:rPr b="0" i="0" lang="en-US" sz="3830" u="none" cap="none" strike="noStrike">
                <a:solidFill>
                  <a:srgbClr val="1A0262"/>
                </a:solidFill>
                <a:latin typeface="PT Serif"/>
                <a:ea typeface="PT Serif"/>
                <a:cs typeface="PT Serif"/>
                <a:sym typeface="PT Serif"/>
              </a:rPr>
              <a:t>Protección contra el acceso no autorizado</a:t>
            </a:r>
            <a:endParaRPr b="0" i="0" sz="3830" u="none" cap="none" strike="noStrike">
              <a:solidFill>
                <a:srgbClr val="1A0262"/>
              </a:solidFill>
              <a:latin typeface="PT Serif"/>
              <a:ea typeface="PT Serif"/>
              <a:cs typeface="PT Serif"/>
              <a:sym typeface="PT Serif"/>
            </a:endParaRPr>
          </a:p>
          <a:p>
            <a:pPr indent="-413385" lvl="1" marL="826770" marR="0" rtl="0" algn="just">
              <a:lnSpc>
                <a:spcPct val="139947"/>
              </a:lnSpc>
              <a:spcBef>
                <a:spcPts val="0"/>
              </a:spcBef>
              <a:spcAft>
                <a:spcPts val="0"/>
              </a:spcAft>
              <a:buClr>
                <a:srgbClr val="1A0262"/>
              </a:buClr>
              <a:buSzPts val="3830"/>
              <a:buFont typeface="Arial"/>
              <a:buChar char="•"/>
            </a:pPr>
            <a:r>
              <a:rPr b="0" i="0" lang="en-US" sz="3830" u="none" cap="none" strike="noStrike">
                <a:solidFill>
                  <a:srgbClr val="1A0262"/>
                </a:solidFill>
                <a:latin typeface="PT Serif"/>
                <a:ea typeface="PT Serif"/>
                <a:cs typeface="PT Serif"/>
                <a:sym typeface="PT Serif"/>
              </a:rPr>
              <a:t>Facilitar el trabajo de otros programadores</a:t>
            </a:r>
            <a:endParaRPr b="0" i="0" sz="3830" u="none" cap="none" strike="noStrike">
              <a:solidFill>
                <a:srgbClr val="1A0262"/>
              </a:solidFill>
              <a:latin typeface="PT Serif"/>
              <a:ea typeface="PT Serif"/>
              <a:cs typeface="PT Serif"/>
              <a:sym typeface="PT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5" name="Shape 155"/>
        <p:cNvGrpSpPr/>
        <p:nvPr/>
      </p:nvGrpSpPr>
      <p:grpSpPr>
        <a:xfrm>
          <a:off x="0" y="0"/>
          <a:ext cx="0" cy="0"/>
          <a:chOff x="0" y="0"/>
          <a:chExt cx="0" cy="0"/>
        </a:xfrm>
      </p:grpSpPr>
      <p:grpSp>
        <p:nvGrpSpPr>
          <p:cNvPr id="156" name="Google Shape;156;p19"/>
          <p:cNvGrpSpPr/>
          <p:nvPr/>
        </p:nvGrpSpPr>
        <p:grpSpPr>
          <a:xfrm rot="-69680">
            <a:off x="6938038" y="1915032"/>
            <a:ext cx="3798377" cy="900166"/>
            <a:chOff x="0" y="-28575"/>
            <a:chExt cx="805842" cy="190974"/>
          </a:xfrm>
        </p:grpSpPr>
        <p:sp>
          <p:nvSpPr>
            <p:cNvPr id="157" name="Google Shape;157;p19"/>
            <p:cNvSpPr/>
            <p:nvPr/>
          </p:nvSpPr>
          <p:spPr>
            <a:xfrm>
              <a:off x="0" y="0"/>
              <a:ext cx="805842" cy="162399"/>
            </a:xfrm>
            <a:custGeom>
              <a:rect b="b" l="l" r="r" t="t"/>
              <a:pathLst>
                <a:path extrusionOk="0" h="162399" w="805842">
                  <a:moveTo>
                    <a:pt x="0" y="0"/>
                  </a:moveTo>
                  <a:lnTo>
                    <a:pt x="805842" y="0"/>
                  </a:lnTo>
                  <a:lnTo>
                    <a:pt x="805842" y="162399"/>
                  </a:lnTo>
                  <a:lnTo>
                    <a:pt x="0" y="162399"/>
                  </a:lnTo>
                  <a:close/>
                </a:path>
              </a:pathLst>
            </a:custGeom>
            <a:solidFill>
              <a:srgbClr val="B1E9EF"/>
            </a:solidFill>
            <a:ln>
              <a:noFill/>
            </a:ln>
          </p:spPr>
        </p:sp>
        <p:sp>
          <p:nvSpPr>
            <p:cNvPr id="158" name="Google Shape;158;p19"/>
            <p:cNvSpPr txBox="1"/>
            <p:nvPr/>
          </p:nvSpPr>
          <p:spPr>
            <a:xfrm>
              <a:off x="0" y="-28575"/>
              <a:ext cx="805842" cy="190974"/>
            </a:xfrm>
            <a:prstGeom prst="rect">
              <a:avLst/>
            </a:prstGeom>
            <a:noFill/>
            <a:ln>
              <a:noFill/>
            </a:ln>
          </p:spPr>
          <p:txBody>
            <a:bodyPr anchorCtr="0" anchor="ctr" bIns="50800" lIns="50800" spcFirstLastPara="1" rIns="50800" wrap="square" tIns="50800">
              <a:noAutofit/>
            </a:bodyPr>
            <a:lstStyle/>
            <a:p>
              <a:pPr indent="0" lvl="0" marL="0" marR="0" rtl="0" algn="ctr">
                <a:lnSpc>
                  <a:spcPct val="7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9" name="Google Shape;159;p19"/>
          <p:cNvSpPr txBox="1"/>
          <p:nvPr/>
        </p:nvSpPr>
        <p:spPr>
          <a:xfrm>
            <a:off x="1869531" y="3486949"/>
            <a:ext cx="14548939" cy="3236902"/>
          </a:xfrm>
          <a:prstGeom prst="rect">
            <a:avLst/>
          </a:prstGeom>
          <a:noFill/>
          <a:ln>
            <a:noFill/>
          </a:ln>
        </p:spPr>
        <p:txBody>
          <a:bodyPr anchorCtr="0" anchor="t" bIns="0" lIns="0" spcFirstLastPara="1" rIns="0" wrap="square" tIns="0">
            <a:spAutoFit/>
          </a:bodyPr>
          <a:lstStyle/>
          <a:p>
            <a:pPr indent="0" lvl="0" marL="0" marR="0" rtl="0" algn="ctr">
              <a:lnSpc>
                <a:spcPct val="140054"/>
              </a:lnSpc>
              <a:spcBef>
                <a:spcPts val="0"/>
              </a:spcBef>
              <a:spcAft>
                <a:spcPts val="0"/>
              </a:spcAft>
              <a:buNone/>
            </a:pPr>
            <a:r>
              <a:rPr b="0" i="0" lang="en-US" sz="3695" u="none" cap="none" strike="noStrike">
                <a:solidFill>
                  <a:srgbClr val="1A0262"/>
                </a:solidFill>
                <a:latin typeface="Public Sans"/>
                <a:ea typeface="Public Sans"/>
                <a:cs typeface="Public Sans"/>
                <a:sym typeface="Public Sans"/>
              </a:rPr>
              <a:t>Son una forma de definir un contrato o un conjunto de reglas que una clase debe seguir. Este contrato especifica el comportamiento que una clase debe implementar, asegurando que todas las clases que implementan la interfaz tengan un comportamiento consistente y predecible.</a:t>
            </a:r>
            <a:endParaRPr b="0" i="0" sz="3695" u="none" cap="none" strike="noStrike">
              <a:solidFill>
                <a:srgbClr val="1A0262"/>
              </a:solidFill>
              <a:latin typeface="Public Sans"/>
              <a:ea typeface="Public Sans"/>
              <a:cs typeface="Public Sans"/>
              <a:sym typeface="Public Sans"/>
            </a:endParaRPr>
          </a:p>
        </p:txBody>
      </p:sp>
      <p:sp>
        <p:nvSpPr>
          <p:cNvPr id="160" name="Google Shape;160;p19"/>
          <p:cNvSpPr txBox="1"/>
          <p:nvPr/>
        </p:nvSpPr>
        <p:spPr>
          <a:xfrm>
            <a:off x="7174689" y="2164704"/>
            <a:ext cx="6706064" cy="522477"/>
          </a:xfrm>
          <a:prstGeom prst="rect">
            <a:avLst/>
          </a:prstGeom>
          <a:noFill/>
          <a:ln>
            <a:noFill/>
          </a:ln>
        </p:spPr>
        <p:txBody>
          <a:bodyPr anchorCtr="0" anchor="t" bIns="0" lIns="0" spcFirstLastPara="1" rIns="0" wrap="square" tIns="0">
            <a:spAutoFit/>
          </a:bodyPr>
          <a:lstStyle/>
          <a:p>
            <a:pPr indent="0" lvl="0" marL="0" marR="0" rtl="0" algn="l">
              <a:lnSpc>
                <a:spcPct val="139965"/>
              </a:lnSpc>
              <a:spcBef>
                <a:spcPts val="0"/>
              </a:spcBef>
              <a:spcAft>
                <a:spcPts val="0"/>
              </a:spcAft>
              <a:buNone/>
            </a:pPr>
            <a:r>
              <a:rPr b="1" i="0" lang="en-US" sz="2940" u="none" cap="none" strike="noStrike">
                <a:solidFill>
                  <a:srgbClr val="1A0262"/>
                </a:solidFill>
                <a:latin typeface="Public Sans"/>
                <a:ea typeface="Public Sans"/>
                <a:cs typeface="Public Sans"/>
                <a:sym typeface="Public Sans"/>
              </a:rPr>
              <a:t>2) SUBTIPOS</a:t>
            </a:r>
            <a:endParaRPr b="1" i="0" sz="2940" u="none" cap="none" strike="noStrike">
              <a:solidFill>
                <a:srgbClr val="1A0262"/>
              </a:solidFill>
              <a:latin typeface="Public Sans"/>
              <a:ea typeface="Public Sans"/>
              <a:cs typeface="Public Sans"/>
              <a:sym typeface="Publ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4" name="Shape 164"/>
        <p:cNvGrpSpPr/>
        <p:nvPr/>
      </p:nvGrpSpPr>
      <p:grpSpPr>
        <a:xfrm>
          <a:off x="0" y="0"/>
          <a:ext cx="0" cy="0"/>
          <a:chOff x="0" y="0"/>
          <a:chExt cx="0" cy="0"/>
        </a:xfrm>
      </p:grpSpPr>
      <p:grpSp>
        <p:nvGrpSpPr>
          <p:cNvPr id="165" name="Google Shape;165;p20"/>
          <p:cNvGrpSpPr/>
          <p:nvPr/>
        </p:nvGrpSpPr>
        <p:grpSpPr>
          <a:xfrm rot="-69680">
            <a:off x="4270972" y="6762342"/>
            <a:ext cx="10233733" cy="1420170"/>
            <a:chOff x="0" y="-28575"/>
            <a:chExt cx="1308129" cy="181534"/>
          </a:xfrm>
        </p:grpSpPr>
        <p:sp>
          <p:nvSpPr>
            <p:cNvPr id="166" name="Google Shape;166;p20"/>
            <p:cNvSpPr/>
            <p:nvPr/>
          </p:nvSpPr>
          <p:spPr>
            <a:xfrm>
              <a:off x="0" y="0"/>
              <a:ext cx="1308129" cy="152959"/>
            </a:xfrm>
            <a:custGeom>
              <a:rect b="b" l="l" r="r" t="t"/>
              <a:pathLst>
                <a:path extrusionOk="0" h="152959" w="1308129">
                  <a:moveTo>
                    <a:pt x="0" y="0"/>
                  </a:moveTo>
                  <a:lnTo>
                    <a:pt x="1308129" y="0"/>
                  </a:lnTo>
                  <a:lnTo>
                    <a:pt x="1308129" y="152959"/>
                  </a:lnTo>
                  <a:lnTo>
                    <a:pt x="0" y="152959"/>
                  </a:lnTo>
                  <a:close/>
                </a:path>
              </a:pathLst>
            </a:custGeom>
            <a:solidFill>
              <a:srgbClr val="B1E9EF"/>
            </a:solidFill>
            <a:ln>
              <a:noFill/>
            </a:ln>
          </p:spPr>
        </p:sp>
        <p:sp>
          <p:nvSpPr>
            <p:cNvPr id="167" name="Google Shape;167;p20"/>
            <p:cNvSpPr txBox="1"/>
            <p:nvPr/>
          </p:nvSpPr>
          <p:spPr>
            <a:xfrm>
              <a:off x="0" y="-28575"/>
              <a:ext cx="1308129" cy="181534"/>
            </a:xfrm>
            <a:prstGeom prst="rect">
              <a:avLst/>
            </a:prstGeom>
            <a:noFill/>
            <a:ln>
              <a:noFill/>
            </a:ln>
          </p:spPr>
          <p:txBody>
            <a:bodyPr anchorCtr="0" anchor="ctr" bIns="50800" lIns="50800" spcFirstLastPara="1" rIns="50800" wrap="square" tIns="50800">
              <a:noAutofit/>
            </a:bodyPr>
            <a:lstStyle/>
            <a:p>
              <a:pPr indent="0" lvl="0" marL="0" marR="0" rtl="0" algn="ctr">
                <a:lnSpc>
                  <a:spcPct val="7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8" name="Google Shape;168;p20"/>
          <p:cNvSpPr txBox="1"/>
          <p:nvPr/>
        </p:nvSpPr>
        <p:spPr>
          <a:xfrm>
            <a:off x="2063362" y="1924726"/>
            <a:ext cx="14161276" cy="6361348"/>
          </a:xfrm>
          <a:prstGeom prst="rect">
            <a:avLst/>
          </a:prstGeom>
          <a:noFill/>
          <a:ln>
            <a:noFill/>
          </a:ln>
        </p:spPr>
        <p:txBody>
          <a:bodyPr anchorCtr="0" anchor="t" bIns="0" lIns="0" spcFirstLastPara="1" rIns="0" wrap="square" tIns="0">
            <a:spAutoFit/>
          </a:bodyPr>
          <a:lstStyle/>
          <a:p>
            <a:pPr indent="0" lvl="0" marL="0" marR="0" rtl="0" algn="ctr">
              <a:lnSpc>
                <a:spcPct val="139956"/>
              </a:lnSpc>
              <a:spcBef>
                <a:spcPts val="0"/>
              </a:spcBef>
              <a:spcAft>
                <a:spcPts val="0"/>
              </a:spcAft>
              <a:buNone/>
            </a:pPr>
            <a:r>
              <a:rPr b="0" i="0" lang="en-US" sz="4555" u="none" cap="none" strike="noStrike">
                <a:solidFill>
                  <a:srgbClr val="1A0262"/>
                </a:solidFill>
                <a:latin typeface="PT Serif"/>
                <a:ea typeface="PT Serif"/>
                <a:cs typeface="PT Serif"/>
                <a:sym typeface="PT Serif"/>
              </a:rPr>
              <a:t>Los subtipos se refieren a clases que implementan dicha interfaz. Esto significa que cualquier clase que implemente una interfaz puede ser tratada como una instancia de esa interfaz. Esto permite el polimorfismo, donde diferentes clases pueden implementar el mismo conjunto de métodos definidos por una interfaz, pero con diferentes implementaciones.</a:t>
            </a:r>
            <a:endParaRPr b="0" i="0" sz="4555" u="none" cap="none" strike="noStrike">
              <a:solidFill>
                <a:srgbClr val="1A0262"/>
              </a:solidFill>
              <a:latin typeface="PT Serif"/>
              <a:ea typeface="PT Serif"/>
              <a:cs typeface="PT Serif"/>
              <a:sym typeface="PT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2" name="Shape 172"/>
        <p:cNvGrpSpPr/>
        <p:nvPr/>
      </p:nvGrpSpPr>
      <p:grpSpPr>
        <a:xfrm>
          <a:off x="0" y="0"/>
          <a:ext cx="0" cy="0"/>
          <a:chOff x="0" y="0"/>
          <a:chExt cx="0" cy="0"/>
        </a:xfrm>
      </p:grpSpPr>
      <p:sp>
        <p:nvSpPr>
          <p:cNvPr id="173" name="Google Shape;173;p21"/>
          <p:cNvSpPr txBox="1"/>
          <p:nvPr/>
        </p:nvSpPr>
        <p:spPr>
          <a:xfrm>
            <a:off x="1917970" y="3937635"/>
            <a:ext cx="14452060" cy="2660257"/>
          </a:xfrm>
          <a:prstGeom prst="rect">
            <a:avLst/>
          </a:prstGeom>
          <a:noFill/>
          <a:ln>
            <a:noFill/>
          </a:ln>
        </p:spPr>
        <p:txBody>
          <a:bodyPr anchorCtr="0" anchor="t" bIns="0" lIns="0" spcFirstLastPara="1" rIns="0" wrap="square" tIns="0">
            <a:spAutoFit/>
          </a:bodyPr>
          <a:lstStyle/>
          <a:p>
            <a:pPr indent="0" lvl="0" marL="0" marR="0" rtl="0" algn="ctr">
              <a:lnSpc>
                <a:spcPct val="140105"/>
              </a:lnSpc>
              <a:spcBef>
                <a:spcPts val="0"/>
              </a:spcBef>
              <a:spcAft>
                <a:spcPts val="0"/>
              </a:spcAft>
              <a:buNone/>
            </a:pPr>
            <a:r>
              <a:rPr b="0" i="0" lang="en-US" sz="3790" u="none" cap="none" strike="noStrike">
                <a:solidFill>
                  <a:srgbClr val="1A0262"/>
                </a:solidFill>
                <a:latin typeface="Public Sans"/>
                <a:ea typeface="Public Sans"/>
                <a:cs typeface="Public Sans"/>
                <a:sym typeface="Public Sans"/>
              </a:rPr>
              <a:t>Permite que una clase herede atributos y comportamientos de otra clase. Esto significa que la subclase puede aprovechar y extender la funcionalidad de la superclase, lo que promueve la reutilización de código y facilita la organización del programa.</a:t>
            </a:r>
            <a:endParaRPr b="0" i="0" sz="3790" u="none" cap="none" strike="noStrike">
              <a:solidFill>
                <a:srgbClr val="1A0262"/>
              </a:solidFill>
              <a:latin typeface="Public Sans"/>
              <a:ea typeface="Public Sans"/>
              <a:cs typeface="Public Sans"/>
              <a:sym typeface="Public Sans"/>
            </a:endParaRPr>
          </a:p>
        </p:txBody>
      </p:sp>
      <p:grpSp>
        <p:nvGrpSpPr>
          <p:cNvPr id="174" name="Google Shape;174;p21"/>
          <p:cNvGrpSpPr/>
          <p:nvPr/>
        </p:nvGrpSpPr>
        <p:grpSpPr>
          <a:xfrm rot="-69680">
            <a:off x="5048676" y="2256683"/>
            <a:ext cx="8000404" cy="768235"/>
            <a:chOff x="0" y="-28575"/>
            <a:chExt cx="1820354" cy="174799"/>
          </a:xfrm>
        </p:grpSpPr>
        <p:sp>
          <p:nvSpPr>
            <p:cNvPr id="175" name="Google Shape;175;p21"/>
            <p:cNvSpPr/>
            <p:nvPr/>
          </p:nvSpPr>
          <p:spPr>
            <a:xfrm>
              <a:off x="0" y="0"/>
              <a:ext cx="1820354" cy="146224"/>
            </a:xfrm>
            <a:custGeom>
              <a:rect b="b" l="l" r="r" t="t"/>
              <a:pathLst>
                <a:path extrusionOk="0" h="146224" w="1820354">
                  <a:moveTo>
                    <a:pt x="0" y="0"/>
                  </a:moveTo>
                  <a:lnTo>
                    <a:pt x="1820354" y="0"/>
                  </a:lnTo>
                  <a:lnTo>
                    <a:pt x="1820354" y="146224"/>
                  </a:lnTo>
                  <a:lnTo>
                    <a:pt x="0" y="146224"/>
                  </a:lnTo>
                  <a:close/>
                </a:path>
              </a:pathLst>
            </a:custGeom>
            <a:solidFill>
              <a:srgbClr val="B1E9EF"/>
            </a:solidFill>
            <a:ln>
              <a:noFill/>
            </a:ln>
          </p:spPr>
        </p:sp>
        <p:sp>
          <p:nvSpPr>
            <p:cNvPr id="176" name="Google Shape;176;p21"/>
            <p:cNvSpPr txBox="1"/>
            <p:nvPr/>
          </p:nvSpPr>
          <p:spPr>
            <a:xfrm>
              <a:off x="0" y="-28575"/>
              <a:ext cx="1820354" cy="174799"/>
            </a:xfrm>
            <a:prstGeom prst="rect">
              <a:avLst/>
            </a:prstGeom>
            <a:noFill/>
            <a:ln>
              <a:noFill/>
            </a:ln>
          </p:spPr>
          <p:txBody>
            <a:bodyPr anchorCtr="0" anchor="ctr" bIns="50800" lIns="50800" spcFirstLastPara="1" rIns="50800" wrap="square" tIns="50800">
              <a:noAutofit/>
            </a:bodyPr>
            <a:lstStyle/>
            <a:p>
              <a:pPr indent="0" lvl="0" marL="0" marR="0" rtl="0" algn="ctr">
                <a:lnSpc>
                  <a:spcPct val="7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7" name="Google Shape;177;p21"/>
          <p:cNvSpPr txBox="1"/>
          <p:nvPr/>
        </p:nvSpPr>
        <p:spPr>
          <a:xfrm>
            <a:off x="5269070" y="2477481"/>
            <a:ext cx="7974672" cy="473265"/>
          </a:xfrm>
          <a:prstGeom prst="rect">
            <a:avLst/>
          </a:prstGeom>
          <a:noFill/>
          <a:ln>
            <a:noFill/>
          </a:ln>
        </p:spPr>
        <p:txBody>
          <a:bodyPr anchorCtr="0" anchor="t" bIns="0" lIns="0" spcFirstLastPara="1" rIns="0" wrap="square" tIns="0">
            <a:spAutoFit/>
          </a:bodyPr>
          <a:lstStyle/>
          <a:p>
            <a:pPr indent="0" lvl="0" marL="0" marR="0" rtl="0" algn="l">
              <a:lnSpc>
                <a:spcPct val="140145"/>
              </a:lnSpc>
              <a:spcBef>
                <a:spcPts val="0"/>
              </a:spcBef>
              <a:spcAft>
                <a:spcPts val="0"/>
              </a:spcAft>
              <a:buNone/>
            </a:pPr>
            <a:r>
              <a:rPr b="1" i="0" lang="en-US" sz="2740" u="none" cap="none" strike="noStrike">
                <a:solidFill>
                  <a:srgbClr val="1A0262"/>
                </a:solidFill>
                <a:latin typeface="Public Sans"/>
                <a:ea typeface="Public Sans"/>
                <a:cs typeface="Public Sans"/>
                <a:sym typeface="Public Sans"/>
              </a:rPr>
              <a:t>3) HERENCIA (IMPLEMENTACION)</a:t>
            </a:r>
            <a:endParaRPr b="1" i="0" sz="2740" u="none" cap="none" strike="noStrike">
              <a:solidFill>
                <a:srgbClr val="1A0262"/>
              </a:solidFill>
              <a:latin typeface="Public Sans"/>
              <a:ea typeface="Public Sans"/>
              <a:cs typeface="Public Sans"/>
              <a:sym typeface="Public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