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759" r:id="rId1"/>
  </p:sldMasterIdLst>
  <p:notesMasterIdLst>
    <p:notesMasterId r:id="rId39"/>
  </p:notesMasterIdLst>
  <p:sldIdLst>
    <p:sldId id="541" r:id="rId2"/>
    <p:sldId id="542" r:id="rId3"/>
    <p:sldId id="468" r:id="rId4"/>
    <p:sldId id="545" r:id="rId5"/>
    <p:sldId id="546" r:id="rId6"/>
    <p:sldId id="524" r:id="rId7"/>
    <p:sldId id="587" r:id="rId8"/>
    <p:sldId id="588" r:id="rId9"/>
    <p:sldId id="551" r:id="rId10"/>
    <p:sldId id="593" r:id="rId11"/>
    <p:sldId id="594" r:id="rId12"/>
    <p:sldId id="595" r:id="rId13"/>
    <p:sldId id="596" r:id="rId14"/>
    <p:sldId id="597" r:id="rId15"/>
    <p:sldId id="598" r:id="rId16"/>
    <p:sldId id="600" r:id="rId17"/>
    <p:sldId id="589" r:id="rId18"/>
    <p:sldId id="590" r:id="rId19"/>
    <p:sldId id="555" r:id="rId20"/>
    <p:sldId id="601" r:id="rId21"/>
    <p:sldId id="602" r:id="rId22"/>
    <p:sldId id="603" r:id="rId23"/>
    <p:sldId id="573" r:id="rId24"/>
    <p:sldId id="570" r:id="rId25"/>
    <p:sldId id="604" r:id="rId26"/>
    <p:sldId id="606" r:id="rId27"/>
    <p:sldId id="607" r:id="rId28"/>
    <p:sldId id="572" r:id="rId29"/>
    <p:sldId id="530" r:id="rId30"/>
    <p:sldId id="608" r:id="rId31"/>
    <p:sldId id="609" r:id="rId32"/>
    <p:sldId id="611" r:id="rId33"/>
    <p:sldId id="612" r:id="rId34"/>
    <p:sldId id="491" r:id="rId35"/>
    <p:sldId id="613" r:id="rId36"/>
    <p:sldId id="615" r:id="rId37"/>
    <p:sldId id="582" r:id="rId38"/>
  </p:sldIdLst>
  <p:sldSz cx="9144000" cy="6858000" type="screen4x3"/>
  <p:notesSz cx="6797675" cy="9926638"/>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EE8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888" y="176"/>
      </p:cViewPr>
      <p:guideLst>
        <p:guide orient="horz" pos="2160"/>
        <p:guide pos="2880"/>
      </p:guideLst>
    </p:cSldViewPr>
  </p:slideViewPr>
  <p:notesTextViewPr>
    <p:cViewPr>
      <p:scale>
        <a:sx n="1" d="1"/>
        <a:sy n="1" d="1"/>
      </p:scale>
      <p:origin x="0" y="0"/>
    </p:cViewPr>
  </p:notesTextViewPr>
  <p:gridSpacing cx="69848" cy="6984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D42402C-B452-AB45-9C97-CFB3A2D6F7CB}"/>
              </a:ext>
            </a:extLst>
          </p:cNvPr>
          <p:cNvSpPr>
            <a:spLocks noGrp="1" noChangeArrowheads="1"/>
          </p:cNvSpPr>
          <p:nvPr>
            <p:ph type="hdr" sz="quarter" idx="4294967295"/>
          </p:nvPr>
        </p:nvSpPr>
        <p:spPr bwMode="auto">
          <a:xfrm>
            <a:off x="0" y="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Tahoma" pitchFamily="34" charset="-78"/>
                <a:ea typeface="宋体" charset="-122"/>
                <a:sym typeface="Times New Roman" pitchFamily="18" charset="0"/>
              </a:defRPr>
            </a:lvl1pPr>
          </a:lstStyle>
          <a:p>
            <a:pPr>
              <a:defRPr/>
            </a:pPr>
            <a:endParaRPr lang="x-none" altLang="x-none"/>
          </a:p>
        </p:txBody>
      </p:sp>
      <p:sp>
        <p:nvSpPr>
          <p:cNvPr id="2051" name="Rectangle 3">
            <a:extLst>
              <a:ext uri="{FF2B5EF4-FFF2-40B4-BE49-F238E27FC236}">
                <a16:creationId xmlns:a16="http://schemas.microsoft.com/office/drawing/2014/main" id="{936828F2-6683-DB4D-939F-85F76ECFB149}"/>
              </a:ext>
            </a:extLst>
          </p:cNvPr>
          <p:cNvSpPr>
            <a:spLocks noGrp="1" noChangeArrowheads="1"/>
          </p:cNvSpPr>
          <p:nvPr>
            <p:ph type="dt" idx="1"/>
          </p:nvPr>
        </p:nvSpPr>
        <p:spPr bwMode="auto">
          <a:xfrm>
            <a:off x="3851275" y="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Tahoma" pitchFamily="34" charset="-78"/>
                <a:ea typeface="宋体" charset="-122"/>
                <a:sym typeface="Times New Roman" pitchFamily="18" charset="0"/>
              </a:defRPr>
            </a:lvl1pPr>
          </a:lstStyle>
          <a:p>
            <a:pPr>
              <a:defRPr/>
            </a:pPr>
            <a:endParaRPr lang="x-none" altLang="x-none"/>
          </a:p>
        </p:txBody>
      </p:sp>
      <p:sp>
        <p:nvSpPr>
          <p:cNvPr id="3076" name="Rectangle 4">
            <a:extLst>
              <a:ext uri="{FF2B5EF4-FFF2-40B4-BE49-F238E27FC236}">
                <a16:creationId xmlns:a16="http://schemas.microsoft.com/office/drawing/2014/main" id="{E37A7AA9-F7AD-0149-B4A9-03F7E91106D3}"/>
              </a:ext>
            </a:extLst>
          </p:cNvPr>
          <p:cNvSpPr>
            <a:spLocks noGrp="1" noRot="1" noChangeAspect="1" noChangeArrowheads="1" noTextEdit="1"/>
          </p:cNvSpPr>
          <p:nvPr>
            <p:ph type="sldImg" idx="2"/>
          </p:nvPr>
        </p:nvSpPr>
        <p:spPr bwMode="auto">
          <a:xfrm>
            <a:off x="915988" y="744538"/>
            <a:ext cx="4965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FD62EDD0-CF7F-B64C-9F86-E621CA33ACD5}"/>
              </a:ext>
            </a:extLst>
          </p:cNvPr>
          <p:cNvSpPr>
            <a:spLocks noGrp="1" noRot="1" noChangeAspect="1" noChangeArrowheads="1" noTextEdit="1"/>
          </p:cNvSpPr>
          <p:nvPr/>
        </p:nvSpPr>
        <p:spPr bwMode="auto">
          <a:xfrm>
            <a:off x="906463" y="4714875"/>
            <a:ext cx="49847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4" name="Rectangle 6">
            <a:extLst>
              <a:ext uri="{FF2B5EF4-FFF2-40B4-BE49-F238E27FC236}">
                <a16:creationId xmlns:a16="http://schemas.microsoft.com/office/drawing/2014/main" id="{209B9AA1-8A6A-6447-871C-9ACDEEC40E52}"/>
              </a:ext>
            </a:extLst>
          </p:cNvPr>
          <p:cNvSpPr>
            <a:spLocks noGrp="1" noChangeArrowheads="1"/>
          </p:cNvSpPr>
          <p:nvPr>
            <p:ph type="ftr" sz="quarter" idx="4"/>
          </p:nvPr>
        </p:nvSpPr>
        <p:spPr bwMode="auto">
          <a:xfrm>
            <a:off x="0"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Tahoma" pitchFamily="34" charset="-78"/>
                <a:ea typeface="宋体" charset="-122"/>
                <a:sym typeface="Times New Roman" pitchFamily="18" charset="0"/>
              </a:defRPr>
            </a:lvl1pPr>
          </a:lstStyle>
          <a:p>
            <a:pPr>
              <a:defRPr/>
            </a:pPr>
            <a:endParaRPr lang="x-none" altLang="x-none"/>
          </a:p>
        </p:txBody>
      </p:sp>
      <p:sp>
        <p:nvSpPr>
          <p:cNvPr id="2055" name="Rectangle 7">
            <a:extLst>
              <a:ext uri="{FF2B5EF4-FFF2-40B4-BE49-F238E27FC236}">
                <a16:creationId xmlns:a16="http://schemas.microsoft.com/office/drawing/2014/main" id="{38199187-BDD5-5141-8B16-278E664C240E}"/>
              </a:ext>
            </a:extLst>
          </p:cNvPr>
          <p:cNvSpPr>
            <a:spLocks noGrp="1" noChangeArrowheads="1"/>
          </p:cNvSpPr>
          <p:nvPr>
            <p:ph type="sldNum" sz="quarter" idx="5"/>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fld id="{1D40B83F-FD09-4C4D-94B4-20B4557C6A27}" type="slidenum">
              <a:rPr lang="en-US" altLang="zh-CN"/>
              <a:pPr/>
              <a:t>‹#›</a:t>
            </a:fld>
            <a:endParaRPr lang="en-US" altLang="zh-CN" sz="1200">
              <a:sym typeface="Times New Roman" panose="02020603050405020304" pitchFamily="18" charset="0"/>
            </a:endParaRPr>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096A668-4969-8F43-AF5A-4ECC974F83BB}"/>
              </a:ext>
            </a:extLst>
          </p:cNvPr>
          <p:cNvSpPr>
            <a:spLocks noGrp="1" noRot="1" noChangeAspect="1" noChangeArrowheads="1" noTextEdit="1"/>
          </p:cNvSpPr>
          <p:nvPr>
            <p:ph type="sldImg" idx="4294967295"/>
          </p:nvPr>
        </p:nvSpPr>
        <p:spPr>
          <a:xfrm>
            <a:off x="917575" y="744538"/>
            <a:ext cx="4962525" cy="3722687"/>
          </a:xfrm>
          <a:ln/>
          <a:extLst>
            <a:ext uri="{91240B29-F687-4F45-9708-019B960494DF}">
              <a14:hiddenLine xmlns:a14="http://schemas.microsoft.com/office/drawing/2010/main" w="9525" cmpd="sng">
                <a:solidFill>
                  <a:srgbClr val="000000"/>
                </a:solidFill>
                <a:bevel/>
                <a:headEnd/>
                <a:tailEnd/>
              </a14:hiddenLine>
            </a:ext>
          </a:extLst>
        </p:spPr>
      </p:sp>
      <p:sp>
        <p:nvSpPr>
          <p:cNvPr id="38915" name="Rectangle 3">
            <a:extLst>
              <a:ext uri="{FF2B5EF4-FFF2-40B4-BE49-F238E27FC236}">
                <a16:creationId xmlns:a16="http://schemas.microsoft.com/office/drawing/2014/main" id="{711491D3-B293-2245-B1C6-3464DCFD0FD7}"/>
              </a:ext>
            </a:extLst>
          </p:cNvPr>
          <p:cNvSpPr>
            <a:spLocks noGrp="1" noRot="1" noChangeAspect="1" noChangeArrowheads="1" noTextEdit="1"/>
          </p:cNvSpPr>
          <p:nvPr>
            <p:ph type="body" idx="1"/>
          </p:nvPr>
        </p:nvSpPr>
        <p:spPr bwMode="auto">
          <a:xfrm>
            <a:off x="679450" y="4714875"/>
            <a:ext cx="5438775"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8B1D237-58C4-2945-95D9-100DBECEC894}"/>
              </a:ext>
            </a:extLst>
          </p:cNvPr>
          <p:cNvSpPr>
            <a:spLocks noGrp="1" noRot="1" noChangeAspect="1" noChangeArrowheads="1" noTextEdit="1"/>
          </p:cNvSpPr>
          <p:nvPr>
            <p:ph type="sldImg" idx="4294967295"/>
          </p:nvPr>
        </p:nvSpPr>
        <p:spPr>
          <a:xfrm>
            <a:off x="917575" y="744538"/>
            <a:ext cx="4962525" cy="3722687"/>
          </a:xfrm>
          <a:ln/>
          <a:extLst>
            <a:ext uri="{91240B29-F687-4F45-9708-019B960494DF}">
              <a14:hiddenLine xmlns:a14="http://schemas.microsoft.com/office/drawing/2010/main" w="9525" cmpd="sng">
                <a:solidFill>
                  <a:srgbClr val="000000"/>
                </a:solidFill>
                <a:bevel/>
                <a:headEnd/>
                <a:tailEnd/>
              </a14:hiddenLine>
            </a:ext>
          </a:extLst>
        </p:spPr>
      </p:sp>
      <p:sp>
        <p:nvSpPr>
          <p:cNvPr id="40963" name="Rectangle 3">
            <a:extLst>
              <a:ext uri="{FF2B5EF4-FFF2-40B4-BE49-F238E27FC236}">
                <a16:creationId xmlns:a16="http://schemas.microsoft.com/office/drawing/2014/main" id="{E6EB1347-6830-9642-BB1E-21395FF8FEFE}"/>
              </a:ext>
            </a:extLst>
          </p:cNvPr>
          <p:cNvSpPr>
            <a:spLocks noGrp="1" noRot="1" noChangeAspect="1" noChangeArrowheads="1" noTextEdit="1"/>
          </p:cNvSpPr>
          <p:nvPr>
            <p:ph type="body" idx="1"/>
          </p:nvPr>
        </p:nvSpPr>
        <p:spPr bwMode="auto">
          <a:xfrm>
            <a:off x="679450" y="4714875"/>
            <a:ext cx="5438775"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3799F78-44C8-3241-9BA4-3DD340F4BE90}"/>
              </a:ext>
            </a:extLst>
          </p:cNvPr>
          <p:cNvSpPr>
            <a:spLocks noGrp="1" noRot="1" noChangeAspect="1" noChangeArrowheads="1" noTextEdit="1"/>
          </p:cNvSpPr>
          <p:nvPr>
            <p:ph type="sldImg" idx="4294967295"/>
          </p:nvPr>
        </p:nvSpPr>
        <p:spPr>
          <a:xfrm>
            <a:off x="917575" y="744538"/>
            <a:ext cx="4962525" cy="3722687"/>
          </a:xfrm>
          <a:ln/>
          <a:extLst>
            <a:ext uri="{91240B29-F687-4F45-9708-019B960494DF}">
              <a14:hiddenLine xmlns:a14="http://schemas.microsoft.com/office/drawing/2010/main" w="9525" cmpd="sng">
                <a:solidFill>
                  <a:srgbClr val="000000"/>
                </a:solidFill>
                <a:bevel/>
                <a:headEnd/>
                <a:tailEnd/>
              </a14:hiddenLine>
            </a:ext>
          </a:extLst>
        </p:spPr>
      </p:sp>
      <p:sp>
        <p:nvSpPr>
          <p:cNvPr id="43011" name="Rectangle 3">
            <a:extLst>
              <a:ext uri="{FF2B5EF4-FFF2-40B4-BE49-F238E27FC236}">
                <a16:creationId xmlns:a16="http://schemas.microsoft.com/office/drawing/2014/main" id="{BB3388F7-02D4-D547-812C-77E406244225}"/>
              </a:ext>
            </a:extLst>
          </p:cNvPr>
          <p:cNvSpPr>
            <a:spLocks noGrp="1" noRot="1" noChangeAspect="1" noChangeArrowheads="1" noTextEdit="1"/>
          </p:cNvSpPr>
          <p:nvPr>
            <p:ph type="body" idx="1"/>
          </p:nvPr>
        </p:nvSpPr>
        <p:spPr bwMode="auto">
          <a:xfrm>
            <a:off x="679450" y="4714875"/>
            <a:ext cx="5438775"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5">
            <a:extLst>
              <a:ext uri="{FF2B5EF4-FFF2-40B4-BE49-F238E27FC236}">
                <a16:creationId xmlns:a16="http://schemas.microsoft.com/office/drawing/2014/main" id="{38FBD0E9-A810-0C45-AE0E-4837991A32AE}"/>
              </a:ext>
            </a:extLst>
          </p:cNvPr>
          <p:cNvSpPr>
            <a:spLocks noGrp="1" noChangeArrowheads="1"/>
          </p:cNvSpPr>
          <p:nvPr>
            <p:ph type="sldNum" idx="10"/>
          </p:nvPr>
        </p:nvSpPr>
        <p:spPr>
          <a:ln/>
        </p:spPr>
        <p:txBody>
          <a:bodyPr/>
          <a:lstStyle>
            <a:lvl1pPr>
              <a:defRPr/>
            </a:lvl1pPr>
          </a:lstStyle>
          <a:p>
            <a:fld id="{59E052D9-EBAA-0E40-880A-D7F85CBC5DC7}" type="slidenum">
              <a:rPr lang="en-US" altLang="zh-CN"/>
              <a:pPr/>
              <a:t>‹#›</a:t>
            </a:fld>
            <a:endParaRPr lang="en-US" altLang="zh-CN">
              <a:solidFill>
                <a:schemeClr val="tx1"/>
              </a:solidFill>
            </a:endParaRPr>
          </a:p>
        </p:txBody>
      </p:sp>
    </p:spTree>
    <p:extLst>
      <p:ext uri="{BB962C8B-B14F-4D97-AF65-F5344CB8AC3E}">
        <p14:creationId xmlns:p14="http://schemas.microsoft.com/office/powerpoint/2010/main" val="263138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CE9BA9C6-5A1A-C948-BE04-02B548CAF24C}"/>
              </a:ext>
            </a:extLst>
          </p:cNvPr>
          <p:cNvSpPr>
            <a:spLocks noGrp="1" noChangeArrowheads="1"/>
          </p:cNvSpPr>
          <p:nvPr>
            <p:ph type="sldNum" idx="10"/>
          </p:nvPr>
        </p:nvSpPr>
        <p:spPr>
          <a:ln/>
        </p:spPr>
        <p:txBody>
          <a:bodyPr/>
          <a:lstStyle>
            <a:lvl1pPr>
              <a:defRPr/>
            </a:lvl1pPr>
          </a:lstStyle>
          <a:p>
            <a:fld id="{7B8F6A08-BD7B-F04C-942B-15720BE58F98}" type="slidenum">
              <a:rPr lang="en-US" altLang="zh-CN"/>
              <a:pPr/>
              <a:t>‹#›</a:t>
            </a:fld>
            <a:endParaRPr lang="en-US" altLang="zh-CN">
              <a:solidFill>
                <a:schemeClr val="tx1"/>
              </a:solidFill>
            </a:endParaRPr>
          </a:p>
        </p:txBody>
      </p:sp>
    </p:spTree>
    <p:extLst>
      <p:ext uri="{BB962C8B-B14F-4D97-AF65-F5344CB8AC3E}">
        <p14:creationId xmlns:p14="http://schemas.microsoft.com/office/powerpoint/2010/main" val="55487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833438"/>
            <a:ext cx="1944688" cy="5251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3438" y="833438"/>
            <a:ext cx="5681662"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364F740C-402D-6842-9F56-7ABB40060014}"/>
              </a:ext>
            </a:extLst>
          </p:cNvPr>
          <p:cNvSpPr>
            <a:spLocks noGrp="1" noChangeArrowheads="1"/>
          </p:cNvSpPr>
          <p:nvPr>
            <p:ph type="sldNum" idx="10"/>
          </p:nvPr>
        </p:nvSpPr>
        <p:spPr>
          <a:ln/>
        </p:spPr>
        <p:txBody>
          <a:bodyPr/>
          <a:lstStyle>
            <a:lvl1pPr>
              <a:defRPr/>
            </a:lvl1pPr>
          </a:lstStyle>
          <a:p>
            <a:fld id="{C30B5C0A-CBDD-2940-9182-D00C2FAFC3F7}" type="slidenum">
              <a:rPr lang="en-US" altLang="zh-CN"/>
              <a:pPr/>
              <a:t>‹#›</a:t>
            </a:fld>
            <a:endParaRPr lang="en-US" altLang="zh-CN">
              <a:solidFill>
                <a:schemeClr val="tx1"/>
              </a:solidFill>
            </a:endParaRPr>
          </a:p>
        </p:txBody>
      </p:sp>
    </p:spTree>
    <p:extLst>
      <p:ext uri="{BB962C8B-B14F-4D97-AF65-F5344CB8AC3E}">
        <p14:creationId xmlns:p14="http://schemas.microsoft.com/office/powerpoint/2010/main" val="3416352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3438" y="833438"/>
            <a:ext cx="7778750" cy="996950"/>
          </a:xfrm>
        </p:spPr>
        <p:txBody>
          <a:bodyPr/>
          <a:lstStyle/>
          <a:p>
            <a:r>
              <a:rPr lang="en-US"/>
              <a:t>Click to edit Master title style</a:t>
            </a:r>
            <a:endParaRPr lang="en-GB"/>
          </a:p>
        </p:txBody>
      </p:sp>
    </p:spTree>
    <p:extLst>
      <p:ext uri="{BB962C8B-B14F-4D97-AF65-F5344CB8AC3E}">
        <p14:creationId xmlns:p14="http://schemas.microsoft.com/office/powerpoint/2010/main" val="286157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788BB118-14F4-CD45-BDB1-0D5DB5797A16}"/>
              </a:ext>
            </a:extLst>
          </p:cNvPr>
          <p:cNvSpPr>
            <a:spLocks noGrp="1" noChangeArrowheads="1"/>
          </p:cNvSpPr>
          <p:nvPr>
            <p:ph type="sldNum" idx="10"/>
          </p:nvPr>
        </p:nvSpPr>
        <p:spPr>
          <a:ln/>
        </p:spPr>
        <p:txBody>
          <a:bodyPr/>
          <a:lstStyle>
            <a:lvl1pPr>
              <a:defRPr/>
            </a:lvl1pPr>
          </a:lstStyle>
          <a:p>
            <a:fld id="{8038331E-08B5-C342-8D7D-BE76A92A7C94}" type="slidenum">
              <a:rPr lang="en-US" altLang="zh-CN"/>
              <a:pPr/>
              <a:t>‹#›</a:t>
            </a:fld>
            <a:endParaRPr lang="en-US" altLang="zh-CN">
              <a:solidFill>
                <a:schemeClr val="tx1"/>
              </a:solidFill>
            </a:endParaRPr>
          </a:p>
        </p:txBody>
      </p:sp>
    </p:spTree>
    <p:extLst>
      <p:ext uri="{BB962C8B-B14F-4D97-AF65-F5344CB8AC3E}">
        <p14:creationId xmlns:p14="http://schemas.microsoft.com/office/powerpoint/2010/main" val="263926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1499F8FA-E033-0242-823F-F9FAB3EBB21D}"/>
              </a:ext>
            </a:extLst>
          </p:cNvPr>
          <p:cNvSpPr>
            <a:spLocks noGrp="1" noChangeArrowheads="1"/>
          </p:cNvSpPr>
          <p:nvPr>
            <p:ph type="sldNum" idx="10"/>
          </p:nvPr>
        </p:nvSpPr>
        <p:spPr>
          <a:ln/>
        </p:spPr>
        <p:txBody>
          <a:bodyPr/>
          <a:lstStyle>
            <a:lvl1pPr>
              <a:defRPr/>
            </a:lvl1pPr>
          </a:lstStyle>
          <a:p>
            <a:fld id="{26496F4F-383D-7249-8101-C6F1917B84AB}" type="slidenum">
              <a:rPr lang="en-US" altLang="zh-CN"/>
              <a:pPr/>
              <a:t>‹#›</a:t>
            </a:fld>
            <a:endParaRPr lang="en-US" altLang="zh-CN">
              <a:solidFill>
                <a:schemeClr val="tx1"/>
              </a:solidFill>
            </a:endParaRPr>
          </a:p>
        </p:txBody>
      </p:sp>
    </p:spTree>
    <p:extLst>
      <p:ext uri="{BB962C8B-B14F-4D97-AF65-F5344CB8AC3E}">
        <p14:creationId xmlns:p14="http://schemas.microsoft.com/office/powerpoint/2010/main" val="417930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2362200"/>
            <a:ext cx="3768725" cy="3722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9325" y="2362200"/>
            <a:ext cx="3770313" cy="3722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a:extLst>
              <a:ext uri="{FF2B5EF4-FFF2-40B4-BE49-F238E27FC236}">
                <a16:creationId xmlns:a16="http://schemas.microsoft.com/office/drawing/2014/main" id="{ECD56BB9-1024-7744-8F4E-B92ED28B1F44}"/>
              </a:ext>
            </a:extLst>
          </p:cNvPr>
          <p:cNvSpPr>
            <a:spLocks noGrp="1" noChangeArrowheads="1"/>
          </p:cNvSpPr>
          <p:nvPr>
            <p:ph type="sldNum" idx="10"/>
          </p:nvPr>
        </p:nvSpPr>
        <p:spPr>
          <a:ln/>
        </p:spPr>
        <p:txBody>
          <a:bodyPr/>
          <a:lstStyle>
            <a:lvl1pPr>
              <a:defRPr/>
            </a:lvl1pPr>
          </a:lstStyle>
          <a:p>
            <a:fld id="{10DD3D5D-A1F5-B84A-9FBC-F1CA9C6AAC03}" type="slidenum">
              <a:rPr lang="en-US" altLang="zh-CN"/>
              <a:pPr/>
              <a:t>‹#›</a:t>
            </a:fld>
            <a:endParaRPr lang="en-US" altLang="zh-CN">
              <a:solidFill>
                <a:schemeClr val="tx1"/>
              </a:solidFill>
            </a:endParaRPr>
          </a:p>
        </p:txBody>
      </p:sp>
    </p:spTree>
    <p:extLst>
      <p:ext uri="{BB962C8B-B14F-4D97-AF65-F5344CB8AC3E}">
        <p14:creationId xmlns:p14="http://schemas.microsoft.com/office/powerpoint/2010/main" val="1491224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a:extLst>
              <a:ext uri="{FF2B5EF4-FFF2-40B4-BE49-F238E27FC236}">
                <a16:creationId xmlns:a16="http://schemas.microsoft.com/office/drawing/2014/main" id="{62FAED46-C69E-7F4D-B807-9A7F8B1849CA}"/>
              </a:ext>
            </a:extLst>
          </p:cNvPr>
          <p:cNvSpPr>
            <a:spLocks noGrp="1" noChangeArrowheads="1"/>
          </p:cNvSpPr>
          <p:nvPr>
            <p:ph type="sldNum" idx="10"/>
          </p:nvPr>
        </p:nvSpPr>
        <p:spPr>
          <a:ln/>
        </p:spPr>
        <p:txBody>
          <a:bodyPr/>
          <a:lstStyle>
            <a:lvl1pPr>
              <a:defRPr/>
            </a:lvl1pPr>
          </a:lstStyle>
          <a:p>
            <a:fld id="{18192EC0-9F32-0748-8987-1125BFAF5E31}" type="slidenum">
              <a:rPr lang="en-US" altLang="zh-CN"/>
              <a:pPr/>
              <a:t>‹#›</a:t>
            </a:fld>
            <a:endParaRPr lang="en-US" altLang="zh-CN">
              <a:solidFill>
                <a:schemeClr val="tx1"/>
              </a:solidFill>
            </a:endParaRPr>
          </a:p>
        </p:txBody>
      </p:sp>
    </p:spTree>
    <p:extLst>
      <p:ext uri="{BB962C8B-B14F-4D97-AF65-F5344CB8AC3E}">
        <p14:creationId xmlns:p14="http://schemas.microsoft.com/office/powerpoint/2010/main" val="13119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a:extLst>
              <a:ext uri="{FF2B5EF4-FFF2-40B4-BE49-F238E27FC236}">
                <a16:creationId xmlns:a16="http://schemas.microsoft.com/office/drawing/2014/main" id="{27D97579-465E-334A-89A4-DD3F26018E22}"/>
              </a:ext>
            </a:extLst>
          </p:cNvPr>
          <p:cNvSpPr>
            <a:spLocks noGrp="1" noChangeArrowheads="1"/>
          </p:cNvSpPr>
          <p:nvPr>
            <p:ph type="sldNum" idx="10"/>
          </p:nvPr>
        </p:nvSpPr>
        <p:spPr>
          <a:ln/>
        </p:spPr>
        <p:txBody>
          <a:bodyPr/>
          <a:lstStyle>
            <a:lvl1pPr>
              <a:defRPr/>
            </a:lvl1pPr>
          </a:lstStyle>
          <a:p>
            <a:fld id="{E2586206-CD9E-6D41-B865-96AFB5B01BB4}" type="slidenum">
              <a:rPr lang="en-US" altLang="zh-CN"/>
              <a:pPr/>
              <a:t>‹#›</a:t>
            </a:fld>
            <a:endParaRPr lang="en-US" altLang="zh-CN">
              <a:solidFill>
                <a:schemeClr val="tx1"/>
              </a:solidFill>
            </a:endParaRPr>
          </a:p>
        </p:txBody>
      </p:sp>
    </p:spTree>
    <p:extLst>
      <p:ext uri="{BB962C8B-B14F-4D97-AF65-F5344CB8AC3E}">
        <p14:creationId xmlns:p14="http://schemas.microsoft.com/office/powerpoint/2010/main" val="292282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A9A200D-D6CE-6141-B21A-50E193C7C954}"/>
              </a:ext>
            </a:extLst>
          </p:cNvPr>
          <p:cNvSpPr>
            <a:spLocks noGrp="1" noChangeArrowheads="1"/>
          </p:cNvSpPr>
          <p:nvPr>
            <p:ph type="sldNum" idx="10"/>
          </p:nvPr>
        </p:nvSpPr>
        <p:spPr>
          <a:ln/>
        </p:spPr>
        <p:txBody>
          <a:bodyPr/>
          <a:lstStyle>
            <a:lvl1pPr>
              <a:defRPr/>
            </a:lvl1pPr>
          </a:lstStyle>
          <a:p>
            <a:fld id="{F972F946-C5C1-EB4A-A5AD-173FC6A56D75}" type="slidenum">
              <a:rPr lang="en-US" altLang="zh-CN"/>
              <a:pPr/>
              <a:t>‹#›</a:t>
            </a:fld>
            <a:endParaRPr lang="en-US" altLang="zh-CN">
              <a:solidFill>
                <a:schemeClr val="tx1"/>
              </a:solidFill>
            </a:endParaRPr>
          </a:p>
        </p:txBody>
      </p:sp>
    </p:spTree>
    <p:extLst>
      <p:ext uri="{BB962C8B-B14F-4D97-AF65-F5344CB8AC3E}">
        <p14:creationId xmlns:p14="http://schemas.microsoft.com/office/powerpoint/2010/main" val="64939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C348CE85-F4EA-7547-B2C1-65FD7293BA64}"/>
              </a:ext>
            </a:extLst>
          </p:cNvPr>
          <p:cNvSpPr>
            <a:spLocks noGrp="1" noChangeArrowheads="1"/>
          </p:cNvSpPr>
          <p:nvPr>
            <p:ph type="sldNum" idx="10"/>
          </p:nvPr>
        </p:nvSpPr>
        <p:spPr>
          <a:ln/>
        </p:spPr>
        <p:txBody>
          <a:bodyPr/>
          <a:lstStyle>
            <a:lvl1pPr>
              <a:defRPr/>
            </a:lvl1pPr>
          </a:lstStyle>
          <a:p>
            <a:fld id="{B6FF1D4A-9C24-3449-BF54-E511485078C3}" type="slidenum">
              <a:rPr lang="en-US" altLang="zh-CN"/>
              <a:pPr/>
              <a:t>‹#›</a:t>
            </a:fld>
            <a:endParaRPr lang="en-US" altLang="zh-CN">
              <a:solidFill>
                <a:schemeClr val="tx1"/>
              </a:solidFill>
            </a:endParaRPr>
          </a:p>
        </p:txBody>
      </p:sp>
    </p:spTree>
    <p:extLst>
      <p:ext uri="{BB962C8B-B14F-4D97-AF65-F5344CB8AC3E}">
        <p14:creationId xmlns:p14="http://schemas.microsoft.com/office/powerpoint/2010/main" val="319315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sym typeface="宋体" charset="-12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EB7BEF36-69CF-FA45-9BD2-1FBF286A38B5}"/>
              </a:ext>
            </a:extLst>
          </p:cNvPr>
          <p:cNvSpPr>
            <a:spLocks noGrp="1" noChangeArrowheads="1"/>
          </p:cNvSpPr>
          <p:nvPr>
            <p:ph type="sldNum" idx="10"/>
          </p:nvPr>
        </p:nvSpPr>
        <p:spPr>
          <a:ln/>
        </p:spPr>
        <p:txBody>
          <a:bodyPr/>
          <a:lstStyle>
            <a:lvl1pPr>
              <a:defRPr/>
            </a:lvl1pPr>
          </a:lstStyle>
          <a:p>
            <a:fld id="{7AA0948C-48D1-E940-9C44-325DDE5EF8E2}" type="slidenum">
              <a:rPr lang="en-US" altLang="zh-CN"/>
              <a:pPr/>
              <a:t>‹#›</a:t>
            </a:fld>
            <a:endParaRPr lang="en-US" altLang="zh-CN">
              <a:solidFill>
                <a:schemeClr val="tx1"/>
              </a:solidFill>
            </a:endParaRPr>
          </a:p>
        </p:txBody>
      </p:sp>
    </p:spTree>
    <p:extLst>
      <p:ext uri="{BB962C8B-B14F-4D97-AF65-F5344CB8AC3E}">
        <p14:creationId xmlns:p14="http://schemas.microsoft.com/office/powerpoint/2010/main" val="1349583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DEE8F3"/>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AC73DFE5-7114-8B41-A1DD-443B3961D174}"/>
              </a:ext>
            </a:extLst>
          </p:cNvPr>
          <p:cNvSpPr>
            <a:spLocks noGrp="1" noChangeArrowheads="1"/>
          </p:cNvSpPr>
          <p:nvPr>
            <p:ph type="title" idx="4294967295"/>
          </p:nvPr>
        </p:nvSpPr>
        <p:spPr bwMode="auto">
          <a:xfrm>
            <a:off x="833438" y="833438"/>
            <a:ext cx="77787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0000" tIns="46800" rIns="90000" bIns="46800" numCol="1" anchor="b" anchorCtr="0" compatLnSpc="1">
            <a:prstTxWarp prst="textNoShape">
              <a:avLst/>
            </a:prstTxWarp>
          </a:bodyPr>
          <a:lstStyle/>
          <a:p>
            <a:pPr lvl="0"/>
            <a:r>
              <a:rPr lang="en-US" altLang="zh-CN">
                <a:sym typeface="宋体" panose="02010600030101010101" pitchFamily="2" charset="-122"/>
              </a:rPr>
              <a:t>Click to edit the title text format</a:t>
            </a:r>
          </a:p>
        </p:txBody>
      </p:sp>
      <p:sp>
        <p:nvSpPr>
          <p:cNvPr id="1027" name="Rectangle 2">
            <a:extLst>
              <a:ext uri="{FF2B5EF4-FFF2-40B4-BE49-F238E27FC236}">
                <a16:creationId xmlns:a16="http://schemas.microsoft.com/office/drawing/2014/main" id="{A763F07C-2B5B-904B-9D90-3227459E430C}"/>
              </a:ext>
            </a:extLst>
          </p:cNvPr>
          <p:cNvSpPr>
            <a:spLocks noGrp="1" noChangeArrowheads="1"/>
          </p:cNvSpPr>
          <p:nvPr>
            <p:ph type="body" idx="1"/>
          </p:nvPr>
        </p:nvSpPr>
        <p:spPr bwMode="auto">
          <a:xfrm>
            <a:off x="838200" y="2362200"/>
            <a:ext cx="7691438"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0000" tIns="46800" rIns="90000" bIns="46800" numCol="1" anchor="t" anchorCtr="0" compatLnSpc="1">
            <a:prstTxWarp prst="textNoShape">
              <a:avLst/>
            </a:prstTxWarp>
          </a:bodyPr>
          <a:lstStyle/>
          <a:p>
            <a:pPr lvl="0"/>
            <a:r>
              <a:rPr lang="en-US" altLang="zh-CN">
                <a:sym typeface="宋体" panose="02010600030101010101" pitchFamily="2" charset="-122"/>
              </a:rPr>
              <a:t>Click to edit the outline text format</a:t>
            </a:r>
          </a:p>
          <a:p>
            <a:pPr lvl="1"/>
            <a:r>
              <a:rPr lang="en-US" altLang="zh-CN">
                <a:sym typeface="宋体" panose="02010600030101010101" pitchFamily="2" charset="-122"/>
              </a:rPr>
              <a:t>Second Outline Level</a:t>
            </a:r>
          </a:p>
          <a:p>
            <a:pPr lvl="2"/>
            <a:r>
              <a:rPr lang="en-US" altLang="zh-CN">
                <a:sym typeface="宋体" panose="02010600030101010101" pitchFamily="2" charset="-122"/>
              </a:rPr>
              <a:t>Third Outline Level</a:t>
            </a:r>
          </a:p>
          <a:p>
            <a:pPr lvl="3"/>
            <a:r>
              <a:rPr lang="en-US" altLang="zh-CN">
                <a:sym typeface="宋体" panose="02010600030101010101" pitchFamily="2" charset="-122"/>
              </a:rPr>
              <a:t>Fourth Outline Level</a:t>
            </a:r>
          </a:p>
          <a:p>
            <a:pPr lvl="4"/>
            <a:r>
              <a:rPr lang="en-US" altLang="zh-CN">
                <a:sym typeface="宋体" panose="02010600030101010101" pitchFamily="2" charset="-122"/>
              </a:rPr>
              <a:t>Fifth Outline Level</a:t>
            </a:r>
          </a:p>
          <a:p>
            <a:pPr lvl="4"/>
            <a:r>
              <a:rPr lang="en-US" altLang="zh-CN">
                <a:sym typeface="宋体" panose="02010600030101010101" pitchFamily="2" charset="-122"/>
              </a:rPr>
              <a:t>Sixth Outline Level</a:t>
            </a:r>
          </a:p>
          <a:p>
            <a:pPr lvl="4"/>
            <a:r>
              <a:rPr lang="en-US" altLang="zh-CN">
                <a:sym typeface="宋体" panose="02010600030101010101" pitchFamily="2" charset="-122"/>
              </a:rPr>
              <a:t>Seventh Outline Level</a:t>
            </a:r>
          </a:p>
          <a:p>
            <a:pPr lvl="4"/>
            <a:r>
              <a:rPr lang="en-US" altLang="zh-CN">
                <a:sym typeface="宋体" panose="02010600030101010101" pitchFamily="2" charset="-122"/>
              </a:rPr>
              <a:t>Eighth Outline Level</a:t>
            </a:r>
          </a:p>
          <a:p>
            <a:pPr lvl="4"/>
            <a:r>
              <a:rPr lang="en-US" altLang="zh-CN">
                <a:sym typeface="宋体" panose="02010600030101010101" pitchFamily="2" charset="-122"/>
              </a:rPr>
              <a:t>Ninth Outline Level</a:t>
            </a:r>
          </a:p>
        </p:txBody>
      </p:sp>
      <p:sp>
        <p:nvSpPr>
          <p:cNvPr id="1028" name="Text Box 3">
            <a:extLst>
              <a:ext uri="{FF2B5EF4-FFF2-40B4-BE49-F238E27FC236}">
                <a16:creationId xmlns:a16="http://schemas.microsoft.com/office/drawing/2014/main" id="{917DC118-CA0A-DA42-A4F2-5E545861613D}"/>
              </a:ext>
            </a:extLst>
          </p:cNvPr>
          <p:cNvSpPr>
            <a:spLocks noChangeArrowheads="1"/>
          </p:cNvSpPr>
          <p:nvPr/>
        </p:nvSpPr>
        <p:spPr bwMode="auto">
          <a:xfrm>
            <a:off x="2438400" y="6248400"/>
            <a:ext cx="21304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buFont typeface="Times New Roman" panose="02020603050405020304" pitchFamily="18" charset="0"/>
              <a:buNone/>
              <a:defRPr/>
            </a:pPr>
            <a:endParaRPr lang="en-US" altLang="en-US">
              <a:solidFill>
                <a:srgbClr val="000000"/>
              </a:solidFill>
              <a:sym typeface="Times New Roman" panose="02020603050405020304" pitchFamily="18" charset="0"/>
            </a:endParaRPr>
          </a:p>
        </p:txBody>
      </p:sp>
      <p:sp>
        <p:nvSpPr>
          <p:cNvPr id="1029" name="Text Box 4">
            <a:extLst>
              <a:ext uri="{FF2B5EF4-FFF2-40B4-BE49-F238E27FC236}">
                <a16:creationId xmlns:a16="http://schemas.microsoft.com/office/drawing/2014/main" id="{B4F4E432-8864-7C41-B8D6-F2AF5EFCF8A7}"/>
              </a:ext>
            </a:extLst>
          </p:cNvPr>
          <p:cNvSpPr>
            <a:spLocks noChangeArrowheads="1"/>
          </p:cNvSpPr>
          <p:nvPr/>
        </p:nvSpPr>
        <p:spPr bwMode="auto">
          <a:xfrm>
            <a:off x="5791200" y="6248400"/>
            <a:ext cx="28971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buFont typeface="Times New Roman" panose="02020603050405020304" pitchFamily="18" charset="0"/>
              <a:buNone/>
              <a:defRPr/>
            </a:pPr>
            <a:endParaRPr lang="en-US" altLang="en-US">
              <a:solidFill>
                <a:srgbClr val="000000"/>
              </a:solidFill>
              <a:sym typeface="Times New Roman" panose="02020603050405020304" pitchFamily="18" charset="0"/>
            </a:endParaRPr>
          </a:p>
        </p:txBody>
      </p:sp>
      <p:sp>
        <p:nvSpPr>
          <p:cNvPr id="1030" name="Rectangle 5">
            <a:extLst>
              <a:ext uri="{FF2B5EF4-FFF2-40B4-BE49-F238E27FC236}">
                <a16:creationId xmlns:a16="http://schemas.microsoft.com/office/drawing/2014/main" id="{F54484E6-72E1-DB4F-B319-89EE1BE7BC22}"/>
              </a:ext>
            </a:extLst>
          </p:cNvPr>
          <p:cNvSpPr>
            <a:spLocks noGrp="1" noChangeArrowheads="1"/>
          </p:cNvSpPr>
          <p:nvPr>
            <p:ph type="sldNum" idx="4294967295"/>
          </p:nvPr>
        </p:nvSpPr>
        <p:spPr bwMode="auto">
          <a:xfrm>
            <a:off x="84138" y="6242050"/>
            <a:ext cx="5857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90000" tIns="46800" rIns="90000" bIns="46800" numCol="1" anchor="b" anchorCtr="1" compatLnSpc="1">
            <a:prstTxWarp prst="textNoShape">
              <a:avLst/>
            </a:prstTxWarp>
          </a:bodyPr>
          <a:lstStyle>
            <a:lvl1pPr>
              <a:buFont typeface="Arial" panose="020B0604020202020204" pitchFamily="34" charset="0"/>
              <a:buNone/>
              <a:defRPr>
                <a:solidFill>
                  <a:srgbClr val="000000"/>
                </a:solidFill>
                <a:sym typeface="Lucida Sans Unicode" panose="020B0602030504020204" pitchFamily="34" charset="0"/>
              </a:defRPr>
            </a:lvl1pPr>
          </a:lstStyle>
          <a:p>
            <a:fld id="{65753656-7689-A040-A1D9-E11662BABF96}" type="slidenum">
              <a:rPr lang="en-US" altLang="zh-CN"/>
              <a:pPr/>
              <a:t>‹#›</a:t>
            </a:fld>
            <a:endParaRPr lang="en-US" altLang="zh-CN">
              <a:solidFill>
                <a:schemeClr val="tx1"/>
              </a:solidFill>
            </a:endParaRPr>
          </a:p>
        </p:txBody>
      </p:sp>
      <p:sp>
        <p:nvSpPr>
          <p:cNvPr id="1033" name="Text Box 8">
            <a:extLst>
              <a:ext uri="{FF2B5EF4-FFF2-40B4-BE49-F238E27FC236}">
                <a16:creationId xmlns:a16="http://schemas.microsoft.com/office/drawing/2014/main" id="{D7468EC6-33D5-8842-B8C0-C4BDE1D348CC}"/>
              </a:ext>
            </a:extLst>
          </p:cNvPr>
          <p:cNvSpPr>
            <a:spLocks noChangeArrowheads="1"/>
          </p:cNvSpPr>
          <p:nvPr/>
        </p:nvSpPr>
        <p:spPr bwMode="auto">
          <a:xfrm>
            <a:off x="1835150" y="1989138"/>
            <a:ext cx="5761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buFont typeface="Times New Roman" panose="02020603050405020304" pitchFamily="18" charset="0"/>
              <a:buNone/>
              <a:defRPr/>
            </a:pPr>
            <a:endParaRPr lang="en-US" altLang="en-US">
              <a:solidFill>
                <a:srgbClr val="000000"/>
              </a:solidFill>
              <a:sym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xStyles>
    <p:titleStyle>
      <a:lvl1pPr marL="449263" indent="-449263" algn="l" rtl="0" eaLnBrk="0" fontAlgn="base" hangingPunct="0">
        <a:lnSpc>
          <a:spcPct val="90000"/>
        </a:lnSpc>
        <a:spcBef>
          <a:spcPct val="0"/>
        </a:spcBef>
        <a:spcAft>
          <a:spcPct val="0"/>
        </a:spcAft>
        <a:buSzPct val="100000"/>
        <a:buFont typeface="Times New Roman" panose="02020603050405020304" pitchFamily="18" charset="0"/>
        <a:defRPr sz="3600" b="1">
          <a:solidFill>
            <a:srgbClr val="003366"/>
          </a:solidFill>
          <a:latin typeface="+mj-lt"/>
          <a:ea typeface="+mj-ea"/>
          <a:cs typeface="+mj-cs"/>
          <a:sym typeface="宋体" panose="02010600030101010101" pitchFamily="2" charset="-122"/>
        </a:defRPr>
      </a:lvl1pPr>
      <a:lvl2pPr marL="449263" indent="-449263" algn="l" rtl="0" eaLnBrk="0" fontAlgn="base" hangingPunct="0">
        <a:lnSpc>
          <a:spcPct val="90000"/>
        </a:lnSpc>
        <a:spcBef>
          <a:spcPct val="0"/>
        </a:spcBef>
        <a:spcAft>
          <a:spcPct val="0"/>
        </a:spcAft>
        <a:buSzPct val="100000"/>
        <a:buFont typeface="Times New Roman" panose="02020603050405020304" pitchFamily="18" charset="0"/>
        <a:defRPr sz="3600" b="1">
          <a:solidFill>
            <a:srgbClr val="003366"/>
          </a:solidFill>
          <a:latin typeface="Arial" pitchFamily="34" charset="0"/>
          <a:ea typeface="宋体" charset="-122"/>
          <a:sym typeface="宋体" panose="02010600030101010101" pitchFamily="2" charset="-122"/>
        </a:defRPr>
      </a:lvl2pPr>
      <a:lvl3pPr marL="449263" indent="-449263" algn="l" rtl="0" eaLnBrk="0" fontAlgn="base" hangingPunct="0">
        <a:lnSpc>
          <a:spcPct val="90000"/>
        </a:lnSpc>
        <a:spcBef>
          <a:spcPct val="0"/>
        </a:spcBef>
        <a:spcAft>
          <a:spcPct val="0"/>
        </a:spcAft>
        <a:buSzPct val="100000"/>
        <a:buFont typeface="Times New Roman" panose="02020603050405020304" pitchFamily="18" charset="0"/>
        <a:defRPr sz="3600" b="1">
          <a:solidFill>
            <a:srgbClr val="003366"/>
          </a:solidFill>
          <a:latin typeface="Arial" pitchFamily="34" charset="0"/>
          <a:ea typeface="宋体" charset="-122"/>
          <a:sym typeface="宋体" panose="02010600030101010101" pitchFamily="2" charset="-122"/>
        </a:defRPr>
      </a:lvl3pPr>
      <a:lvl4pPr marL="449263" indent="-449263" algn="l" rtl="0" eaLnBrk="0" fontAlgn="base" hangingPunct="0">
        <a:lnSpc>
          <a:spcPct val="90000"/>
        </a:lnSpc>
        <a:spcBef>
          <a:spcPct val="0"/>
        </a:spcBef>
        <a:spcAft>
          <a:spcPct val="0"/>
        </a:spcAft>
        <a:buSzPct val="100000"/>
        <a:buFont typeface="Times New Roman" panose="02020603050405020304" pitchFamily="18" charset="0"/>
        <a:defRPr sz="3600" b="1">
          <a:solidFill>
            <a:srgbClr val="003366"/>
          </a:solidFill>
          <a:latin typeface="Arial" pitchFamily="34" charset="0"/>
          <a:ea typeface="宋体" charset="-122"/>
          <a:sym typeface="宋体" panose="02010600030101010101" pitchFamily="2" charset="-122"/>
        </a:defRPr>
      </a:lvl4pPr>
      <a:lvl5pPr marL="449263" indent="-449263" algn="l" rtl="0" eaLnBrk="0" fontAlgn="base" hangingPunct="0">
        <a:lnSpc>
          <a:spcPct val="90000"/>
        </a:lnSpc>
        <a:spcBef>
          <a:spcPct val="0"/>
        </a:spcBef>
        <a:spcAft>
          <a:spcPct val="0"/>
        </a:spcAft>
        <a:buSzPct val="100000"/>
        <a:buFont typeface="Times New Roman" panose="02020603050405020304" pitchFamily="18" charset="0"/>
        <a:defRPr sz="3600" b="1">
          <a:solidFill>
            <a:srgbClr val="003366"/>
          </a:solidFill>
          <a:latin typeface="Arial" pitchFamily="34" charset="0"/>
          <a:ea typeface="宋体" charset="-122"/>
          <a:sym typeface="宋体" panose="02010600030101010101" pitchFamily="2" charset="-122"/>
        </a:defRPr>
      </a:lvl5pPr>
      <a:lvl6pPr marL="906463" indent="-449263" algn="l" rtl="0" eaLnBrk="0" fontAlgn="base" hangingPunct="0">
        <a:lnSpc>
          <a:spcPct val="90000"/>
        </a:lnSpc>
        <a:spcBef>
          <a:spcPct val="0"/>
        </a:spcBef>
        <a:spcAft>
          <a:spcPct val="0"/>
        </a:spcAft>
        <a:buSzPct val="100000"/>
        <a:buFont typeface="Times New Roman" pitchFamily="18" charset="0"/>
        <a:defRPr sz="3600" b="1">
          <a:solidFill>
            <a:srgbClr val="003366"/>
          </a:solidFill>
          <a:latin typeface="Arial" pitchFamily="34" charset="0"/>
          <a:ea typeface="宋体" charset="-122"/>
          <a:sym typeface="宋体" charset="-122"/>
        </a:defRPr>
      </a:lvl6pPr>
      <a:lvl7pPr marL="1363663" indent="-449263" algn="l" rtl="0" eaLnBrk="0" fontAlgn="base" hangingPunct="0">
        <a:lnSpc>
          <a:spcPct val="90000"/>
        </a:lnSpc>
        <a:spcBef>
          <a:spcPct val="0"/>
        </a:spcBef>
        <a:spcAft>
          <a:spcPct val="0"/>
        </a:spcAft>
        <a:buSzPct val="100000"/>
        <a:buFont typeface="Times New Roman" pitchFamily="18" charset="0"/>
        <a:defRPr sz="3600" b="1">
          <a:solidFill>
            <a:srgbClr val="003366"/>
          </a:solidFill>
          <a:latin typeface="Arial" pitchFamily="34" charset="0"/>
          <a:ea typeface="宋体" charset="-122"/>
          <a:sym typeface="宋体" charset="-122"/>
        </a:defRPr>
      </a:lvl7pPr>
      <a:lvl8pPr marL="1820863" indent="-449263" algn="l" rtl="0" eaLnBrk="0" fontAlgn="base" hangingPunct="0">
        <a:lnSpc>
          <a:spcPct val="90000"/>
        </a:lnSpc>
        <a:spcBef>
          <a:spcPct val="0"/>
        </a:spcBef>
        <a:spcAft>
          <a:spcPct val="0"/>
        </a:spcAft>
        <a:buSzPct val="100000"/>
        <a:buFont typeface="Times New Roman" pitchFamily="18" charset="0"/>
        <a:defRPr sz="3600" b="1">
          <a:solidFill>
            <a:srgbClr val="003366"/>
          </a:solidFill>
          <a:latin typeface="Arial" pitchFamily="34" charset="0"/>
          <a:ea typeface="宋体" charset="-122"/>
          <a:sym typeface="宋体" charset="-122"/>
        </a:defRPr>
      </a:lvl8pPr>
      <a:lvl9pPr marL="2278063" indent="-449263" algn="l" rtl="0" eaLnBrk="0" fontAlgn="base" hangingPunct="0">
        <a:lnSpc>
          <a:spcPct val="90000"/>
        </a:lnSpc>
        <a:spcBef>
          <a:spcPct val="0"/>
        </a:spcBef>
        <a:spcAft>
          <a:spcPct val="0"/>
        </a:spcAft>
        <a:buSzPct val="100000"/>
        <a:buFont typeface="Times New Roman" pitchFamily="18" charset="0"/>
        <a:defRPr sz="3600" b="1">
          <a:solidFill>
            <a:srgbClr val="003366"/>
          </a:solidFill>
          <a:latin typeface="Arial" pitchFamily="34" charset="0"/>
          <a:ea typeface="宋体" charset="-122"/>
          <a:sym typeface="宋体" charset="-122"/>
        </a:defRPr>
      </a:lvl9pPr>
    </p:titleStyle>
    <p:bodyStyle>
      <a:lvl1pPr marL="342900" indent="-342900" algn="l" defTabSz="449263" rtl="0" eaLnBrk="0" fontAlgn="base" hangingPunct="0">
        <a:spcBef>
          <a:spcPts val="700"/>
        </a:spcBef>
        <a:spcAft>
          <a:spcPct val="0"/>
        </a:spcAft>
        <a:buSzPct val="100000"/>
        <a:buFont typeface="Times New Roman" panose="02020603050405020304" pitchFamily="18" charset="0"/>
        <a:buChar char="•"/>
        <a:defRPr sz="2800">
          <a:solidFill>
            <a:srgbClr val="003366"/>
          </a:solidFill>
          <a:latin typeface="+mn-lt"/>
          <a:ea typeface="+mn-ea"/>
          <a:cs typeface="+mn-cs"/>
          <a:sym typeface="宋体" panose="02010600030101010101" pitchFamily="2" charset="-122"/>
        </a:defRPr>
      </a:lvl1pPr>
      <a:lvl2pPr marL="742950" indent="-285750" algn="l" defTabSz="449263" rtl="0" eaLnBrk="0" fontAlgn="base" hangingPunct="0">
        <a:spcBef>
          <a:spcPts val="600"/>
        </a:spcBef>
        <a:spcAft>
          <a:spcPct val="0"/>
        </a:spcAft>
        <a:buSzPct val="100000"/>
        <a:buFont typeface="Times New Roman" panose="02020603050405020304" pitchFamily="18" charset="0"/>
        <a:buChar char="–"/>
        <a:defRPr sz="2400">
          <a:solidFill>
            <a:srgbClr val="003366"/>
          </a:solidFill>
          <a:latin typeface="+mn-lt"/>
          <a:ea typeface="+mn-ea"/>
          <a:sym typeface="宋体" panose="02010600030101010101" pitchFamily="2" charset="-122"/>
        </a:defRPr>
      </a:lvl2pPr>
      <a:lvl3pPr marL="1143000" indent="-228600" algn="l" defTabSz="449263" rtl="0" eaLnBrk="0" fontAlgn="base" hangingPunct="0">
        <a:spcBef>
          <a:spcPts val="500"/>
        </a:spcBef>
        <a:spcAft>
          <a:spcPct val="0"/>
        </a:spcAft>
        <a:buSzPct val="100000"/>
        <a:buFont typeface="Times New Roman" panose="02020603050405020304" pitchFamily="18" charset="0"/>
        <a:buChar char="•"/>
        <a:defRPr sz="2000">
          <a:solidFill>
            <a:srgbClr val="003366"/>
          </a:solidFill>
          <a:latin typeface="+mn-lt"/>
          <a:ea typeface="+mn-ea"/>
          <a:sym typeface="宋体" panose="02010600030101010101" pitchFamily="2" charset="-122"/>
        </a:defRPr>
      </a:lvl3pPr>
      <a:lvl4pPr marL="1600200" indent="-228600" algn="l" defTabSz="449263" rtl="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mn-lt"/>
          <a:ea typeface="+mn-ea"/>
          <a:sym typeface="宋体" panose="02010600030101010101" pitchFamily="2" charset="-122"/>
        </a:defRPr>
      </a:lvl4pPr>
      <a:lvl5pPr marL="2057400" indent="-228600" algn="l" defTabSz="449263" rtl="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mn-lt"/>
          <a:ea typeface="+mn-ea"/>
          <a:sym typeface="宋体" panose="02010600030101010101" pitchFamily="2" charset="-122"/>
        </a:defRPr>
      </a:lvl5pPr>
      <a:lvl6pPr marL="2514600" indent="-228600" algn="l" defTabSz="449263" rtl="0" eaLnBrk="0" fontAlgn="base" hangingPunct="0">
        <a:spcBef>
          <a:spcPts val="450"/>
        </a:spcBef>
        <a:spcAft>
          <a:spcPct val="0"/>
        </a:spcAft>
        <a:buSzPct val="100000"/>
        <a:buFont typeface="Times New Roman" pitchFamily="18" charset="0"/>
        <a:buChar char="»"/>
        <a:defRPr sz="2000">
          <a:solidFill>
            <a:srgbClr val="003366"/>
          </a:solidFill>
          <a:latin typeface="+mn-lt"/>
          <a:ea typeface="+mn-ea"/>
          <a:sym typeface="宋体" charset="-122"/>
        </a:defRPr>
      </a:lvl6pPr>
      <a:lvl7pPr marL="2971800" indent="-228600" algn="l" defTabSz="449263" rtl="0" eaLnBrk="0" fontAlgn="base" hangingPunct="0">
        <a:spcBef>
          <a:spcPts val="450"/>
        </a:spcBef>
        <a:spcAft>
          <a:spcPct val="0"/>
        </a:spcAft>
        <a:buSzPct val="100000"/>
        <a:buFont typeface="Times New Roman" pitchFamily="18" charset="0"/>
        <a:buChar char="»"/>
        <a:defRPr sz="2000">
          <a:solidFill>
            <a:srgbClr val="003366"/>
          </a:solidFill>
          <a:latin typeface="+mn-lt"/>
          <a:ea typeface="+mn-ea"/>
          <a:sym typeface="宋体" charset="-122"/>
        </a:defRPr>
      </a:lvl7pPr>
      <a:lvl8pPr marL="3429000" indent="-228600" algn="l" defTabSz="449263" rtl="0" eaLnBrk="0" fontAlgn="base" hangingPunct="0">
        <a:spcBef>
          <a:spcPts val="450"/>
        </a:spcBef>
        <a:spcAft>
          <a:spcPct val="0"/>
        </a:spcAft>
        <a:buSzPct val="100000"/>
        <a:buFont typeface="Times New Roman" pitchFamily="18" charset="0"/>
        <a:buChar char="»"/>
        <a:defRPr sz="2000">
          <a:solidFill>
            <a:srgbClr val="003366"/>
          </a:solidFill>
          <a:latin typeface="+mn-lt"/>
          <a:ea typeface="+mn-ea"/>
          <a:sym typeface="宋体" charset="-122"/>
        </a:defRPr>
      </a:lvl8pPr>
      <a:lvl9pPr marL="3886200" indent="-228600" algn="l" defTabSz="449263" rtl="0" eaLnBrk="0" fontAlgn="base" hangingPunct="0">
        <a:spcBef>
          <a:spcPts val="450"/>
        </a:spcBef>
        <a:spcAft>
          <a:spcPct val="0"/>
        </a:spcAft>
        <a:buSzPct val="100000"/>
        <a:buFont typeface="Times New Roman" pitchFamily="18" charset="0"/>
        <a:buChar char="»"/>
        <a:defRPr sz="2000">
          <a:solidFill>
            <a:srgbClr val="003366"/>
          </a:solidFill>
          <a:latin typeface="+mn-lt"/>
          <a:ea typeface="+mn-ea"/>
          <a:sym typeface="宋体"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D29A9DF1-160F-5142-994B-B2DC43E7481D}"/>
              </a:ext>
            </a:extLst>
          </p:cNvPr>
          <p:cNvSpPr>
            <a:spLocks noGrp="1" noChangeArrowheads="1"/>
          </p:cNvSpPr>
          <p:nvPr>
            <p:ph type="subTitle" idx="4294967295"/>
          </p:nvPr>
        </p:nvSpPr>
        <p:spPr>
          <a:xfrm>
            <a:off x="1116013" y="2852738"/>
            <a:ext cx="6656387" cy="278606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Wingdings 2" pitchFamily="2" charset="2"/>
              <a:buNone/>
            </a:pPr>
            <a:r>
              <a:rPr lang="en-US" altLang="zh-CN" dirty="0"/>
              <a:t>Mark Greenwood</a:t>
            </a:r>
          </a:p>
          <a:p>
            <a:pPr marL="0" indent="0" eaLnBrk="1" hangingPunct="1">
              <a:buFont typeface="Wingdings 2" pitchFamily="2" charset="2"/>
              <a:buNone/>
            </a:pPr>
            <a:r>
              <a:rPr lang="en-US" altLang="zh-CN" dirty="0"/>
              <a:t>greenwm1@hope.ac.uk</a:t>
            </a:r>
          </a:p>
          <a:p>
            <a:pPr marL="0" indent="0" eaLnBrk="1" hangingPunct="1">
              <a:buFont typeface="Wingdings 2" pitchFamily="2" charset="2"/>
              <a:buNone/>
            </a:pPr>
            <a:r>
              <a:rPr lang="en-US" altLang="zh-CN"/>
              <a:t>FML312</a:t>
            </a:r>
            <a:endParaRPr lang="en-US" altLang="zh-CN" dirty="0"/>
          </a:p>
          <a:p>
            <a:pPr marL="0" indent="0" eaLnBrk="1" hangingPunct="1">
              <a:buFont typeface="Wingdings 2" pitchFamily="2" charset="2"/>
              <a:buNone/>
            </a:pPr>
            <a:endParaRPr lang="en-US" altLang="zh-CN" dirty="0"/>
          </a:p>
          <a:p>
            <a:pPr marL="0" indent="0" eaLnBrk="1" hangingPunct="1">
              <a:buFont typeface="Wingdings 2" pitchFamily="2" charset="2"/>
              <a:buNone/>
            </a:pPr>
            <a:endParaRPr lang="en-US" altLang="zh-CN" dirty="0"/>
          </a:p>
        </p:txBody>
      </p:sp>
      <p:sp>
        <p:nvSpPr>
          <p:cNvPr id="4099" name="Title 4">
            <a:extLst>
              <a:ext uri="{FF2B5EF4-FFF2-40B4-BE49-F238E27FC236}">
                <a16:creationId xmlns:a16="http://schemas.microsoft.com/office/drawing/2014/main" id="{3906620E-4BA2-1F41-BC6D-3B229DB2026A}"/>
              </a:ext>
            </a:extLst>
          </p:cNvPr>
          <p:cNvSpPr>
            <a:spLocks noGrp="1" noChangeArrowheads="1"/>
          </p:cNvSpPr>
          <p:nvPr>
            <p:ph type="ctrTitle" idx="4294967295"/>
          </p:nvPr>
        </p:nvSpPr>
        <p:spPr>
          <a:xfrm>
            <a:off x="684213" y="836613"/>
            <a:ext cx="7772400" cy="1470025"/>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en-US" altLang="zh-CN"/>
              <a:t>Database Technology </a:t>
            </a:r>
            <a:br>
              <a:rPr lang="en-US" altLang="zh-CN"/>
            </a:br>
            <a:r>
              <a:rPr lang="en-US" altLang="zh-CN"/>
              <a:t>Conceptual Design II</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6C4BA24-73CA-AD4E-A26B-36AC560D2C4D}"/>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Scheduled Times</a:t>
            </a:r>
          </a:p>
        </p:txBody>
      </p:sp>
      <p:sp>
        <p:nvSpPr>
          <p:cNvPr id="13315" name="Content Placeholder 2">
            <a:extLst>
              <a:ext uri="{FF2B5EF4-FFF2-40B4-BE49-F238E27FC236}">
                <a16:creationId xmlns:a16="http://schemas.microsoft.com/office/drawing/2014/main" id="{D28EC9E8-52E3-5340-9A17-A34833E173AF}"/>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Try to resolve by removing non-essential detail</a:t>
            </a:r>
          </a:p>
          <a:p>
            <a:r>
              <a:rPr lang="en-US" altLang="zh-CN"/>
              <a:t>Remove essential detail dealt with</a:t>
            </a:r>
          </a:p>
          <a:p>
            <a:r>
              <a:rPr lang="en-US" altLang="zh-CN"/>
              <a:t>Try to remove any ambiguity </a:t>
            </a:r>
          </a:p>
          <a:p>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FACD71E-BF5A-6148-9BF6-F0358F3319AA}"/>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14339" name="Content Placeholder 2">
            <a:extLst>
              <a:ext uri="{FF2B5EF4-FFF2-40B4-BE49-F238E27FC236}">
                <a16:creationId xmlns:a16="http://schemas.microsoft.com/office/drawing/2014/main" id="{8A34F3E8-1AD1-7B49-A8FA-25E09D59A7D5}"/>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CCCCCC"/>
                </a:solidFill>
              </a:rPr>
              <a:t>Commuters have </a:t>
            </a:r>
            <a:r>
              <a:rPr lang="en-US" altLang="zh-CN" u="sng">
                <a:solidFill>
                  <a:srgbClr val="CCCCCC"/>
                </a:solidFill>
              </a:rPr>
              <a:t>names</a:t>
            </a:r>
            <a:r>
              <a:rPr lang="en-US" altLang="zh-CN">
                <a:solidFill>
                  <a:srgbClr val="CCCCCC"/>
                </a:solidFill>
              </a:rPr>
              <a:t> and </a:t>
            </a:r>
            <a:r>
              <a:rPr lang="en-US" altLang="zh-CN" u="sng">
                <a:solidFill>
                  <a:srgbClr val="CCCCCC"/>
                </a:solidFill>
              </a:rPr>
              <a:t>addresses</a:t>
            </a:r>
            <a:r>
              <a:rPr lang="en-US" altLang="zh-CN">
                <a:solidFill>
                  <a:srgbClr val="CCCCCC"/>
                </a:solidFill>
              </a:rPr>
              <a:t>.  </a:t>
            </a:r>
            <a:r>
              <a:rPr lang="en-US" altLang="zh-CN"/>
              <a:t>They catch trains at </a:t>
            </a:r>
            <a:r>
              <a:rPr lang="en-US" altLang="zh-CN" i="1" u="sng"/>
              <a:t>scheduled time</a:t>
            </a:r>
            <a:r>
              <a:rPr lang="en-US" altLang="zh-CN" i="1" u="sng">
                <a:solidFill>
                  <a:srgbClr val="FF0000"/>
                </a:solidFill>
              </a:rPr>
              <a:t>s</a:t>
            </a:r>
            <a:r>
              <a:rPr lang="en-US" altLang="zh-CN" i="1" u="sng"/>
              <a:t> </a:t>
            </a:r>
            <a:r>
              <a:rPr lang="en-US" altLang="zh-CN"/>
              <a:t>each morning from the stations most convenient to them. </a:t>
            </a:r>
            <a:r>
              <a:rPr lang="en-US" altLang="zh-CN">
                <a:solidFill>
                  <a:srgbClr val="CCCCCC"/>
                </a:solidFill>
              </a:rPr>
              <a:t>They leave the train at the station most convenient to work.  Stations have </a:t>
            </a:r>
            <a:r>
              <a:rPr lang="en-US" altLang="zh-CN" u="sng">
                <a:solidFill>
                  <a:srgbClr val="CCCCCC"/>
                </a:solidFill>
              </a:rPr>
              <a:t>names</a:t>
            </a:r>
            <a:r>
              <a:rPr lang="en-US" altLang="zh-CN">
                <a:solidFill>
                  <a:srgbClr val="CCCCCC"/>
                </a:solidFill>
              </a:rPr>
              <a:t>, </a:t>
            </a:r>
            <a:r>
              <a:rPr lang="en-US" altLang="zh-CN" u="sng">
                <a:solidFill>
                  <a:srgbClr val="CCCCCC"/>
                </a:solidFill>
              </a:rPr>
              <a:t>phone numbers </a:t>
            </a:r>
            <a:r>
              <a:rPr lang="en-US" altLang="zh-CN">
                <a:solidFill>
                  <a:srgbClr val="CCCCCC"/>
                </a:solidFill>
              </a:rPr>
              <a:t>and </a:t>
            </a:r>
            <a:r>
              <a:rPr lang="en-US" altLang="zh-CN" u="sng">
                <a:solidFill>
                  <a:srgbClr val="CCCCCC"/>
                </a:solidFill>
              </a:rPr>
              <a:t>station masters</a:t>
            </a:r>
            <a:r>
              <a:rPr lang="en-US" altLang="zh-CN">
                <a:solidFill>
                  <a:srgbClr val="CCCCCC"/>
                </a:solidFill>
              </a:rPr>
              <a:t>. The trains commuters catch are identified by their </a:t>
            </a:r>
            <a:r>
              <a:rPr lang="en-US" altLang="zh-CN" u="sng">
                <a:solidFill>
                  <a:srgbClr val="CCCCCC"/>
                </a:solidFill>
              </a:rPr>
              <a:t>station of origin</a:t>
            </a:r>
            <a:r>
              <a:rPr lang="en-US" altLang="zh-CN">
                <a:solidFill>
                  <a:srgbClr val="CCCCCC"/>
                </a:solidFill>
              </a:rPr>
              <a:t>, </a:t>
            </a:r>
            <a:r>
              <a:rPr lang="en-US" altLang="zh-CN" u="sng">
                <a:solidFill>
                  <a:srgbClr val="CCCCCC"/>
                </a:solidFill>
              </a:rPr>
              <a:t>place of destination</a:t>
            </a:r>
            <a:r>
              <a:rPr lang="en-US" altLang="zh-CN">
                <a:solidFill>
                  <a:srgbClr val="CCCCCC"/>
                </a:solidFill>
              </a:rPr>
              <a:t>, and </a:t>
            </a:r>
            <a:r>
              <a:rPr lang="en-US" altLang="zh-CN" u="sng">
                <a:solidFill>
                  <a:srgbClr val="CCCCCC"/>
                </a:solidFill>
              </a:rPr>
              <a:t>time of start of journey </a:t>
            </a:r>
            <a:r>
              <a:rPr lang="en-US" altLang="zh-CN">
                <a:solidFill>
                  <a:srgbClr val="CCCCCC"/>
                </a:solidFill>
              </a:rPr>
              <a:t>(4.15pm, Belgrave to Flinders St for instance). </a:t>
            </a:r>
            <a:endParaRPr lang="en-US" altLang="zh-CN"/>
          </a:p>
        </p:txBody>
      </p:sp>
      <p:sp>
        <p:nvSpPr>
          <p:cNvPr id="14340" name="TextBox 1">
            <a:extLst>
              <a:ext uri="{FF2B5EF4-FFF2-40B4-BE49-F238E27FC236}">
                <a16:creationId xmlns:a16="http://schemas.microsoft.com/office/drawing/2014/main" id="{535666CE-3BA2-BD43-AD45-1EBA44C78B43}"/>
              </a:ext>
            </a:extLst>
          </p:cNvPr>
          <p:cNvSpPr>
            <a:spLocks noChangeArrowheads="1"/>
          </p:cNvSpPr>
          <p:nvPr/>
        </p:nvSpPr>
        <p:spPr bwMode="auto">
          <a:xfrm>
            <a:off x="395288" y="3619500"/>
            <a:ext cx="8208962"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800">
                <a:solidFill>
                  <a:srgbClr val="000000"/>
                </a:solidFill>
                <a:cs typeface="Arial" panose="020B0604020202020204" pitchFamily="34" charset="0"/>
              </a:rPr>
              <a:t>They is ambiguous, who are they?  Change to Commuters.</a:t>
            </a:r>
          </a:p>
          <a:p>
            <a:pPr>
              <a:spcBef>
                <a:spcPct val="0"/>
              </a:spcBef>
              <a:buSzTx/>
              <a:buFont typeface="Arial" panose="020B0604020202020204" pitchFamily="34" charset="0"/>
              <a:buNone/>
            </a:pPr>
            <a:endParaRPr lang="en-US" altLang="zh-CN" sz="1800">
              <a:solidFill>
                <a:srgbClr val="000000"/>
              </a:solidFill>
              <a:cs typeface="Arial" panose="020B0604020202020204" pitchFamily="34" charset="0"/>
            </a:endParaRPr>
          </a:p>
          <a:p>
            <a:pPr>
              <a:spcBef>
                <a:spcPct val="0"/>
              </a:spcBef>
              <a:buSzTx/>
              <a:buFont typeface="Arial" panose="020B0604020202020204" pitchFamily="34" charset="0"/>
              <a:buNone/>
            </a:pPr>
            <a:r>
              <a:rPr lang="en-US" altLang="zh-CN" sz="1800">
                <a:solidFill>
                  <a:srgbClr val="000000"/>
                </a:solidFill>
                <a:cs typeface="Arial" panose="020B0604020202020204" pitchFamily="34" charset="0"/>
              </a:rPr>
              <a:t>Commuters catch trains  --   nothing here to do with scheduled times.</a:t>
            </a:r>
          </a:p>
          <a:p>
            <a:pPr>
              <a:spcBef>
                <a:spcPct val="0"/>
              </a:spcBef>
              <a:buSzTx/>
              <a:buFont typeface="Arial" panose="020B0604020202020204" pitchFamily="34" charset="0"/>
              <a:buNone/>
            </a:pPr>
            <a:endParaRPr lang="en-US" altLang="zh-CN" sz="1800">
              <a:solidFill>
                <a:srgbClr val="000000"/>
              </a:solidFill>
              <a:cs typeface="Arial" panose="020B0604020202020204" pitchFamily="34" charset="0"/>
            </a:endParaRPr>
          </a:p>
          <a:p>
            <a:pPr>
              <a:spcBef>
                <a:spcPct val="0"/>
              </a:spcBef>
              <a:buSzTx/>
              <a:buFont typeface="Arial" panose="020B0604020202020204" pitchFamily="34" charset="0"/>
              <a:buNone/>
            </a:pPr>
            <a:r>
              <a:rPr lang="en-US" altLang="zh-CN" sz="1800">
                <a:solidFill>
                  <a:srgbClr val="000000"/>
                </a:solidFill>
                <a:cs typeface="Arial" panose="020B0604020202020204" pitchFamily="34" charset="0"/>
              </a:rPr>
              <a:t>trains at scheduled times  --  so it’s the train that has a scheduled time</a:t>
            </a:r>
          </a:p>
          <a:p>
            <a:pPr>
              <a:spcBef>
                <a:spcPct val="0"/>
              </a:spcBef>
              <a:buSzTx/>
              <a:buFont typeface="Arial" panose="020B0604020202020204" pitchFamily="34" charset="0"/>
              <a:buNone/>
            </a:pPr>
            <a:endParaRPr lang="en-US" altLang="zh-CN" sz="1800">
              <a:solidFill>
                <a:srgbClr val="000000"/>
              </a:solidFill>
              <a:cs typeface="Arial" panose="020B0604020202020204" pitchFamily="34" charset="0"/>
            </a:endParaRPr>
          </a:p>
          <a:p>
            <a:pPr>
              <a:spcBef>
                <a:spcPct val="0"/>
              </a:spcBef>
              <a:buSzTx/>
              <a:buFont typeface="Arial" panose="020B0604020202020204" pitchFamily="34" charset="0"/>
              <a:buNone/>
            </a:pPr>
            <a:endParaRPr lang="en-US" altLang="zh-CN" sz="1800">
              <a:solidFill>
                <a:srgbClr val="000000"/>
              </a:solidFill>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103F92C-A3C9-0C49-A839-4FE5609220DA}"/>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15363" name="Content Placeholder 2">
            <a:extLst>
              <a:ext uri="{FF2B5EF4-FFF2-40B4-BE49-F238E27FC236}">
                <a16:creationId xmlns:a16="http://schemas.microsoft.com/office/drawing/2014/main" id="{A84F2A3F-92D5-CB46-A04C-4803CFF64571}"/>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trains at </a:t>
            </a:r>
            <a:r>
              <a:rPr lang="en-US" altLang="zh-CN" i="1" u="sng"/>
              <a:t>scheduled time</a:t>
            </a:r>
            <a:r>
              <a:rPr lang="en-US" altLang="zh-CN" i="1" u="sng">
                <a:solidFill>
                  <a:srgbClr val="FF0000"/>
                </a:solidFill>
              </a:rPr>
              <a:t>s</a:t>
            </a:r>
            <a:r>
              <a:rPr lang="en-US" altLang="zh-CN" i="1" u="sng"/>
              <a:t> </a:t>
            </a:r>
            <a:r>
              <a:rPr lang="en-US" altLang="zh-CN"/>
              <a:t>each morning from the stations most convenient to them.</a:t>
            </a:r>
          </a:p>
          <a:p>
            <a:pPr eaLnBrk="1" hangingPunct="1"/>
            <a:endParaRPr lang="en-US" altLang="zh-CN">
              <a:solidFill>
                <a:srgbClr val="CCCCCC"/>
              </a:solidFill>
            </a:endParaRPr>
          </a:p>
          <a:p>
            <a:pPr eaLnBrk="1" hangingPunct="1"/>
            <a:r>
              <a:rPr lang="en-US" altLang="zh-CN">
                <a:solidFill>
                  <a:srgbClr val="191966"/>
                </a:solidFill>
              </a:rPr>
              <a:t>TRAIN</a:t>
            </a:r>
          </a:p>
          <a:p>
            <a:pPr lvl="1" eaLnBrk="1" hangingPunct="1"/>
            <a:r>
              <a:rPr lang="en-US" altLang="zh-CN"/>
              <a:t>station of origin, </a:t>
            </a:r>
          </a:p>
          <a:p>
            <a:pPr lvl="1" eaLnBrk="1" hangingPunct="1"/>
            <a:r>
              <a:rPr lang="en-US" altLang="zh-CN"/>
              <a:t>place of destination </a:t>
            </a:r>
          </a:p>
          <a:p>
            <a:pPr lvl="1" eaLnBrk="1" hangingPunct="1"/>
            <a:r>
              <a:rPr lang="en-US" altLang="zh-CN"/>
              <a:t>time of start of journey</a:t>
            </a:r>
          </a:p>
          <a:p>
            <a:pPr lvl="1" eaLnBrk="1" hangingPunct="1"/>
            <a:r>
              <a:rPr lang="en-US" altLang="zh-CN">
                <a:solidFill>
                  <a:srgbClr val="FF0000"/>
                </a:solidFill>
              </a:rPr>
              <a:t>scheduled time1</a:t>
            </a:r>
          </a:p>
          <a:p>
            <a:pPr lvl="1" eaLnBrk="1" hangingPunct="1"/>
            <a:r>
              <a:rPr lang="en-US" altLang="zh-CN">
                <a:solidFill>
                  <a:srgbClr val="FF0000"/>
                </a:solidFill>
              </a:rPr>
              <a:t>scheduled time2</a:t>
            </a:r>
          </a:p>
          <a:p>
            <a:pPr lvl="1" eaLnBrk="1" hangingPunct="1"/>
            <a:endParaRPr lang="en-US" altLang="zh-CN">
              <a:solidFill>
                <a:srgbClr val="CCCCCC"/>
              </a:solidFill>
            </a:endParaRPr>
          </a:p>
        </p:txBody>
      </p:sp>
      <p:sp>
        <p:nvSpPr>
          <p:cNvPr id="14340" name="TextBox 4">
            <a:extLst>
              <a:ext uri="{FF2B5EF4-FFF2-40B4-BE49-F238E27FC236}">
                <a16:creationId xmlns:a16="http://schemas.microsoft.com/office/drawing/2014/main" id="{627A0E27-E6E6-D948-87D7-10622F06F79A}"/>
              </a:ext>
            </a:extLst>
          </p:cNvPr>
          <p:cNvSpPr>
            <a:spLocks noChangeArrowheads="1"/>
          </p:cNvSpPr>
          <p:nvPr/>
        </p:nvSpPr>
        <p:spPr bwMode="auto">
          <a:xfrm>
            <a:off x="5148263" y="2741613"/>
            <a:ext cx="3455987"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just">
              <a:spcBef>
                <a:spcPct val="0"/>
              </a:spcBef>
              <a:buSzTx/>
              <a:buFont typeface="Arial" panose="020B0604020202020204" pitchFamily="34" charset="0"/>
              <a:buNone/>
            </a:pPr>
            <a:r>
              <a:rPr lang="en-US" altLang="zh-CN" sz="1800">
                <a:solidFill>
                  <a:srgbClr val="000000"/>
                </a:solidFill>
                <a:cs typeface="Arial" panose="020B0604020202020204" pitchFamily="34" charset="0"/>
              </a:rPr>
              <a:t>Remember we are not allowed repeating attributes; we do not know how many times the train will stop, different trains will have different routes thus different number of stops.  Each stop is at a scheduled time.</a:t>
            </a:r>
          </a:p>
          <a:p>
            <a:pPr algn="just">
              <a:spcBef>
                <a:spcPct val="0"/>
              </a:spcBef>
              <a:buSzTx/>
              <a:buFont typeface="Arial" panose="020B0604020202020204" pitchFamily="34" charset="0"/>
              <a:buNone/>
            </a:pPr>
            <a:endParaRPr lang="en-US" altLang="zh-CN" sz="1800">
              <a:solidFill>
                <a:srgbClr val="000000"/>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p:cBhvr>
                                        <p:cTn id="7" dur="1000"/>
                                        <p:tgtEl>
                                          <p:spTgt spid="14340"/>
                                        </p:tgtEl>
                                      </p:cBhvr>
                                    </p:animEffect>
                                    <p:anim calcmode="lin" valueType="num">
                                      <p:cBhvr>
                                        <p:cTn id="8" dur="1000" fill="hold"/>
                                        <p:tgtEl>
                                          <p:spTgt spid="14340"/>
                                        </p:tgtEl>
                                        <p:attrNameLst>
                                          <p:attrName>ppt_x</p:attrName>
                                        </p:attrNameLst>
                                      </p:cBhvr>
                                      <p:tavLst>
                                        <p:tav tm="0">
                                          <p:val>
                                            <p:strVal val="#ppt_x"/>
                                          </p:val>
                                        </p:tav>
                                        <p:tav tm="100000">
                                          <p:val>
                                            <p:strVal val="#ppt_x"/>
                                          </p:val>
                                        </p:tav>
                                      </p:tavLst>
                                    </p:anim>
                                    <p:anim calcmode="lin" valueType="num">
                                      <p:cBhvr>
                                        <p:cTn id="9" dur="1000" fill="hold"/>
                                        <p:tgtEl>
                                          <p:spTgt spid="143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84AE3AF-6B94-914D-9036-ADF26027025C}"/>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16387" name="Content Placeholder 2">
            <a:extLst>
              <a:ext uri="{FF2B5EF4-FFF2-40B4-BE49-F238E27FC236}">
                <a16:creationId xmlns:a16="http://schemas.microsoft.com/office/drawing/2014/main" id="{8883C771-6109-AB45-8792-DB5705D6DDB4}"/>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CCCCCC"/>
                </a:solidFill>
              </a:rPr>
              <a:t>Commuters have </a:t>
            </a:r>
            <a:r>
              <a:rPr lang="en-US" altLang="zh-CN" u="sng">
                <a:solidFill>
                  <a:srgbClr val="CCCCCC"/>
                </a:solidFill>
              </a:rPr>
              <a:t>names</a:t>
            </a:r>
            <a:r>
              <a:rPr lang="en-US" altLang="zh-CN">
                <a:solidFill>
                  <a:srgbClr val="CCCCCC"/>
                </a:solidFill>
              </a:rPr>
              <a:t> and </a:t>
            </a:r>
            <a:r>
              <a:rPr lang="en-US" altLang="zh-CN" u="sng">
                <a:solidFill>
                  <a:srgbClr val="CCCCCC"/>
                </a:solidFill>
              </a:rPr>
              <a:t>addresses</a:t>
            </a:r>
            <a:r>
              <a:rPr lang="en-US" altLang="zh-CN">
                <a:solidFill>
                  <a:srgbClr val="CCCCCC"/>
                </a:solidFill>
              </a:rPr>
              <a:t>.  </a:t>
            </a:r>
            <a:r>
              <a:rPr lang="en-US" altLang="zh-CN">
                <a:solidFill>
                  <a:srgbClr val="A5A5A5"/>
                </a:solidFill>
              </a:rPr>
              <a:t>They catch trains at </a:t>
            </a:r>
            <a:r>
              <a:rPr lang="en-US" altLang="zh-CN" i="1" u="sng"/>
              <a:t>scheduled time</a:t>
            </a:r>
            <a:r>
              <a:rPr lang="en-US" altLang="zh-CN" i="1" u="sng">
                <a:solidFill>
                  <a:srgbClr val="FF0000"/>
                </a:solidFill>
              </a:rPr>
              <a:t>s</a:t>
            </a:r>
            <a:r>
              <a:rPr lang="en-US" altLang="zh-CN" i="1" u="sng"/>
              <a:t> </a:t>
            </a:r>
            <a:r>
              <a:rPr lang="en-US" altLang="zh-CN"/>
              <a:t>each morning from the stations most convenient to them. </a:t>
            </a:r>
            <a:r>
              <a:rPr lang="en-US" altLang="zh-CN">
                <a:solidFill>
                  <a:srgbClr val="CCCCCC"/>
                </a:solidFill>
              </a:rPr>
              <a:t>They leave the train at the station most convenient to work.  Stations have </a:t>
            </a:r>
            <a:r>
              <a:rPr lang="en-US" altLang="zh-CN" u="sng">
                <a:solidFill>
                  <a:srgbClr val="CCCCCC"/>
                </a:solidFill>
              </a:rPr>
              <a:t>names</a:t>
            </a:r>
            <a:r>
              <a:rPr lang="en-US" altLang="zh-CN">
                <a:solidFill>
                  <a:srgbClr val="CCCCCC"/>
                </a:solidFill>
              </a:rPr>
              <a:t>, </a:t>
            </a:r>
            <a:r>
              <a:rPr lang="en-US" altLang="zh-CN" u="sng">
                <a:solidFill>
                  <a:srgbClr val="CCCCCC"/>
                </a:solidFill>
              </a:rPr>
              <a:t>phone numbers </a:t>
            </a:r>
            <a:r>
              <a:rPr lang="en-US" altLang="zh-CN">
                <a:solidFill>
                  <a:srgbClr val="CCCCCC"/>
                </a:solidFill>
              </a:rPr>
              <a:t>and </a:t>
            </a:r>
            <a:r>
              <a:rPr lang="en-US" altLang="zh-CN" u="sng">
                <a:solidFill>
                  <a:srgbClr val="CCCCCC"/>
                </a:solidFill>
              </a:rPr>
              <a:t>station masters</a:t>
            </a:r>
            <a:r>
              <a:rPr lang="en-US" altLang="zh-CN">
                <a:solidFill>
                  <a:srgbClr val="CCCCCC"/>
                </a:solidFill>
              </a:rPr>
              <a:t>. The trains commuters catch are identified by their </a:t>
            </a:r>
            <a:r>
              <a:rPr lang="en-US" altLang="zh-CN" u="sng">
                <a:solidFill>
                  <a:srgbClr val="CCCCCC"/>
                </a:solidFill>
              </a:rPr>
              <a:t>station of origin</a:t>
            </a:r>
            <a:r>
              <a:rPr lang="en-US" altLang="zh-CN">
                <a:solidFill>
                  <a:srgbClr val="CCCCCC"/>
                </a:solidFill>
              </a:rPr>
              <a:t>, </a:t>
            </a:r>
            <a:r>
              <a:rPr lang="en-US" altLang="zh-CN" u="sng">
                <a:solidFill>
                  <a:srgbClr val="CCCCCC"/>
                </a:solidFill>
              </a:rPr>
              <a:t>place of destination</a:t>
            </a:r>
            <a:r>
              <a:rPr lang="en-US" altLang="zh-CN">
                <a:solidFill>
                  <a:srgbClr val="CCCCCC"/>
                </a:solidFill>
              </a:rPr>
              <a:t>, and </a:t>
            </a:r>
            <a:r>
              <a:rPr lang="en-US" altLang="zh-CN" u="sng">
                <a:solidFill>
                  <a:srgbClr val="CCCCCC"/>
                </a:solidFill>
              </a:rPr>
              <a:t>time of start of journey </a:t>
            </a:r>
            <a:r>
              <a:rPr lang="en-US" altLang="zh-CN">
                <a:solidFill>
                  <a:srgbClr val="CCCCCC"/>
                </a:solidFill>
              </a:rPr>
              <a:t>(4.15pm, Belgrave to Flinders St for instance). </a:t>
            </a:r>
            <a:endParaRPr lang="en-US" altLang="zh-CN"/>
          </a:p>
        </p:txBody>
      </p:sp>
      <p:sp>
        <p:nvSpPr>
          <p:cNvPr id="16388" name="TextBox 1">
            <a:extLst>
              <a:ext uri="{FF2B5EF4-FFF2-40B4-BE49-F238E27FC236}">
                <a16:creationId xmlns:a16="http://schemas.microsoft.com/office/drawing/2014/main" id="{A019DB22-4CA3-0A45-8CB6-F830E0A7C1E0}"/>
              </a:ext>
            </a:extLst>
          </p:cNvPr>
          <p:cNvSpPr>
            <a:spLocks noChangeArrowheads="1"/>
          </p:cNvSpPr>
          <p:nvPr/>
        </p:nvSpPr>
        <p:spPr bwMode="auto">
          <a:xfrm>
            <a:off x="395288" y="3619500"/>
            <a:ext cx="8208962"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800">
                <a:solidFill>
                  <a:srgbClr val="000000"/>
                </a:solidFill>
                <a:cs typeface="Arial" panose="020B0604020202020204" pitchFamily="34" charset="0"/>
              </a:rPr>
              <a:t>Maybe scheduled times fits better in stations?</a:t>
            </a:r>
          </a:p>
          <a:p>
            <a:pPr>
              <a:spcBef>
                <a:spcPct val="0"/>
              </a:spcBef>
              <a:buSzTx/>
              <a:buFont typeface="Arial" panose="020B0604020202020204" pitchFamily="34" charset="0"/>
              <a:buNone/>
            </a:pPr>
            <a:endParaRPr lang="en-US" altLang="zh-CN" sz="1800">
              <a:solidFill>
                <a:srgbClr val="000000"/>
              </a:solidFill>
              <a:cs typeface="Arial" panose="020B0604020202020204" pitchFamily="34" charset="0"/>
            </a:endParaRPr>
          </a:p>
          <a:p>
            <a:pPr>
              <a:spcBef>
                <a:spcPct val="0"/>
              </a:spcBef>
              <a:buSzTx/>
              <a:buFont typeface="Arial" panose="020B0604020202020204" pitchFamily="34" charset="0"/>
              <a:buNone/>
            </a:pPr>
            <a:r>
              <a:rPr lang="en-US" altLang="zh-CN" sz="1800">
                <a:solidFill>
                  <a:srgbClr val="000000"/>
                </a:solidFill>
                <a:cs typeface="Arial" panose="020B0604020202020204" pitchFamily="34" charset="0"/>
              </a:rPr>
              <a:t>Not likely, but we will attempt this anyway to further strengthen our reasoning</a:t>
            </a:r>
          </a:p>
          <a:p>
            <a:pPr>
              <a:spcBef>
                <a:spcPct val="0"/>
              </a:spcBef>
              <a:buSzTx/>
              <a:buFont typeface="Arial" panose="020B0604020202020204" pitchFamily="34" charset="0"/>
              <a:buNone/>
            </a:pPr>
            <a:endParaRPr lang="en-US" altLang="zh-CN" sz="1800">
              <a:solidFill>
                <a:srgbClr val="000000"/>
              </a:solidFill>
              <a:cs typeface="Arial" panose="020B0604020202020204" pitchFamily="34" charset="0"/>
            </a:endParaRPr>
          </a:p>
          <a:p>
            <a:pPr>
              <a:spcBef>
                <a:spcPct val="0"/>
              </a:spcBef>
              <a:buSzTx/>
              <a:buFont typeface="Arial" panose="020B0604020202020204" pitchFamily="34" charset="0"/>
              <a:buNone/>
            </a:pPr>
            <a:endParaRPr lang="en-US" altLang="zh-CN" sz="1800">
              <a:solidFill>
                <a:srgbClr val="000000"/>
              </a:solidFill>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CC0780B-05AC-F846-86C3-7C1FC7556F0C}"/>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17411" name="Content Placeholder 2">
            <a:extLst>
              <a:ext uri="{FF2B5EF4-FFF2-40B4-BE49-F238E27FC236}">
                <a16:creationId xmlns:a16="http://schemas.microsoft.com/office/drawing/2014/main" id="{21A0C30E-7561-0E4D-9413-F0F23B92E8A8}"/>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trains at </a:t>
            </a:r>
            <a:r>
              <a:rPr lang="en-US" altLang="zh-CN" i="1" u="sng"/>
              <a:t>scheduled time</a:t>
            </a:r>
            <a:r>
              <a:rPr lang="en-US" altLang="zh-CN" i="1" u="sng">
                <a:solidFill>
                  <a:srgbClr val="FF0000"/>
                </a:solidFill>
              </a:rPr>
              <a:t>s</a:t>
            </a:r>
            <a:r>
              <a:rPr lang="en-US" altLang="zh-CN" i="1" u="sng"/>
              <a:t> </a:t>
            </a:r>
            <a:r>
              <a:rPr lang="en-US" altLang="zh-CN"/>
              <a:t>each morning from the stations most convenient to them.</a:t>
            </a:r>
          </a:p>
          <a:p>
            <a:pPr eaLnBrk="1" hangingPunct="1"/>
            <a:endParaRPr lang="en-US" altLang="zh-CN">
              <a:solidFill>
                <a:srgbClr val="CCCCCC"/>
              </a:solidFill>
            </a:endParaRPr>
          </a:p>
          <a:p>
            <a:pPr eaLnBrk="1" hangingPunct="1"/>
            <a:r>
              <a:rPr lang="en-US" altLang="zh-CN">
                <a:solidFill>
                  <a:srgbClr val="002060"/>
                </a:solidFill>
              </a:rPr>
              <a:t>Station</a:t>
            </a:r>
          </a:p>
          <a:p>
            <a:pPr lvl="1" eaLnBrk="1" hangingPunct="1"/>
            <a:r>
              <a:rPr lang="en-US" altLang="zh-CN"/>
              <a:t>name</a:t>
            </a:r>
          </a:p>
          <a:p>
            <a:pPr lvl="1" eaLnBrk="1" hangingPunct="1"/>
            <a:r>
              <a:rPr lang="en-US" altLang="zh-CN"/>
              <a:t>phone number</a:t>
            </a:r>
          </a:p>
          <a:p>
            <a:pPr lvl="1" eaLnBrk="1" hangingPunct="1"/>
            <a:r>
              <a:rPr lang="en-US" altLang="zh-CN"/>
              <a:t>station master</a:t>
            </a:r>
            <a:endParaRPr lang="en-US" altLang="zh-CN">
              <a:solidFill>
                <a:srgbClr val="191966"/>
              </a:solidFill>
            </a:endParaRPr>
          </a:p>
          <a:p>
            <a:pPr lvl="1" eaLnBrk="1" hangingPunct="1"/>
            <a:r>
              <a:rPr lang="en-US" altLang="zh-CN">
                <a:solidFill>
                  <a:srgbClr val="FF0000"/>
                </a:solidFill>
              </a:rPr>
              <a:t>scheduled time1</a:t>
            </a:r>
          </a:p>
          <a:p>
            <a:pPr lvl="1" eaLnBrk="1" hangingPunct="1"/>
            <a:r>
              <a:rPr lang="en-US" altLang="zh-CN">
                <a:solidFill>
                  <a:srgbClr val="FF0000"/>
                </a:solidFill>
              </a:rPr>
              <a:t>scheduled time2</a:t>
            </a:r>
          </a:p>
          <a:p>
            <a:pPr lvl="1" eaLnBrk="1" hangingPunct="1"/>
            <a:endParaRPr lang="en-US" altLang="zh-CN">
              <a:solidFill>
                <a:srgbClr val="CCCCCC"/>
              </a:solidFill>
            </a:endParaRPr>
          </a:p>
        </p:txBody>
      </p:sp>
      <p:sp>
        <p:nvSpPr>
          <p:cNvPr id="16388" name="TextBox 4">
            <a:extLst>
              <a:ext uri="{FF2B5EF4-FFF2-40B4-BE49-F238E27FC236}">
                <a16:creationId xmlns:a16="http://schemas.microsoft.com/office/drawing/2014/main" id="{87C672EB-B4FB-2C4C-9495-1F9CEC8204A2}"/>
              </a:ext>
            </a:extLst>
          </p:cNvPr>
          <p:cNvSpPr>
            <a:spLocks noChangeArrowheads="1"/>
          </p:cNvSpPr>
          <p:nvPr/>
        </p:nvSpPr>
        <p:spPr bwMode="auto">
          <a:xfrm>
            <a:off x="5292725" y="2741613"/>
            <a:ext cx="3311525"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just">
              <a:spcBef>
                <a:spcPct val="0"/>
              </a:spcBef>
              <a:buSzTx/>
              <a:buFont typeface="Arial" panose="020B0604020202020204" pitchFamily="34" charset="0"/>
              <a:buNone/>
            </a:pPr>
            <a:r>
              <a:rPr lang="en-US" altLang="zh-CN" sz="1800">
                <a:solidFill>
                  <a:srgbClr val="000000"/>
                </a:solidFill>
                <a:cs typeface="Arial" panose="020B0604020202020204" pitchFamily="34" charset="0"/>
              </a:rPr>
              <a:t>Remember we are not allowed repeating attributes; we do not know how many trains will stop at a station.  Also different stations may have a different number of trains stopping there.  Think London and Aberystwyth </a:t>
            </a:r>
            <a:endParaRPr lang="en-US" altLang="zh-CN" sz="1800">
              <a:solidFill>
                <a:schemeClr val="tx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p:cBhvr>
                                        <p:cTn id="7" dur="1000"/>
                                        <p:tgtEl>
                                          <p:spTgt spid="16388"/>
                                        </p:tgtEl>
                                      </p:cBhvr>
                                    </p:animEffect>
                                    <p:anim calcmode="lin" valueType="num">
                                      <p:cBhvr>
                                        <p:cTn id="8" dur="1000" fill="hold"/>
                                        <p:tgtEl>
                                          <p:spTgt spid="16388"/>
                                        </p:tgtEl>
                                        <p:attrNameLst>
                                          <p:attrName>ppt_x</p:attrName>
                                        </p:attrNameLst>
                                      </p:cBhvr>
                                      <p:tavLst>
                                        <p:tav tm="0">
                                          <p:val>
                                            <p:strVal val="#ppt_x"/>
                                          </p:val>
                                        </p:tav>
                                        <p:tav tm="100000">
                                          <p:val>
                                            <p:strVal val="#ppt_x"/>
                                          </p:val>
                                        </p:tav>
                                      </p:tavLst>
                                    </p:anim>
                                    <p:anim calcmode="lin" valueType="num">
                                      <p:cBhvr>
                                        <p:cTn id="9" dur="1000" fill="hold"/>
                                        <p:tgtEl>
                                          <p:spTgt spid="16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7AED8AB-3D85-6947-A05B-30DDF541CCA9}"/>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18435" name="Content Placeholder 2">
            <a:extLst>
              <a:ext uri="{FF2B5EF4-FFF2-40B4-BE49-F238E27FC236}">
                <a16:creationId xmlns:a16="http://schemas.microsoft.com/office/drawing/2014/main" id="{7C2D0D80-3C2A-3243-B4E3-B54DF1D550E7}"/>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a:t>trains at </a:t>
            </a:r>
            <a:r>
              <a:rPr lang="en-US" altLang="zh-CN" sz="2400" i="1" u="sng"/>
              <a:t>scheduled time</a:t>
            </a:r>
            <a:r>
              <a:rPr lang="en-US" altLang="zh-CN" sz="2400" i="1" u="sng">
                <a:solidFill>
                  <a:srgbClr val="FF0000"/>
                </a:solidFill>
              </a:rPr>
              <a:t>s</a:t>
            </a:r>
            <a:r>
              <a:rPr lang="en-US" altLang="zh-CN" sz="2400" i="1" u="sng"/>
              <a:t> </a:t>
            </a:r>
            <a:r>
              <a:rPr lang="en-US" altLang="zh-CN" sz="2400"/>
              <a:t>each morning from the stations most convenient to them.</a:t>
            </a:r>
          </a:p>
          <a:p>
            <a:pPr eaLnBrk="1" hangingPunct="1"/>
            <a:r>
              <a:rPr lang="en-US" altLang="zh-CN" sz="2400">
                <a:solidFill>
                  <a:srgbClr val="002060"/>
                </a:solidFill>
              </a:rPr>
              <a:t>We are not allowed to lose attributes</a:t>
            </a:r>
          </a:p>
          <a:p>
            <a:pPr lvl="1" eaLnBrk="1" hangingPunct="1"/>
            <a:r>
              <a:rPr lang="en-US" altLang="zh-CN" sz="2000">
                <a:solidFill>
                  <a:srgbClr val="002060"/>
                </a:solidFill>
              </a:rPr>
              <a:t>It does not sit well in train</a:t>
            </a:r>
          </a:p>
          <a:p>
            <a:pPr lvl="2" eaLnBrk="1" hangingPunct="1"/>
            <a:r>
              <a:rPr lang="en-US" altLang="zh-CN" sz="1800">
                <a:solidFill>
                  <a:srgbClr val="002060"/>
                </a:solidFill>
              </a:rPr>
              <a:t>Each train has many scheduled times</a:t>
            </a:r>
          </a:p>
          <a:p>
            <a:pPr lvl="1" eaLnBrk="1" hangingPunct="1"/>
            <a:r>
              <a:rPr lang="en-US" altLang="zh-CN" sz="2000">
                <a:solidFill>
                  <a:srgbClr val="002060"/>
                </a:solidFill>
              </a:rPr>
              <a:t>Nor does it sit well in station</a:t>
            </a:r>
          </a:p>
          <a:p>
            <a:pPr lvl="2" eaLnBrk="1" hangingPunct="1"/>
            <a:r>
              <a:rPr lang="en-US" altLang="zh-CN" sz="1800">
                <a:solidFill>
                  <a:srgbClr val="002060"/>
                </a:solidFill>
              </a:rPr>
              <a:t>Each station will have many trains stopping there </a:t>
            </a:r>
          </a:p>
          <a:p>
            <a:pPr eaLnBrk="1" hangingPunct="1"/>
            <a:r>
              <a:rPr lang="en-US" altLang="zh-CN" sz="2400">
                <a:solidFill>
                  <a:srgbClr val="002060"/>
                </a:solidFill>
              </a:rPr>
              <a:t>Each scheduled time is based on both the train entity and the station entity</a:t>
            </a:r>
          </a:p>
          <a:p>
            <a:pPr lvl="1" eaLnBrk="1" hangingPunct="1"/>
            <a:r>
              <a:rPr lang="en-US" altLang="zh-CN" sz="2000">
                <a:solidFill>
                  <a:srgbClr val="002060"/>
                </a:solidFill>
              </a:rPr>
              <a:t>The train to London Euston will stop at Crewe at 10.30am</a:t>
            </a:r>
            <a:endParaRPr lang="en-US" altLang="zh-CN" sz="2000">
              <a:solidFill>
                <a:srgbClr val="FF0000"/>
              </a:solidFill>
            </a:endParaRPr>
          </a:p>
          <a:p>
            <a:pPr lvl="1" eaLnBrk="1" hangingPunct="1"/>
            <a:endParaRPr lang="en-US" altLang="zh-CN" sz="2000">
              <a:solidFill>
                <a:srgbClr val="CCCC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2110A63-B563-DE4A-BD08-9B087838BFA7}"/>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Diagram Script</a:t>
            </a:r>
          </a:p>
        </p:txBody>
      </p:sp>
      <p:sp>
        <p:nvSpPr>
          <p:cNvPr id="19459" name="Content Placeholder 2">
            <a:extLst>
              <a:ext uri="{FF2B5EF4-FFF2-40B4-BE49-F238E27FC236}">
                <a16:creationId xmlns:a16="http://schemas.microsoft.com/office/drawing/2014/main" id="{EDFB5BDC-A03E-B347-86ED-C3EE721319C5}"/>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a:t>A diagram script enables us to produce a conceptual design that is </a:t>
            </a:r>
            <a:r>
              <a:rPr lang="en-US" altLang="en-US" sz="2400" b="1"/>
              <a:t>not</a:t>
            </a:r>
            <a:r>
              <a:rPr lang="en-US" altLang="en-US" sz="2400"/>
              <a:t> overly complex</a:t>
            </a:r>
          </a:p>
          <a:p>
            <a:pPr lvl="1"/>
            <a:r>
              <a:rPr lang="en-US" altLang="en-US" sz="2000"/>
              <a:t>allows us to record elements  that we do not wish to show</a:t>
            </a:r>
          </a:p>
          <a:p>
            <a:pPr lvl="1"/>
            <a:r>
              <a:rPr lang="en-US" altLang="en-US" sz="2000"/>
              <a:t>allows us to resolve ambiguities</a:t>
            </a:r>
          </a:p>
          <a:p>
            <a:pPr lvl="1"/>
            <a:r>
              <a:rPr lang="en-US" altLang="en-US" sz="2000"/>
              <a:t>allows us to record attributes that can only be determined by two or more entities</a:t>
            </a:r>
          </a:p>
          <a:p>
            <a:pPr lvl="1"/>
            <a:endParaRPr lang="en-US" altLang="en-US" sz="2000"/>
          </a:p>
          <a:p>
            <a:pPr lvl="1"/>
            <a:endParaRPr lang="en-US" altLang="en-US" sz="2000"/>
          </a:p>
        </p:txBody>
      </p:sp>
      <p:graphicFrame>
        <p:nvGraphicFramePr>
          <p:cNvPr id="18436" name="Table 3">
            <a:extLst>
              <a:ext uri="{FF2B5EF4-FFF2-40B4-BE49-F238E27FC236}">
                <a16:creationId xmlns:a16="http://schemas.microsoft.com/office/drawing/2014/main" id="{1B9CB5E6-9013-5F4F-AD16-8E17DDA87F5C}"/>
              </a:ext>
            </a:extLst>
          </p:cNvPr>
          <p:cNvGraphicFramePr>
            <a:graphicFrameLocks noGrp="1"/>
          </p:cNvGraphicFramePr>
          <p:nvPr/>
        </p:nvGraphicFramePr>
        <p:xfrm>
          <a:off x="285750" y="3897313"/>
          <a:ext cx="8645525" cy="2301875"/>
        </p:xfrm>
        <a:graphic>
          <a:graphicData uri="http://schemas.openxmlformats.org/drawingml/2006/table">
            <a:tbl>
              <a:tblPr/>
              <a:tblGrid>
                <a:gridCol w="1571625">
                  <a:extLst>
                    <a:ext uri="{9D8B030D-6E8A-4147-A177-3AD203B41FA5}">
                      <a16:colId xmlns:a16="http://schemas.microsoft.com/office/drawing/2014/main" val="20000"/>
                    </a:ext>
                  </a:extLst>
                </a:gridCol>
                <a:gridCol w="3214688">
                  <a:extLst>
                    <a:ext uri="{9D8B030D-6E8A-4147-A177-3AD203B41FA5}">
                      <a16:colId xmlns:a16="http://schemas.microsoft.com/office/drawing/2014/main" val="20001"/>
                    </a:ext>
                  </a:extLst>
                </a:gridCol>
                <a:gridCol w="1785937">
                  <a:extLst>
                    <a:ext uri="{9D8B030D-6E8A-4147-A177-3AD203B41FA5}">
                      <a16:colId xmlns:a16="http://schemas.microsoft.com/office/drawing/2014/main" val="20002"/>
                    </a:ext>
                  </a:extLst>
                </a:gridCol>
                <a:gridCol w="2073275">
                  <a:extLst>
                    <a:ext uri="{9D8B030D-6E8A-4147-A177-3AD203B41FA5}">
                      <a16:colId xmlns:a16="http://schemas.microsoft.com/office/drawing/2014/main" val="20003"/>
                    </a:ext>
                  </a:extLst>
                </a:gridCol>
              </a:tblGrid>
              <a:tr h="371526">
                <a:tc>
                  <a:txBody>
                    <a:bodyPr/>
                    <a:lstStyle/>
                    <a:p>
                      <a:pPr marL="0" marR="0" lvl="0" indent="0" algn="l" defTabSz="449263" rtl="0" eaLnBrk="0" fontAlgn="base" latinLnBrk="0" hangingPunct="0">
                        <a:lnSpc>
                          <a:spcPct val="100000"/>
                        </a:lnSpc>
                        <a:spcBef>
                          <a:spcPct val="0"/>
                        </a:spcBef>
                        <a:spcAft>
                          <a:spcPct val="0"/>
                        </a:spcAft>
                        <a:buClrTx/>
                        <a:buSzTx/>
                        <a:buFontTx/>
                        <a:buNone/>
                        <a:tabLst/>
                      </a:pPr>
                      <a:r>
                        <a:rPr kumimoji="0" lang="x-none" altLang="zh-CN" sz="1800" b="1" i="0" u="none" strike="noStrike" cap="none" normalizeH="0" baseline="0">
                          <a:ln>
                            <a:noFill/>
                          </a:ln>
                          <a:solidFill>
                            <a:srgbClr val="FFFFFF"/>
                          </a:solidFill>
                          <a:effectLst/>
                          <a:latin typeface="Arial" pitchFamily="34" charset="0"/>
                          <a:ea typeface="宋体" charset="-122"/>
                          <a:cs typeface="Arial" pitchFamily="34" charset="0"/>
                          <a:sym typeface="宋体" charset="-122"/>
                        </a:rPr>
                        <a:t>ENTITY</a:t>
                      </a: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00CC99"/>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r>
                        <a:rPr kumimoji="0" lang="x-none" altLang="zh-CN" sz="1800" b="1" i="0" u="none" strike="noStrike" cap="none" normalizeH="0" baseline="0">
                          <a:ln>
                            <a:noFill/>
                          </a:ln>
                          <a:solidFill>
                            <a:srgbClr val="FFFFFF"/>
                          </a:solidFill>
                          <a:effectLst/>
                          <a:latin typeface="Arial" pitchFamily="34" charset="0"/>
                          <a:ea typeface="宋体" charset="-122"/>
                          <a:cs typeface="Arial" pitchFamily="34" charset="0"/>
                          <a:sym typeface="宋体" charset="-122"/>
                        </a:rPr>
                        <a:t>ATTRIBUTES IDENTIFIED</a:t>
                      </a: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00CC99"/>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r>
                        <a:rPr kumimoji="0" lang="x-none" altLang="zh-CN" sz="1800" b="1" i="0" u="none" strike="noStrike" cap="none" normalizeH="0" baseline="0">
                          <a:ln>
                            <a:noFill/>
                          </a:ln>
                          <a:solidFill>
                            <a:srgbClr val="FFFFFF"/>
                          </a:solidFill>
                          <a:effectLst/>
                          <a:latin typeface="Arial" pitchFamily="34" charset="0"/>
                          <a:ea typeface="宋体" charset="-122"/>
                          <a:cs typeface="Arial" pitchFamily="34" charset="0"/>
                          <a:sym typeface="宋体" charset="-122"/>
                        </a:rPr>
                        <a:t>SYNONYM</a:t>
                      </a: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00CC99"/>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r>
                        <a:rPr kumimoji="0" lang="x-none" altLang="zh-CN" sz="1800" b="1" i="0" u="none" strike="noStrike" cap="none" normalizeH="0" baseline="0">
                          <a:ln>
                            <a:noFill/>
                          </a:ln>
                          <a:solidFill>
                            <a:srgbClr val="FFFFFF"/>
                          </a:solidFill>
                          <a:effectLst/>
                          <a:latin typeface="Arial" pitchFamily="34" charset="0"/>
                          <a:ea typeface="宋体" charset="-122"/>
                          <a:cs typeface="Arial" pitchFamily="34" charset="0"/>
                          <a:sym typeface="宋体" charset="-122"/>
                        </a:rPr>
                        <a:t>RELATED TO</a:t>
                      </a: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1188884">
                <a:tc>
                  <a:txBody>
                    <a:bodyPr/>
                    <a:lstStyle/>
                    <a:p>
                      <a:pPr marL="0" marR="0" lvl="0" indent="0" algn="l" defTabSz="449263" rtl="0" eaLnBrk="0" fontAlgn="base" latinLnBrk="0" hangingPunct="0">
                        <a:lnSpc>
                          <a:spcPct val="100000"/>
                        </a:lnSpc>
                        <a:spcBef>
                          <a:spcPct val="0"/>
                        </a:spcBef>
                        <a:spcAft>
                          <a:spcPct val="0"/>
                        </a:spcAft>
                        <a:buClrTx/>
                        <a:buSzTx/>
                        <a:buFontTx/>
                        <a:buNone/>
                        <a:tabLst/>
                      </a:pPr>
                      <a:r>
                        <a:rPr kumimoji="0" lang="x-none" altLang="zh-CN"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rPr>
                        <a:t>Relationship between Train and Station</a:t>
                      </a: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BECDD"/>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r>
                        <a:rPr kumimoji="0" lang="x-none" altLang="zh-CN"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rPr>
                        <a:t>scheduledTime </a:t>
                      </a: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BECDD"/>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endParaRP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BECDD"/>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endParaRP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BECDD"/>
                    </a:solidFill>
                  </a:tcPr>
                </a:tc>
                <a:extLst>
                  <a:ext uri="{0D108BD9-81ED-4DB2-BD59-A6C34878D82A}">
                    <a16:rowId xmlns:a16="http://schemas.microsoft.com/office/drawing/2014/main" val="10001"/>
                  </a:ext>
                </a:extLst>
              </a:tr>
              <a:tr h="369939">
                <a:tc>
                  <a:txBody>
                    <a:bodyPr/>
                    <a:lstStyle/>
                    <a:p>
                      <a:pPr marL="0" marR="0" lvl="0" indent="0" algn="l" defTabSz="449263"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endParaRP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7F6EF"/>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endParaRP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7F6EF"/>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endParaRP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7F6EF"/>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endParaRP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371526">
                <a:tc>
                  <a:txBody>
                    <a:bodyPr/>
                    <a:lstStyle/>
                    <a:p>
                      <a:pPr marL="0" marR="0" lvl="0" indent="0" algn="l" defTabSz="449263"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endParaRP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BECDD"/>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endParaRP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BECDD"/>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endParaRP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BECDD"/>
                    </a:solidFill>
                  </a:tcPr>
                </a:tc>
                <a:tc>
                  <a:txBody>
                    <a:bodyPr/>
                    <a:lstStyle/>
                    <a:p>
                      <a:pPr marL="0" marR="0" lvl="0" indent="0" algn="l" defTabSz="449263"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000000"/>
                        </a:solidFill>
                        <a:effectLst/>
                        <a:latin typeface="Arial" pitchFamily="34" charset="0"/>
                        <a:ea typeface="宋体" charset="-122"/>
                        <a:cs typeface="Arial" pitchFamily="34" charset="0"/>
                        <a:sym typeface="宋体" charset="-122"/>
                      </a:endParaRPr>
                    </a:p>
                  </a:txBody>
                  <a:tcPr marT="45726" marB="45726"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CBECD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A62389E-5B7D-5B49-A780-8D2FE3AE472F}"/>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20483" name="Content Placeholder 2">
            <a:extLst>
              <a:ext uri="{FF2B5EF4-FFF2-40B4-BE49-F238E27FC236}">
                <a16:creationId xmlns:a16="http://schemas.microsoft.com/office/drawing/2014/main" id="{F747A900-1BC0-C743-BAD7-18461A636514}"/>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C00000"/>
                </a:solidFill>
              </a:rPr>
              <a:t>Commuters</a:t>
            </a:r>
            <a:r>
              <a:rPr lang="en-US" altLang="zh-CN"/>
              <a:t> have </a:t>
            </a:r>
            <a:r>
              <a:rPr lang="en-US" altLang="zh-CN" u="sng"/>
              <a:t>names</a:t>
            </a:r>
            <a:r>
              <a:rPr lang="en-US" altLang="zh-CN"/>
              <a:t> and </a:t>
            </a:r>
            <a:r>
              <a:rPr lang="en-US" altLang="zh-CN" u="sng"/>
              <a:t>addresses</a:t>
            </a:r>
            <a:r>
              <a:rPr lang="en-US" altLang="zh-CN"/>
              <a:t>.  They catch trains at </a:t>
            </a:r>
            <a:r>
              <a:rPr lang="en-US" altLang="zh-CN" u="sng"/>
              <a:t>scheduled times </a:t>
            </a:r>
            <a:r>
              <a:rPr lang="en-US" altLang="zh-CN"/>
              <a:t>each morning from the </a:t>
            </a:r>
            <a:r>
              <a:rPr lang="en-US" altLang="zh-CN" u="sng"/>
              <a:t>stations</a:t>
            </a:r>
            <a:r>
              <a:rPr lang="en-US" altLang="zh-CN"/>
              <a:t> most convenient to them. They leave the train at the station most convenient to work.  </a:t>
            </a:r>
            <a:r>
              <a:rPr lang="en-US" altLang="zh-CN">
                <a:solidFill>
                  <a:srgbClr val="FF0000"/>
                </a:solidFill>
              </a:rPr>
              <a:t>Stations</a:t>
            </a:r>
            <a:r>
              <a:rPr lang="en-US" altLang="zh-CN"/>
              <a:t> have </a:t>
            </a:r>
            <a:r>
              <a:rPr lang="en-US" altLang="zh-CN" u="sng"/>
              <a:t>names</a:t>
            </a:r>
            <a:r>
              <a:rPr lang="en-US" altLang="zh-CN"/>
              <a:t>, </a:t>
            </a:r>
            <a:r>
              <a:rPr lang="en-US" altLang="zh-CN" u="sng"/>
              <a:t>phone numbers </a:t>
            </a:r>
            <a:r>
              <a:rPr lang="en-US" altLang="zh-CN"/>
              <a:t>and </a:t>
            </a:r>
            <a:r>
              <a:rPr lang="en-US" altLang="zh-CN" u="sng"/>
              <a:t>station masters</a:t>
            </a:r>
            <a:r>
              <a:rPr lang="en-US" altLang="zh-CN"/>
              <a:t>. The </a:t>
            </a:r>
            <a:r>
              <a:rPr lang="en-US" altLang="zh-CN">
                <a:solidFill>
                  <a:srgbClr val="FF0000"/>
                </a:solidFill>
              </a:rPr>
              <a:t>trains</a:t>
            </a:r>
            <a:r>
              <a:rPr lang="en-US" altLang="zh-CN"/>
              <a:t> commuters catch are identified by their </a:t>
            </a:r>
            <a:r>
              <a:rPr lang="en-US" altLang="zh-CN" u="sng"/>
              <a:t>station of origin</a:t>
            </a:r>
            <a:r>
              <a:rPr lang="en-US" altLang="zh-CN"/>
              <a:t>, </a:t>
            </a:r>
            <a:r>
              <a:rPr lang="en-US" altLang="zh-CN" u="sng"/>
              <a:t>place of destination</a:t>
            </a:r>
            <a:r>
              <a:rPr lang="en-US" altLang="zh-CN"/>
              <a:t>, and </a:t>
            </a:r>
            <a:r>
              <a:rPr lang="en-US" altLang="zh-CN" u="sng"/>
              <a:t>time of start of journey </a:t>
            </a:r>
            <a:r>
              <a:rPr lang="en-US" altLang="zh-CN"/>
              <a:t>(4.15pm, Belgrave to Flinders St for instance). </a:t>
            </a:r>
          </a:p>
        </p:txBody>
      </p:sp>
      <p:sp>
        <p:nvSpPr>
          <p:cNvPr id="19460" name="Rounded Rectangle 4">
            <a:extLst>
              <a:ext uri="{FF2B5EF4-FFF2-40B4-BE49-F238E27FC236}">
                <a16:creationId xmlns:a16="http://schemas.microsoft.com/office/drawing/2014/main" id="{8B500CF4-504B-7B46-AC09-7C77B7CF487A}"/>
              </a:ext>
            </a:extLst>
          </p:cNvPr>
          <p:cNvSpPr>
            <a:spLocks/>
          </p:cNvSpPr>
          <p:nvPr/>
        </p:nvSpPr>
        <p:spPr bwMode="auto">
          <a:xfrm>
            <a:off x="4860925" y="4508500"/>
            <a:ext cx="3743325" cy="1512888"/>
          </a:xfrm>
          <a:prstGeom prst="roundRect">
            <a:avLst>
              <a:gd name="adj" fmla="val 16667"/>
            </a:avLst>
          </a:prstGeom>
          <a:solidFill>
            <a:srgbClr val="00B8FF"/>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Task 3</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  identify the relationships</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Time</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  5 minutes (max)</a:t>
            </a:r>
            <a:endParaRPr lang="en-US" altLang="zh-CN" sz="1800">
              <a:solidFill>
                <a:schemeClr val="hlink"/>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p:cBhvr>
                                        <p:cTn id="7" dur="500"/>
                                        <p:tgtEl>
                                          <p:spTgt spid="19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p:cBhvr>
                                        <p:cTn id="11" dur="500"/>
                                        <p:tgtEl>
                                          <p:spTgt spid="19460"/>
                                        </p:tgtEl>
                                      </p:cBhvr>
                                    </p:animEffect>
                                    <p:set>
                                      <p:cBhvr>
                                        <p:cTn id="12" dur="1" fill="hold">
                                          <p:stCondLst>
                                            <p:cond delay="499"/>
                                          </p:stCondLst>
                                        </p:cTn>
                                        <p:tgtEl>
                                          <p:spTgt spid="194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9CDE02B-64C9-BD46-B6A1-CAF1328DF85E}"/>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21507" name="Content Placeholder 2">
            <a:extLst>
              <a:ext uri="{FF2B5EF4-FFF2-40B4-BE49-F238E27FC236}">
                <a16:creationId xmlns:a16="http://schemas.microsoft.com/office/drawing/2014/main" id="{807CF946-77C1-644C-817F-A1C71BA20DF9}"/>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C00000"/>
                </a:solidFill>
              </a:rPr>
              <a:t>Commuters</a:t>
            </a:r>
            <a:r>
              <a:rPr lang="en-US" altLang="zh-CN"/>
              <a:t> have </a:t>
            </a:r>
            <a:r>
              <a:rPr lang="en-US" altLang="zh-CN" u="sng"/>
              <a:t>names</a:t>
            </a:r>
            <a:r>
              <a:rPr lang="en-US" altLang="zh-CN"/>
              <a:t> and </a:t>
            </a:r>
            <a:r>
              <a:rPr lang="en-US" altLang="zh-CN" u="sng"/>
              <a:t>addresses</a:t>
            </a:r>
            <a:r>
              <a:rPr lang="en-US" altLang="zh-CN"/>
              <a:t>.  They </a:t>
            </a:r>
            <a:r>
              <a:rPr lang="en-US" altLang="zh-CN" b="1">
                <a:solidFill>
                  <a:srgbClr val="00CC00"/>
                </a:solidFill>
              </a:rPr>
              <a:t>catch</a:t>
            </a:r>
            <a:r>
              <a:rPr lang="en-US" altLang="zh-CN"/>
              <a:t> trains at </a:t>
            </a:r>
            <a:r>
              <a:rPr lang="en-US" altLang="zh-CN" u="sng"/>
              <a:t>scheduled times </a:t>
            </a:r>
            <a:r>
              <a:rPr lang="en-US" altLang="zh-CN"/>
              <a:t>each morning </a:t>
            </a:r>
            <a:r>
              <a:rPr lang="en-US" altLang="zh-CN" b="1">
                <a:solidFill>
                  <a:srgbClr val="00CC00"/>
                </a:solidFill>
              </a:rPr>
              <a:t>from the </a:t>
            </a:r>
            <a:r>
              <a:rPr lang="en-US" altLang="zh-CN" u="sng"/>
              <a:t>stations</a:t>
            </a:r>
            <a:r>
              <a:rPr lang="en-US" altLang="zh-CN"/>
              <a:t> most convenient to them. They leave the train </a:t>
            </a:r>
            <a:r>
              <a:rPr lang="en-US" altLang="zh-CN" b="1">
                <a:solidFill>
                  <a:srgbClr val="00CC00"/>
                </a:solidFill>
              </a:rPr>
              <a:t>at the </a:t>
            </a:r>
            <a:r>
              <a:rPr lang="en-US" altLang="zh-CN"/>
              <a:t>station most convenient to work.  </a:t>
            </a:r>
            <a:r>
              <a:rPr lang="en-US" altLang="zh-CN">
                <a:solidFill>
                  <a:srgbClr val="FF0000"/>
                </a:solidFill>
              </a:rPr>
              <a:t>Stations</a:t>
            </a:r>
            <a:r>
              <a:rPr lang="en-US" altLang="zh-CN"/>
              <a:t> have </a:t>
            </a:r>
            <a:r>
              <a:rPr lang="en-US" altLang="zh-CN" u="sng"/>
              <a:t>names</a:t>
            </a:r>
            <a:r>
              <a:rPr lang="en-US" altLang="zh-CN"/>
              <a:t>, </a:t>
            </a:r>
            <a:r>
              <a:rPr lang="en-US" altLang="zh-CN" u="sng"/>
              <a:t>phone numbers </a:t>
            </a:r>
            <a:r>
              <a:rPr lang="en-US" altLang="zh-CN"/>
              <a:t>and </a:t>
            </a:r>
            <a:r>
              <a:rPr lang="en-US" altLang="zh-CN" u="sng"/>
              <a:t>station masters</a:t>
            </a:r>
            <a:r>
              <a:rPr lang="en-US" altLang="zh-CN"/>
              <a:t>. The </a:t>
            </a:r>
            <a:r>
              <a:rPr lang="en-US" altLang="zh-CN">
                <a:solidFill>
                  <a:srgbClr val="FF0000"/>
                </a:solidFill>
              </a:rPr>
              <a:t>trains</a:t>
            </a:r>
            <a:r>
              <a:rPr lang="en-US" altLang="zh-CN"/>
              <a:t> </a:t>
            </a:r>
            <a:r>
              <a:rPr lang="en-US" altLang="zh-CN" b="1" i="1">
                <a:solidFill>
                  <a:srgbClr val="00CC00"/>
                </a:solidFill>
              </a:rPr>
              <a:t>that</a:t>
            </a:r>
            <a:r>
              <a:rPr lang="en-US" altLang="zh-CN"/>
              <a:t> commuters catch are identified by their </a:t>
            </a:r>
            <a:r>
              <a:rPr lang="en-US" altLang="zh-CN" u="sng"/>
              <a:t>station of origin</a:t>
            </a:r>
            <a:r>
              <a:rPr lang="en-US" altLang="zh-CN"/>
              <a:t>, </a:t>
            </a:r>
            <a:r>
              <a:rPr lang="en-US" altLang="zh-CN" u="sng"/>
              <a:t>place of destination</a:t>
            </a:r>
            <a:r>
              <a:rPr lang="en-US" altLang="zh-CN"/>
              <a:t>, and </a:t>
            </a:r>
            <a:r>
              <a:rPr lang="en-US" altLang="zh-CN" u="sng"/>
              <a:t>time of start of journey </a:t>
            </a:r>
            <a:r>
              <a:rPr lang="en-US" altLang="zh-CN"/>
              <a:t>(4.15pm, Belgrave to Flinders St for instance).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AA7C4A4-EAE1-B14C-8FEC-C3BC87E697BF}"/>
              </a:ext>
            </a:extLst>
          </p:cNvPr>
          <p:cNvSpPr>
            <a:spLocks noGrp="1" noChangeArrowheads="1"/>
          </p:cNvSpPr>
          <p:nvPr>
            <p:ph type="title" idx="4294967295"/>
          </p:nvPr>
        </p:nvSpPr>
        <p:spPr>
          <a:xfrm>
            <a:off x="250825" y="260350"/>
            <a:ext cx="8535988"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pPr>
            <a:br>
              <a:rPr lang="en-US" altLang="en-US" sz="3200"/>
            </a:br>
            <a:r>
              <a:rPr lang="en-US" altLang="en-US" sz="3200"/>
              <a:t>My Conceptual Design - Relationships</a:t>
            </a:r>
          </a:p>
        </p:txBody>
      </p:sp>
      <p:sp>
        <p:nvSpPr>
          <p:cNvPr id="22531" name="Rectangle 4">
            <a:extLst>
              <a:ext uri="{FF2B5EF4-FFF2-40B4-BE49-F238E27FC236}">
                <a16:creationId xmlns:a16="http://schemas.microsoft.com/office/drawing/2014/main" id="{7BB10CAE-0253-5541-B88A-7163703CF4B8}"/>
              </a:ext>
            </a:extLst>
          </p:cNvPr>
          <p:cNvSpPr>
            <a:spLocks noChangeArrowheads="1"/>
          </p:cNvSpPr>
          <p:nvPr/>
        </p:nvSpPr>
        <p:spPr bwMode="auto">
          <a:xfrm>
            <a:off x="1320800" y="2105025"/>
            <a:ext cx="1533525" cy="598488"/>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Commuter</a:t>
            </a:r>
            <a:endParaRPr lang="en-US" altLang="zh-CN" sz="1800">
              <a:solidFill>
                <a:schemeClr val="tx1"/>
              </a:solidFill>
              <a:latin typeface="Tahoma" panose="020B0604030504040204" pitchFamily="34" charset="0"/>
            </a:endParaRPr>
          </a:p>
        </p:txBody>
      </p:sp>
      <p:sp>
        <p:nvSpPr>
          <p:cNvPr id="22532" name="Rectangle 5">
            <a:extLst>
              <a:ext uri="{FF2B5EF4-FFF2-40B4-BE49-F238E27FC236}">
                <a16:creationId xmlns:a16="http://schemas.microsoft.com/office/drawing/2014/main" id="{EC9329DE-0032-C840-BA5A-A8D62EA4BC65}"/>
              </a:ext>
            </a:extLst>
          </p:cNvPr>
          <p:cNvSpPr>
            <a:spLocks noChangeArrowheads="1"/>
          </p:cNvSpPr>
          <p:nvPr/>
        </p:nvSpPr>
        <p:spPr bwMode="auto">
          <a:xfrm>
            <a:off x="4838700" y="2106613"/>
            <a:ext cx="1533525" cy="600075"/>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Train</a:t>
            </a:r>
            <a:endParaRPr lang="en-US" altLang="zh-CN" sz="1800">
              <a:solidFill>
                <a:schemeClr val="tx1"/>
              </a:solidFill>
              <a:latin typeface="Tahoma" panose="020B0604030504040204" pitchFamily="34" charset="0"/>
            </a:endParaRPr>
          </a:p>
        </p:txBody>
      </p:sp>
      <p:sp>
        <p:nvSpPr>
          <p:cNvPr id="22533" name="Rectangle 7">
            <a:extLst>
              <a:ext uri="{FF2B5EF4-FFF2-40B4-BE49-F238E27FC236}">
                <a16:creationId xmlns:a16="http://schemas.microsoft.com/office/drawing/2014/main" id="{855C12C0-1D24-874C-8F78-5052CB030D77}"/>
              </a:ext>
            </a:extLst>
          </p:cNvPr>
          <p:cNvSpPr>
            <a:spLocks noChangeArrowheads="1"/>
          </p:cNvSpPr>
          <p:nvPr/>
        </p:nvSpPr>
        <p:spPr bwMode="auto">
          <a:xfrm>
            <a:off x="4838700" y="4198938"/>
            <a:ext cx="1533525" cy="598487"/>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Station</a:t>
            </a:r>
            <a:endParaRPr lang="en-US" altLang="zh-CN" sz="1800">
              <a:solidFill>
                <a:schemeClr val="tx1"/>
              </a:solidFill>
              <a:latin typeface="Tahoma" panose="020B0604030504040204" pitchFamily="34" charset="0"/>
            </a:endParaRPr>
          </a:p>
        </p:txBody>
      </p:sp>
      <p:grpSp>
        <p:nvGrpSpPr>
          <p:cNvPr id="22534" name="Group 6">
            <a:extLst>
              <a:ext uri="{FF2B5EF4-FFF2-40B4-BE49-F238E27FC236}">
                <a16:creationId xmlns:a16="http://schemas.microsoft.com/office/drawing/2014/main" id="{B869A90A-FA01-5E40-B8EA-A413B427A9CD}"/>
              </a:ext>
            </a:extLst>
          </p:cNvPr>
          <p:cNvGrpSpPr>
            <a:grpSpLocks/>
          </p:cNvGrpSpPr>
          <p:nvPr/>
        </p:nvGrpSpPr>
        <p:grpSpPr bwMode="auto">
          <a:xfrm>
            <a:off x="1887538" y="1755775"/>
            <a:ext cx="171450" cy="349250"/>
            <a:chOff x="0" y="0"/>
            <a:chExt cx="216024" cy="504056"/>
          </a:xfrm>
        </p:grpSpPr>
        <p:sp>
          <p:nvSpPr>
            <p:cNvPr id="22575" name="Straight Connector 9">
              <a:extLst>
                <a:ext uri="{FF2B5EF4-FFF2-40B4-BE49-F238E27FC236}">
                  <a16:creationId xmlns:a16="http://schemas.microsoft.com/office/drawing/2014/main" id="{1C4446DB-D05C-EE42-AB3B-A34B9CBAE731}"/>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2576" name="Oval 10">
              <a:extLst>
                <a:ext uri="{FF2B5EF4-FFF2-40B4-BE49-F238E27FC236}">
                  <a16:creationId xmlns:a16="http://schemas.microsoft.com/office/drawing/2014/main" id="{8BA4D9AA-5A4A-0D42-816C-CC8BD6F08F28}"/>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2535" name="Group 9">
            <a:extLst>
              <a:ext uri="{FF2B5EF4-FFF2-40B4-BE49-F238E27FC236}">
                <a16:creationId xmlns:a16="http://schemas.microsoft.com/office/drawing/2014/main" id="{F85D78C4-D799-884E-85F3-2957567CAA6D}"/>
              </a:ext>
            </a:extLst>
          </p:cNvPr>
          <p:cNvGrpSpPr>
            <a:grpSpLocks/>
          </p:cNvGrpSpPr>
          <p:nvPr/>
        </p:nvGrpSpPr>
        <p:grpSpPr bwMode="auto">
          <a:xfrm>
            <a:off x="2455863" y="1755775"/>
            <a:ext cx="169862" cy="349250"/>
            <a:chOff x="0" y="0"/>
            <a:chExt cx="216024" cy="504056"/>
          </a:xfrm>
        </p:grpSpPr>
        <p:sp>
          <p:nvSpPr>
            <p:cNvPr id="22573" name="Straight Connector 13">
              <a:extLst>
                <a:ext uri="{FF2B5EF4-FFF2-40B4-BE49-F238E27FC236}">
                  <a16:creationId xmlns:a16="http://schemas.microsoft.com/office/drawing/2014/main" id="{E33ED03F-F8C8-544E-BE83-24DA7DE8F56E}"/>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2574" name="Oval 14">
              <a:extLst>
                <a:ext uri="{FF2B5EF4-FFF2-40B4-BE49-F238E27FC236}">
                  <a16:creationId xmlns:a16="http://schemas.microsoft.com/office/drawing/2014/main" id="{0DED1508-21F6-8D49-B435-0364EA3FAAE9}"/>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2536" name="Group 12">
            <a:extLst>
              <a:ext uri="{FF2B5EF4-FFF2-40B4-BE49-F238E27FC236}">
                <a16:creationId xmlns:a16="http://schemas.microsoft.com/office/drawing/2014/main" id="{FDD38DAC-B679-1944-9FAF-ADEF046CBA75}"/>
              </a:ext>
            </a:extLst>
          </p:cNvPr>
          <p:cNvGrpSpPr>
            <a:grpSpLocks/>
          </p:cNvGrpSpPr>
          <p:nvPr/>
        </p:nvGrpSpPr>
        <p:grpSpPr bwMode="auto">
          <a:xfrm>
            <a:off x="1320800" y="1755775"/>
            <a:ext cx="171450" cy="349250"/>
            <a:chOff x="0" y="0"/>
            <a:chExt cx="216024" cy="504056"/>
          </a:xfrm>
        </p:grpSpPr>
        <p:sp>
          <p:nvSpPr>
            <p:cNvPr id="22571" name="Straight Connector 22">
              <a:extLst>
                <a:ext uri="{FF2B5EF4-FFF2-40B4-BE49-F238E27FC236}">
                  <a16:creationId xmlns:a16="http://schemas.microsoft.com/office/drawing/2014/main" id="{E2D86A77-E20C-484F-881D-24B2D5BBC177}"/>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2572" name="Oval 23">
              <a:extLst>
                <a:ext uri="{FF2B5EF4-FFF2-40B4-BE49-F238E27FC236}">
                  <a16:creationId xmlns:a16="http://schemas.microsoft.com/office/drawing/2014/main" id="{B36D4047-1DDA-8D4B-AAA6-283A273C4E64}"/>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2537" name="TextBox 24">
            <a:extLst>
              <a:ext uri="{FF2B5EF4-FFF2-40B4-BE49-F238E27FC236}">
                <a16:creationId xmlns:a16="http://schemas.microsoft.com/office/drawing/2014/main" id="{0175E6FA-2770-6B40-AA34-EDC7B5D0F7F9}"/>
              </a:ext>
            </a:extLst>
          </p:cNvPr>
          <p:cNvSpPr>
            <a:spLocks noChangeArrowheads="1"/>
          </p:cNvSpPr>
          <p:nvPr/>
        </p:nvSpPr>
        <p:spPr bwMode="auto">
          <a:xfrm>
            <a:off x="1857375" y="1563688"/>
            <a:ext cx="5302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name</a:t>
            </a:r>
            <a:endParaRPr lang="en-US" altLang="zh-CN" sz="1800">
              <a:solidFill>
                <a:schemeClr val="tx1"/>
              </a:solidFill>
              <a:latin typeface="Tahoma" panose="020B0604030504040204" pitchFamily="34" charset="0"/>
            </a:endParaRPr>
          </a:p>
        </p:txBody>
      </p:sp>
      <p:sp>
        <p:nvSpPr>
          <p:cNvPr id="22538" name="TextBox 25">
            <a:extLst>
              <a:ext uri="{FF2B5EF4-FFF2-40B4-BE49-F238E27FC236}">
                <a16:creationId xmlns:a16="http://schemas.microsoft.com/office/drawing/2014/main" id="{8C61B901-4F92-6C4D-8C57-E418C96CB97D}"/>
              </a:ext>
            </a:extLst>
          </p:cNvPr>
          <p:cNvSpPr>
            <a:spLocks noChangeArrowheads="1"/>
          </p:cNvSpPr>
          <p:nvPr/>
        </p:nvSpPr>
        <p:spPr bwMode="auto">
          <a:xfrm>
            <a:off x="2441575" y="1557338"/>
            <a:ext cx="6397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address</a:t>
            </a:r>
            <a:endParaRPr lang="en-US" altLang="zh-CN" sz="1800">
              <a:solidFill>
                <a:schemeClr val="tx1"/>
              </a:solidFill>
              <a:latin typeface="Tahoma" panose="020B0604030504040204" pitchFamily="34" charset="0"/>
            </a:endParaRPr>
          </a:p>
        </p:txBody>
      </p:sp>
      <p:sp>
        <p:nvSpPr>
          <p:cNvPr id="22539" name="TextBox 26">
            <a:extLst>
              <a:ext uri="{FF2B5EF4-FFF2-40B4-BE49-F238E27FC236}">
                <a16:creationId xmlns:a16="http://schemas.microsoft.com/office/drawing/2014/main" id="{8649D5B8-91C0-8D43-8DAF-FD25C1D9BD13}"/>
              </a:ext>
            </a:extLst>
          </p:cNvPr>
          <p:cNvSpPr>
            <a:spLocks noChangeArrowheads="1"/>
          </p:cNvSpPr>
          <p:nvPr/>
        </p:nvSpPr>
        <p:spPr bwMode="auto">
          <a:xfrm>
            <a:off x="1282700" y="1557338"/>
            <a:ext cx="555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comID</a:t>
            </a:r>
            <a:endParaRPr lang="en-US" altLang="zh-CN" sz="1800">
              <a:solidFill>
                <a:schemeClr val="tx1"/>
              </a:solidFill>
              <a:latin typeface="Tahoma" panose="020B0604030504040204" pitchFamily="34" charset="0"/>
            </a:endParaRPr>
          </a:p>
        </p:txBody>
      </p:sp>
      <p:grpSp>
        <p:nvGrpSpPr>
          <p:cNvPr id="22540" name="Group 18">
            <a:extLst>
              <a:ext uri="{FF2B5EF4-FFF2-40B4-BE49-F238E27FC236}">
                <a16:creationId xmlns:a16="http://schemas.microsoft.com/office/drawing/2014/main" id="{A1A25E39-315D-6941-9A22-D166D5AECDAD}"/>
              </a:ext>
            </a:extLst>
          </p:cNvPr>
          <p:cNvGrpSpPr>
            <a:grpSpLocks/>
          </p:cNvGrpSpPr>
          <p:nvPr/>
        </p:nvGrpSpPr>
        <p:grpSpPr bwMode="auto">
          <a:xfrm>
            <a:off x="5387975" y="1763713"/>
            <a:ext cx="171450" cy="349250"/>
            <a:chOff x="0" y="0"/>
            <a:chExt cx="216024" cy="504056"/>
          </a:xfrm>
        </p:grpSpPr>
        <p:sp>
          <p:nvSpPr>
            <p:cNvPr id="22569" name="Straight Connector 28">
              <a:extLst>
                <a:ext uri="{FF2B5EF4-FFF2-40B4-BE49-F238E27FC236}">
                  <a16:creationId xmlns:a16="http://schemas.microsoft.com/office/drawing/2014/main" id="{572182F5-C84F-334B-BC43-69F6D868AB6A}"/>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2570" name="Oval 29">
              <a:extLst>
                <a:ext uri="{FF2B5EF4-FFF2-40B4-BE49-F238E27FC236}">
                  <a16:creationId xmlns:a16="http://schemas.microsoft.com/office/drawing/2014/main" id="{85BEDE4C-C168-4343-917A-0153B79CDA2B}"/>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2541" name="Group 21">
            <a:extLst>
              <a:ext uri="{FF2B5EF4-FFF2-40B4-BE49-F238E27FC236}">
                <a16:creationId xmlns:a16="http://schemas.microsoft.com/office/drawing/2014/main" id="{0A445568-31B1-A84F-BB46-0406BE6863FF}"/>
              </a:ext>
            </a:extLst>
          </p:cNvPr>
          <p:cNvGrpSpPr>
            <a:grpSpLocks/>
          </p:cNvGrpSpPr>
          <p:nvPr/>
        </p:nvGrpSpPr>
        <p:grpSpPr bwMode="auto">
          <a:xfrm>
            <a:off x="5956300" y="1763713"/>
            <a:ext cx="169863" cy="349250"/>
            <a:chOff x="0" y="0"/>
            <a:chExt cx="216024" cy="504056"/>
          </a:xfrm>
        </p:grpSpPr>
        <p:sp>
          <p:nvSpPr>
            <p:cNvPr id="22567" name="Straight Connector 31">
              <a:extLst>
                <a:ext uri="{FF2B5EF4-FFF2-40B4-BE49-F238E27FC236}">
                  <a16:creationId xmlns:a16="http://schemas.microsoft.com/office/drawing/2014/main" id="{875A699A-C0CE-574B-B866-549052BE375E}"/>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2568" name="Oval 32">
              <a:extLst>
                <a:ext uri="{FF2B5EF4-FFF2-40B4-BE49-F238E27FC236}">
                  <a16:creationId xmlns:a16="http://schemas.microsoft.com/office/drawing/2014/main" id="{AFC46599-67FC-2B4E-A9B9-990BAA7A53AA}"/>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2542" name="Group 24">
            <a:extLst>
              <a:ext uri="{FF2B5EF4-FFF2-40B4-BE49-F238E27FC236}">
                <a16:creationId xmlns:a16="http://schemas.microsoft.com/office/drawing/2014/main" id="{69C68576-12E2-A449-B0F3-AC08CAA66EC4}"/>
              </a:ext>
            </a:extLst>
          </p:cNvPr>
          <p:cNvGrpSpPr>
            <a:grpSpLocks/>
          </p:cNvGrpSpPr>
          <p:nvPr/>
        </p:nvGrpSpPr>
        <p:grpSpPr bwMode="auto">
          <a:xfrm>
            <a:off x="4821238" y="1763713"/>
            <a:ext cx="169862" cy="349250"/>
            <a:chOff x="0" y="0"/>
            <a:chExt cx="216024" cy="504056"/>
          </a:xfrm>
        </p:grpSpPr>
        <p:sp>
          <p:nvSpPr>
            <p:cNvPr id="22565" name="Straight Connector 34">
              <a:extLst>
                <a:ext uri="{FF2B5EF4-FFF2-40B4-BE49-F238E27FC236}">
                  <a16:creationId xmlns:a16="http://schemas.microsoft.com/office/drawing/2014/main" id="{7A3FFAAD-2923-DE4D-AEE2-E150F69DD71C}"/>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2566" name="Oval 35">
              <a:extLst>
                <a:ext uri="{FF2B5EF4-FFF2-40B4-BE49-F238E27FC236}">
                  <a16:creationId xmlns:a16="http://schemas.microsoft.com/office/drawing/2014/main" id="{CC516394-A057-7247-92AE-F809006356CD}"/>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2543" name="TextBox 36">
            <a:extLst>
              <a:ext uri="{FF2B5EF4-FFF2-40B4-BE49-F238E27FC236}">
                <a16:creationId xmlns:a16="http://schemas.microsoft.com/office/drawing/2014/main" id="{BE2D6BD0-107B-EC43-A4E7-F09AD8781C27}"/>
              </a:ext>
            </a:extLst>
          </p:cNvPr>
          <p:cNvSpPr>
            <a:spLocks noChangeArrowheads="1"/>
          </p:cNvSpPr>
          <p:nvPr/>
        </p:nvSpPr>
        <p:spPr bwMode="auto">
          <a:xfrm>
            <a:off x="5357813" y="1563688"/>
            <a:ext cx="4460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dest</a:t>
            </a:r>
          </a:p>
        </p:txBody>
      </p:sp>
      <p:sp>
        <p:nvSpPr>
          <p:cNvPr id="22544" name="TextBox 37">
            <a:extLst>
              <a:ext uri="{FF2B5EF4-FFF2-40B4-BE49-F238E27FC236}">
                <a16:creationId xmlns:a16="http://schemas.microsoft.com/office/drawing/2014/main" id="{5B27080D-93A4-E645-9047-12C9654C5790}"/>
              </a:ext>
            </a:extLst>
          </p:cNvPr>
          <p:cNvSpPr>
            <a:spLocks noChangeArrowheads="1"/>
          </p:cNvSpPr>
          <p:nvPr/>
        </p:nvSpPr>
        <p:spPr bwMode="auto">
          <a:xfrm>
            <a:off x="5940425" y="1557338"/>
            <a:ext cx="7715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startTime</a:t>
            </a:r>
          </a:p>
        </p:txBody>
      </p:sp>
      <p:sp>
        <p:nvSpPr>
          <p:cNvPr id="22545" name="TextBox 38">
            <a:extLst>
              <a:ext uri="{FF2B5EF4-FFF2-40B4-BE49-F238E27FC236}">
                <a16:creationId xmlns:a16="http://schemas.microsoft.com/office/drawing/2014/main" id="{F0E8325D-A616-FA42-B815-AA205319571A}"/>
              </a:ext>
            </a:extLst>
          </p:cNvPr>
          <p:cNvSpPr>
            <a:spLocks noChangeArrowheads="1"/>
          </p:cNvSpPr>
          <p:nvPr/>
        </p:nvSpPr>
        <p:spPr bwMode="auto">
          <a:xfrm>
            <a:off x="4783138" y="1557338"/>
            <a:ext cx="400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soo</a:t>
            </a:r>
          </a:p>
        </p:txBody>
      </p:sp>
      <p:grpSp>
        <p:nvGrpSpPr>
          <p:cNvPr id="22546" name="Group 30">
            <a:extLst>
              <a:ext uri="{FF2B5EF4-FFF2-40B4-BE49-F238E27FC236}">
                <a16:creationId xmlns:a16="http://schemas.microsoft.com/office/drawing/2014/main" id="{01FC30EC-4466-2145-85C3-DDAF5F51708C}"/>
              </a:ext>
            </a:extLst>
          </p:cNvPr>
          <p:cNvGrpSpPr>
            <a:grpSpLocks/>
          </p:cNvGrpSpPr>
          <p:nvPr/>
        </p:nvGrpSpPr>
        <p:grpSpPr bwMode="auto">
          <a:xfrm>
            <a:off x="4933950" y="4797425"/>
            <a:ext cx="171450" cy="360363"/>
            <a:chOff x="0" y="0"/>
            <a:chExt cx="216024" cy="519980"/>
          </a:xfrm>
        </p:grpSpPr>
        <p:sp>
          <p:nvSpPr>
            <p:cNvPr id="22563" name="Straight Connector 68">
              <a:extLst>
                <a:ext uri="{FF2B5EF4-FFF2-40B4-BE49-F238E27FC236}">
                  <a16:creationId xmlns:a16="http://schemas.microsoft.com/office/drawing/2014/main" id="{A21125AA-C052-E34E-B967-5E94FD6921BF}"/>
                </a:ext>
              </a:extLst>
            </p:cNvPr>
            <p:cNvSpPr>
              <a:spLocks noChangeShapeType="1"/>
            </p:cNvSpPr>
            <p:nvPr/>
          </p:nvSpPr>
          <p:spPr bwMode="auto">
            <a:xfrm flipV="1">
              <a:off x="120266" y="0"/>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2564" name="Oval 69">
              <a:extLst>
                <a:ext uri="{FF2B5EF4-FFF2-40B4-BE49-F238E27FC236}">
                  <a16:creationId xmlns:a16="http://schemas.microsoft.com/office/drawing/2014/main" id="{93102C6F-753C-034C-93A9-52FD718763F2}"/>
                </a:ext>
              </a:extLst>
            </p:cNvPr>
            <p:cNvSpPr>
              <a:spLocks/>
            </p:cNvSpPr>
            <p:nvPr/>
          </p:nvSpPr>
          <p:spPr bwMode="auto">
            <a:xfrm>
              <a:off x="0" y="303956"/>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2547" name="TextBox 70">
            <a:extLst>
              <a:ext uri="{FF2B5EF4-FFF2-40B4-BE49-F238E27FC236}">
                <a16:creationId xmlns:a16="http://schemas.microsoft.com/office/drawing/2014/main" id="{747BBE3A-C936-4E46-8D85-94EE8A33EEFC}"/>
              </a:ext>
            </a:extLst>
          </p:cNvPr>
          <p:cNvSpPr>
            <a:spLocks noChangeArrowheads="1"/>
          </p:cNvSpPr>
          <p:nvPr/>
        </p:nvSpPr>
        <p:spPr bwMode="auto">
          <a:xfrm>
            <a:off x="4895850" y="5084763"/>
            <a:ext cx="6540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stName</a:t>
            </a:r>
          </a:p>
        </p:txBody>
      </p:sp>
      <p:sp>
        <p:nvSpPr>
          <p:cNvPr id="22548" name="Straight Connector 72">
            <a:extLst>
              <a:ext uri="{FF2B5EF4-FFF2-40B4-BE49-F238E27FC236}">
                <a16:creationId xmlns:a16="http://schemas.microsoft.com/office/drawing/2014/main" id="{825597C9-1531-804B-84A6-F21E248AA53D}"/>
              </a:ext>
            </a:extLst>
          </p:cNvPr>
          <p:cNvSpPr>
            <a:spLocks noChangeShapeType="1"/>
          </p:cNvSpPr>
          <p:nvPr/>
        </p:nvSpPr>
        <p:spPr bwMode="auto">
          <a:xfrm flipV="1">
            <a:off x="5705475" y="4797425"/>
            <a:ext cx="1588" cy="20002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2549" name="Oval 73">
            <a:extLst>
              <a:ext uri="{FF2B5EF4-FFF2-40B4-BE49-F238E27FC236}">
                <a16:creationId xmlns:a16="http://schemas.microsoft.com/office/drawing/2014/main" id="{98B71D81-1F67-B147-B47A-F09E7F261F4C}"/>
              </a:ext>
            </a:extLst>
          </p:cNvPr>
          <p:cNvSpPr>
            <a:spLocks/>
          </p:cNvSpPr>
          <p:nvPr/>
        </p:nvSpPr>
        <p:spPr bwMode="auto">
          <a:xfrm>
            <a:off x="5611813" y="5006975"/>
            <a:ext cx="169862" cy="150813"/>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sp>
        <p:nvSpPr>
          <p:cNvPr id="22550" name="TextBox 74">
            <a:extLst>
              <a:ext uri="{FF2B5EF4-FFF2-40B4-BE49-F238E27FC236}">
                <a16:creationId xmlns:a16="http://schemas.microsoft.com/office/drawing/2014/main" id="{7F8A6AC2-20ED-3F48-ADA0-79A60E142D80}"/>
              </a:ext>
            </a:extLst>
          </p:cNvPr>
          <p:cNvSpPr>
            <a:spLocks noChangeArrowheads="1"/>
          </p:cNvSpPr>
          <p:nvPr/>
        </p:nvSpPr>
        <p:spPr bwMode="auto">
          <a:xfrm>
            <a:off x="5573713" y="5084763"/>
            <a:ext cx="5699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phone</a:t>
            </a:r>
            <a:endParaRPr lang="en-US" altLang="zh-CN" sz="1800">
              <a:solidFill>
                <a:schemeClr val="tx1"/>
              </a:solidFill>
              <a:latin typeface="Tahoma" panose="020B0604030504040204" pitchFamily="34" charset="0"/>
            </a:endParaRPr>
          </a:p>
        </p:txBody>
      </p:sp>
      <p:sp>
        <p:nvSpPr>
          <p:cNvPr id="22551" name="Straight Connector 76">
            <a:extLst>
              <a:ext uri="{FF2B5EF4-FFF2-40B4-BE49-F238E27FC236}">
                <a16:creationId xmlns:a16="http://schemas.microsoft.com/office/drawing/2014/main" id="{4CCFCEC8-FED4-DA40-A3E0-B4EB2A8A13F9}"/>
              </a:ext>
            </a:extLst>
          </p:cNvPr>
          <p:cNvSpPr>
            <a:spLocks noChangeShapeType="1"/>
          </p:cNvSpPr>
          <p:nvPr/>
        </p:nvSpPr>
        <p:spPr bwMode="auto">
          <a:xfrm flipV="1">
            <a:off x="6330950" y="4797425"/>
            <a:ext cx="0" cy="20002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2552" name="Oval 77">
            <a:extLst>
              <a:ext uri="{FF2B5EF4-FFF2-40B4-BE49-F238E27FC236}">
                <a16:creationId xmlns:a16="http://schemas.microsoft.com/office/drawing/2014/main" id="{A784CD45-A131-7447-A7E3-475F5DDA48B6}"/>
              </a:ext>
            </a:extLst>
          </p:cNvPr>
          <p:cNvSpPr>
            <a:spLocks/>
          </p:cNvSpPr>
          <p:nvPr/>
        </p:nvSpPr>
        <p:spPr bwMode="auto">
          <a:xfrm>
            <a:off x="6235700" y="5006975"/>
            <a:ext cx="169863" cy="150813"/>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sp>
        <p:nvSpPr>
          <p:cNvPr id="22553" name="TextBox 78">
            <a:extLst>
              <a:ext uri="{FF2B5EF4-FFF2-40B4-BE49-F238E27FC236}">
                <a16:creationId xmlns:a16="http://schemas.microsoft.com/office/drawing/2014/main" id="{B74DBB4C-5509-8B42-8DF9-3918EFCB8036}"/>
              </a:ext>
            </a:extLst>
          </p:cNvPr>
          <p:cNvSpPr>
            <a:spLocks noChangeArrowheads="1"/>
          </p:cNvSpPr>
          <p:nvPr/>
        </p:nvSpPr>
        <p:spPr bwMode="auto">
          <a:xfrm>
            <a:off x="6197600" y="5084763"/>
            <a:ext cx="5857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stMast</a:t>
            </a:r>
          </a:p>
        </p:txBody>
      </p:sp>
      <p:sp>
        <p:nvSpPr>
          <p:cNvPr id="22554" name="Diamond 50">
            <a:extLst>
              <a:ext uri="{FF2B5EF4-FFF2-40B4-BE49-F238E27FC236}">
                <a16:creationId xmlns:a16="http://schemas.microsoft.com/office/drawing/2014/main" id="{C35CDD43-5A1D-064D-92F9-336B34409CBB}"/>
              </a:ext>
            </a:extLst>
          </p:cNvPr>
          <p:cNvSpPr>
            <a:spLocks noChangeArrowheads="1"/>
          </p:cNvSpPr>
          <p:nvPr/>
        </p:nvSpPr>
        <p:spPr bwMode="auto">
          <a:xfrm>
            <a:off x="3363913" y="2055813"/>
            <a:ext cx="1020762" cy="696912"/>
          </a:xfrm>
          <a:prstGeom prst="diamond">
            <a:avLst/>
          </a:prstGeom>
          <a:solidFill>
            <a:srgbClr val="00B8FF"/>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cxnSp>
        <p:nvCxnSpPr>
          <p:cNvPr id="22555" name="Straight Connector 52">
            <a:extLst>
              <a:ext uri="{FF2B5EF4-FFF2-40B4-BE49-F238E27FC236}">
                <a16:creationId xmlns:a16="http://schemas.microsoft.com/office/drawing/2014/main" id="{613B2C2A-B692-844F-AE82-7C543BAB0156}"/>
              </a:ext>
            </a:extLst>
          </p:cNvPr>
          <p:cNvCxnSpPr>
            <a:cxnSpLocks noChangeShapeType="1"/>
            <a:stCxn id="22531" idx="3"/>
            <a:endCxn id="22554" idx="1"/>
          </p:cNvCxnSpPr>
          <p:nvPr/>
        </p:nvCxnSpPr>
        <p:spPr bwMode="auto">
          <a:xfrm flipV="1">
            <a:off x="2854325" y="2405063"/>
            <a:ext cx="509588"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2556" name="Straight Connector 55">
            <a:extLst>
              <a:ext uri="{FF2B5EF4-FFF2-40B4-BE49-F238E27FC236}">
                <a16:creationId xmlns:a16="http://schemas.microsoft.com/office/drawing/2014/main" id="{291E997C-CE55-1F44-AD14-5D18FF25CDDB}"/>
              </a:ext>
            </a:extLst>
          </p:cNvPr>
          <p:cNvCxnSpPr>
            <a:cxnSpLocks noChangeShapeType="1"/>
            <a:stCxn id="22554" idx="3"/>
            <a:endCxn id="22532" idx="1"/>
          </p:cNvCxnSpPr>
          <p:nvPr/>
        </p:nvCxnSpPr>
        <p:spPr bwMode="auto">
          <a:xfrm>
            <a:off x="4384675" y="2405063"/>
            <a:ext cx="454025"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2557" name="Diamond 60">
            <a:extLst>
              <a:ext uri="{FF2B5EF4-FFF2-40B4-BE49-F238E27FC236}">
                <a16:creationId xmlns:a16="http://schemas.microsoft.com/office/drawing/2014/main" id="{3FC21671-2058-144F-B51E-C84CA72503BF}"/>
              </a:ext>
            </a:extLst>
          </p:cNvPr>
          <p:cNvSpPr>
            <a:spLocks noChangeArrowheads="1"/>
          </p:cNvSpPr>
          <p:nvPr/>
        </p:nvSpPr>
        <p:spPr bwMode="auto">
          <a:xfrm>
            <a:off x="5087938" y="3141663"/>
            <a:ext cx="1020762" cy="696912"/>
          </a:xfrm>
          <a:prstGeom prst="diamond">
            <a:avLst/>
          </a:prstGeom>
          <a:solidFill>
            <a:srgbClr val="00B8FF"/>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cxnSp>
        <p:nvCxnSpPr>
          <p:cNvPr id="22558" name="Straight Connector 63">
            <a:extLst>
              <a:ext uri="{FF2B5EF4-FFF2-40B4-BE49-F238E27FC236}">
                <a16:creationId xmlns:a16="http://schemas.microsoft.com/office/drawing/2014/main" id="{26786CBD-8738-8346-93C5-1B4824B51242}"/>
              </a:ext>
            </a:extLst>
          </p:cNvPr>
          <p:cNvCxnSpPr>
            <a:cxnSpLocks noChangeShapeType="1"/>
            <a:stCxn id="22557" idx="0"/>
            <a:endCxn id="22532" idx="2"/>
          </p:cNvCxnSpPr>
          <p:nvPr/>
        </p:nvCxnSpPr>
        <p:spPr bwMode="auto">
          <a:xfrm flipV="1">
            <a:off x="5599113" y="2706688"/>
            <a:ext cx="6350" cy="43497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2559" name="Straight Connector 71">
            <a:extLst>
              <a:ext uri="{FF2B5EF4-FFF2-40B4-BE49-F238E27FC236}">
                <a16:creationId xmlns:a16="http://schemas.microsoft.com/office/drawing/2014/main" id="{3AD01024-BA88-0040-80A0-7BFDDFFDE8B9}"/>
              </a:ext>
            </a:extLst>
          </p:cNvPr>
          <p:cNvCxnSpPr>
            <a:cxnSpLocks noChangeShapeType="1"/>
            <a:stCxn id="22557" idx="2"/>
            <a:endCxn id="22533" idx="0"/>
          </p:cNvCxnSpPr>
          <p:nvPr/>
        </p:nvCxnSpPr>
        <p:spPr bwMode="auto">
          <a:xfrm>
            <a:off x="5599113" y="3838575"/>
            <a:ext cx="6350" cy="360363"/>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2560" name="Diamond 50">
            <a:extLst>
              <a:ext uri="{FF2B5EF4-FFF2-40B4-BE49-F238E27FC236}">
                <a16:creationId xmlns:a16="http://schemas.microsoft.com/office/drawing/2014/main" id="{CC4725E4-7402-5748-B703-97953C22977F}"/>
              </a:ext>
            </a:extLst>
          </p:cNvPr>
          <p:cNvSpPr>
            <a:spLocks noChangeArrowheads="1"/>
          </p:cNvSpPr>
          <p:nvPr/>
        </p:nvSpPr>
        <p:spPr bwMode="auto">
          <a:xfrm>
            <a:off x="3363913" y="4149725"/>
            <a:ext cx="1020762" cy="696913"/>
          </a:xfrm>
          <a:prstGeom prst="diamond">
            <a:avLst/>
          </a:prstGeom>
          <a:solidFill>
            <a:srgbClr val="00B8FF"/>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cxnSp>
        <p:nvCxnSpPr>
          <p:cNvPr id="22561" name="Straight Connector 2">
            <a:extLst>
              <a:ext uri="{FF2B5EF4-FFF2-40B4-BE49-F238E27FC236}">
                <a16:creationId xmlns:a16="http://schemas.microsoft.com/office/drawing/2014/main" id="{414617F2-A837-EE4A-9AAE-03D454AD20D4}"/>
              </a:ext>
            </a:extLst>
          </p:cNvPr>
          <p:cNvCxnSpPr>
            <a:cxnSpLocks noChangeShapeType="1"/>
            <a:stCxn id="22560" idx="3"/>
            <a:endCxn id="22533" idx="1"/>
          </p:cNvCxnSpPr>
          <p:nvPr/>
        </p:nvCxnSpPr>
        <p:spPr bwMode="auto">
          <a:xfrm>
            <a:off x="4384675" y="4498975"/>
            <a:ext cx="454025" cy="0"/>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2562" name="Elbow Connector 13">
            <a:extLst>
              <a:ext uri="{FF2B5EF4-FFF2-40B4-BE49-F238E27FC236}">
                <a16:creationId xmlns:a16="http://schemas.microsoft.com/office/drawing/2014/main" id="{55183614-92A1-5044-B4E1-4AAA660CDCB7}"/>
              </a:ext>
            </a:extLst>
          </p:cNvPr>
          <p:cNvCxnSpPr>
            <a:cxnSpLocks noChangeShapeType="1"/>
            <a:stCxn id="22531" idx="2"/>
            <a:endCxn id="22560" idx="1"/>
          </p:cNvCxnSpPr>
          <p:nvPr/>
        </p:nvCxnSpPr>
        <p:spPr bwMode="auto">
          <a:xfrm rot="16200000" flipH="1">
            <a:off x="1828007" y="2963069"/>
            <a:ext cx="1795462" cy="1276350"/>
          </a:xfrm>
          <a:prstGeom prst="bentConnector2">
            <a:avLst/>
          </a:prstGeom>
          <a:noFill/>
          <a:ln w="9525">
            <a:solidFill>
              <a:schemeClr val="tx1"/>
            </a:solidFill>
            <a:bevel/>
            <a:headEnd/>
            <a:tailEnd/>
          </a:ln>
          <a:extLst>
            <a:ext uri="{909E8E84-426E-40DD-AFC4-6F175D3DCCD1}">
              <a14:hiddenFill xmlns:a14="http://schemas.microsoft.com/office/drawing/2010/main">
                <a:noFill/>
              </a14:hiddenFill>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7714284-D4A1-A044-B1AE-0102F3123B34}"/>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What we have done</a:t>
            </a:r>
          </a:p>
        </p:txBody>
      </p:sp>
      <p:sp>
        <p:nvSpPr>
          <p:cNvPr id="5123" name="Content Placeholder 2">
            <a:extLst>
              <a:ext uri="{FF2B5EF4-FFF2-40B4-BE49-F238E27FC236}">
                <a16:creationId xmlns:a16="http://schemas.microsoft.com/office/drawing/2014/main" id="{1D11DF30-0F79-3A42-BC25-C9CC60E6C699}"/>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000"/>
              <a:t>History of Databases</a:t>
            </a:r>
          </a:p>
          <a:p>
            <a:pPr eaLnBrk="1" hangingPunct="1"/>
            <a:r>
              <a:rPr lang="en-US" altLang="zh-CN" sz="2000"/>
              <a:t>Scenario Requirements</a:t>
            </a:r>
          </a:p>
          <a:p>
            <a:pPr lvl="1" eaLnBrk="1" hangingPunct="1"/>
            <a:r>
              <a:rPr lang="en-US" altLang="zh-CN" sz="1600"/>
              <a:t>Business Rules</a:t>
            </a:r>
          </a:p>
          <a:p>
            <a:pPr lvl="1" eaLnBrk="1" hangingPunct="1"/>
            <a:r>
              <a:rPr lang="en-US" altLang="zh-CN" sz="1600"/>
              <a:t>Business Operations</a:t>
            </a:r>
          </a:p>
          <a:p>
            <a:pPr eaLnBrk="1" hangingPunct="1"/>
            <a:r>
              <a:rPr lang="en-US" altLang="zh-CN" sz="2000"/>
              <a:t>Conceptual Modelling</a:t>
            </a:r>
          </a:p>
          <a:p>
            <a:pPr lvl="1" eaLnBrk="1" hangingPunct="1"/>
            <a:r>
              <a:rPr lang="en-US" altLang="zh-CN" sz="1800"/>
              <a:t>Entities</a:t>
            </a:r>
          </a:p>
          <a:p>
            <a:pPr lvl="1" eaLnBrk="1" hangingPunct="1"/>
            <a:r>
              <a:rPr lang="en-US" altLang="zh-CN" sz="1800"/>
              <a:t>Attributes</a:t>
            </a:r>
          </a:p>
          <a:p>
            <a:pPr lvl="1" eaLnBrk="1" hangingPunct="1"/>
            <a:r>
              <a:rPr lang="en-US" altLang="zh-CN" sz="1800"/>
              <a:t>Relationships</a:t>
            </a:r>
          </a:p>
          <a:p>
            <a:pPr lvl="1" eaLnBrk="1" hangingPunct="1"/>
            <a:r>
              <a:rPr lang="en-US" altLang="zh-CN" sz="1800"/>
              <a:t>Recursive Relationships</a:t>
            </a:r>
          </a:p>
          <a:p>
            <a:pPr lvl="1" eaLnBrk="1" hangingPunct="1"/>
            <a:r>
              <a:rPr lang="en-US" altLang="zh-CN" sz="1800"/>
              <a:t>Generalisation</a:t>
            </a:r>
          </a:p>
          <a:p>
            <a:pPr lvl="1" eaLnBrk="1" hangingPunct="1"/>
            <a:r>
              <a:rPr lang="en-US" altLang="zh-CN" sz="1800"/>
              <a:t>Optional / Mandatory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D6D7CEC-3C55-7040-95B3-89ED49E8D672}"/>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23555" name="Content Placeholder 2">
            <a:extLst>
              <a:ext uri="{FF2B5EF4-FFF2-40B4-BE49-F238E27FC236}">
                <a16:creationId xmlns:a16="http://schemas.microsoft.com/office/drawing/2014/main" id="{0076F804-BD40-F448-BAA0-D85448047580}"/>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C00000"/>
                </a:solidFill>
              </a:rPr>
              <a:t>Commuters</a:t>
            </a:r>
            <a:r>
              <a:rPr lang="en-US" altLang="zh-CN"/>
              <a:t> have </a:t>
            </a:r>
            <a:r>
              <a:rPr lang="en-US" altLang="zh-CN" u="sng"/>
              <a:t>names</a:t>
            </a:r>
            <a:r>
              <a:rPr lang="en-US" altLang="zh-CN"/>
              <a:t> and </a:t>
            </a:r>
            <a:r>
              <a:rPr lang="en-US" altLang="zh-CN" u="sng"/>
              <a:t>addresses</a:t>
            </a:r>
            <a:r>
              <a:rPr lang="en-US" altLang="zh-CN"/>
              <a:t>.  They </a:t>
            </a:r>
            <a:r>
              <a:rPr lang="en-US" altLang="zh-CN" b="1">
                <a:solidFill>
                  <a:srgbClr val="00CC00"/>
                </a:solidFill>
              </a:rPr>
              <a:t>catch</a:t>
            </a:r>
            <a:r>
              <a:rPr lang="en-US" altLang="zh-CN"/>
              <a:t> trains at </a:t>
            </a:r>
            <a:r>
              <a:rPr lang="en-US" altLang="zh-CN" u="sng"/>
              <a:t>scheduled times </a:t>
            </a:r>
            <a:r>
              <a:rPr lang="en-US" altLang="zh-CN"/>
              <a:t>each morning </a:t>
            </a:r>
            <a:r>
              <a:rPr lang="en-US" altLang="zh-CN" b="1">
                <a:solidFill>
                  <a:srgbClr val="00CC00"/>
                </a:solidFill>
              </a:rPr>
              <a:t>from the </a:t>
            </a:r>
            <a:r>
              <a:rPr lang="en-US" altLang="zh-CN" u="sng"/>
              <a:t>stations</a:t>
            </a:r>
            <a:r>
              <a:rPr lang="en-US" altLang="zh-CN"/>
              <a:t> most convenient to them. They leave the train </a:t>
            </a:r>
            <a:r>
              <a:rPr lang="en-US" altLang="zh-CN" b="1">
                <a:solidFill>
                  <a:srgbClr val="00CC00"/>
                </a:solidFill>
              </a:rPr>
              <a:t>at the </a:t>
            </a:r>
            <a:r>
              <a:rPr lang="en-US" altLang="zh-CN"/>
              <a:t>station most convenient to work.  </a:t>
            </a:r>
            <a:r>
              <a:rPr lang="en-US" altLang="zh-CN">
                <a:solidFill>
                  <a:srgbClr val="FF0000"/>
                </a:solidFill>
              </a:rPr>
              <a:t>Stations</a:t>
            </a:r>
            <a:r>
              <a:rPr lang="en-US" altLang="zh-CN"/>
              <a:t> have </a:t>
            </a:r>
            <a:r>
              <a:rPr lang="en-US" altLang="zh-CN" u="sng"/>
              <a:t>names</a:t>
            </a:r>
            <a:r>
              <a:rPr lang="en-US" altLang="zh-CN"/>
              <a:t>, </a:t>
            </a:r>
            <a:r>
              <a:rPr lang="en-US" altLang="zh-CN" u="sng"/>
              <a:t>phone numbers </a:t>
            </a:r>
            <a:r>
              <a:rPr lang="en-US" altLang="zh-CN"/>
              <a:t>and </a:t>
            </a:r>
            <a:r>
              <a:rPr lang="en-US" altLang="zh-CN" u="sng"/>
              <a:t>station masters</a:t>
            </a:r>
            <a:r>
              <a:rPr lang="en-US" altLang="zh-CN"/>
              <a:t>. The </a:t>
            </a:r>
            <a:r>
              <a:rPr lang="en-US" altLang="zh-CN">
                <a:solidFill>
                  <a:srgbClr val="FF0000"/>
                </a:solidFill>
              </a:rPr>
              <a:t>trains</a:t>
            </a:r>
            <a:r>
              <a:rPr lang="en-US" altLang="zh-CN"/>
              <a:t> </a:t>
            </a:r>
            <a:r>
              <a:rPr lang="en-US" altLang="zh-CN" b="1" i="1">
                <a:solidFill>
                  <a:srgbClr val="00CC00"/>
                </a:solidFill>
              </a:rPr>
              <a:t>that</a:t>
            </a:r>
            <a:r>
              <a:rPr lang="en-US" altLang="zh-CN"/>
              <a:t> commuters catch are identified by their </a:t>
            </a:r>
            <a:r>
              <a:rPr lang="en-US" altLang="zh-CN" u="sng"/>
              <a:t>station of origin</a:t>
            </a:r>
            <a:r>
              <a:rPr lang="en-US" altLang="zh-CN"/>
              <a:t>, </a:t>
            </a:r>
            <a:r>
              <a:rPr lang="en-US" altLang="zh-CN" u="sng"/>
              <a:t>place of destination</a:t>
            </a:r>
            <a:r>
              <a:rPr lang="en-US" altLang="zh-CN"/>
              <a:t>, and </a:t>
            </a:r>
            <a:r>
              <a:rPr lang="en-US" altLang="zh-CN" u="sng"/>
              <a:t>time of start of journey </a:t>
            </a:r>
            <a:r>
              <a:rPr lang="en-US" altLang="zh-CN"/>
              <a:t>(4.15pm, Belgrave to Flinders St for instance). </a:t>
            </a:r>
          </a:p>
        </p:txBody>
      </p:sp>
      <p:sp>
        <p:nvSpPr>
          <p:cNvPr id="4" name="Rounded Rectangle 48">
            <a:extLst>
              <a:ext uri="{FF2B5EF4-FFF2-40B4-BE49-F238E27FC236}">
                <a16:creationId xmlns:a16="http://schemas.microsoft.com/office/drawing/2014/main" id="{8915D9AE-CCD1-CC45-82AD-0956B6A42B5C}"/>
              </a:ext>
            </a:extLst>
          </p:cNvPr>
          <p:cNvSpPr>
            <a:spLocks/>
          </p:cNvSpPr>
          <p:nvPr/>
        </p:nvSpPr>
        <p:spPr bwMode="auto">
          <a:xfrm>
            <a:off x="5219700" y="4652963"/>
            <a:ext cx="3744913" cy="1512887"/>
          </a:xfrm>
          <a:prstGeom prst="roundRect">
            <a:avLst>
              <a:gd name="adj" fmla="val 16667"/>
            </a:avLst>
          </a:prstGeom>
          <a:solidFill>
            <a:srgbClr val="00B8FF"/>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Task 4</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  identify the cardinality </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Time</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  5 minutes (max)</a:t>
            </a:r>
            <a:endParaRPr lang="en-US" altLang="zh-CN" sz="1800">
              <a:solidFill>
                <a:schemeClr val="hlink"/>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180570D-F1C1-6C45-A724-73C7B11F8F2F}"/>
              </a:ext>
            </a:extLst>
          </p:cNvPr>
          <p:cNvSpPr>
            <a:spLocks noGrp="1" noChangeArrowheads="1"/>
          </p:cNvSpPr>
          <p:nvPr>
            <p:ph type="title" idx="4294967295"/>
          </p:nvPr>
        </p:nvSpPr>
        <p:spPr>
          <a:xfrm>
            <a:off x="250825" y="260350"/>
            <a:ext cx="8535988"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pPr>
            <a:br>
              <a:rPr lang="en-US" altLang="en-US" sz="3200"/>
            </a:br>
            <a:r>
              <a:rPr lang="en-US" altLang="en-US" sz="3200"/>
              <a:t>My Conceptual Design - Relationships</a:t>
            </a:r>
          </a:p>
        </p:txBody>
      </p:sp>
      <p:sp>
        <p:nvSpPr>
          <p:cNvPr id="24579" name="Rectangle 4">
            <a:extLst>
              <a:ext uri="{FF2B5EF4-FFF2-40B4-BE49-F238E27FC236}">
                <a16:creationId xmlns:a16="http://schemas.microsoft.com/office/drawing/2014/main" id="{EA5B47B3-E732-4744-B506-47954BF81F1A}"/>
              </a:ext>
            </a:extLst>
          </p:cNvPr>
          <p:cNvSpPr>
            <a:spLocks noChangeArrowheads="1"/>
          </p:cNvSpPr>
          <p:nvPr/>
        </p:nvSpPr>
        <p:spPr bwMode="auto">
          <a:xfrm>
            <a:off x="1320800" y="2105025"/>
            <a:ext cx="1533525" cy="598488"/>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Commuter</a:t>
            </a:r>
            <a:endParaRPr lang="en-US" altLang="zh-CN" sz="1800">
              <a:solidFill>
                <a:schemeClr val="tx1"/>
              </a:solidFill>
              <a:latin typeface="Tahoma" panose="020B0604030504040204" pitchFamily="34" charset="0"/>
            </a:endParaRPr>
          </a:p>
        </p:txBody>
      </p:sp>
      <p:sp>
        <p:nvSpPr>
          <p:cNvPr id="24580" name="Rectangle 5">
            <a:extLst>
              <a:ext uri="{FF2B5EF4-FFF2-40B4-BE49-F238E27FC236}">
                <a16:creationId xmlns:a16="http://schemas.microsoft.com/office/drawing/2014/main" id="{8F31903F-3A0C-1941-A139-9F3B79FB0574}"/>
              </a:ext>
            </a:extLst>
          </p:cNvPr>
          <p:cNvSpPr>
            <a:spLocks noChangeArrowheads="1"/>
          </p:cNvSpPr>
          <p:nvPr/>
        </p:nvSpPr>
        <p:spPr bwMode="auto">
          <a:xfrm>
            <a:off x="4838700" y="2106613"/>
            <a:ext cx="1533525" cy="600075"/>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Train</a:t>
            </a:r>
            <a:endParaRPr lang="en-US" altLang="zh-CN" sz="1800">
              <a:solidFill>
                <a:schemeClr val="tx1"/>
              </a:solidFill>
              <a:latin typeface="Tahoma" panose="020B0604030504040204" pitchFamily="34" charset="0"/>
            </a:endParaRPr>
          </a:p>
        </p:txBody>
      </p:sp>
      <p:sp>
        <p:nvSpPr>
          <p:cNvPr id="24581" name="Rectangle 7">
            <a:extLst>
              <a:ext uri="{FF2B5EF4-FFF2-40B4-BE49-F238E27FC236}">
                <a16:creationId xmlns:a16="http://schemas.microsoft.com/office/drawing/2014/main" id="{1D5386E4-8D2F-2346-94B7-57F265CE5D45}"/>
              </a:ext>
            </a:extLst>
          </p:cNvPr>
          <p:cNvSpPr>
            <a:spLocks noChangeArrowheads="1"/>
          </p:cNvSpPr>
          <p:nvPr/>
        </p:nvSpPr>
        <p:spPr bwMode="auto">
          <a:xfrm>
            <a:off x="4838700" y="4198938"/>
            <a:ext cx="1533525" cy="598487"/>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Station</a:t>
            </a:r>
            <a:endParaRPr lang="en-US" altLang="zh-CN" sz="1800">
              <a:solidFill>
                <a:schemeClr val="tx1"/>
              </a:solidFill>
              <a:latin typeface="Tahoma" panose="020B0604030504040204" pitchFamily="34" charset="0"/>
            </a:endParaRPr>
          </a:p>
        </p:txBody>
      </p:sp>
      <p:grpSp>
        <p:nvGrpSpPr>
          <p:cNvPr id="24582" name="Group 6">
            <a:extLst>
              <a:ext uri="{FF2B5EF4-FFF2-40B4-BE49-F238E27FC236}">
                <a16:creationId xmlns:a16="http://schemas.microsoft.com/office/drawing/2014/main" id="{F8D94225-71CE-4040-9C4A-AF5FE6D12480}"/>
              </a:ext>
            </a:extLst>
          </p:cNvPr>
          <p:cNvGrpSpPr>
            <a:grpSpLocks/>
          </p:cNvGrpSpPr>
          <p:nvPr/>
        </p:nvGrpSpPr>
        <p:grpSpPr bwMode="auto">
          <a:xfrm>
            <a:off x="1887538" y="1755775"/>
            <a:ext cx="171450" cy="349250"/>
            <a:chOff x="0" y="0"/>
            <a:chExt cx="216024" cy="504056"/>
          </a:xfrm>
        </p:grpSpPr>
        <p:sp>
          <p:nvSpPr>
            <p:cNvPr id="24623" name="Straight Connector 9">
              <a:extLst>
                <a:ext uri="{FF2B5EF4-FFF2-40B4-BE49-F238E27FC236}">
                  <a16:creationId xmlns:a16="http://schemas.microsoft.com/office/drawing/2014/main" id="{57CD49F0-C786-3541-92ED-793160D0041B}"/>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4624" name="Oval 10">
              <a:extLst>
                <a:ext uri="{FF2B5EF4-FFF2-40B4-BE49-F238E27FC236}">
                  <a16:creationId xmlns:a16="http://schemas.microsoft.com/office/drawing/2014/main" id="{DA7502CC-7402-2643-A410-629AB034F04A}"/>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4583" name="Group 9">
            <a:extLst>
              <a:ext uri="{FF2B5EF4-FFF2-40B4-BE49-F238E27FC236}">
                <a16:creationId xmlns:a16="http://schemas.microsoft.com/office/drawing/2014/main" id="{49A78443-3F8F-2641-9FF3-1FC5D608BAE3}"/>
              </a:ext>
            </a:extLst>
          </p:cNvPr>
          <p:cNvGrpSpPr>
            <a:grpSpLocks/>
          </p:cNvGrpSpPr>
          <p:nvPr/>
        </p:nvGrpSpPr>
        <p:grpSpPr bwMode="auto">
          <a:xfrm>
            <a:off x="2455863" y="1755775"/>
            <a:ext cx="169862" cy="349250"/>
            <a:chOff x="0" y="0"/>
            <a:chExt cx="216024" cy="504056"/>
          </a:xfrm>
        </p:grpSpPr>
        <p:sp>
          <p:nvSpPr>
            <p:cNvPr id="24621" name="Straight Connector 13">
              <a:extLst>
                <a:ext uri="{FF2B5EF4-FFF2-40B4-BE49-F238E27FC236}">
                  <a16:creationId xmlns:a16="http://schemas.microsoft.com/office/drawing/2014/main" id="{925FF38A-411E-3F43-840F-287A73DB9207}"/>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4622" name="Oval 14">
              <a:extLst>
                <a:ext uri="{FF2B5EF4-FFF2-40B4-BE49-F238E27FC236}">
                  <a16:creationId xmlns:a16="http://schemas.microsoft.com/office/drawing/2014/main" id="{79554D78-1116-BB4D-83ED-228FA70246E8}"/>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4584" name="Group 12">
            <a:extLst>
              <a:ext uri="{FF2B5EF4-FFF2-40B4-BE49-F238E27FC236}">
                <a16:creationId xmlns:a16="http://schemas.microsoft.com/office/drawing/2014/main" id="{786D5655-9668-DB4A-AD73-42752FE98109}"/>
              </a:ext>
            </a:extLst>
          </p:cNvPr>
          <p:cNvGrpSpPr>
            <a:grpSpLocks/>
          </p:cNvGrpSpPr>
          <p:nvPr/>
        </p:nvGrpSpPr>
        <p:grpSpPr bwMode="auto">
          <a:xfrm>
            <a:off x="1320800" y="1755775"/>
            <a:ext cx="171450" cy="349250"/>
            <a:chOff x="0" y="0"/>
            <a:chExt cx="216024" cy="504056"/>
          </a:xfrm>
        </p:grpSpPr>
        <p:sp>
          <p:nvSpPr>
            <p:cNvPr id="24619" name="Straight Connector 22">
              <a:extLst>
                <a:ext uri="{FF2B5EF4-FFF2-40B4-BE49-F238E27FC236}">
                  <a16:creationId xmlns:a16="http://schemas.microsoft.com/office/drawing/2014/main" id="{50B0F1AD-7C85-1947-A4C2-849CCAA4757E}"/>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4620" name="Oval 23">
              <a:extLst>
                <a:ext uri="{FF2B5EF4-FFF2-40B4-BE49-F238E27FC236}">
                  <a16:creationId xmlns:a16="http://schemas.microsoft.com/office/drawing/2014/main" id="{804F7EF2-B5E6-7C4A-832A-C6AA942FDF83}"/>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4585" name="TextBox 24">
            <a:extLst>
              <a:ext uri="{FF2B5EF4-FFF2-40B4-BE49-F238E27FC236}">
                <a16:creationId xmlns:a16="http://schemas.microsoft.com/office/drawing/2014/main" id="{A9BE530B-E3B3-F845-87B4-F61A382CB2F8}"/>
              </a:ext>
            </a:extLst>
          </p:cNvPr>
          <p:cNvSpPr>
            <a:spLocks noChangeArrowheads="1"/>
          </p:cNvSpPr>
          <p:nvPr/>
        </p:nvSpPr>
        <p:spPr bwMode="auto">
          <a:xfrm>
            <a:off x="1857375" y="1563688"/>
            <a:ext cx="5302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name</a:t>
            </a:r>
            <a:endParaRPr lang="en-US" altLang="zh-CN" sz="1800">
              <a:solidFill>
                <a:schemeClr val="tx1"/>
              </a:solidFill>
              <a:latin typeface="Tahoma" panose="020B0604030504040204" pitchFamily="34" charset="0"/>
            </a:endParaRPr>
          </a:p>
        </p:txBody>
      </p:sp>
      <p:sp>
        <p:nvSpPr>
          <p:cNvPr id="24586" name="TextBox 25">
            <a:extLst>
              <a:ext uri="{FF2B5EF4-FFF2-40B4-BE49-F238E27FC236}">
                <a16:creationId xmlns:a16="http://schemas.microsoft.com/office/drawing/2014/main" id="{8D90A5C8-8500-6448-8A82-C9D86B3F7C60}"/>
              </a:ext>
            </a:extLst>
          </p:cNvPr>
          <p:cNvSpPr>
            <a:spLocks noChangeArrowheads="1"/>
          </p:cNvSpPr>
          <p:nvPr/>
        </p:nvSpPr>
        <p:spPr bwMode="auto">
          <a:xfrm>
            <a:off x="2441575" y="1557338"/>
            <a:ext cx="6397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address</a:t>
            </a:r>
            <a:endParaRPr lang="en-US" altLang="zh-CN" sz="1800">
              <a:solidFill>
                <a:schemeClr val="tx1"/>
              </a:solidFill>
              <a:latin typeface="Tahoma" panose="020B0604030504040204" pitchFamily="34" charset="0"/>
            </a:endParaRPr>
          </a:p>
        </p:txBody>
      </p:sp>
      <p:sp>
        <p:nvSpPr>
          <p:cNvPr id="24587" name="TextBox 26">
            <a:extLst>
              <a:ext uri="{FF2B5EF4-FFF2-40B4-BE49-F238E27FC236}">
                <a16:creationId xmlns:a16="http://schemas.microsoft.com/office/drawing/2014/main" id="{A5F2C13F-0522-E844-BA02-7331BBED0E99}"/>
              </a:ext>
            </a:extLst>
          </p:cNvPr>
          <p:cNvSpPr>
            <a:spLocks noChangeArrowheads="1"/>
          </p:cNvSpPr>
          <p:nvPr/>
        </p:nvSpPr>
        <p:spPr bwMode="auto">
          <a:xfrm>
            <a:off x="1282700" y="1557338"/>
            <a:ext cx="555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comID</a:t>
            </a:r>
            <a:endParaRPr lang="en-US" altLang="zh-CN" sz="1800">
              <a:solidFill>
                <a:schemeClr val="tx1"/>
              </a:solidFill>
              <a:latin typeface="Tahoma" panose="020B0604030504040204" pitchFamily="34" charset="0"/>
            </a:endParaRPr>
          </a:p>
        </p:txBody>
      </p:sp>
      <p:grpSp>
        <p:nvGrpSpPr>
          <p:cNvPr id="24588" name="Group 18">
            <a:extLst>
              <a:ext uri="{FF2B5EF4-FFF2-40B4-BE49-F238E27FC236}">
                <a16:creationId xmlns:a16="http://schemas.microsoft.com/office/drawing/2014/main" id="{A9D9552E-1DE8-3940-8564-E6B6E0C5F38E}"/>
              </a:ext>
            </a:extLst>
          </p:cNvPr>
          <p:cNvGrpSpPr>
            <a:grpSpLocks/>
          </p:cNvGrpSpPr>
          <p:nvPr/>
        </p:nvGrpSpPr>
        <p:grpSpPr bwMode="auto">
          <a:xfrm>
            <a:off x="5387975" y="1763713"/>
            <a:ext cx="171450" cy="349250"/>
            <a:chOff x="0" y="0"/>
            <a:chExt cx="216024" cy="504056"/>
          </a:xfrm>
        </p:grpSpPr>
        <p:sp>
          <p:nvSpPr>
            <p:cNvPr id="24617" name="Straight Connector 28">
              <a:extLst>
                <a:ext uri="{FF2B5EF4-FFF2-40B4-BE49-F238E27FC236}">
                  <a16:creationId xmlns:a16="http://schemas.microsoft.com/office/drawing/2014/main" id="{7F23A1A9-8F9E-4F40-BFCF-7A17BA5DAE9E}"/>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4618" name="Oval 29">
              <a:extLst>
                <a:ext uri="{FF2B5EF4-FFF2-40B4-BE49-F238E27FC236}">
                  <a16:creationId xmlns:a16="http://schemas.microsoft.com/office/drawing/2014/main" id="{41F59765-F963-7143-9FBE-6D983A194E44}"/>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4589" name="Group 21">
            <a:extLst>
              <a:ext uri="{FF2B5EF4-FFF2-40B4-BE49-F238E27FC236}">
                <a16:creationId xmlns:a16="http://schemas.microsoft.com/office/drawing/2014/main" id="{AC313860-F216-8342-AE74-CBFDAAC427F5}"/>
              </a:ext>
            </a:extLst>
          </p:cNvPr>
          <p:cNvGrpSpPr>
            <a:grpSpLocks/>
          </p:cNvGrpSpPr>
          <p:nvPr/>
        </p:nvGrpSpPr>
        <p:grpSpPr bwMode="auto">
          <a:xfrm>
            <a:off x="5956300" y="1763713"/>
            <a:ext cx="169863" cy="349250"/>
            <a:chOff x="0" y="0"/>
            <a:chExt cx="216024" cy="504056"/>
          </a:xfrm>
        </p:grpSpPr>
        <p:sp>
          <p:nvSpPr>
            <p:cNvPr id="24615" name="Straight Connector 31">
              <a:extLst>
                <a:ext uri="{FF2B5EF4-FFF2-40B4-BE49-F238E27FC236}">
                  <a16:creationId xmlns:a16="http://schemas.microsoft.com/office/drawing/2014/main" id="{6191729C-A69E-F846-BADF-A9A2BFF196D9}"/>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4616" name="Oval 32">
              <a:extLst>
                <a:ext uri="{FF2B5EF4-FFF2-40B4-BE49-F238E27FC236}">
                  <a16:creationId xmlns:a16="http://schemas.microsoft.com/office/drawing/2014/main" id="{726AEBF5-A51C-964A-ABE5-A86964E88CAD}"/>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4590" name="Group 24">
            <a:extLst>
              <a:ext uri="{FF2B5EF4-FFF2-40B4-BE49-F238E27FC236}">
                <a16:creationId xmlns:a16="http://schemas.microsoft.com/office/drawing/2014/main" id="{3AC30087-35D4-6F4E-BC17-C0F2BA529B49}"/>
              </a:ext>
            </a:extLst>
          </p:cNvPr>
          <p:cNvGrpSpPr>
            <a:grpSpLocks/>
          </p:cNvGrpSpPr>
          <p:nvPr/>
        </p:nvGrpSpPr>
        <p:grpSpPr bwMode="auto">
          <a:xfrm>
            <a:off x="4821238" y="1763713"/>
            <a:ext cx="169862" cy="349250"/>
            <a:chOff x="0" y="0"/>
            <a:chExt cx="216024" cy="504056"/>
          </a:xfrm>
        </p:grpSpPr>
        <p:sp>
          <p:nvSpPr>
            <p:cNvPr id="24613" name="Straight Connector 34">
              <a:extLst>
                <a:ext uri="{FF2B5EF4-FFF2-40B4-BE49-F238E27FC236}">
                  <a16:creationId xmlns:a16="http://schemas.microsoft.com/office/drawing/2014/main" id="{E583FDE3-7CE7-7444-A719-598F74EB89C2}"/>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4614" name="Oval 35">
              <a:extLst>
                <a:ext uri="{FF2B5EF4-FFF2-40B4-BE49-F238E27FC236}">
                  <a16:creationId xmlns:a16="http://schemas.microsoft.com/office/drawing/2014/main" id="{3B94ABD5-8946-4848-A37F-18D24E7B5FF9}"/>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4591" name="TextBox 36">
            <a:extLst>
              <a:ext uri="{FF2B5EF4-FFF2-40B4-BE49-F238E27FC236}">
                <a16:creationId xmlns:a16="http://schemas.microsoft.com/office/drawing/2014/main" id="{DB3D5F2C-C07E-C94D-9223-B416DC79ADCE}"/>
              </a:ext>
            </a:extLst>
          </p:cNvPr>
          <p:cNvSpPr>
            <a:spLocks noChangeArrowheads="1"/>
          </p:cNvSpPr>
          <p:nvPr/>
        </p:nvSpPr>
        <p:spPr bwMode="auto">
          <a:xfrm>
            <a:off x="5357813" y="1563688"/>
            <a:ext cx="4460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dest</a:t>
            </a:r>
          </a:p>
        </p:txBody>
      </p:sp>
      <p:sp>
        <p:nvSpPr>
          <p:cNvPr id="24592" name="TextBox 37">
            <a:extLst>
              <a:ext uri="{FF2B5EF4-FFF2-40B4-BE49-F238E27FC236}">
                <a16:creationId xmlns:a16="http://schemas.microsoft.com/office/drawing/2014/main" id="{7C1E80F1-60DC-B141-B7A7-E440DE9D1822}"/>
              </a:ext>
            </a:extLst>
          </p:cNvPr>
          <p:cNvSpPr>
            <a:spLocks noChangeArrowheads="1"/>
          </p:cNvSpPr>
          <p:nvPr/>
        </p:nvSpPr>
        <p:spPr bwMode="auto">
          <a:xfrm>
            <a:off x="5940425" y="1557338"/>
            <a:ext cx="7715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startTime</a:t>
            </a:r>
          </a:p>
        </p:txBody>
      </p:sp>
      <p:sp>
        <p:nvSpPr>
          <p:cNvPr id="24593" name="TextBox 38">
            <a:extLst>
              <a:ext uri="{FF2B5EF4-FFF2-40B4-BE49-F238E27FC236}">
                <a16:creationId xmlns:a16="http://schemas.microsoft.com/office/drawing/2014/main" id="{16B851B0-3C05-CA43-9A09-5185BF3A2093}"/>
              </a:ext>
            </a:extLst>
          </p:cNvPr>
          <p:cNvSpPr>
            <a:spLocks noChangeArrowheads="1"/>
          </p:cNvSpPr>
          <p:nvPr/>
        </p:nvSpPr>
        <p:spPr bwMode="auto">
          <a:xfrm>
            <a:off x="4783138" y="1557338"/>
            <a:ext cx="400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soo</a:t>
            </a:r>
          </a:p>
        </p:txBody>
      </p:sp>
      <p:grpSp>
        <p:nvGrpSpPr>
          <p:cNvPr id="24594" name="Group 30">
            <a:extLst>
              <a:ext uri="{FF2B5EF4-FFF2-40B4-BE49-F238E27FC236}">
                <a16:creationId xmlns:a16="http://schemas.microsoft.com/office/drawing/2014/main" id="{AF5AE541-14EE-A241-8FF9-890E08E07DF8}"/>
              </a:ext>
            </a:extLst>
          </p:cNvPr>
          <p:cNvGrpSpPr>
            <a:grpSpLocks/>
          </p:cNvGrpSpPr>
          <p:nvPr/>
        </p:nvGrpSpPr>
        <p:grpSpPr bwMode="auto">
          <a:xfrm>
            <a:off x="4933950" y="4797425"/>
            <a:ext cx="171450" cy="360363"/>
            <a:chOff x="0" y="0"/>
            <a:chExt cx="216024" cy="519980"/>
          </a:xfrm>
        </p:grpSpPr>
        <p:sp>
          <p:nvSpPr>
            <p:cNvPr id="24611" name="Straight Connector 68">
              <a:extLst>
                <a:ext uri="{FF2B5EF4-FFF2-40B4-BE49-F238E27FC236}">
                  <a16:creationId xmlns:a16="http://schemas.microsoft.com/office/drawing/2014/main" id="{6005BF0A-55E7-674A-B1F2-14086110E704}"/>
                </a:ext>
              </a:extLst>
            </p:cNvPr>
            <p:cNvSpPr>
              <a:spLocks noChangeShapeType="1"/>
            </p:cNvSpPr>
            <p:nvPr/>
          </p:nvSpPr>
          <p:spPr bwMode="auto">
            <a:xfrm flipV="1">
              <a:off x="120266" y="0"/>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4612" name="Oval 69">
              <a:extLst>
                <a:ext uri="{FF2B5EF4-FFF2-40B4-BE49-F238E27FC236}">
                  <a16:creationId xmlns:a16="http://schemas.microsoft.com/office/drawing/2014/main" id="{FD67125C-261B-8544-804D-5337E530E8B9}"/>
                </a:ext>
              </a:extLst>
            </p:cNvPr>
            <p:cNvSpPr>
              <a:spLocks/>
            </p:cNvSpPr>
            <p:nvPr/>
          </p:nvSpPr>
          <p:spPr bwMode="auto">
            <a:xfrm>
              <a:off x="0" y="303956"/>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4595" name="TextBox 70">
            <a:extLst>
              <a:ext uri="{FF2B5EF4-FFF2-40B4-BE49-F238E27FC236}">
                <a16:creationId xmlns:a16="http://schemas.microsoft.com/office/drawing/2014/main" id="{31DCA17D-0CA6-3144-A10B-825D40FA0042}"/>
              </a:ext>
            </a:extLst>
          </p:cNvPr>
          <p:cNvSpPr>
            <a:spLocks noChangeArrowheads="1"/>
          </p:cNvSpPr>
          <p:nvPr/>
        </p:nvSpPr>
        <p:spPr bwMode="auto">
          <a:xfrm>
            <a:off x="4895850" y="5084763"/>
            <a:ext cx="6540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stName</a:t>
            </a:r>
          </a:p>
        </p:txBody>
      </p:sp>
      <p:sp>
        <p:nvSpPr>
          <p:cNvPr id="24596" name="Straight Connector 72">
            <a:extLst>
              <a:ext uri="{FF2B5EF4-FFF2-40B4-BE49-F238E27FC236}">
                <a16:creationId xmlns:a16="http://schemas.microsoft.com/office/drawing/2014/main" id="{3587D5F5-4F0A-9B42-8829-3B6131691FC3}"/>
              </a:ext>
            </a:extLst>
          </p:cNvPr>
          <p:cNvSpPr>
            <a:spLocks noChangeShapeType="1"/>
          </p:cNvSpPr>
          <p:nvPr/>
        </p:nvSpPr>
        <p:spPr bwMode="auto">
          <a:xfrm flipV="1">
            <a:off x="5705475" y="4797425"/>
            <a:ext cx="1588" cy="20002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4597" name="Oval 73">
            <a:extLst>
              <a:ext uri="{FF2B5EF4-FFF2-40B4-BE49-F238E27FC236}">
                <a16:creationId xmlns:a16="http://schemas.microsoft.com/office/drawing/2014/main" id="{4A803F4C-4887-884B-9EE1-A476B9356A15}"/>
              </a:ext>
            </a:extLst>
          </p:cNvPr>
          <p:cNvSpPr>
            <a:spLocks/>
          </p:cNvSpPr>
          <p:nvPr/>
        </p:nvSpPr>
        <p:spPr bwMode="auto">
          <a:xfrm>
            <a:off x="5611813" y="5006975"/>
            <a:ext cx="169862" cy="150813"/>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sp>
        <p:nvSpPr>
          <p:cNvPr id="24598" name="TextBox 74">
            <a:extLst>
              <a:ext uri="{FF2B5EF4-FFF2-40B4-BE49-F238E27FC236}">
                <a16:creationId xmlns:a16="http://schemas.microsoft.com/office/drawing/2014/main" id="{FBD2CEE6-809C-B04E-B68E-79F13E26C58B}"/>
              </a:ext>
            </a:extLst>
          </p:cNvPr>
          <p:cNvSpPr>
            <a:spLocks noChangeArrowheads="1"/>
          </p:cNvSpPr>
          <p:nvPr/>
        </p:nvSpPr>
        <p:spPr bwMode="auto">
          <a:xfrm>
            <a:off x="5573713" y="5084763"/>
            <a:ext cx="5699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phone</a:t>
            </a:r>
            <a:endParaRPr lang="en-US" altLang="zh-CN" sz="1800">
              <a:solidFill>
                <a:schemeClr val="tx1"/>
              </a:solidFill>
              <a:latin typeface="Tahoma" panose="020B0604030504040204" pitchFamily="34" charset="0"/>
            </a:endParaRPr>
          </a:p>
        </p:txBody>
      </p:sp>
      <p:sp>
        <p:nvSpPr>
          <p:cNvPr id="24599" name="Straight Connector 76">
            <a:extLst>
              <a:ext uri="{FF2B5EF4-FFF2-40B4-BE49-F238E27FC236}">
                <a16:creationId xmlns:a16="http://schemas.microsoft.com/office/drawing/2014/main" id="{D5D7820E-1F0C-FF4B-9125-7D55BA18A073}"/>
              </a:ext>
            </a:extLst>
          </p:cNvPr>
          <p:cNvSpPr>
            <a:spLocks noChangeShapeType="1"/>
          </p:cNvSpPr>
          <p:nvPr/>
        </p:nvSpPr>
        <p:spPr bwMode="auto">
          <a:xfrm flipV="1">
            <a:off x="6330950" y="4797425"/>
            <a:ext cx="0" cy="20002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4600" name="Oval 77">
            <a:extLst>
              <a:ext uri="{FF2B5EF4-FFF2-40B4-BE49-F238E27FC236}">
                <a16:creationId xmlns:a16="http://schemas.microsoft.com/office/drawing/2014/main" id="{9FB8D21F-BD19-4344-91AA-0561F4410B19}"/>
              </a:ext>
            </a:extLst>
          </p:cNvPr>
          <p:cNvSpPr>
            <a:spLocks/>
          </p:cNvSpPr>
          <p:nvPr/>
        </p:nvSpPr>
        <p:spPr bwMode="auto">
          <a:xfrm>
            <a:off x="6235700" y="5006975"/>
            <a:ext cx="169863" cy="150813"/>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sp>
        <p:nvSpPr>
          <p:cNvPr id="24601" name="TextBox 78">
            <a:extLst>
              <a:ext uri="{FF2B5EF4-FFF2-40B4-BE49-F238E27FC236}">
                <a16:creationId xmlns:a16="http://schemas.microsoft.com/office/drawing/2014/main" id="{555B64BE-710D-DB41-A71C-99AFA2BB9DB2}"/>
              </a:ext>
            </a:extLst>
          </p:cNvPr>
          <p:cNvSpPr>
            <a:spLocks noChangeArrowheads="1"/>
          </p:cNvSpPr>
          <p:nvPr/>
        </p:nvSpPr>
        <p:spPr bwMode="auto">
          <a:xfrm>
            <a:off x="6197600" y="5084763"/>
            <a:ext cx="5857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stMast</a:t>
            </a:r>
          </a:p>
        </p:txBody>
      </p:sp>
      <p:sp>
        <p:nvSpPr>
          <p:cNvPr id="24602" name="Diamond 50">
            <a:extLst>
              <a:ext uri="{FF2B5EF4-FFF2-40B4-BE49-F238E27FC236}">
                <a16:creationId xmlns:a16="http://schemas.microsoft.com/office/drawing/2014/main" id="{4157C2A0-54CD-4E42-BFC5-6BF53562692F}"/>
              </a:ext>
            </a:extLst>
          </p:cNvPr>
          <p:cNvSpPr>
            <a:spLocks noChangeArrowheads="1"/>
          </p:cNvSpPr>
          <p:nvPr/>
        </p:nvSpPr>
        <p:spPr bwMode="auto">
          <a:xfrm>
            <a:off x="3363913" y="2055813"/>
            <a:ext cx="1020762" cy="696912"/>
          </a:xfrm>
          <a:prstGeom prst="diamond">
            <a:avLst/>
          </a:prstGeom>
          <a:solidFill>
            <a:srgbClr val="00B8FF"/>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cxnSp>
        <p:nvCxnSpPr>
          <p:cNvPr id="24603" name="Straight Connector 52">
            <a:extLst>
              <a:ext uri="{FF2B5EF4-FFF2-40B4-BE49-F238E27FC236}">
                <a16:creationId xmlns:a16="http://schemas.microsoft.com/office/drawing/2014/main" id="{B37E39F9-169D-9F4C-9140-2DA25C7F8978}"/>
              </a:ext>
            </a:extLst>
          </p:cNvPr>
          <p:cNvCxnSpPr>
            <a:cxnSpLocks noChangeShapeType="1"/>
            <a:stCxn id="24579" idx="3"/>
            <a:endCxn id="24602" idx="1"/>
          </p:cNvCxnSpPr>
          <p:nvPr/>
        </p:nvCxnSpPr>
        <p:spPr bwMode="auto">
          <a:xfrm flipV="1">
            <a:off x="2854325" y="2405063"/>
            <a:ext cx="509588"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4604" name="Straight Connector 55">
            <a:extLst>
              <a:ext uri="{FF2B5EF4-FFF2-40B4-BE49-F238E27FC236}">
                <a16:creationId xmlns:a16="http://schemas.microsoft.com/office/drawing/2014/main" id="{C6F966FC-AD62-AC4C-8DC1-01DFD01F8CAE}"/>
              </a:ext>
            </a:extLst>
          </p:cNvPr>
          <p:cNvCxnSpPr>
            <a:cxnSpLocks noChangeShapeType="1"/>
            <a:stCxn id="24602" idx="3"/>
            <a:endCxn id="24580" idx="1"/>
          </p:cNvCxnSpPr>
          <p:nvPr/>
        </p:nvCxnSpPr>
        <p:spPr bwMode="auto">
          <a:xfrm>
            <a:off x="4384675" y="2405063"/>
            <a:ext cx="454025"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4605" name="Diamond 60">
            <a:extLst>
              <a:ext uri="{FF2B5EF4-FFF2-40B4-BE49-F238E27FC236}">
                <a16:creationId xmlns:a16="http://schemas.microsoft.com/office/drawing/2014/main" id="{5F626632-C69E-3748-BE3C-16A0F8D8BC85}"/>
              </a:ext>
            </a:extLst>
          </p:cNvPr>
          <p:cNvSpPr>
            <a:spLocks noChangeArrowheads="1"/>
          </p:cNvSpPr>
          <p:nvPr/>
        </p:nvSpPr>
        <p:spPr bwMode="auto">
          <a:xfrm>
            <a:off x="5087938" y="3141663"/>
            <a:ext cx="1020762" cy="696912"/>
          </a:xfrm>
          <a:prstGeom prst="diamond">
            <a:avLst/>
          </a:prstGeom>
          <a:solidFill>
            <a:srgbClr val="00B8FF"/>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cxnSp>
        <p:nvCxnSpPr>
          <p:cNvPr id="24606" name="Straight Connector 63">
            <a:extLst>
              <a:ext uri="{FF2B5EF4-FFF2-40B4-BE49-F238E27FC236}">
                <a16:creationId xmlns:a16="http://schemas.microsoft.com/office/drawing/2014/main" id="{BE1F698C-1A42-A541-8040-D09110FBA908}"/>
              </a:ext>
            </a:extLst>
          </p:cNvPr>
          <p:cNvCxnSpPr>
            <a:cxnSpLocks noChangeShapeType="1"/>
            <a:stCxn id="24605" idx="0"/>
            <a:endCxn id="24580" idx="2"/>
          </p:cNvCxnSpPr>
          <p:nvPr/>
        </p:nvCxnSpPr>
        <p:spPr bwMode="auto">
          <a:xfrm flipV="1">
            <a:off x="5599113" y="2706688"/>
            <a:ext cx="6350" cy="43497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4607" name="Straight Connector 71">
            <a:extLst>
              <a:ext uri="{FF2B5EF4-FFF2-40B4-BE49-F238E27FC236}">
                <a16:creationId xmlns:a16="http://schemas.microsoft.com/office/drawing/2014/main" id="{BD8D9F05-2D40-9A4E-8AB4-B853910C710A}"/>
              </a:ext>
            </a:extLst>
          </p:cNvPr>
          <p:cNvCxnSpPr>
            <a:cxnSpLocks noChangeShapeType="1"/>
            <a:stCxn id="24605" idx="2"/>
            <a:endCxn id="24581" idx="0"/>
          </p:cNvCxnSpPr>
          <p:nvPr/>
        </p:nvCxnSpPr>
        <p:spPr bwMode="auto">
          <a:xfrm>
            <a:off x="5599113" y="3838575"/>
            <a:ext cx="6350" cy="360363"/>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4608" name="Diamond 50">
            <a:extLst>
              <a:ext uri="{FF2B5EF4-FFF2-40B4-BE49-F238E27FC236}">
                <a16:creationId xmlns:a16="http://schemas.microsoft.com/office/drawing/2014/main" id="{A640D534-7675-3E48-9DA4-F4356AAC4FE2}"/>
              </a:ext>
            </a:extLst>
          </p:cNvPr>
          <p:cNvSpPr>
            <a:spLocks noChangeArrowheads="1"/>
          </p:cNvSpPr>
          <p:nvPr/>
        </p:nvSpPr>
        <p:spPr bwMode="auto">
          <a:xfrm>
            <a:off x="3363913" y="4149725"/>
            <a:ext cx="1020762" cy="696913"/>
          </a:xfrm>
          <a:prstGeom prst="diamond">
            <a:avLst/>
          </a:prstGeom>
          <a:solidFill>
            <a:srgbClr val="00B8FF"/>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cxnSp>
        <p:nvCxnSpPr>
          <p:cNvPr id="24609" name="Straight Connector 2">
            <a:extLst>
              <a:ext uri="{FF2B5EF4-FFF2-40B4-BE49-F238E27FC236}">
                <a16:creationId xmlns:a16="http://schemas.microsoft.com/office/drawing/2014/main" id="{4996644F-DB9F-CE4D-8029-129B80F9EBB0}"/>
              </a:ext>
            </a:extLst>
          </p:cNvPr>
          <p:cNvCxnSpPr>
            <a:cxnSpLocks noChangeShapeType="1"/>
            <a:stCxn id="24608" idx="3"/>
            <a:endCxn id="24581" idx="1"/>
          </p:cNvCxnSpPr>
          <p:nvPr/>
        </p:nvCxnSpPr>
        <p:spPr bwMode="auto">
          <a:xfrm>
            <a:off x="4384675" y="4498975"/>
            <a:ext cx="454025" cy="0"/>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4610" name="Elbow Connector 13">
            <a:extLst>
              <a:ext uri="{FF2B5EF4-FFF2-40B4-BE49-F238E27FC236}">
                <a16:creationId xmlns:a16="http://schemas.microsoft.com/office/drawing/2014/main" id="{5E336B91-E24F-BC4F-832E-F02F416FD5CC}"/>
              </a:ext>
            </a:extLst>
          </p:cNvPr>
          <p:cNvCxnSpPr>
            <a:cxnSpLocks noChangeShapeType="1"/>
            <a:stCxn id="24579" idx="2"/>
            <a:endCxn id="24608" idx="1"/>
          </p:cNvCxnSpPr>
          <p:nvPr/>
        </p:nvCxnSpPr>
        <p:spPr bwMode="auto">
          <a:xfrm rot="16200000" flipH="1">
            <a:off x="1828007" y="2963069"/>
            <a:ext cx="1795462" cy="1276350"/>
          </a:xfrm>
          <a:prstGeom prst="bentConnector2">
            <a:avLst/>
          </a:prstGeom>
          <a:noFill/>
          <a:ln w="9525">
            <a:solidFill>
              <a:schemeClr val="tx1"/>
            </a:solidFill>
            <a:bevel/>
            <a:headEnd/>
            <a:tailEnd/>
          </a:ln>
          <a:extLst>
            <a:ext uri="{909E8E84-426E-40DD-AFC4-6F175D3DCCD1}">
              <a14:hiddenFill xmlns:a14="http://schemas.microsoft.com/office/drawing/2010/main">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544B6CB-C72A-D24D-9897-CCF43A8E0C95}"/>
              </a:ext>
            </a:extLst>
          </p:cNvPr>
          <p:cNvSpPr>
            <a:spLocks noGrp="1" noChangeArrowheads="1"/>
          </p:cNvSpPr>
          <p:nvPr>
            <p:ph type="title" idx="4294967295"/>
          </p:nvPr>
        </p:nvSpPr>
        <p:spPr>
          <a:xfrm>
            <a:off x="250825" y="260350"/>
            <a:ext cx="8535988"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pPr>
            <a:br>
              <a:rPr lang="en-US" altLang="en-US" sz="3200"/>
            </a:br>
            <a:r>
              <a:rPr lang="en-US" altLang="en-US" sz="3200"/>
              <a:t>My Conceptual Design - Relationships</a:t>
            </a:r>
          </a:p>
        </p:txBody>
      </p:sp>
      <p:sp>
        <p:nvSpPr>
          <p:cNvPr id="25603" name="Rectangle 4">
            <a:extLst>
              <a:ext uri="{FF2B5EF4-FFF2-40B4-BE49-F238E27FC236}">
                <a16:creationId xmlns:a16="http://schemas.microsoft.com/office/drawing/2014/main" id="{CF15F107-965D-9F45-BCBA-5109248F17D8}"/>
              </a:ext>
            </a:extLst>
          </p:cNvPr>
          <p:cNvSpPr>
            <a:spLocks noChangeArrowheads="1"/>
          </p:cNvSpPr>
          <p:nvPr/>
        </p:nvSpPr>
        <p:spPr bwMode="auto">
          <a:xfrm>
            <a:off x="1320800" y="2105025"/>
            <a:ext cx="1533525" cy="598488"/>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Commuter</a:t>
            </a:r>
            <a:endParaRPr lang="en-US" altLang="zh-CN" sz="1800">
              <a:solidFill>
                <a:schemeClr val="tx1"/>
              </a:solidFill>
              <a:latin typeface="Tahoma" panose="020B0604030504040204" pitchFamily="34" charset="0"/>
            </a:endParaRPr>
          </a:p>
        </p:txBody>
      </p:sp>
      <p:sp>
        <p:nvSpPr>
          <p:cNvPr id="25604" name="Rectangle 5">
            <a:extLst>
              <a:ext uri="{FF2B5EF4-FFF2-40B4-BE49-F238E27FC236}">
                <a16:creationId xmlns:a16="http://schemas.microsoft.com/office/drawing/2014/main" id="{875D05C7-65EC-4349-BDA5-C75C93C769E3}"/>
              </a:ext>
            </a:extLst>
          </p:cNvPr>
          <p:cNvSpPr>
            <a:spLocks noChangeArrowheads="1"/>
          </p:cNvSpPr>
          <p:nvPr/>
        </p:nvSpPr>
        <p:spPr bwMode="auto">
          <a:xfrm>
            <a:off x="4838700" y="2106613"/>
            <a:ext cx="1533525" cy="600075"/>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Train</a:t>
            </a:r>
            <a:endParaRPr lang="en-US" altLang="zh-CN" sz="1800">
              <a:solidFill>
                <a:schemeClr val="tx1"/>
              </a:solidFill>
              <a:latin typeface="Tahoma" panose="020B0604030504040204" pitchFamily="34" charset="0"/>
            </a:endParaRPr>
          </a:p>
        </p:txBody>
      </p:sp>
      <p:sp>
        <p:nvSpPr>
          <p:cNvPr id="25605" name="Rectangle 7">
            <a:extLst>
              <a:ext uri="{FF2B5EF4-FFF2-40B4-BE49-F238E27FC236}">
                <a16:creationId xmlns:a16="http://schemas.microsoft.com/office/drawing/2014/main" id="{86D6F538-9F8D-8742-99B0-7BB7FA7B768E}"/>
              </a:ext>
            </a:extLst>
          </p:cNvPr>
          <p:cNvSpPr>
            <a:spLocks noChangeArrowheads="1"/>
          </p:cNvSpPr>
          <p:nvPr/>
        </p:nvSpPr>
        <p:spPr bwMode="auto">
          <a:xfrm>
            <a:off x="4838700" y="4198938"/>
            <a:ext cx="1533525" cy="598487"/>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Station</a:t>
            </a:r>
            <a:endParaRPr lang="en-US" altLang="zh-CN" sz="1800">
              <a:solidFill>
                <a:schemeClr val="tx1"/>
              </a:solidFill>
              <a:latin typeface="Tahoma" panose="020B0604030504040204" pitchFamily="34" charset="0"/>
            </a:endParaRPr>
          </a:p>
        </p:txBody>
      </p:sp>
      <p:grpSp>
        <p:nvGrpSpPr>
          <p:cNvPr id="25606" name="Group 6">
            <a:extLst>
              <a:ext uri="{FF2B5EF4-FFF2-40B4-BE49-F238E27FC236}">
                <a16:creationId xmlns:a16="http://schemas.microsoft.com/office/drawing/2014/main" id="{6E47030B-1167-BC49-9659-03E4B4CD1506}"/>
              </a:ext>
            </a:extLst>
          </p:cNvPr>
          <p:cNvGrpSpPr>
            <a:grpSpLocks/>
          </p:cNvGrpSpPr>
          <p:nvPr/>
        </p:nvGrpSpPr>
        <p:grpSpPr bwMode="auto">
          <a:xfrm>
            <a:off x="1887538" y="1755775"/>
            <a:ext cx="171450" cy="349250"/>
            <a:chOff x="0" y="0"/>
            <a:chExt cx="216024" cy="504056"/>
          </a:xfrm>
        </p:grpSpPr>
        <p:sp>
          <p:nvSpPr>
            <p:cNvPr id="25647" name="Straight Connector 9">
              <a:extLst>
                <a:ext uri="{FF2B5EF4-FFF2-40B4-BE49-F238E27FC236}">
                  <a16:creationId xmlns:a16="http://schemas.microsoft.com/office/drawing/2014/main" id="{91AF994E-F03D-5042-8D18-2712EE67B6F7}"/>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5648" name="Oval 10">
              <a:extLst>
                <a:ext uri="{FF2B5EF4-FFF2-40B4-BE49-F238E27FC236}">
                  <a16:creationId xmlns:a16="http://schemas.microsoft.com/office/drawing/2014/main" id="{D4D4BEC3-49B5-A347-8242-057F8EFCFB0C}"/>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5607" name="Group 9">
            <a:extLst>
              <a:ext uri="{FF2B5EF4-FFF2-40B4-BE49-F238E27FC236}">
                <a16:creationId xmlns:a16="http://schemas.microsoft.com/office/drawing/2014/main" id="{15C4CF06-7C55-4A40-B176-187A996A081D}"/>
              </a:ext>
            </a:extLst>
          </p:cNvPr>
          <p:cNvGrpSpPr>
            <a:grpSpLocks/>
          </p:cNvGrpSpPr>
          <p:nvPr/>
        </p:nvGrpSpPr>
        <p:grpSpPr bwMode="auto">
          <a:xfrm>
            <a:off x="2455863" y="1755775"/>
            <a:ext cx="169862" cy="349250"/>
            <a:chOff x="0" y="0"/>
            <a:chExt cx="216024" cy="504056"/>
          </a:xfrm>
        </p:grpSpPr>
        <p:sp>
          <p:nvSpPr>
            <p:cNvPr id="25645" name="Straight Connector 13">
              <a:extLst>
                <a:ext uri="{FF2B5EF4-FFF2-40B4-BE49-F238E27FC236}">
                  <a16:creationId xmlns:a16="http://schemas.microsoft.com/office/drawing/2014/main" id="{33027133-07DF-184D-B993-E88D86B3972D}"/>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5646" name="Oval 14">
              <a:extLst>
                <a:ext uri="{FF2B5EF4-FFF2-40B4-BE49-F238E27FC236}">
                  <a16:creationId xmlns:a16="http://schemas.microsoft.com/office/drawing/2014/main" id="{BE91DA24-B55D-BF48-B669-CC623F49C7A2}"/>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5608" name="Group 12">
            <a:extLst>
              <a:ext uri="{FF2B5EF4-FFF2-40B4-BE49-F238E27FC236}">
                <a16:creationId xmlns:a16="http://schemas.microsoft.com/office/drawing/2014/main" id="{F47898BF-3E62-0341-BBD8-62408A1EB69E}"/>
              </a:ext>
            </a:extLst>
          </p:cNvPr>
          <p:cNvGrpSpPr>
            <a:grpSpLocks/>
          </p:cNvGrpSpPr>
          <p:nvPr/>
        </p:nvGrpSpPr>
        <p:grpSpPr bwMode="auto">
          <a:xfrm>
            <a:off x="1320800" y="1755775"/>
            <a:ext cx="171450" cy="349250"/>
            <a:chOff x="0" y="0"/>
            <a:chExt cx="216024" cy="504056"/>
          </a:xfrm>
        </p:grpSpPr>
        <p:sp>
          <p:nvSpPr>
            <p:cNvPr id="25643" name="Straight Connector 22">
              <a:extLst>
                <a:ext uri="{FF2B5EF4-FFF2-40B4-BE49-F238E27FC236}">
                  <a16:creationId xmlns:a16="http://schemas.microsoft.com/office/drawing/2014/main" id="{973B0695-0810-B649-8437-7638FAB1C287}"/>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5644" name="Oval 23">
              <a:extLst>
                <a:ext uri="{FF2B5EF4-FFF2-40B4-BE49-F238E27FC236}">
                  <a16:creationId xmlns:a16="http://schemas.microsoft.com/office/drawing/2014/main" id="{8491EAC6-52D9-B946-AB15-BDE422142141}"/>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5609" name="TextBox 24">
            <a:extLst>
              <a:ext uri="{FF2B5EF4-FFF2-40B4-BE49-F238E27FC236}">
                <a16:creationId xmlns:a16="http://schemas.microsoft.com/office/drawing/2014/main" id="{74D41D0B-8540-5A42-A254-631B3168C901}"/>
              </a:ext>
            </a:extLst>
          </p:cNvPr>
          <p:cNvSpPr>
            <a:spLocks noChangeArrowheads="1"/>
          </p:cNvSpPr>
          <p:nvPr/>
        </p:nvSpPr>
        <p:spPr bwMode="auto">
          <a:xfrm>
            <a:off x="1857375" y="1563688"/>
            <a:ext cx="5302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name</a:t>
            </a:r>
            <a:endParaRPr lang="en-US" altLang="zh-CN" sz="1800">
              <a:solidFill>
                <a:schemeClr val="tx1"/>
              </a:solidFill>
              <a:latin typeface="Tahoma" panose="020B0604030504040204" pitchFamily="34" charset="0"/>
            </a:endParaRPr>
          </a:p>
        </p:txBody>
      </p:sp>
      <p:sp>
        <p:nvSpPr>
          <p:cNvPr id="25610" name="TextBox 25">
            <a:extLst>
              <a:ext uri="{FF2B5EF4-FFF2-40B4-BE49-F238E27FC236}">
                <a16:creationId xmlns:a16="http://schemas.microsoft.com/office/drawing/2014/main" id="{8B38DABB-C36D-0645-8676-A9DE1A09557A}"/>
              </a:ext>
            </a:extLst>
          </p:cNvPr>
          <p:cNvSpPr>
            <a:spLocks noChangeArrowheads="1"/>
          </p:cNvSpPr>
          <p:nvPr/>
        </p:nvSpPr>
        <p:spPr bwMode="auto">
          <a:xfrm>
            <a:off x="2441575" y="1557338"/>
            <a:ext cx="6397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address</a:t>
            </a:r>
            <a:endParaRPr lang="en-US" altLang="zh-CN" sz="1800">
              <a:solidFill>
                <a:schemeClr val="tx1"/>
              </a:solidFill>
              <a:latin typeface="Tahoma" panose="020B0604030504040204" pitchFamily="34" charset="0"/>
            </a:endParaRPr>
          </a:p>
        </p:txBody>
      </p:sp>
      <p:sp>
        <p:nvSpPr>
          <p:cNvPr id="25611" name="TextBox 26">
            <a:extLst>
              <a:ext uri="{FF2B5EF4-FFF2-40B4-BE49-F238E27FC236}">
                <a16:creationId xmlns:a16="http://schemas.microsoft.com/office/drawing/2014/main" id="{AE12046D-306E-F440-A0A5-A468FD178AA1}"/>
              </a:ext>
            </a:extLst>
          </p:cNvPr>
          <p:cNvSpPr>
            <a:spLocks noChangeArrowheads="1"/>
          </p:cNvSpPr>
          <p:nvPr/>
        </p:nvSpPr>
        <p:spPr bwMode="auto">
          <a:xfrm>
            <a:off x="1282700" y="1557338"/>
            <a:ext cx="555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comID</a:t>
            </a:r>
            <a:endParaRPr lang="en-US" altLang="zh-CN" sz="1800">
              <a:solidFill>
                <a:schemeClr val="tx1"/>
              </a:solidFill>
              <a:latin typeface="Tahoma" panose="020B0604030504040204" pitchFamily="34" charset="0"/>
            </a:endParaRPr>
          </a:p>
        </p:txBody>
      </p:sp>
      <p:grpSp>
        <p:nvGrpSpPr>
          <p:cNvPr id="25612" name="Group 18">
            <a:extLst>
              <a:ext uri="{FF2B5EF4-FFF2-40B4-BE49-F238E27FC236}">
                <a16:creationId xmlns:a16="http://schemas.microsoft.com/office/drawing/2014/main" id="{6F97976F-A49B-B24E-BEEF-C46203CEE58F}"/>
              </a:ext>
            </a:extLst>
          </p:cNvPr>
          <p:cNvGrpSpPr>
            <a:grpSpLocks/>
          </p:cNvGrpSpPr>
          <p:nvPr/>
        </p:nvGrpSpPr>
        <p:grpSpPr bwMode="auto">
          <a:xfrm>
            <a:off x="5387975" y="1763713"/>
            <a:ext cx="171450" cy="349250"/>
            <a:chOff x="0" y="0"/>
            <a:chExt cx="216024" cy="504056"/>
          </a:xfrm>
        </p:grpSpPr>
        <p:sp>
          <p:nvSpPr>
            <p:cNvPr id="25641" name="Straight Connector 28">
              <a:extLst>
                <a:ext uri="{FF2B5EF4-FFF2-40B4-BE49-F238E27FC236}">
                  <a16:creationId xmlns:a16="http://schemas.microsoft.com/office/drawing/2014/main" id="{056FBDC0-888F-C34E-8351-79046D4461CB}"/>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5642" name="Oval 29">
              <a:extLst>
                <a:ext uri="{FF2B5EF4-FFF2-40B4-BE49-F238E27FC236}">
                  <a16:creationId xmlns:a16="http://schemas.microsoft.com/office/drawing/2014/main" id="{A6564F77-3BA8-5643-81D6-EB6075717430}"/>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5613" name="Group 21">
            <a:extLst>
              <a:ext uri="{FF2B5EF4-FFF2-40B4-BE49-F238E27FC236}">
                <a16:creationId xmlns:a16="http://schemas.microsoft.com/office/drawing/2014/main" id="{D97BFCB3-CD6A-2E46-A2F2-BD841A07172E}"/>
              </a:ext>
            </a:extLst>
          </p:cNvPr>
          <p:cNvGrpSpPr>
            <a:grpSpLocks/>
          </p:cNvGrpSpPr>
          <p:nvPr/>
        </p:nvGrpSpPr>
        <p:grpSpPr bwMode="auto">
          <a:xfrm>
            <a:off x="5956300" y="1763713"/>
            <a:ext cx="169863" cy="349250"/>
            <a:chOff x="0" y="0"/>
            <a:chExt cx="216024" cy="504056"/>
          </a:xfrm>
        </p:grpSpPr>
        <p:sp>
          <p:nvSpPr>
            <p:cNvPr id="25639" name="Straight Connector 31">
              <a:extLst>
                <a:ext uri="{FF2B5EF4-FFF2-40B4-BE49-F238E27FC236}">
                  <a16:creationId xmlns:a16="http://schemas.microsoft.com/office/drawing/2014/main" id="{D21901F3-0989-4D40-BB28-4109739C7EF5}"/>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5640" name="Oval 32">
              <a:extLst>
                <a:ext uri="{FF2B5EF4-FFF2-40B4-BE49-F238E27FC236}">
                  <a16:creationId xmlns:a16="http://schemas.microsoft.com/office/drawing/2014/main" id="{89D46A9C-8ECB-C242-9E1B-10B5D2457222}"/>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5614" name="Group 24">
            <a:extLst>
              <a:ext uri="{FF2B5EF4-FFF2-40B4-BE49-F238E27FC236}">
                <a16:creationId xmlns:a16="http://schemas.microsoft.com/office/drawing/2014/main" id="{7840FD98-52C6-AE40-90BB-36D07E564CE4}"/>
              </a:ext>
            </a:extLst>
          </p:cNvPr>
          <p:cNvGrpSpPr>
            <a:grpSpLocks/>
          </p:cNvGrpSpPr>
          <p:nvPr/>
        </p:nvGrpSpPr>
        <p:grpSpPr bwMode="auto">
          <a:xfrm>
            <a:off x="4821238" y="1763713"/>
            <a:ext cx="169862" cy="349250"/>
            <a:chOff x="0" y="0"/>
            <a:chExt cx="216024" cy="504056"/>
          </a:xfrm>
        </p:grpSpPr>
        <p:sp>
          <p:nvSpPr>
            <p:cNvPr id="25637" name="Straight Connector 34">
              <a:extLst>
                <a:ext uri="{FF2B5EF4-FFF2-40B4-BE49-F238E27FC236}">
                  <a16:creationId xmlns:a16="http://schemas.microsoft.com/office/drawing/2014/main" id="{4D76C0CB-E4C7-6D4E-8EB5-943A3DD2755C}"/>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5638" name="Oval 35">
              <a:extLst>
                <a:ext uri="{FF2B5EF4-FFF2-40B4-BE49-F238E27FC236}">
                  <a16:creationId xmlns:a16="http://schemas.microsoft.com/office/drawing/2014/main" id="{853DB9EB-4F0C-5546-A7A4-3CC2563819B3}"/>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5615" name="TextBox 36">
            <a:extLst>
              <a:ext uri="{FF2B5EF4-FFF2-40B4-BE49-F238E27FC236}">
                <a16:creationId xmlns:a16="http://schemas.microsoft.com/office/drawing/2014/main" id="{05ADA6E2-02FF-844B-A525-2943D470F8B1}"/>
              </a:ext>
            </a:extLst>
          </p:cNvPr>
          <p:cNvSpPr>
            <a:spLocks noChangeArrowheads="1"/>
          </p:cNvSpPr>
          <p:nvPr/>
        </p:nvSpPr>
        <p:spPr bwMode="auto">
          <a:xfrm>
            <a:off x="5357813" y="1563688"/>
            <a:ext cx="4460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dest</a:t>
            </a:r>
          </a:p>
        </p:txBody>
      </p:sp>
      <p:sp>
        <p:nvSpPr>
          <p:cNvPr id="25616" name="TextBox 37">
            <a:extLst>
              <a:ext uri="{FF2B5EF4-FFF2-40B4-BE49-F238E27FC236}">
                <a16:creationId xmlns:a16="http://schemas.microsoft.com/office/drawing/2014/main" id="{DE432FB2-5ED5-084B-810A-8DB1105B023F}"/>
              </a:ext>
            </a:extLst>
          </p:cNvPr>
          <p:cNvSpPr>
            <a:spLocks noChangeArrowheads="1"/>
          </p:cNvSpPr>
          <p:nvPr/>
        </p:nvSpPr>
        <p:spPr bwMode="auto">
          <a:xfrm>
            <a:off x="5940425" y="1557338"/>
            <a:ext cx="7715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startTime</a:t>
            </a:r>
          </a:p>
        </p:txBody>
      </p:sp>
      <p:sp>
        <p:nvSpPr>
          <p:cNvPr id="25617" name="TextBox 38">
            <a:extLst>
              <a:ext uri="{FF2B5EF4-FFF2-40B4-BE49-F238E27FC236}">
                <a16:creationId xmlns:a16="http://schemas.microsoft.com/office/drawing/2014/main" id="{1C67232D-44BA-214C-A6C2-3F45633000B0}"/>
              </a:ext>
            </a:extLst>
          </p:cNvPr>
          <p:cNvSpPr>
            <a:spLocks noChangeArrowheads="1"/>
          </p:cNvSpPr>
          <p:nvPr/>
        </p:nvSpPr>
        <p:spPr bwMode="auto">
          <a:xfrm>
            <a:off x="4783138" y="1557338"/>
            <a:ext cx="400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soo</a:t>
            </a:r>
          </a:p>
        </p:txBody>
      </p:sp>
      <p:grpSp>
        <p:nvGrpSpPr>
          <p:cNvPr id="25618" name="Group 30">
            <a:extLst>
              <a:ext uri="{FF2B5EF4-FFF2-40B4-BE49-F238E27FC236}">
                <a16:creationId xmlns:a16="http://schemas.microsoft.com/office/drawing/2014/main" id="{BC0CA23A-8BED-3544-9181-0BC44039C97E}"/>
              </a:ext>
            </a:extLst>
          </p:cNvPr>
          <p:cNvGrpSpPr>
            <a:grpSpLocks/>
          </p:cNvGrpSpPr>
          <p:nvPr/>
        </p:nvGrpSpPr>
        <p:grpSpPr bwMode="auto">
          <a:xfrm>
            <a:off x="4933950" y="4797425"/>
            <a:ext cx="171450" cy="360363"/>
            <a:chOff x="0" y="0"/>
            <a:chExt cx="216024" cy="519980"/>
          </a:xfrm>
        </p:grpSpPr>
        <p:sp>
          <p:nvSpPr>
            <p:cNvPr id="25635" name="Straight Connector 68">
              <a:extLst>
                <a:ext uri="{FF2B5EF4-FFF2-40B4-BE49-F238E27FC236}">
                  <a16:creationId xmlns:a16="http://schemas.microsoft.com/office/drawing/2014/main" id="{D9804381-A068-E447-A0AE-37F6B385B352}"/>
                </a:ext>
              </a:extLst>
            </p:cNvPr>
            <p:cNvSpPr>
              <a:spLocks noChangeShapeType="1"/>
            </p:cNvSpPr>
            <p:nvPr/>
          </p:nvSpPr>
          <p:spPr bwMode="auto">
            <a:xfrm flipV="1">
              <a:off x="120266" y="0"/>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5636" name="Oval 69">
              <a:extLst>
                <a:ext uri="{FF2B5EF4-FFF2-40B4-BE49-F238E27FC236}">
                  <a16:creationId xmlns:a16="http://schemas.microsoft.com/office/drawing/2014/main" id="{7BE8D768-C1CA-234A-AF73-1A54805A3B03}"/>
                </a:ext>
              </a:extLst>
            </p:cNvPr>
            <p:cNvSpPr>
              <a:spLocks/>
            </p:cNvSpPr>
            <p:nvPr/>
          </p:nvSpPr>
          <p:spPr bwMode="auto">
            <a:xfrm>
              <a:off x="0" y="303956"/>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5619" name="TextBox 70">
            <a:extLst>
              <a:ext uri="{FF2B5EF4-FFF2-40B4-BE49-F238E27FC236}">
                <a16:creationId xmlns:a16="http://schemas.microsoft.com/office/drawing/2014/main" id="{25ACFD9C-1308-434A-810A-C5E71CB819F2}"/>
              </a:ext>
            </a:extLst>
          </p:cNvPr>
          <p:cNvSpPr>
            <a:spLocks noChangeArrowheads="1"/>
          </p:cNvSpPr>
          <p:nvPr/>
        </p:nvSpPr>
        <p:spPr bwMode="auto">
          <a:xfrm>
            <a:off x="4895850" y="5084763"/>
            <a:ext cx="6540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stName</a:t>
            </a:r>
          </a:p>
        </p:txBody>
      </p:sp>
      <p:sp>
        <p:nvSpPr>
          <p:cNvPr id="25620" name="Straight Connector 72">
            <a:extLst>
              <a:ext uri="{FF2B5EF4-FFF2-40B4-BE49-F238E27FC236}">
                <a16:creationId xmlns:a16="http://schemas.microsoft.com/office/drawing/2014/main" id="{1ADA8382-2618-2841-A0C2-CA7D97335487}"/>
              </a:ext>
            </a:extLst>
          </p:cNvPr>
          <p:cNvSpPr>
            <a:spLocks noChangeShapeType="1"/>
          </p:cNvSpPr>
          <p:nvPr/>
        </p:nvSpPr>
        <p:spPr bwMode="auto">
          <a:xfrm flipV="1">
            <a:off x="5705475" y="4797425"/>
            <a:ext cx="1588" cy="20002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5621" name="Oval 73">
            <a:extLst>
              <a:ext uri="{FF2B5EF4-FFF2-40B4-BE49-F238E27FC236}">
                <a16:creationId xmlns:a16="http://schemas.microsoft.com/office/drawing/2014/main" id="{22AB4971-5ADA-B74B-8E53-0CA3C7FCCA8D}"/>
              </a:ext>
            </a:extLst>
          </p:cNvPr>
          <p:cNvSpPr>
            <a:spLocks/>
          </p:cNvSpPr>
          <p:nvPr/>
        </p:nvSpPr>
        <p:spPr bwMode="auto">
          <a:xfrm>
            <a:off x="5611813" y="5006975"/>
            <a:ext cx="169862" cy="150813"/>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sp>
        <p:nvSpPr>
          <p:cNvPr id="25622" name="TextBox 74">
            <a:extLst>
              <a:ext uri="{FF2B5EF4-FFF2-40B4-BE49-F238E27FC236}">
                <a16:creationId xmlns:a16="http://schemas.microsoft.com/office/drawing/2014/main" id="{8AFAA01C-CD7B-9941-8004-92B98A030043}"/>
              </a:ext>
            </a:extLst>
          </p:cNvPr>
          <p:cNvSpPr>
            <a:spLocks noChangeArrowheads="1"/>
          </p:cNvSpPr>
          <p:nvPr/>
        </p:nvSpPr>
        <p:spPr bwMode="auto">
          <a:xfrm>
            <a:off x="5573713" y="5084763"/>
            <a:ext cx="5699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phone</a:t>
            </a:r>
            <a:endParaRPr lang="en-US" altLang="zh-CN" sz="1800">
              <a:solidFill>
                <a:schemeClr val="tx1"/>
              </a:solidFill>
              <a:latin typeface="Tahoma" panose="020B0604030504040204" pitchFamily="34" charset="0"/>
            </a:endParaRPr>
          </a:p>
        </p:txBody>
      </p:sp>
      <p:sp>
        <p:nvSpPr>
          <p:cNvPr id="25623" name="Straight Connector 76">
            <a:extLst>
              <a:ext uri="{FF2B5EF4-FFF2-40B4-BE49-F238E27FC236}">
                <a16:creationId xmlns:a16="http://schemas.microsoft.com/office/drawing/2014/main" id="{66AB029C-FE49-C24B-82E7-57CB243B26B2}"/>
              </a:ext>
            </a:extLst>
          </p:cNvPr>
          <p:cNvSpPr>
            <a:spLocks noChangeShapeType="1"/>
          </p:cNvSpPr>
          <p:nvPr/>
        </p:nvSpPr>
        <p:spPr bwMode="auto">
          <a:xfrm flipV="1">
            <a:off x="6330950" y="4797425"/>
            <a:ext cx="0" cy="20002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5624" name="Oval 77">
            <a:extLst>
              <a:ext uri="{FF2B5EF4-FFF2-40B4-BE49-F238E27FC236}">
                <a16:creationId xmlns:a16="http://schemas.microsoft.com/office/drawing/2014/main" id="{DCD283CB-B3E5-4D4B-840E-FEBD7D32E010}"/>
              </a:ext>
            </a:extLst>
          </p:cNvPr>
          <p:cNvSpPr>
            <a:spLocks/>
          </p:cNvSpPr>
          <p:nvPr/>
        </p:nvSpPr>
        <p:spPr bwMode="auto">
          <a:xfrm>
            <a:off x="6235700" y="5006975"/>
            <a:ext cx="169863" cy="150813"/>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sp>
        <p:nvSpPr>
          <p:cNvPr id="25625" name="TextBox 78">
            <a:extLst>
              <a:ext uri="{FF2B5EF4-FFF2-40B4-BE49-F238E27FC236}">
                <a16:creationId xmlns:a16="http://schemas.microsoft.com/office/drawing/2014/main" id="{BFC27CD6-2201-8E42-8F29-833D34BA2105}"/>
              </a:ext>
            </a:extLst>
          </p:cNvPr>
          <p:cNvSpPr>
            <a:spLocks noChangeArrowheads="1"/>
          </p:cNvSpPr>
          <p:nvPr/>
        </p:nvSpPr>
        <p:spPr bwMode="auto">
          <a:xfrm>
            <a:off x="6197600" y="5084763"/>
            <a:ext cx="5857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stMast</a:t>
            </a:r>
          </a:p>
        </p:txBody>
      </p:sp>
      <p:sp>
        <p:nvSpPr>
          <p:cNvPr id="25626" name="Diamond 50">
            <a:extLst>
              <a:ext uri="{FF2B5EF4-FFF2-40B4-BE49-F238E27FC236}">
                <a16:creationId xmlns:a16="http://schemas.microsoft.com/office/drawing/2014/main" id="{628E81F9-E5E2-0340-905C-3975172FCD5A}"/>
              </a:ext>
            </a:extLst>
          </p:cNvPr>
          <p:cNvSpPr>
            <a:spLocks noChangeArrowheads="1"/>
          </p:cNvSpPr>
          <p:nvPr/>
        </p:nvSpPr>
        <p:spPr bwMode="auto">
          <a:xfrm>
            <a:off x="3363913" y="2055813"/>
            <a:ext cx="1020762" cy="696912"/>
          </a:xfrm>
          <a:prstGeom prst="diamond">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M:N</a:t>
            </a:r>
            <a:endParaRPr lang="en-US" altLang="en-US" sz="1800" b="1">
              <a:solidFill>
                <a:srgbClr val="002060"/>
              </a:solidFill>
              <a:sym typeface="Arial" panose="020B0604020202020204" pitchFamily="34" charset="0"/>
            </a:endParaRPr>
          </a:p>
        </p:txBody>
      </p:sp>
      <p:cxnSp>
        <p:nvCxnSpPr>
          <p:cNvPr id="25627" name="Straight Connector 52">
            <a:extLst>
              <a:ext uri="{FF2B5EF4-FFF2-40B4-BE49-F238E27FC236}">
                <a16:creationId xmlns:a16="http://schemas.microsoft.com/office/drawing/2014/main" id="{334D0721-AFDC-4642-AC36-45187ACCBFF5}"/>
              </a:ext>
            </a:extLst>
          </p:cNvPr>
          <p:cNvCxnSpPr>
            <a:cxnSpLocks noChangeShapeType="1"/>
            <a:stCxn id="25603" idx="3"/>
            <a:endCxn id="25626" idx="1"/>
          </p:cNvCxnSpPr>
          <p:nvPr/>
        </p:nvCxnSpPr>
        <p:spPr bwMode="auto">
          <a:xfrm flipV="1">
            <a:off x="2854325" y="2405063"/>
            <a:ext cx="509588"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5628" name="Straight Connector 55">
            <a:extLst>
              <a:ext uri="{FF2B5EF4-FFF2-40B4-BE49-F238E27FC236}">
                <a16:creationId xmlns:a16="http://schemas.microsoft.com/office/drawing/2014/main" id="{850B3182-EF43-854D-A59A-5101AD30451D}"/>
              </a:ext>
            </a:extLst>
          </p:cNvPr>
          <p:cNvCxnSpPr>
            <a:cxnSpLocks noChangeShapeType="1"/>
            <a:stCxn id="25626" idx="3"/>
            <a:endCxn id="25604" idx="1"/>
          </p:cNvCxnSpPr>
          <p:nvPr/>
        </p:nvCxnSpPr>
        <p:spPr bwMode="auto">
          <a:xfrm>
            <a:off x="4384675" y="2405063"/>
            <a:ext cx="454025"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5629" name="Diamond 60">
            <a:extLst>
              <a:ext uri="{FF2B5EF4-FFF2-40B4-BE49-F238E27FC236}">
                <a16:creationId xmlns:a16="http://schemas.microsoft.com/office/drawing/2014/main" id="{965D6B32-61E5-CA46-A68C-77FFCC609577}"/>
              </a:ext>
            </a:extLst>
          </p:cNvPr>
          <p:cNvSpPr>
            <a:spLocks noChangeArrowheads="1"/>
          </p:cNvSpPr>
          <p:nvPr/>
        </p:nvSpPr>
        <p:spPr bwMode="auto">
          <a:xfrm>
            <a:off x="5087938" y="3141663"/>
            <a:ext cx="1020762" cy="696912"/>
          </a:xfrm>
          <a:prstGeom prst="diamond">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M</a:t>
            </a:r>
          </a:p>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N</a:t>
            </a:r>
          </a:p>
        </p:txBody>
      </p:sp>
      <p:cxnSp>
        <p:nvCxnSpPr>
          <p:cNvPr id="25630" name="Straight Connector 63">
            <a:extLst>
              <a:ext uri="{FF2B5EF4-FFF2-40B4-BE49-F238E27FC236}">
                <a16:creationId xmlns:a16="http://schemas.microsoft.com/office/drawing/2014/main" id="{79038AC1-CBE4-1641-8750-805457F6267A}"/>
              </a:ext>
            </a:extLst>
          </p:cNvPr>
          <p:cNvCxnSpPr>
            <a:cxnSpLocks noChangeShapeType="1"/>
            <a:stCxn id="25629" idx="0"/>
            <a:endCxn id="25604" idx="2"/>
          </p:cNvCxnSpPr>
          <p:nvPr/>
        </p:nvCxnSpPr>
        <p:spPr bwMode="auto">
          <a:xfrm flipV="1">
            <a:off x="5599113" y="2706688"/>
            <a:ext cx="6350" cy="43497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5631" name="Straight Connector 71">
            <a:extLst>
              <a:ext uri="{FF2B5EF4-FFF2-40B4-BE49-F238E27FC236}">
                <a16:creationId xmlns:a16="http://schemas.microsoft.com/office/drawing/2014/main" id="{A22846F3-145B-3D4E-A441-EFDFC7D5F969}"/>
              </a:ext>
            </a:extLst>
          </p:cNvPr>
          <p:cNvCxnSpPr>
            <a:cxnSpLocks noChangeShapeType="1"/>
            <a:stCxn id="25629" idx="2"/>
            <a:endCxn id="25605" idx="0"/>
          </p:cNvCxnSpPr>
          <p:nvPr/>
        </p:nvCxnSpPr>
        <p:spPr bwMode="auto">
          <a:xfrm>
            <a:off x="5599113" y="3838575"/>
            <a:ext cx="6350" cy="360363"/>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5632" name="Diamond 50">
            <a:extLst>
              <a:ext uri="{FF2B5EF4-FFF2-40B4-BE49-F238E27FC236}">
                <a16:creationId xmlns:a16="http://schemas.microsoft.com/office/drawing/2014/main" id="{B4DAF357-2D5E-D741-9483-7ADF671AC85C}"/>
              </a:ext>
            </a:extLst>
          </p:cNvPr>
          <p:cNvSpPr>
            <a:spLocks noChangeArrowheads="1"/>
          </p:cNvSpPr>
          <p:nvPr/>
        </p:nvSpPr>
        <p:spPr bwMode="auto">
          <a:xfrm>
            <a:off x="3363913" y="4149725"/>
            <a:ext cx="1020762" cy="696913"/>
          </a:xfrm>
          <a:prstGeom prst="diamond">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M:N</a:t>
            </a:r>
          </a:p>
        </p:txBody>
      </p:sp>
      <p:cxnSp>
        <p:nvCxnSpPr>
          <p:cNvPr id="25633" name="Straight Connector 2">
            <a:extLst>
              <a:ext uri="{FF2B5EF4-FFF2-40B4-BE49-F238E27FC236}">
                <a16:creationId xmlns:a16="http://schemas.microsoft.com/office/drawing/2014/main" id="{77BD2524-9E6B-A642-A464-E618BB493BED}"/>
              </a:ext>
            </a:extLst>
          </p:cNvPr>
          <p:cNvCxnSpPr>
            <a:cxnSpLocks noChangeShapeType="1"/>
            <a:stCxn id="25632" idx="3"/>
            <a:endCxn id="25605" idx="1"/>
          </p:cNvCxnSpPr>
          <p:nvPr/>
        </p:nvCxnSpPr>
        <p:spPr bwMode="auto">
          <a:xfrm>
            <a:off x="4384675" y="4498975"/>
            <a:ext cx="454025" cy="0"/>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5634" name="Elbow Connector 13">
            <a:extLst>
              <a:ext uri="{FF2B5EF4-FFF2-40B4-BE49-F238E27FC236}">
                <a16:creationId xmlns:a16="http://schemas.microsoft.com/office/drawing/2014/main" id="{A63C8B3B-A553-CE4B-9435-BBBAEEA6E632}"/>
              </a:ext>
            </a:extLst>
          </p:cNvPr>
          <p:cNvCxnSpPr>
            <a:cxnSpLocks noChangeShapeType="1"/>
            <a:stCxn id="25603" idx="2"/>
            <a:endCxn id="25632" idx="1"/>
          </p:cNvCxnSpPr>
          <p:nvPr/>
        </p:nvCxnSpPr>
        <p:spPr bwMode="auto">
          <a:xfrm rot="16200000" flipH="1">
            <a:off x="1828007" y="2963069"/>
            <a:ext cx="1795462" cy="1276350"/>
          </a:xfrm>
          <a:prstGeom prst="bentConnector2">
            <a:avLst/>
          </a:prstGeom>
          <a:noFill/>
          <a:ln w="9525">
            <a:solidFill>
              <a:schemeClr val="tx1"/>
            </a:solidFill>
            <a:bevel/>
            <a:headEnd/>
            <a:tailEnd/>
          </a:ln>
          <a:extLst>
            <a:ext uri="{909E8E84-426E-40DD-AFC4-6F175D3DCCD1}">
              <a14:hiddenFill xmlns:a14="http://schemas.microsoft.com/office/drawing/2010/main">
                <a:noFill/>
              </a14:hiddenFill>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CE740BC-A9F6-CB42-96B2-E99E2EBA57E3}"/>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Labelling the relationships</a:t>
            </a:r>
          </a:p>
        </p:txBody>
      </p:sp>
      <p:sp>
        <p:nvSpPr>
          <p:cNvPr id="26627" name="Content Placeholder 2">
            <a:extLst>
              <a:ext uri="{FF2B5EF4-FFF2-40B4-BE49-F238E27FC236}">
                <a16:creationId xmlns:a16="http://schemas.microsoft.com/office/drawing/2014/main" id="{2A253637-EF0F-B641-85B7-38AD0A5EF805}"/>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describing the relationship</a:t>
            </a:r>
          </a:p>
          <a:p>
            <a:r>
              <a:rPr lang="en-US" altLang="zh-CN"/>
              <a:t>the interaction between the relationship</a:t>
            </a:r>
          </a:p>
          <a:p>
            <a:r>
              <a:rPr lang="en-US" altLang="zh-CN"/>
              <a:t>in both directions</a:t>
            </a:r>
          </a:p>
          <a:p>
            <a:endParaRPr lang="en-US" altLang="zh-CN"/>
          </a:p>
          <a:p>
            <a:pPr lvl="1"/>
            <a:r>
              <a:rPr lang="en-US" altLang="zh-CN"/>
              <a:t>helps reinforce the understanding of the relationship and the cardinality</a:t>
            </a:r>
          </a:p>
          <a:p>
            <a:pPr lvl="1"/>
            <a:r>
              <a:rPr lang="en-US" altLang="zh-CN"/>
              <a:t>try where possible to use the given scenario text</a:t>
            </a:r>
          </a:p>
          <a:p>
            <a:pPr lvl="1"/>
            <a:r>
              <a:rPr lang="en-US" altLang="zh-CN"/>
              <a:t>you need to do this in your team report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2C5C6A1-62B5-8945-906F-9890E3D579C8}"/>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Labelling the Relationships</a:t>
            </a:r>
          </a:p>
        </p:txBody>
      </p:sp>
      <p:grpSp>
        <p:nvGrpSpPr>
          <p:cNvPr id="27651" name="Group 3">
            <a:extLst>
              <a:ext uri="{FF2B5EF4-FFF2-40B4-BE49-F238E27FC236}">
                <a16:creationId xmlns:a16="http://schemas.microsoft.com/office/drawing/2014/main" id="{C0BD9B67-4C03-9F47-81DE-26343DA2C95D}"/>
              </a:ext>
            </a:extLst>
          </p:cNvPr>
          <p:cNvGrpSpPr>
            <a:grpSpLocks/>
          </p:cNvGrpSpPr>
          <p:nvPr/>
        </p:nvGrpSpPr>
        <p:grpSpPr bwMode="auto">
          <a:xfrm>
            <a:off x="1143000" y="1928813"/>
            <a:ext cx="7312025" cy="1782762"/>
            <a:chOff x="0" y="0"/>
            <a:chExt cx="6481762" cy="1400595"/>
          </a:xfrm>
        </p:grpSpPr>
        <p:sp>
          <p:nvSpPr>
            <p:cNvPr id="27653" name="Rectangle 4">
              <a:extLst>
                <a:ext uri="{FF2B5EF4-FFF2-40B4-BE49-F238E27FC236}">
                  <a16:creationId xmlns:a16="http://schemas.microsoft.com/office/drawing/2014/main" id="{CC491356-91FE-2A4F-826D-3431269594F0}"/>
                </a:ext>
              </a:extLst>
            </p:cNvPr>
            <p:cNvSpPr>
              <a:spLocks noChangeArrowheads="1"/>
            </p:cNvSpPr>
            <p:nvPr/>
          </p:nvSpPr>
          <p:spPr bwMode="auto">
            <a:xfrm>
              <a:off x="46292" y="642443"/>
              <a:ext cx="1829260" cy="699896"/>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Commuter</a:t>
              </a:r>
              <a:endParaRPr lang="en-US" altLang="zh-CN" sz="1800">
                <a:solidFill>
                  <a:schemeClr val="tx1"/>
                </a:solidFill>
                <a:latin typeface="Tahoma" panose="020B0604030504040204" pitchFamily="34" charset="0"/>
              </a:endParaRPr>
            </a:p>
          </p:txBody>
        </p:sp>
        <p:sp>
          <p:nvSpPr>
            <p:cNvPr id="27654" name="Rectangle 5">
              <a:extLst>
                <a:ext uri="{FF2B5EF4-FFF2-40B4-BE49-F238E27FC236}">
                  <a16:creationId xmlns:a16="http://schemas.microsoft.com/office/drawing/2014/main" id="{D8766042-4309-0D47-B3A9-638F5EABB0E8}"/>
                </a:ext>
              </a:extLst>
            </p:cNvPr>
            <p:cNvSpPr>
              <a:spLocks noChangeArrowheads="1"/>
            </p:cNvSpPr>
            <p:nvPr/>
          </p:nvSpPr>
          <p:spPr bwMode="auto">
            <a:xfrm>
              <a:off x="4245378" y="643905"/>
              <a:ext cx="1829260" cy="701184"/>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Train</a:t>
              </a:r>
              <a:endParaRPr lang="en-US" altLang="zh-CN" sz="1800">
                <a:solidFill>
                  <a:schemeClr val="tx1"/>
                </a:solidFill>
                <a:latin typeface="Tahoma" panose="020B0604030504040204" pitchFamily="34" charset="0"/>
              </a:endParaRPr>
            </a:p>
          </p:txBody>
        </p:sp>
        <p:grpSp>
          <p:nvGrpSpPr>
            <p:cNvPr id="27655" name="Group 6">
              <a:extLst>
                <a:ext uri="{FF2B5EF4-FFF2-40B4-BE49-F238E27FC236}">
                  <a16:creationId xmlns:a16="http://schemas.microsoft.com/office/drawing/2014/main" id="{51C733B8-EA0A-FB41-8EF7-F6C228215B6D}"/>
                </a:ext>
              </a:extLst>
            </p:cNvPr>
            <p:cNvGrpSpPr>
              <a:grpSpLocks/>
            </p:cNvGrpSpPr>
            <p:nvPr/>
          </p:nvGrpSpPr>
          <p:grpSpPr bwMode="auto">
            <a:xfrm>
              <a:off x="722745" y="233312"/>
              <a:ext cx="204579" cy="409131"/>
              <a:chOff x="0" y="0"/>
              <a:chExt cx="216024" cy="504056"/>
            </a:xfrm>
          </p:grpSpPr>
          <p:sp>
            <p:nvSpPr>
              <p:cNvPr id="27680" name="Straight Connector 9">
                <a:extLst>
                  <a:ext uri="{FF2B5EF4-FFF2-40B4-BE49-F238E27FC236}">
                    <a16:creationId xmlns:a16="http://schemas.microsoft.com/office/drawing/2014/main" id="{DC45E862-7F96-F645-8EC2-3B30D226E102}"/>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7681" name="Oval 10">
                <a:extLst>
                  <a:ext uri="{FF2B5EF4-FFF2-40B4-BE49-F238E27FC236}">
                    <a16:creationId xmlns:a16="http://schemas.microsoft.com/office/drawing/2014/main" id="{212362A4-33BA-4044-9884-9AAADEFB5D90}"/>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7656" name="Group 9">
              <a:extLst>
                <a:ext uri="{FF2B5EF4-FFF2-40B4-BE49-F238E27FC236}">
                  <a16:creationId xmlns:a16="http://schemas.microsoft.com/office/drawing/2014/main" id="{F63F5642-A24A-2941-80AC-DF384D4C67F8}"/>
                </a:ext>
              </a:extLst>
            </p:cNvPr>
            <p:cNvGrpSpPr>
              <a:grpSpLocks/>
            </p:cNvGrpSpPr>
            <p:nvPr/>
          </p:nvGrpSpPr>
          <p:grpSpPr bwMode="auto">
            <a:xfrm>
              <a:off x="1400690" y="233312"/>
              <a:ext cx="203086" cy="409131"/>
              <a:chOff x="0" y="0"/>
              <a:chExt cx="216024" cy="504056"/>
            </a:xfrm>
          </p:grpSpPr>
          <p:sp>
            <p:nvSpPr>
              <p:cNvPr id="27678" name="Straight Connector 13">
                <a:extLst>
                  <a:ext uri="{FF2B5EF4-FFF2-40B4-BE49-F238E27FC236}">
                    <a16:creationId xmlns:a16="http://schemas.microsoft.com/office/drawing/2014/main" id="{0A596A9A-E4BE-6345-B6DD-D5122611EBFB}"/>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7679" name="Oval 14">
                <a:extLst>
                  <a:ext uri="{FF2B5EF4-FFF2-40B4-BE49-F238E27FC236}">
                    <a16:creationId xmlns:a16="http://schemas.microsoft.com/office/drawing/2014/main" id="{1EAC2150-A36F-0846-800D-FE378877A96C}"/>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7657" name="Group 12">
              <a:extLst>
                <a:ext uri="{FF2B5EF4-FFF2-40B4-BE49-F238E27FC236}">
                  <a16:creationId xmlns:a16="http://schemas.microsoft.com/office/drawing/2014/main" id="{9359BD8B-C4E6-504A-90C6-DDE9E324E46E}"/>
                </a:ext>
              </a:extLst>
            </p:cNvPr>
            <p:cNvGrpSpPr>
              <a:grpSpLocks/>
            </p:cNvGrpSpPr>
            <p:nvPr/>
          </p:nvGrpSpPr>
          <p:grpSpPr bwMode="auto">
            <a:xfrm>
              <a:off x="46036" y="233433"/>
              <a:ext cx="203201" cy="408508"/>
              <a:chOff x="0" y="0"/>
              <a:chExt cx="216024" cy="504056"/>
            </a:xfrm>
          </p:grpSpPr>
          <p:sp>
            <p:nvSpPr>
              <p:cNvPr id="27676" name="Straight Connector 12">
                <a:extLst>
                  <a:ext uri="{FF2B5EF4-FFF2-40B4-BE49-F238E27FC236}">
                    <a16:creationId xmlns:a16="http://schemas.microsoft.com/office/drawing/2014/main" id="{A23B15E4-5599-6342-A99E-CB0C95D9F935}"/>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7677" name="Oval 13">
                <a:extLst>
                  <a:ext uri="{FF2B5EF4-FFF2-40B4-BE49-F238E27FC236}">
                    <a16:creationId xmlns:a16="http://schemas.microsoft.com/office/drawing/2014/main" id="{CBA0B9B4-9B4A-234E-BA1F-A91C3DBC9C05}"/>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7658" name="TextBox 14">
              <a:extLst>
                <a:ext uri="{FF2B5EF4-FFF2-40B4-BE49-F238E27FC236}">
                  <a16:creationId xmlns:a16="http://schemas.microsoft.com/office/drawing/2014/main" id="{8B4B81E7-4FB8-6F40-8EB5-D8CCA67A6086}"/>
                </a:ext>
              </a:extLst>
            </p:cNvPr>
            <p:cNvSpPr>
              <a:spLocks noChangeArrowheads="1"/>
            </p:cNvSpPr>
            <p:nvPr/>
          </p:nvSpPr>
          <p:spPr bwMode="auto">
            <a:xfrm>
              <a:off x="686735" y="7483"/>
              <a:ext cx="631853" cy="30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name</a:t>
              </a:r>
              <a:endParaRPr lang="en-US" altLang="zh-CN" sz="1800">
                <a:solidFill>
                  <a:schemeClr val="tx1"/>
                </a:solidFill>
                <a:latin typeface="Tahoma" panose="020B0604030504040204" pitchFamily="34" charset="0"/>
              </a:endParaRPr>
            </a:p>
          </p:txBody>
        </p:sp>
        <p:sp>
          <p:nvSpPr>
            <p:cNvPr id="27659" name="TextBox 15">
              <a:extLst>
                <a:ext uri="{FF2B5EF4-FFF2-40B4-BE49-F238E27FC236}">
                  <a16:creationId xmlns:a16="http://schemas.microsoft.com/office/drawing/2014/main" id="{303A92C5-1B1F-F544-94EB-0A50D9C22F21}"/>
                </a:ext>
              </a:extLst>
            </p:cNvPr>
            <p:cNvSpPr>
              <a:spLocks noChangeArrowheads="1"/>
            </p:cNvSpPr>
            <p:nvPr/>
          </p:nvSpPr>
          <p:spPr bwMode="auto">
            <a:xfrm>
              <a:off x="1383320" y="0"/>
              <a:ext cx="762726" cy="29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address</a:t>
              </a:r>
              <a:endParaRPr lang="en-US" altLang="zh-CN" sz="1800">
                <a:solidFill>
                  <a:schemeClr val="tx1"/>
                </a:solidFill>
                <a:latin typeface="Tahoma" panose="020B0604030504040204" pitchFamily="34" charset="0"/>
              </a:endParaRPr>
            </a:p>
          </p:txBody>
        </p:sp>
        <p:sp>
          <p:nvSpPr>
            <p:cNvPr id="27660" name="TextBox 26">
              <a:extLst>
                <a:ext uri="{FF2B5EF4-FFF2-40B4-BE49-F238E27FC236}">
                  <a16:creationId xmlns:a16="http://schemas.microsoft.com/office/drawing/2014/main" id="{D680D0D5-5298-6B4C-858A-2E05C4D937B7}"/>
                </a:ext>
              </a:extLst>
            </p:cNvPr>
            <p:cNvSpPr>
              <a:spLocks noChangeArrowheads="1"/>
            </p:cNvSpPr>
            <p:nvPr/>
          </p:nvSpPr>
          <p:spPr bwMode="auto">
            <a:xfrm>
              <a:off x="0" y="442"/>
              <a:ext cx="662480" cy="28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comID</a:t>
              </a:r>
              <a:endParaRPr lang="en-US" altLang="zh-CN" sz="1800">
                <a:solidFill>
                  <a:schemeClr val="tx1"/>
                </a:solidFill>
                <a:latin typeface="Tahoma" panose="020B0604030504040204" pitchFamily="34" charset="0"/>
              </a:endParaRPr>
            </a:p>
          </p:txBody>
        </p:sp>
        <p:grpSp>
          <p:nvGrpSpPr>
            <p:cNvPr id="27661" name="Group 18">
              <a:extLst>
                <a:ext uri="{FF2B5EF4-FFF2-40B4-BE49-F238E27FC236}">
                  <a16:creationId xmlns:a16="http://schemas.microsoft.com/office/drawing/2014/main" id="{9857414B-5E66-4643-9B2E-28AD90E4D7C0}"/>
                </a:ext>
              </a:extLst>
            </p:cNvPr>
            <p:cNvGrpSpPr>
              <a:grpSpLocks/>
            </p:cNvGrpSpPr>
            <p:nvPr/>
          </p:nvGrpSpPr>
          <p:grpSpPr bwMode="auto">
            <a:xfrm>
              <a:off x="4901263" y="242614"/>
              <a:ext cx="203201" cy="408508"/>
              <a:chOff x="0" y="0"/>
              <a:chExt cx="216024" cy="504056"/>
            </a:xfrm>
          </p:grpSpPr>
          <p:sp>
            <p:nvSpPr>
              <p:cNvPr id="27674" name="Straight Connector 18">
                <a:extLst>
                  <a:ext uri="{FF2B5EF4-FFF2-40B4-BE49-F238E27FC236}">
                    <a16:creationId xmlns:a16="http://schemas.microsoft.com/office/drawing/2014/main" id="{F58AF489-CD49-CE41-9618-6B547A056169}"/>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7675" name="Oval 19">
                <a:extLst>
                  <a:ext uri="{FF2B5EF4-FFF2-40B4-BE49-F238E27FC236}">
                    <a16:creationId xmlns:a16="http://schemas.microsoft.com/office/drawing/2014/main" id="{19AB86CE-7608-A343-AF1A-DB88A7E5C49F}"/>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7662" name="Group 21">
              <a:extLst>
                <a:ext uri="{FF2B5EF4-FFF2-40B4-BE49-F238E27FC236}">
                  <a16:creationId xmlns:a16="http://schemas.microsoft.com/office/drawing/2014/main" id="{5FB5446F-8F7C-734E-8906-299500C45C29}"/>
                </a:ext>
              </a:extLst>
            </p:cNvPr>
            <p:cNvGrpSpPr>
              <a:grpSpLocks/>
            </p:cNvGrpSpPr>
            <p:nvPr/>
          </p:nvGrpSpPr>
          <p:grpSpPr bwMode="auto">
            <a:xfrm>
              <a:off x="5578602" y="242614"/>
              <a:ext cx="203201" cy="408508"/>
              <a:chOff x="0" y="0"/>
              <a:chExt cx="216024" cy="504056"/>
            </a:xfrm>
          </p:grpSpPr>
          <p:sp>
            <p:nvSpPr>
              <p:cNvPr id="27672" name="Straight Connector 21">
                <a:extLst>
                  <a:ext uri="{FF2B5EF4-FFF2-40B4-BE49-F238E27FC236}">
                    <a16:creationId xmlns:a16="http://schemas.microsoft.com/office/drawing/2014/main" id="{16C4907C-DAC4-754D-961B-F481343138CD}"/>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7673" name="Oval 22">
                <a:extLst>
                  <a:ext uri="{FF2B5EF4-FFF2-40B4-BE49-F238E27FC236}">
                    <a16:creationId xmlns:a16="http://schemas.microsoft.com/office/drawing/2014/main" id="{8B8910F7-0FB9-584D-ACD0-831261BAE23B}"/>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7663" name="Group 24">
              <a:extLst>
                <a:ext uri="{FF2B5EF4-FFF2-40B4-BE49-F238E27FC236}">
                  <a16:creationId xmlns:a16="http://schemas.microsoft.com/office/drawing/2014/main" id="{8B6C82D8-BC36-B741-A43A-B0F6F920997F}"/>
                </a:ext>
              </a:extLst>
            </p:cNvPr>
            <p:cNvGrpSpPr>
              <a:grpSpLocks/>
            </p:cNvGrpSpPr>
            <p:nvPr/>
          </p:nvGrpSpPr>
          <p:grpSpPr bwMode="auto">
            <a:xfrm>
              <a:off x="4223924" y="242614"/>
              <a:ext cx="203201" cy="408508"/>
              <a:chOff x="0" y="0"/>
              <a:chExt cx="216024" cy="504056"/>
            </a:xfrm>
          </p:grpSpPr>
          <p:sp>
            <p:nvSpPr>
              <p:cNvPr id="27670" name="Straight Connector 24">
                <a:extLst>
                  <a:ext uri="{FF2B5EF4-FFF2-40B4-BE49-F238E27FC236}">
                    <a16:creationId xmlns:a16="http://schemas.microsoft.com/office/drawing/2014/main" id="{1953795A-453B-504D-8880-B044CB74324F}"/>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7671" name="Oval 25">
                <a:extLst>
                  <a:ext uri="{FF2B5EF4-FFF2-40B4-BE49-F238E27FC236}">
                    <a16:creationId xmlns:a16="http://schemas.microsoft.com/office/drawing/2014/main" id="{817B055E-87AF-EE47-BAA5-E6430BE99B7F}"/>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7664" name="TextBox 26">
              <a:extLst>
                <a:ext uri="{FF2B5EF4-FFF2-40B4-BE49-F238E27FC236}">
                  <a16:creationId xmlns:a16="http://schemas.microsoft.com/office/drawing/2014/main" id="{CE6BACBA-56CD-A54C-A589-5AC8B23821AE}"/>
                </a:ext>
              </a:extLst>
            </p:cNvPr>
            <p:cNvSpPr>
              <a:spLocks noChangeArrowheads="1"/>
            </p:cNvSpPr>
            <p:nvPr/>
          </p:nvSpPr>
          <p:spPr bwMode="auto">
            <a:xfrm>
              <a:off x="4866247" y="7483"/>
              <a:ext cx="531938" cy="30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dest</a:t>
              </a:r>
            </a:p>
          </p:txBody>
        </p:sp>
        <p:sp>
          <p:nvSpPr>
            <p:cNvPr id="27665" name="TextBox 27">
              <a:extLst>
                <a:ext uri="{FF2B5EF4-FFF2-40B4-BE49-F238E27FC236}">
                  <a16:creationId xmlns:a16="http://schemas.microsoft.com/office/drawing/2014/main" id="{81B34A4D-7292-FC48-98F7-09DA1CE9059C}"/>
                </a:ext>
              </a:extLst>
            </p:cNvPr>
            <p:cNvSpPr>
              <a:spLocks noChangeArrowheads="1"/>
            </p:cNvSpPr>
            <p:nvPr/>
          </p:nvSpPr>
          <p:spPr bwMode="auto">
            <a:xfrm>
              <a:off x="5561425" y="0"/>
              <a:ext cx="920337" cy="30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startTime</a:t>
              </a:r>
            </a:p>
          </p:txBody>
        </p:sp>
        <p:sp>
          <p:nvSpPr>
            <p:cNvPr id="27666" name="TextBox 28">
              <a:extLst>
                <a:ext uri="{FF2B5EF4-FFF2-40B4-BE49-F238E27FC236}">
                  <a16:creationId xmlns:a16="http://schemas.microsoft.com/office/drawing/2014/main" id="{48A9FC80-874D-F84B-BC2F-2DAA6003268A}"/>
                </a:ext>
              </a:extLst>
            </p:cNvPr>
            <p:cNvSpPr>
              <a:spLocks noChangeArrowheads="1"/>
            </p:cNvSpPr>
            <p:nvPr/>
          </p:nvSpPr>
          <p:spPr bwMode="auto">
            <a:xfrm>
              <a:off x="4178105" y="0"/>
              <a:ext cx="479869" cy="30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soo</a:t>
              </a:r>
            </a:p>
          </p:txBody>
        </p:sp>
        <p:sp>
          <p:nvSpPr>
            <p:cNvPr id="27667" name="Diamond 50">
              <a:extLst>
                <a:ext uri="{FF2B5EF4-FFF2-40B4-BE49-F238E27FC236}">
                  <a16:creationId xmlns:a16="http://schemas.microsoft.com/office/drawing/2014/main" id="{124D7ED8-9373-204C-88D8-EB60F3806718}"/>
                </a:ext>
              </a:extLst>
            </p:cNvPr>
            <p:cNvSpPr>
              <a:spLocks noChangeArrowheads="1"/>
            </p:cNvSpPr>
            <p:nvPr/>
          </p:nvSpPr>
          <p:spPr bwMode="auto">
            <a:xfrm>
              <a:off x="2484457" y="583581"/>
              <a:ext cx="1219212" cy="817014"/>
            </a:xfrm>
            <a:prstGeom prst="diamond">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000000"/>
                  </a:solidFill>
                  <a:sym typeface="Arial" panose="020B0604020202020204" pitchFamily="34" charset="0"/>
                </a:rPr>
                <a:t>M:N</a:t>
              </a:r>
            </a:p>
          </p:txBody>
        </p:sp>
        <p:cxnSp>
          <p:nvCxnSpPr>
            <p:cNvPr id="27668" name="Straight Connector 52">
              <a:extLst>
                <a:ext uri="{FF2B5EF4-FFF2-40B4-BE49-F238E27FC236}">
                  <a16:creationId xmlns:a16="http://schemas.microsoft.com/office/drawing/2014/main" id="{71CB4D59-5DB1-C240-9A32-355CF8E4C0E7}"/>
                </a:ext>
              </a:extLst>
            </p:cNvPr>
            <p:cNvCxnSpPr>
              <a:cxnSpLocks noChangeShapeType="1"/>
              <a:stCxn id="27653" idx="3"/>
              <a:endCxn id="27667" idx="1"/>
            </p:cNvCxnSpPr>
            <p:nvPr/>
          </p:nvCxnSpPr>
          <p:spPr bwMode="auto">
            <a:xfrm flipV="1">
              <a:off x="1875552" y="992089"/>
              <a:ext cx="608906" cy="30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7669" name="Straight Connector 55">
              <a:extLst>
                <a:ext uri="{FF2B5EF4-FFF2-40B4-BE49-F238E27FC236}">
                  <a16:creationId xmlns:a16="http://schemas.microsoft.com/office/drawing/2014/main" id="{E7601A82-C842-DD4F-BA04-CA7B2DB442BF}"/>
                </a:ext>
              </a:extLst>
            </p:cNvPr>
            <p:cNvCxnSpPr>
              <a:cxnSpLocks noChangeShapeType="1"/>
              <a:stCxn id="27667" idx="3"/>
              <a:endCxn id="27654" idx="1"/>
            </p:cNvCxnSpPr>
            <p:nvPr/>
          </p:nvCxnSpPr>
          <p:spPr bwMode="auto">
            <a:xfrm>
              <a:off x="3703668" y="992089"/>
              <a:ext cx="541709" cy="2406"/>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grpSp>
      <p:sp>
        <p:nvSpPr>
          <p:cNvPr id="27652" name="TextBox 90">
            <a:extLst>
              <a:ext uri="{FF2B5EF4-FFF2-40B4-BE49-F238E27FC236}">
                <a16:creationId xmlns:a16="http://schemas.microsoft.com/office/drawing/2014/main" id="{82264EF4-DD85-9542-9001-5E63B85F7692}"/>
              </a:ext>
            </a:extLst>
          </p:cNvPr>
          <p:cNvSpPr>
            <a:spLocks noChangeArrowheads="1"/>
          </p:cNvSpPr>
          <p:nvPr/>
        </p:nvSpPr>
        <p:spPr bwMode="auto">
          <a:xfrm>
            <a:off x="2928938" y="3944938"/>
            <a:ext cx="3429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SzTx/>
              <a:buFont typeface="Arial" panose="020B0604020202020204" pitchFamily="34" charset="0"/>
              <a:buNone/>
            </a:pPr>
            <a:r>
              <a:rPr lang="en-US" altLang="zh-CN" sz="1200" b="1">
                <a:solidFill>
                  <a:srgbClr val="2D2DB9"/>
                </a:solidFill>
                <a:cs typeface="Arial" panose="020B0604020202020204" pitchFamily="34" charset="0"/>
              </a:rPr>
              <a:t>A commuter can catch many trains</a:t>
            </a:r>
          </a:p>
          <a:p>
            <a:pPr algn="ctr">
              <a:spcBef>
                <a:spcPct val="0"/>
              </a:spcBef>
              <a:buSzTx/>
              <a:buFont typeface="Arial" panose="020B0604020202020204" pitchFamily="34" charset="0"/>
              <a:buNone/>
            </a:pPr>
            <a:endParaRPr lang="en-US" altLang="zh-CN" sz="1200" b="1">
              <a:solidFill>
                <a:srgbClr val="2D2DB9"/>
              </a:solidFill>
              <a:cs typeface="Arial" panose="020B0604020202020204" pitchFamily="34" charset="0"/>
            </a:endParaRPr>
          </a:p>
          <a:p>
            <a:pPr algn="ctr">
              <a:spcBef>
                <a:spcPct val="0"/>
              </a:spcBef>
              <a:buSzTx/>
              <a:buFont typeface="Arial" panose="020B0604020202020204" pitchFamily="34" charset="0"/>
              <a:buNone/>
            </a:pPr>
            <a:r>
              <a:rPr lang="en-US" altLang="zh-CN" sz="1200" b="1">
                <a:solidFill>
                  <a:srgbClr val="2D2DB9"/>
                </a:solidFill>
                <a:cs typeface="Arial" panose="020B0604020202020204" pitchFamily="34" charset="0"/>
              </a:rPr>
              <a:t>A train accommodates many commuters</a:t>
            </a:r>
            <a:endParaRPr lang="en-US" altLang="zh-CN" sz="1800">
              <a:solidFill>
                <a:schemeClr val="tx1"/>
              </a:solidFill>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E5D3809-91D3-D040-97A8-DFF0A2E9B7F6}"/>
              </a:ext>
            </a:extLst>
          </p:cNvPr>
          <p:cNvSpPr>
            <a:spLocks noGrp="1" noChangeArrowheads="1"/>
          </p:cNvSpPr>
          <p:nvPr>
            <p:ph type="title" idx="4294967295"/>
          </p:nvPr>
        </p:nvSpPr>
        <p:spPr>
          <a:xfrm>
            <a:off x="250825" y="260350"/>
            <a:ext cx="8535988"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pPr>
            <a:br>
              <a:rPr lang="en-US" altLang="en-US" sz="3200"/>
            </a:br>
            <a:r>
              <a:rPr lang="en-US" altLang="en-US" sz="3200"/>
              <a:t>My Conceptual Design - Relationships</a:t>
            </a:r>
          </a:p>
        </p:txBody>
      </p:sp>
      <p:sp>
        <p:nvSpPr>
          <p:cNvPr id="28675" name="Rectangle 4">
            <a:extLst>
              <a:ext uri="{FF2B5EF4-FFF2-40B4-BE49-F238E27FC236}">
                <a16:creationId xmlns:a16="http://schemas.microsoft.com/office/drawing/2014/main" id="{6D08BBA7-7397-BF42-844F-9DB781CA293A}"/>
              </a:ext>
            </a:extLst>
          </p:cNvPr>
          <p:cNvSpPr>
            <a:spLocks noChangeArrowheads="1"/>
          </p:cNvSpPr>
          <p:nvPr/>
        </p:nvSpPr>
        <p:spPr bwMode="auto">
          <a:xfrm>
            <a:off x="1320800" y="2105025"/>
            <a:ext cx="1533525" cy="598488"/>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Commuter</a:t>
            </a:r>
            <a:endParaRPr lang="en-US" altLang="zh-CN" sz="1800">
              <a:solidFill>
                <a:schemeClr val="tx1"/>
              </a:solidFill>
              <a:latin typeface="Tahoma" panose="020B0604030504040204" pitchFamily="34" charset="0"/>
            </a:endParaRPr>
          </a:p>
        </p:txBody>
      </p:sp>
      <p:sp>
        <p:nvSpPr>
          <p:cNvPr id="28676" name="Rectangle 5">
            <a:extLst>
              <a:ext uri="{FF2B5EF4-FFF2-40B4-BE49-F238E27FC236}">
                <a16:creationId xmlns:a16="http://schemas.microsoft.com/office/drawing/2014/main" id="{093B2781-928E-5E4A-9893-DEEDA3942C8D}"/>
              </a:ext>
            </a:extLst>
          </p:cNvPr>
          <p:cNvSpPr>
            <a:spLocks noChangeArrowheads="1"/>
          </p:cNvSpPr>
          <p:nvPr/>
        </p:nvSpPr>
        <p:spPr bwMode="auto">
          <a:xfrm>
            <a:off x="4838700" y="2106613"/>
            <a:ext cx="1533525" cy="600075"/>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Train</a:t>
            </a:r>
            <a:endParaRPr lang="en-US" altLang="zh-CN" sz="1800">
              <a:solidFill>
                <a:schemeClr val="tx1"/>
              </a:solidFill>
              <a:latin typeface="Tahoma" panose="020B0604030504040204" pitchFamily="34" charset="0"/>
            </a:endParaRPr>
          </a:p>
        </p:txBody>
      </p:sp>
      <p:sp>
        <p:nvSpPr>
          <p:cNvPr id="28677" name="Rectangle 7">
            <a:extLst>
              <a:ext uri="{FF2B5EF4-FFF2-40B4-BE49-F238E27FC236}">
                <a16:creationId xmlns:a16="http://schemas.microsoft.com/office/drawing/2014/main" id="{7B0DACD1-5160-AC48-9AF9-86B5BDC677BF}"/>
              </a:ext>
            </a:extLst>
          </p:cNvPr>
          <p:cNvSpPr>
            <a:spLocks noChangeArrowheads="1"/>
          </p:cNvSpPr>
          <p:nvPr/>
        </p:nvSpPr>
        <p:spPr bwMode="auto">
          <a:xfrm>
            <a:off x="4838700" y="4198938"/>
            <a:ext cx="1533525" cy="598487"/>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Station</a:t>
            </a:r>
            <a:endParaRPr lang="en-US" altLang="zh-CN" sz="1800">
              <a:solidFill>
                <a:schemeClr val="tx1"/>
              </a:solidFill>
              <a:latin typeface="Tahoma" panose="020B0604030504040204" pitchFamily="34" charset="0"/>
            </a:endParaRPr>
          </a:p>
        </p:txBody>
      </p:sp>
      <p:grpSp>
        <p:nvGrpSpPr>
          <p:cNvPr id="28678" name="Group 6">
            <a:extLst>
              <a:ext uri="{FF2B5EF4-FFF2-40B4-BE49-F238E27FC236}">
                <a16:creationId xmlns:a16="http://schemas.microsoft.com/office/drawing/2014/main" id="{EE0073A8-7F9C-ED48-B430-2ACF77E0F190}"/>
              </a:ext>
            </a:extLst>
          </p:cNvPr>
          <p:cNvGrpSpPr>
            <a:grpSpLocks/>
          </p:cNvGrpSpPr>
          <p:nvPr/>
        </p:nvGrpSpPr>
        <p:grpSpPr bwMode="auto">
          <a:xfrm>
            <a:off x="1887538" y="1755775"/>
            <a:ext cx="171450" cy="349250"/>
            <a:chOff x="0" y="0"/>
            <a:chExt cx="216024" cy="504056"/>
          </a:xfrm>
        </p:grpSpPr>
        <p:sp>
          <p:nvSpPr>
            <p:cNvPr id="28720" name="Straight Connector 9">
              <a:extLst>
                <a:ext uri="{FF2B5EF4-FFF2-40B4-BE49-F238E27FC236}">
                  <a16:creationId xmlns:a16="http://schemas.microsoft.com/office/drawing/2014/main" id="{C1248FB6-1B13-2247-AF13-C1FB425AD76F}"/>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8721" name="Oval 10">
              <a:extLst>
                <a:ext uri="{FF2B5EF4-FFF2-40B4-BE49-F238E27FC236}">
                  <a16:creationId xmlns:a16="http://schemas.microsoft.com/office/drawing/2014/main" id="{599A5C51-9C4D-4943-8EFC-842E0C3A1B85}"/>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8679" name="Group 9">
            <a:extLst>
              <a:ext uri="{FF2B5EF4-FFF2-40B4-BE49-F238E27FC236}">
                <a16:creationId xmlns:a16="http://schemas.microsoft.com/office/drawing/2014/main" id="{99020738-DB02-2347-B187-8025044F40B2}"/>
              </a:ext>
            </a:extLst>
          </p:cNvPr>
          <p:cNvGrpSpPr>
            <a:grpSpLocks/>
          </p:cNvGrpSpPr>
          <p:nvPr/>
        </p:nvGrpSpPr>
        <p:grpSpPr bwMode="auto">
          <a:xfrm>
            <a:off x="2455863" y="1755775"/>
            <a:ext cx="169862" cy="349250"/>
            <a:chOff x="0" y="0"/>
            <a:chExt cx="216024" cy="504056"/>
          </a:xfrm>
        </p:grpSpPr>
        <p:sp>
          <p:nvSpPr>
            <p:cNvPr id="28718" name="Straight Connector 13">
              <a:extLst>
                <a:ext uri="{FF2B5EF4-FFF2-40B4-BE49-F238E27FC236}">
                  <a16:creationId xmlns:a16="http://schemas.microsoft.com/office/drawing/2014/main" id="{6695239D-42E6-A241-A159-D16E760CF012}"/>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8719" name="Oval 14">
              <a:extLst>
                <a:ext uri="{FF2B5EF4-FFF2-40B4-BE49-F238E27FC236}">
                  <a16:creationId xmlns:a16="http://schemas.microsoft.com/office/drawing/2014/main" id="{3FAA78DA-3487-A44B-BB5B-7542BA3949FF}"/>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8680" name="Group 12">
            <a:extLst>
              <a:ext uri="{FF2B5EF4-FFF2-40B4-BE49-F238E27FC236}">
                <a16:creationId xmlns:a16="http://schemas.microsoft.com/office/drawing/2014/main" id="{52F8366C-AC9D-864C-922C-472BE04F2AE5}"/>
              </a:ext>
            </a:extLst>
          </p:cNvPr>
          <p:cNvGrpSpPr>
            <a:grpSpLocks/>
          </p:cNvGrpSpPr>
          <p:nvPr/>
        </p:nvGrpSpPr>
        <p:grpSpPr bwMode="auto">
          <a:xfrm>
            <a:off x="1320800" y="1755775"/>
            <a:ext cx="171450" cy="349250"/>
            <a:chOff x="0" y="0"/>
            <a:chExt cx="216024" cy="504056"/>
          </a:xfrm>
        </p:grpSpPr>
        <p:sp>
          <p:nvSpPr>
            <p:cNvPr id="28716" name="Straight Connector 22">
              <a:extLst>
                <a:ext uri="{FF2B5EF4-FFF2-40B4-BE49-F238E27FC236}">
                  <a16:creationId xmlns:a16="http://schemas.microsoft.com/office/drawing/2014/main" id="{E7A3CFFA-C5D7-D541-9083-0456B50B14E2}"/>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8717" name="Oval 23">
              <a:extLst>
                <a:ext uri="{FF2B5EF4-FFF2-40B4-BE49-F238E27FC236}">
                  <a16:creationId xmlns:a16="http://schemas.microsoft.com/office/drawing/2014/main" id="{932B9A3E-E892-B043-B4FD-D3E8AD62B15F}"/>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8681" name="TextBox 24">
            <a:extLst>
              <a:ext uri="{FF2B5EF4-FFF2-40B4-BE49-F238E27FC236}">
                <a16:creationId xmlns:a16="http://schemas.microsoft.com/office/drawing/2014/main" id="{DCB22D04-4FA6-6F42-AFC8-F5780EFF5C5F}"/>
              </a:ext>
            </a:extLst>
          </p:cNvPr>
          <p:cNvSpPr>
            <a:spLocks noChangeArrowheads="1"/>
          </p:cNvSpPr>
          <p:nvPr/>
        </p:nvSpPr>
        <p:spPr bwMode="auto">
          <a:xfrm>
            <a:off x="1857375" y="1563688"/>
            <a:ext cx="5302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name</a:t>
            </a:r>
            <a:endParaRPr lang="en-US" altLang="zh-CN" sz="1800">
              <a:solidFill>
                <a:schemeClr val="tx1"/>
              </a:solidFill>
              <a:latin typeface="Tahoma" panose="020B0604030504040204" pitchFamily="34" charset="0"/>
            </a:endParaRPr>
          </a:p>
        </p:txBody>
      </p:sp>
      <p:sp>
        <p:nvSpPr>
          <p:cNvPr id="28682" name="TextBox 25">
            <a:extLst>
              <a:ext uri="{FF2B5EF4-FFF2-40B4-BE49-F238E27FC236}">
                <a16:creationId xmlns:a16="http://schemas.microsoft.com/office/drawing/2014/main" id="{1FE3B007-5768-A74A-922E-AB50D6DC694E}"/>
              </a:ext>
            </a:extLst>
          </p:cNvPr>
          <p:cNvSpPr>
            <a:spLocks noChangeArrowheads="1"/>
          </p:cNvSpPr>
          <p:nvPr/>
        </p:nvSpPr>
        <p:spPr bwMode="auto">
          <a:xfrm>
            <a:off x="2441575" y="1557338"/>
            <a:ext cx="6397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address</a:t>
            </a:r>
            <a:endParaRPr lang="en-US" altLang="zh-CN" sz="1800">
              <a:solidFill>
                <a:schemeClr val="tx1"/>
              </a:solidFill>
              <a:latin typeface="Tahoma" panose="020B0604030504040204" pitchFamily="34" charset="0"/>
            </a:endParaRPr>
          </a:p>
        </p:txBody>
      </p:sp>
      <p:sp>
        <p:nvSpPr>
          <p:cNvPr id="28683" name="TextBox 26">
            <a:extLst>
              <a:ext uri="{FF2B5EF4-FFF2-40B4-BE49-F238E27FC236}">
                <a16:creationId xmlns:a16="http://schemas.microsoft.com/office/drawing/2014/main" id="{03D10687-7C4C-A44B-A6A8-10C08026C70A}"/>
              </a:ext>
            </a:extLst>
          </p:cNvPr>
          <p:cNvSpPr>
            <a:spLocks noChangeArrowheads="1"/>
          </p:cNvSpPr>
          <p:nvPr/>
        </p:nvSpPr>
        <p:spPr bwMode="auto">
          <a:xfrm>
            <a:off x="1282700" y="1557338"/>
            <a:ext cx="555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comID</a:t>
            </a:r>
            <a:endParaRPr lang="en-US" altLang="zh-CN" sz="1800">
              <a:solidFill>
                <a:schemeClr val="tx1"/>
              </a:solidFill>
              <a:latin typeface="Tahoma" panose="020B0604030504040204" pitchFamily="34" charset="0"/>
            </a:endParaRPr>
          </a:p>
        </p:txBody>
      </p:sp>
      <p:grpSp>
        <p:nvGrpSpPr>
          <p:cNvPr id="28684" name="Group 18">
            <a:extLst>
              <a:ext uri="{FF2B5EF4-FFF2-40B4-BE49-F238E27FC236}">
                <a16:creationId xmlns:a16="http://schemas.microsoft.com/office/drawing/2014/main" id="{BF608D57-C619-7F40-9564-3485F279C2C9}"/>
              </a:ext>
            </a:extLst>
          </p:cNvPr>
          <p:cNvGrpSpPr>
            <a:grpSpLocks/>
          </p:cNvGrpSpPr>
          <p:nvPr/>
        </p:nvGrpSpPr>
        <p:grpSpPr bwMode="auto">
          <a:xfrm>
            <a:off x="5387975" y="1763713"/>
            <a:ext cx="171450" cy="349250"/>
            <a:chOff x="0" y="0"/>
            <a:chExt cx="216024" cy="504056"/>
          </a:xfrm>
        </p:grpSpPr>
        <p:sp>
          <p:nvSpPr>
            <p:cNvPr id="28714" name="Straight Connector 28">
              <a:extLst>
                <a:ext uri="{FF2B5EF4-FFF2-40B4-BE49-F238E27FC236}">
                  <a16:creationId xmlns:a16="http://schemas.microsoft.com/office/drawing/2014/main" id="{038DCA3A-760C-9F4F-B697-3CD087561DF0}"/>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8715" name="Oval 29">
              <a:extLst>
                <a:ext uri="{FF2B5EF4-FFF2-40B4-BE49-F238E27FC236}">
                  <a16:creationId xmlns:a16="http://schemas.microsoft.com/office/drawing/2014/main" id="{022BB389-3780-9648-BFEA-D9E3512D0679}"/>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8685" name="Group 21">
            <a:extLst>
              <a:ext uri="{FF2B5EF4-FFF2-40B4-BE49-F238E27FC236}">
                <a16:creationId xmlns:a16="http://schemas.microsoft.com/office/drawing/2014/main" id="{1877C6F6-421F-E145-8E0D-1D13698AAFEA}"/>
              </a:ext>
            </a:extLst>
          </p:cNvPr>
          <p:cNvGrpSpPr>
            <a:grpSpLocks/>
          </p:cNvGrpSpPr>
          <p:nvPr/>
        </p:nvGrpSpPr>
        <p:grpSpPr bwMode="auto">
          <a:xfrm>
            <a:off x="5956300" y="1763713"/>
            <a:ext cx="169863" cy="349250"/>
            <a:chOff x="0" y="0"/>
            <a:chExt cx="216024" cy="504056"/>
          </a:xfrm>
        </p:grpSpPr>
        <p:sp>
          <p:nvSpPr>
            <p:cNvPr id="28712" name="Straight Connector 31">
              <a:extLst>
                <a:ext uri="{FF2B5EF4-FFF2-40B4-BE49-F238E27FC236}">
                  <a16:creationId xmlns:a16="http://schemas.microsoft.com/office/drawing/2014/main" id="{13A1DBCC-73A6-F748-BA4E-85D2CADCDD24}"/>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8713" name="Oval 32">
              <a:extLst>
                <a:ext uri="{FF2B5EF4-FFF2-40B4-BE49-F238E27FC236}">
                  <a16:creationId xmlns:a16="http://schemas.microsoft.com/office/drawing/2014/main" id="{46546E1F-ADBC-A14D-A6D8-6861DA709483}"/>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8686" name="Group 24">
            <a:extLst>
              <a:ext uri="{FF2B5EF4-FFF2-40B4-BE49-F238E27FC236}">
                <a16:creationId xmlns:a16="http://schemas.microsoft.com/office/drawing/2014/main" id="{CFC4BAA8-68D1-F04F-A5BA-6E4CEE3D448E}"/>
              </a:ext>
            </a:extLst>
          </p:cNvPr>
          <p:cNvGrpSpPr>
            <a:grpSpLocks/>
          </p:cNvGrpSpPr>
          <p:nvPr/>
        </p:nvGrpSpPr>
        <p:grpSpPr bwMode="auto">
          <a:xfrm>
            <a:off x="4821238" y="1763713"/>
            <a:ext cx="169862" cy="349250"/>
            <a:chOff x="0" y="0"/>
            <a:chExt cx="216024" cy="504056"/>
          </a:xfrm>
        </p:grpSpPr>
        <p:sp>
          <p:nvSpPr>
            <p:cNvPr id="28710" name="Straight Connector 34">
              <a:extLst>
                <a:ext uri="{FF2B5EF4-FFF2-40B4-BE49-F238E27FC236}">
                  <a16:creationId xmlns:a16="http://schemas.microsoft.com/office/drawing/2014/main" id="{6209D41C-BB00-9F4E-A181-61784F97CA7D}"/>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8711" name="Oval 35">
              <a:extLst>
                <a:ext uri="{FF2B5EF4-FFF2-40B4-BE49-F238E27FC236}">
                  <a16:creationId xmlns:a16="http://schemas.microsoft.com/office/drawing/2014/main" id="{2310A65F-C4D2-164C-AC6B-92F39FCBFF31}"/>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8687" name="TextBox 36">
            <a:extLst>
              <a:ext uri="{FF2B5EF4-FFF2-40B4-BE49-F238E27FC236}">
                <a16:creationId xmlns:a16="http://schemas.microsoft.com/office/drawing/2014/main" id="{217B627B-CA7D-0D4D-9DC9-40588A0D0AD6}"/>
              </a:ext>
            </a:extLst>
          </p:cNvPr>
          <p:cNvSpPr>
            <a:spLocks noChangeArrowheads="1"/>
          </p:cNvSpPr>
          <p:nvPr/>
        </p:nvSpPr>
        <p:spPr bwMode="auto">
          <a:xfrm>
            <a:off x="5357813" y="1563688"/>
            <a:ext cx="4460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dest</a:t>
            </a:r>
          </a:p>
        </p:txBody>
      </p:sp>
      <p:sp>
        <p:nvSpPr>
          <p:cNvPr id="28688" name="TextBox 37">
            <a:extLst>
              <a:ext uri="{FF2B5EF4-FFF2-40B4-BE49-F238E27FC236}">
                <a16:creationId xmlns:a16="http://schemas.microsoft.com/office/drawing/2014/main" id="{E2F768A0-BEE7-1E46-93CA-0226BD46D200}"/>
              </a:ext>
            </a:extLst>
          </p:cNvPr>
          <p:cNvSpPr>
            <a:spLocks noChangeArrowheads="1"/>
          </p:cNvSpPr>
          <p:nvPr/>
        </p:nvSpPr>
        <p:spPr bwMode="auto">
          <a:xfrm>
            <a:off x="5940425" y="1557338"/>
            <a:ext cx="7715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startTime</a:t>
            </a:r>
          </a:p>
        </p:txBody>
      </p:sp>
      <p:sp>
        <p:nvSpPr>
          <p:cNvPr id="28689" name="TextBox 38">
            <a:extLst>
              <a:ext uri="{FF2B5EF4-FFF2-40B4-BE49-F238E27FC236}">
                <a16:creationId xmlns:a16="http://schemas.microsoft.com/office/drawing/2014/main" id="{9B92E564-7411-924F-9E73-FA28F0B3CAB0}"/>
              </a:ext>
            </a:extLst>
          </p:cNvPr>
          <p:cNvSpPr>
            <a:spLocks noChangeArrowheads="1"/>
          </p:cNvSpPr>
          <p:nvPr/>
        </p:nvSpPr>
        <p:spPr bwMode="auto">
          <a:xfrm>
            <a:off x="4783138" y="1557338"/>
            <a:ext cx="400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soo</a:t>
            </a:r>
          </a:p>
        </p:txBody>
      </p:sp>
      <p:grpSp>
        <p:nvGrpSpPr>
          <p:cNvPr id="28690" name="Group 30">
            <a:extLst>
              <a:ext uri="{FF2B5EF4-FFF2-40B4-BE49-F238E27FC236}">
                <a16:creationId xmlns:a16="http://schemas.microsoft.com/office/drawing/2014/main" id="{09D24077-2989-4745-B390-EC30B076D6BF}"/>
              </a:ext>
            </a:extLst>
          </p:cNvPr>
          <p:cNvGrpSpPr>
            <a:grpSpLocks/>
          </p:cNvGrpSpPr>
          <p:nvPr/>
        </p:nvGrpSpPr>
        <p:grpSpPr bwMode="auto">
          <a:xfrm>
            <a:off x="4933950" y="4797425"/>
            <a:ext cx="171450" cy="360363"/>
            <a:chOff x="0" y="0"/>
            <a:chExt cx="216024" cy="519980"/>
          </a:xfrm>
        </p:grpSpPr>
        <p:sp>
          <p:nvSpPr>
            <p:cNvPr id="28708" name="Straight Connector 68">
              <a:extLst>
                <a:ext uri="{FF2B5EF4-FFF2-40B4-BE49-F238E27FC236}">
                  <a16:creationId xmlns:a16="http://schemas.microsoft.com/office/drawing/2014/main" id="{220AB24C-E999-5349-82BC-996C75FF88B0}"/>
                </a:ext>
              </a:extLst>
            </p:cNvPr>
            <p:cNvSpPr>
              <a:spLocks noChangeShapeType="1"/>
            </p:cNvSpPr>
            <p:nvPr/>
          </p:nvSpPr>
          <p:spPr bwMode="auto">
            <a:xfrm flipV="1">
              <a:off x="120266" y="0"/>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8709" name="Oval 69">
              <a:extLst>
                <a:ext uri="{FF2B5EF4-FFF2-40B4-BE49-F238E27FC236}">
                  <a16:creationId xmlns:a16="http://schemas.microsoft.com/office/drawing/2014/main" id="{33E917F9-BCDD-7F41-AEAC-A44A13255F8C}"/>
                </a:ext>
              </a:extLst>
            </p:cNvPr>
            <p:cNvSpPr>
              <a:spLocks/>
            </p:cNvSpPr>
            <p:nvPr/>
          </p:nvSpPr>
          <p:spPr bwMode="auto">
            <a:xfrm>
              <a:off x="0" y="303956"/>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8691" name="TextBox 70">
            <a:extLst>
              <a:ext uri="{FF2B5EF4-FFF2-40B4-BE49-F238E27FC236}">
                <a16:creationId xmlns:a16="http://schemas.microsoft.com/office/drawing/2014/main" id="{CF796096-B24B-7045-B2B3-28C331401678}"/>
              </a:ext>
            </a:extLst>
          </p:cNvPr>
          <p:cNvSpPr>
            <a:spLocks noChangeArrowheads="1"/>
          </p:cNvSpPr>
          <p:nvPr/>
        </p:nvSpPr>
        <p:spPr bwMode="auto">
          <a:xfrm>
            <a:off x="4895850" y="5084763"/>
            <a:ext cx="6540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stName</a:t>
            </a:r>
          </a:p>
        </p:txBody>
      </p:sp>
      <p:sp>
        <p:nvSpPr>
          <p:cNvPr id="28692" name="Straight Connector 72">
            <a:extLst>
              <a:ext uri="{FF2B5EF4-FFF2-40B4-BE49-F238E27FC236}">
                <a16:creationId xmlns:a16="http://schemas.microsoft.com/office/drawing/2014/main" id="{49623CA9-40D5-FC4A-9DDB-D7CD740DB5C1}"/>
              </a:ext>
            </a:extLst>
          </p:cNvPr>
          <p:cNvSpPr>
            <a:spLocks noChangeShapeType="1"/>
          </p:cNvSpPr>
          <p:nvPr/>
        </p:nvSpPr>
        <p:spPr bwMode="auto">
          <a:xfrm flipV="1">
            <a:off x="5705475" y="4797425"/>
            <a:ext cx="1588" cy="20002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8693" name="Oval 73">
            <a:extLst>
              <a:ext uri="{FF2B5EF4-FFF2-40B4-BE49-F238E27FC236}">
                <a16:creationId xmlns:a16="http://schemas.microsoft.com/office/drawing/2014/main" id="{80869CB4-D901-734B-8B8B-598B9D73D1B3}"/>
              </a:ext>
            </a:extLst>
          </p:cNvPr>
          <p:cNvSpPr>
            <a:spLocks/>
          </p:cNvSpPr>
          <p:nvPr/>
        </p:nvSpPr>
        <p:spPr bwMode="auto">
          <a:xfrm>
            <a:off x="5611813" y="5006975"/>
            <a:ext cx="169862" cy="150813"/>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sp>
        <p:nvSpPr>
          <p:cNvPr id="28694" name="TextBox 74">
            <a:extLst>
              <a:ext uri="{FF2B5EF4-FFF2-40B4-BE49-F238E27FC236}">
                <a16:creationId xmlns:a16="http://schemas.microsoft.com/office/drawing/2014/main" id="{7B1A45F3-EE67-D743-98ED-EBBAA287E8A2}"/>
              </a:ext>
            </a:extLst>
          </p:cNvPr>
          <p:cNvSpPr>
            <a:spLocks noChangeArrowheads="1"/>
          </p:cNvSpPr>
          <p:nvPr/>
        </p:nvSpPr>
        <p:spPr bwMode="auto">
          <a:xfrm>
            <a:off x="5573713" y="5084763"/>
            <a:ext cx="5699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phone</a:t>
            </a:r>
            <a:endParaRPr lang="en-US" altLang="zh-CN" sz="1800">
              <a:solidFill>
                <a:schemeClr val="tx1"/>
              </a:solidFill>
              <a:latin typeface="Tahoma" panose="020B0604030504040204" pitchFamily="34" charset="0"/>
            </a:endParaRPr>
          </a:p>
        </p:txBody>
      </p:sp>
      <p:sp>
        <p:nvSpPr>
          <p:cNvPr id="28695" name="Straight Connector 76">
            <a:extLst>
              <a:ext uri="{FF2B5EF4-FFF2-40B4-BE49-F238E27FC236}">
                <a16:creationId xmlns:a16="http://schemas.microsoft.com/office/drawing/2014/main" id="{3F1BCC50-9EA5-4246-9BF4-124A5EF69D5E}"/>
              </a:ext>
            </a:extLst>
          </p:cNvPr>
          <p:cNvSpPr>
            <a:spLocks noChangeShapeType="1"/>
          </p:cNvSpPr>
          <p:nvPr/>
        </p:nvSpPr>
        <p:spPr bwMode="auto">
          <a:xfrm flipV="1">
            <a:off x="6330950" y="4797425"/>
            <a:ext cx="0" cy="20002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8696" name="Oval 77">
            <a:extLst>
              <a:ext uri="{FF2B5EF4-FFF2-40B4-BE49-F238E27FC236}">
                <a16:creationId xmlns:a16="http://schemas.microsoft.com/office/drawing/2014/main" id="{D4DECC0F-B827-624D-8AD9-8F0462B96C21}"/>
              </a:ext>
            </a:extLst>
          </p:cNvPr>
          <p:cNvSpPr>
            <a:spLocks/>
          </p:cNvSpPr>
          <p:nvPr/>
        </p:nvSpPr>
        <p:spPr bwMode="auto">
          <a:xfrm>
            <a:off x="6235700" y="5006975"/>
            <a:ext cx="169863" cy="150813"/>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sp>
        <p:nvSpPr>
          <p:cNvPr id="28697" name="TextBox 78">
            <a:extLst>
              <a:ext uri="{FF2B5EF4-FFF2-40B4-BE49-F238E27FC236}">
                <a16:creationId xmlns:a16="http://schemas.microsoft.com/office/drawing/2014/main" id="{C4AF5AA4-DF27-F247-856E-931F080E9F15}"/>
              </a:ext>
            </a:extLst>
          </p:cNvPr>
          <p:cNvSpPr>
            <a:spLocks noChangeArrowheads="1"/>
          </p:cNvSpPr>
          <p:nvPr/>
        </p:nvSpPr>
        <p:spPr bwMode="auto">
          <a:xfrm>
            <a:off x="6197600" y="5084763"/>
            <a:ext cx="5857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stMast</a:t>
            </a:r>
          </a:p>
        </p:txBody>
      </p:sp>
      <p:sp>
        <p:nvSpPr>
          <p:cNvPr id="28698" name="Diamond 50">
            <a:extLst>
              <a:ext uri="{FF2B5EF4-FFF2-40B4-BE49-F238E27FC236}">
                <a16:creationId xmlns:a16="http://schemas.microsoft.com/office/drawing/2014/main" id="{A41D6FB9-9F42-164E-BC42-06CE459E49DF}"/>
              </a:ext>
            </a:extLst>
          </p:cNvPr>
          <p:cNvSpPr>
            <a:spLocks noChangeArrowheads="1"/>
          </p:cNvSpPr>
          <p:nvPr/>
        </p:nvSpPr>
        <p:spPr bwMode="auto">
          <a:xfrm>
            <a:off x="3363913" y="2055813"/>
            <a:ext cx="1020762" cy="696912"/>
          </a:xfrm>
          <a:prstGeom prst="diamond">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M:N</a:t>
            </a:r>
            <a:endParaRPr lang="en-US" altLang="en-US" sz="1800" b="1">
              <a:solidFill>
                <a:srgbClr val="002060"/>
              </a:solidFill>
              <a:sym typeface="Arial" panose="020B0604020202020204" pitchFamily="34" charset="0"/>
            </a:endParaRPr>
          </a:p>
        </p:txBody>
      </p:sp>
      <p:cxnSp>
        <p:nvCxnSpPr>
          <p:cNvPr id="28699" name="Straight Connector 52">
            <a:extLst>
              <a:ext uri="{FF2B5EF4-FFF2-40B4-BE49-F238E27FC236}">
                <a16:creationId xmlns:a16="http://schemas.microsoft.com/office/drawing/2014/main" id="{3B0A02F8-6F44-D04F-B68B-1F584331D632}"/>
              </a:ext>
            </a:extLst>
          </p:cNvPr>
          <p:cNvCxnSpPr>
            <a:cxnSpLocks noChangeShapeType="1"/>
            <a:stCxn id="28675" idx="3"/>
            <a:endCxn id="28698" idx="1"/>
          </p:cNvCxnSpPr>
          <p:nvPr/>
        </p:nvCxnSpPr>
        <p:spPr bwMode="auto">
          <a:xfrm flipV="1">
            <a:off x="2854325" y="2405063"/>
            <a:ext cx="509588"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8700" name="Straight Connector 55">
            <a:extLst>
              <a:ext uri="{FF2B5EF4-FFF2-40B4-BE49-F238E27FC236}">
                <a16:creationId xmlns:a16="http://schemas.microsoft.com/office/drawing/2014/main" id="{7EB2B265-50C2-5941-96A1-0CE815C82581}"/>
              </a:ext>
            </a:extLst>
          </p:cNvPr>
          <p:cNvCxnSpPr>
            <a:cxnSpLocks noChangeShapeType="1"/>
            <a:stCxn id="28698" idx="3"/>
            <a:endCxn id="28676" idx="1"/>
          </p:cNvCxnSpPr>
          <p:nvPr/>
        </p:nvCxnSpPr>
        <p:spPr bwMode="auto">
          <a:xfrm>
            <a:off x="4384675" y="2405063"/>
            <a:ext cx="454025"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8701" name="Diamond 60">
            <a:extLst>
              <a:ext uri="{FF2B5EF4-FFF2-40B4-BE49-F238E27FC236}">
                <a16:creationId xmlns:a16="http://schemas.microsoft.com/office/drawing/2014/main" id="{26F5C0AE-85F1-DC45-A2F2-5092B11BB19C}"/>
              </a:ext>
            </a:extLst>
          </p:cNvPr>
          <p:cNvSpPr>
            <a:spLocks noChangeArrowheads="1"/>
          </p:cNvSpPr>
          <p:nvPr/>
        </p:nvSpPr>
        <p:spPr bwMode="auto">
          <a:xfrm>
            <a:off x="5087938" y="3141663"/>
            <a:ext cx="1020762" cy="696912"/>
          </a:xfrm>
          <a:prstGeom prst="diamond">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M</a:t>
            </a:r>
          </a:p>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N</a:t>
            </a:r>
          </a:p>
        </p:txBody>
      </p:sp>
      <p:cxnSp>
        <p:nvCxnSpPr>
          <p:cNvPr id="28702" name="Straight Connector 63">
            <a:extLst>
              <a:ext uri="{FF2B5EF4-FFF2-40B4-BE49-F238E27FC236}">
                <a16:creationId xmlns:a16="http://schemas.microsoft.com/office/drawing/2014/main" id="{2193A66F-5853-8C4B-9D7C-CD0F544550A8}"/>
              </a:ext>
            </a:extLst>
          </p:cNvPr>
          <p:cNvCxnSpPr>
            <a:cxnSpLocks noChangeShapeType="1"/>
            <a:stCxn id="28701" idx="0"/>
            <a:endCxn id="28676" idx="2"/>
          </p:cNvCxnSpPr>
          <p:nvPr/>
        </p:nvCxnSpPr>
        <p:spPr bwMode="auto">
          <a:xfrm flipV="1">
            <a:off x="5599113" y="2706688"/>
            <a:ext cx="6350" cy="43497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8703" name="Straight Connector 71">
            <a:extLst>
              <a:ext uri="{FF2B5EF4-FFF2-40B4-BE49-F238E27FC236}">
                <a16:creationId xmlns:a16="http://schemas.microsoft.com/office/drawing/2014/main" id="{3F82F97C-E60F-7A4B-A83D-6C773F33BA45}"/>
              </a:ext>
            </a:extLst>
          </p:cNvPr>
          <p:cNvCxnSpPr>
            <a:cxnSpLocks noChangeShapeType="1"/>
            <a:stCxn id="28701" idx="2"/>
            <a:endCxn id="28677" idx="0"/>
          </p:cNvCxnSpPr>
          <p:nvPr/>
        </p:nvCxnSpPr>
        <p:spPr bwMode="auto">
          <a:xfrm>
            <a:off x="5599113" y="3838575"/>
            <a:ext cx="6350" cy="360363"/>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8704" name="Diamond 50">
            <a:extLst>
              <a:ext uri="{FF2B5EF4-FFF2-40B4-BE49-F238E27FC236}">
                <a16:creationId xmlns:a16="http://schemas.microsoft.com/office/drawing/2014/main" id="{F7095ABF-56D8-E64E-9457-DAAEA8E1D621}"/>
              </a:ext>
            </a:extLst>
          </p:cNvPr>
          <p:cNvSpPr>
            <a:spLocks noChangeArrowheads="1"/>
          </p:cNvSpPr>
          <p:nvPr/>
        </p:nvSpPr>
        <p:spPr bwMode="auto">
          <a:xfrm>
            <a:off x="3363913" y="4149725"/>
            <a:ext cx="1020762" cy="696913"/>
          </a:xfrm>
          <a:prstGeom prst="diamond">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M:N</a:t>
            </a:r>
          </a:p>
        </p:txBody>
      </p:sp>
      <p:cxnSp>
        <p:nvCxnSpPr>
          <p:cNvPr id="28705" name="Straight Connector 2">
            <a:extLst>
              <a:ext uri="{FF2B5EF4-FFF2-40B4-BE49-F238E27FC236}">
                <a16:creationId xmlns:a16="http://schemas.microsoft.com/office/drawing/2014/main" id="{C4780CBB-7C41-244C-AF91-6EF04876B686}"/>
              </a:ext>
            </a:extLst>
          </p:cNvPr>
          <p:cNvCxnSpPr>
            <a:cxnSpLocks noChangeShapeType="1"/>
            <a:stCxn id="28704" idx="3"/>
            <a:endCxn id="28677" idx="1"/>
          </p:cNvCxnSpPr>
          <p:nvPr/>
        </p:nvCxnSpPr>
        <p:spPr bwMode="auto">
          <a:xfrm>
            <a:off x="4384675" y="4498975"/>
            <a:ext cx="454025" cy="0"/>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8706" name="Elbow Connector 13">
            <a:extLst>
              <a:ext uri="{FF2B5EF4-FFF2-40B4-BE49-F238E27FC236}">
                <a16:creationId xmlns:a16="http://schemas.microsoft.com/office/drawing/2014/main" id="{86A4F5D9-B51D-8B45-8B1C-077DBC58E8A7}"/>
              </a:ext>
            </a:extLst>
          </p:cNvPr>
          <p:cNvCxnSpPr>
            <a:cxnSpLocks noChangeShapeType="1"/>
            <a:stCxn id="28675" idx="2"/>
            <a:endCxn id="28704" idx="1"/>
          </p:cNvCxnSpPr>
          <p:nvPr/>
        </p:nvCxnSpPr>
        <p:spPr bwMode="auto">
          <a:xfrm rot="16200000" flipH="1">
            <a:off x="1828007" y="2963069"/>
            <a:ext cx="1795462" cy="1276350"/>
          </a:xfrm>
          <a:prstGeom prst="bentConnector2">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7697" name="Rounded Rectangle 48">
            <a:extLst>
              <a:ext uri="{FF2B5EF4-FFF2-40B4-BE49-F238E27FC236}">
                <a16:creationId xmlns:a16="http://schemas.microsoft.com/office/drawing/2014/main" id="{29B6F185-6DCD-664A-AF97-D006A68FB507}"/>
              </a:ext>
            </a:extLst>
          </p:cNvPr>
          <p:cNvSpPr>
            <a:spLocks/>
          </p:cNvSpPr>
          <p:nvPr/>
        </p:nvSpPr>
        <p:spPr bwMode="auto">
          <a:xfrm>
            <a:off x="5219700" y="4652963"/>
            <a:ext cx="3744913" cy="1512887"/>
          </a:xfrm>
          <a:prstGeom prst="roundRect">
            <a:avLst>
              <a:gd name="adj" fmla="val 16667"/>
            </a:avLst>
          </a:prstGeom>
          <a:solidFill>
            <a:srgbClr val="00B8FF"/>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Task 5</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  label the relationships</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Time</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  4 minutes (max)</a:t>
            </a:r>
            <a:endParaRPr lang="en-US" altLang="zh-CN" sz="1800">
              <a:solidFill>
                <a:schemeClr val="hlink"/>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697"/>
                                        </p:tgtEl>
                                        <p:attrNameLst>
                                          <p:attrName>style.visibility</p:attrName>
                                        </p:attrNameLst>
                                      </p:cBhvr>
                                      <p:to>
                                        <p:strVal val="visible"/>
                                      </p:to>
                                    </p:set>
                                    <p:animEffect>
                                      <p:cBhvr>
                                        <p:cTn id="7" dur="500"/>
                                        <p:tgtEl>
                                          <p:spTgt spid="276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p:cBhvr>
                                        <p:cTn id="11" dur="500"/>
                                        <p:tgtEl>
                                          <p:spTgt spid="27697"/>
                                        </p:tgtEl>
                                      </p:cBhvr>
                                    </p:animEffect>
                                    <p:set>
                                      <p:cBhvr>
                                        <p:cTn id="12" dur="1" fill="hold">
                                          <p:stCondLst>
                                            <p:cond delay="499"/>
                                          </p:stCondLst>
                                        </p:cTn>
                                        <p:tgtEl>
                                          <p:spTgt spid="276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D905590-98DD-424C-851F-06113E18C2A7}"/>
              </a:ext>
            </a:extLst>
          </p:cNvPr>
          <p:cNvSpPr>
            <a:spLocks noGrp="1" noChangeArrowheads="1"/>
          </p:cNvSpPr>
          <p:nvPr>
            <p:ph type="title" idx="4294967295"/>
          </p:nvPr>
        </p:nvSpPr>
        <p:spPr>
          <a:xfrm>
            <a:off x="250825" y="260350"/>
            <a:ext cx="8535988"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pPr>
            <a:br>
              <a:rPr lang="en-US" altLang="en-US" sz="3200"/>
            </a:br>
            <a:r>
              <a:rPr lang="en-US" altLang="en-US" sz="3200"/>
              <a:t>My Conceptual Design - Relationships</a:t>
            </a:r>
          </a:p>
        </p:txBody>
      </p:sp>
      <p:sp>
        <p:nvSpPr>
          <p:cNvPr id="29699" name="Rectangle 4">
            <a:extLst>
              <a:ext uri="{FF2B5EF4-FFF2-40B4-BE49-F238E27FC236}">
                <a16:creationId xmlns:a16="http://schemas.microsoft.com/office/drawing/2014/main" id="{1D27C876-F63A-0B44-82A4-D5D3133CFDA0}"/>
              </a:ext>
            </a:extLst>
          </p:cNvPr>
          <p:cNvSpPr>
            <a:spLocks noChangeArrowheads="1"/>
          </p:cNvSpPr>
          <p:nvPr/>
        </p:nvSpPr>
        <p:spPr bwMode="auto">
          <a:xfrm>
            <a:off x="1320800" y="2105025"/>
            <a:ext cx="1533525" cy="598488"/>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Commuter</a:t>
            </a:r>
            <a:endParaRPr lang="en-US" altLang="zh-CN" sz="1800">
              <a:solidFill>
                <a:schemeClr val="tx1"/>
              </a:solidFill>
              <a:latin typeface="Tahoma" panose="020B0604030504040204" pitchFamily="34" charset="0"/>
            </a:endParaRPr>
          </a:p>
        </p:txBody>
      </p:sp>
      <p:sp>
        <p:nvSpPr>
          <p:cNvPr id="29700" name="Rectangle 5">
            <a:extLst>
              <a:ext uri="{FF2B5EF4-FFF2-40B4-BE49-F238E27FC236}">
                <a16:creationId xmlns:a16="http://schemas.microsoft.com/office/drawing/2014/main" id="{4688740D-794A-F74D-843B-2F6AECEE3E87}"/>
              </a:ext>
            </a:extLst>
          </p:cNvPr>
          <p:cNvSpPr>
            <a:spLocks noChangeArrowheads="1"/>
          </p:cNvSpPr>
          <p:nvPr/>
        </p:nvSpPr>
        <p:spPr bwMode="auto">
          <a:xfrm>
            <a:off x="4838700" y="2106613"/>
            <a:ext cx="1533525" cy="600075"/>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Train</a:t>
            </a:r>
            <a:endParaRPr lang="en-US" altLang="zh-CN" sz="1800">
              <a:solidFill>
                <a:schemeClr val="tx1"/>
              </a:solidFill>
              <a:latin typeface="Tahoma" panose="020B0604030504040204" pitchFamily="34" charset="0"/>
            </a:endParaRPr>
          </a:p>
        </p:txBody>
      </p:sp>
      <p:sp>
        <p:nvSpPr>
          <p:cNvPr id="29701" name="Rectangle 7">
            <a:extLst>
              <a:ext uri="{FF2B5EF4-FFF2-40B4-BE49-F238E27FC236}">
                <a16:creationId xmlns:a16="http://schemas.microsoft.com/office/drawing/2014/main" id="{DB4C87E5-F729-5447-ADA2-1341E741FACB}"/>
              </a:ext>
            </a:extLst>
          </p:cNvPr>
          <p:cNvSpPr>
            <a:spLocks noChangeArrowheads="1"/>
          </p:cNvSpPr>
          <p:nvPr/>
        </p:nvSpPr>
        <p:spPr bwMode="auto">
          <a:xfrm>
            <a:off x="4838700" y="4198938"/>
            <a:ext cx="1533525" cy="598487"/>
          </a:xfrm>
          <a:prstGeom prst="rect">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b="1">
                <a:solidFill>
                  <a:srgbClr val="C00000"/>
                </a:solidFill>
                <a:sym typeface="Arial" panose="020B0604020202020204" pitchFamily="34" charset="0"/>
              </a:rPr>
              <a:t>Station</a:t>
            </a:r>
            <a:endParaRPr lang="en-US" altLang="zh-CN" sz="1800">
              <a:solidFill>
                <a:schemeClr val="tx1"/>
              </a:solidFill>
              <a:latin typeface="Tahoma" panose="020B0604030504040204" pitchFamily="34" charset="0"/>
            </a:endParaRPr>
          </a:p>
        </p:txBody>
      </p:sp>
      <p:grpSp>
        <p:nvGrpSpPr>
          <p:cNvPr id="29702" name="Group 6">
            <a:extLst>
              <a:ext uri="{FF2B5EF4-FFF2-40B4-BE49-F238E27FC236}">
                <a16:creationId xmlns:a16="http://schemas.microsoft.com/office/drawing/2014/main" id="{FECC53E9-9AB9-7945-BD8C-8CE72D9C3D2F}"/>
              </a:ext>
            </a:extLst>
          </p:cNvPr>
          <p:cNvGrpSpPr>
            <a:grpSpLocks/>
          </p:cNvGrpSpPr>
          <p:nvPr/>
        </p:nvGrpSpPr>
        <p:grpSpPr bwMode="auto">
          <a:xfrm>
            <a:off x="1887538" y="1755775"/>
            <a:ext cx="171450" cy="349250"/>
            <a:chOff x="0" y="0"/>
            <a:chExt cx="216024" cy="504056"/>
          </a:xfrm>
        </p:grpSpPr>
        <p:sp>
          <p:nvSpPr>
            <p:cNvPr id="29747" name="Straight Connector 9">
              <a:extLst>
                <a:ext uri="{FF2B5EF4-FFF2-40B4-BE49-F238E27FC236}">
                  <a16:creationId xmlns:a16="http://schemas.microsoft.com/office/drawing/2014/main" id="{A6963C06-151F-284F-B9DC-E0A2C32B4D1B}"/>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9748" name="Oval 10">
              <a:extLst>
                <a:ext uri="{FF2B5EF4-FFF2-40B4-BE49-F238E27FC236}">
                  <a16:creationId xmlns:a16="http://schemas.microsoft.com/office/drawing/2014/main" id="{5B9EF72B-D887-D141-A46D-1BD932A5ED2B}"/>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9703" name="Group 9">
            <a:extLst>
              <a:ext uri="{FF2B5EF4-FFF2-40B4-BE49-F238E27FC236}">
                <a16:creationId xmlns:a16="http://schemas.microsoft.com/office/drawing/2014/main" id="{88F03A8A-FDFB-0449-9556-A4277A9A119A}"/>
              </a:ext>
            </a:extLst>
          </p:cNvPr>
          <p:cNvGrpSpPr>
            <a:grpSpLocks/>
          </p:cNvGrpSpPr>
          <p:nvPr/>
        </p:nvGrpSpPr>
        <p:grpSpPr bwMode="auto">
          <a:xfrm>
            <a:off x="2455863" y="1755775"/>
            <a:ext cx="169862" cy="349250"/>
            <a:chOff x="0" y="0"/>
            <a:chExt cx="216024" cy="504056"/>
          </a:xfrm>
        </p:grpSpPr>
        <p:sp>
          <p:nvSpPr>
            <p:cNvPr id="29745" name="Straight Connector 13">
              <a:extLst>
                <a:ext uri="{FF2B5EF4-FFF2-40B4-BE49-F238E27FC236}">
                  <a16:creationId xmlns:a16="http://schemas.microsoft.com/office/drawing/2014/main" id="{FBF82440-8427-C04C-8374-584F59CA639D}"/>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9746" name="Oval 14">
              <a:extLst>
                <a:ext uri="{FF2B5EF4-FFF2-40B4-BE49-F238E27FC236}">
                  <a16:creationId xmlns:a16="http://schemas.microsoft.com/office/drawing/2014/main" id="{ED425325-1CC2-C64E-85AA-1A6B88B42A8E}"/>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9704" name="Group 12">
            <a:extLst>
              <a:ext uri="{FF2B5EF4-FFF2-40B4-BE49-F238E27FC236}">
                <a16:creationId xmlns:a16="http://schemas.microsoft.com/office/drawing/2014/main" id="{A56B0715-C462-4A4E-B365-5EC1AEDAA0B4}"/>
              </a:ext>
            </a:extLst>
          </p:cNvPr>
          <p:cNvGrpSpPr>
            <a:grpSpLocks/>
          </p:cNvGrpSpPr>
          <p:nvPr/>
        </p:nvGrpSpPr>
        <p:grpSpPr bwMode="auto">
          <a:xfrm>
            <a:off x="1320800" y="1755775"/>
            <a:ext cx="171450" cy="349250"/>
            <a:chOff x="0" y="0"/>
            <a:chExt cx="216024" cy="504056"/>
          </a:xfrm>
        </p:grpSpPr>
        <p:sp>
          <p:nvSpPr>
            <p:cNvPr id="29743" name="Straight Connector 22">
              <a:extLst>
                <a:ext uri="{FF2B5EF4-FFF2-40B4-BE49-F238E27FC236}">
                  <a16:creationId xmlns:a16="http://schemas.microsoft.com/office/drawing/2014/main" id="{E03552AF-0852-7A43-894F-8FF29D164636}"/>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9744" name="Oval 23">
              <a:extLst>
                <a:ext uri="{FF2B5EF4-FFF2-40B4-BE49-F238E27FC236}">
                  <a16:creationId xmlns:a16="http://schemas.microsoft.com/office/drawing/2014/main" id="{EBB7F6C1-D5A0-B540-8172-EC57FE707BB7}"/>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9705" name="TextBox 24">
            <a:extLst>
              <a:ext uri="{FF2B5EF4-FFF2-40B4-BE49-F238E27FC236}">
                <a16:creationId xmlns:a16="http://schemas.microsoft.com/office/drawing/2014/main" id="{4E8DEE88-24BB-664A-9C38-E43E8F33320F}"/>
              </a:ext>
            </a:extLst>
          </p:cNvPr>
          <p:cNvSpPr>
            <a:spLocks noChangeArrowheads="1"/>
          </p:cNvSpPr>
          <p:nvPr/>
        </p:nvSpPr>
        <p:spPr bwMode="auto">
          <a:xfrm>
            <a:off x="1857375" y="1563688"/>
            <a:ext cx="5302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name</a:t>
            </a:r>
            <a:endParaRPr lang="en-US" altLang="zh-CN" sz="1800">
              <a:solidFill>
                <a:schemeClr val="tx1"/>
              </a:solidFill>
              <a:latin typeface="Tahoma" panose="020B0604030504040204" pitchFamily="34" charset="0"/>
            </a:endParaRPr>
          </a:p>
        </p:txBody>
      </p:sp>
      <p:sp>
        <p:nvSpPr>
          <p:cNvPr id="29706" name="TextBox 25">
            <a:extLst>
              <a:ext uri="{FF2B5EF4-FFF2-40B4-BE49-F238E27FC236}">
                <a16:creationId xmlns:a16="http://schemas.microsoft.com/office/drawing/2014/main" id="{D114C1D9-D001-8941-A531-E4D0FC611A5B}"/>
              </a:ext>
            </a:extLst>
          </p:cNvPr>
          <p:cNvSpPr>
            <a:spLocks noChangeArrowheads="1"/>
          </p:cNvSpPr>
          <p:nvPr/>
        </p:nvSpPr>
        <p:spPr bwMode="auto">
          <a:xfrm>
            <a:off x="2441575" y="1557338"/>
            <a:ext cx="6397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address</a:t>
            </a:r>
            <a:endParaRPr lang="en-US" altLang="zh-CN" sz="1800">
              <a:solidFill>
                <a:schemeClr val="tx1"/>
              </a:solidFill>
              <a:latin typeface="Tahoma" panose="020B0604030504040204" pitchFamily="34" charset="0"/>
            </a:endParaRPr>
          </a:p>
        </p:txBody>
      </p:sp>
      <p:sp>
        <p:nvSpPr>
          <p:cNvPr id="29707" name="TextBox 26">
            <a:extLst>
              <a:ext uri="{FF2B5EF4-FFF2-40B4-BE49-F238E27FC236}">
                <a16:creationId xmlns:a16="http://schemas.microsoft.com/office/drawing/2014/main" id="{7A76C0ED-5A76-5541-A0A9-7CA792B6568F}"/>
              </a:ext>
            </a:extLst>
          </p:cNvPr>
          <p:cNvSpPr>
            <a:spLocks noChangeArrowheads="1"/>
          </p:cNvSpPr>
          <p:nvPr/>
        </p:nvSpPr>
        <p:spPr bwMode="auto">
          <a:xfrm>
            <a:off x="1282700" y="1557338"/>
            <a:ext cx="555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comID</a:t>
            </a:r>
            <a:endParaRPr lang="en-US" altLang="zh-CN" sz="1800">
              <a:solidFill>
                <a:schemeClr val="tx1"/>
              </a:solidFill>
              <a:latin typeface="Tahoma" panose="020B0604030504040204" pitchFamily="34" charset="0"/>
            </a:endParaRPr>
          </a:p>
        </p:txBody>
      </p:sp>
      <p:grpSp>
        <p:nvGrpSpPr>
          <p:cNvPr id="29708" name="Group 18">
            <a:extLst>
              <a:ext uri="{FF2B5EF4-FFF2-40B4-BE49-F238E27FC236}">
                <a16:creationId xmlns:a16="http://schemas.microsoft.com/office/drawing/2014/main" id="{804C0614-AC8F-124F-A516-971EC6A91BA2}"/>
              </a:ext>
            </a:extLst>
          </p:cNvPr>
          <p:cNvGrpSpPr>
            <a:grpSpLocks/>
          </p:cNvGrpSpPr>
          <p:nvPr/>
        </p:nvGrpSpPr>
        <p:grpSpPr bwMode="auto">
          <a:xfrm>
            <a:off x="5387975" y="1763713"/>
            <a:ext cx="171450" cy="349250"/>
            <a:chOff x="0" y="0"/>
            <a:chExt cx="216024" cy="504056"/>
          </a:xfrm>
        </p:grpSpPr>
        <p:sp>
          <p:nvSpPr>
            <p:cNvPr id="29741" name="Straight Connector 28">
              <a:extLst>
                <a:ext uri="{FF2B5EF4-FFF2-40B4-BE49-F238E27FC236}">
                  <a16:creationId xmlns:a16="http://schemas.microsoft.com/office/drawing/2014/main" id="{04FE44D6-505A-1342-9B2F-AF0280CF6320}"/>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9742" name="Oval 29">
              <a:extLst>
                <a:ext uri="{FF2B5EF4-FFF2-40B4-BE49-F238E27FC236}">
                  <a16:creationId xmlns:a16="http://schemas.microsoft.com/office/drawing/2014/main" id="{AD60C319-AF98-0A41-921E-2820F574AF28}"/>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9709" name="Group 21">
            <a:extLst>
              <a:ext uri="{FF2B5EF4-FFF2-40B4-BE49-F238E27FC236}">
                <a16:creationId xmlns:a16="http://schemas.microsoft.com/office/drawing/2014/main" id="{12960644-A3C0-1343-94D1-C79A72747C8B}"/>
              </a:ext>
            </a:extLst>
          </p:cNvPr>
          <p:cNvGrpSpPr>
            <a:grpSpLocks/>
          </p:cNvGrpSpPr>
          <p:nvPr/>
        </p:nvGrpSpPr>
        <p:grpSpPr bwMode="auto">
          <a:xfrm>
            <a:off x="5956300" y="1763713"/>
            <a:ext cx="169863" cy="349250"/>
            <a:chOff x="0" y="0"/>
            <a:chExt cx="216024" cy="504056"/>
          </a:xfrm>
        </p:grpSpPr>
        <p:sp>
          <p:nvSpPr>
            <p:cNvPr id="29739" name="Straight Connector 31">
              <a:extLst>
                <a:ext uri="{FF2B5EF4-FFF2-40B4-BE49-F238E27FC236}">
                  <a16:creationId xmlns:a16="http://schemas.microsoft.com/office/drawing/2014/main" id="{4D8F2CBF-14E1-EC4C-B760-969423F988F3}"/>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9740" name="Oval 32">
              <a:extLst>
                <a:ext uri="{FF2B5EF4-FFF2-40B4-BE49-F238E27FC236}">
                  <a16:creationId xmlns:a16="http://schemas.microsoft.com/office/drawing/2014/main" id="{838FC543-53C8-D24C-A73E-9461068176DB}"/>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29710" name="Group 24">
            <a:extLst>
              <a:ext uri="{FF2B5EF4-FFF2-40B4-BE49-F238E27FC236}">
                <a16:creationId xmlns:a16="http://schemas.microsoft.com/office/drawing/2014/main" id="{EB20DA89-AC33-5F4C-AF7B-E758FEDB614C}"/>
              </a:ext>
            </a:extLst>
          </p:cNvPr>
          <p:cNvGrpSpPr>
            <a:grpSpLocks/>
          </p:cNvGrpSpPr>
          <p:nvPr/>
        </p:nvGrpSpPr>
        <p:grpSpPr bwMode="auto">
          <a:xfrm>
            <a:off x="4821238" y="1763713"/>
            <a:ext cx="169862" cy="349250"/>
            <a:chOff x="0" y="0"/>
            <a:chExt cx="216024" cy="504056"/>
          </a:xfrm>
        </p:grpSpPr>
        <p:sp>
          <p:nvSpPr>
            <p:cNvPr id="29737" name="Straight Connector 34">
              <a:extLst>
                <a:ext uri="{FF2B5EF4-FFF2-40B4-BE49-F238E27FC236}">
                  <a16:creationId xmlns:a16="http://schemas.microsoft.com/office/drawing/2014/main" id="{883B8F29-8171-1849-B91E-B567534A5387}"/>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9738" name="Oval 35">
              <a:extLst>
                <a:ext uri="{FF2B5EF4-FFF2-40B4-BE49-F238E27FC236}">
                  <a16:creationId xmlns:a16="http://schemas.microsoft.com/office/drawing/2014/main" id="{7E381B60-53F8-7E43-AE16-7CB7061CE0CD}"/>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9711" name="TextBox 36">
            <a:extLst>
              <a:ext uri="{FF2B5EF4-FFF2-40B4-BE49-F238E27FC236}">
                <a16:creationId xmlns:a16="http://schemas.microsoft.com/office/drawing/2014/main" id="{68C0C676-1F97-DE49-9F67-648720795AAF}"/>
              </a:ext>
            </a:extLst>
          </p:cNvPr>
          <p:cNvSpPr>
            <a:spLocks noChangeArrowheads="1"/>
          </p:cNvSpPr>
          <p:nvPr/>
        </p:nvSpPr>
        <p:spPr bwMode="auto">
          <a:xfrm>
            <a:off x="5357813" y="1563688"/>
            <a:ext cx="4460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dest</a:t>
            </a:r>
          </a:p>
        </p:txBody>
      </p:sp>
      <p:sp>
        <p:nvSpPr>
          <p:cNvPr id="29712" name="TextBox 37">
            <a:extLst>
              <a:ext uri="{FF2B5EF4-FFF2-40B4-BE49-F238E27FC236}">
                <a16:creationId xmlns:a16="http://schemas.microsoft.com/office/drawing/2014/main" id="{0C69FF2F-2A9E-504C-AB9B-AF0E4301C16A}"/>
              </a:ext>
            </a:extLst>
          </p:cNvPr>
          <p:cNvSpPr>
            <a:spLocks noChangeArrowheads="1"/>
          </p:cNvSpPr>
          <p:nvPr/>
        </p:nvSpPr>
        <p:spPr bwMode="auto">
          <a:xfrm>
            <a:off x="5940425" y="1557338"/>
            <a:ext cx="7715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startTime</a:t>
            </a:r>
          </a:p>
        </p:txBody>
      </p:sp>
      <p:sp>
        <p:nvSpPr>
          <p:cNvPr id="29713" name="TextBox 38">
            <a:extLst>
              <a:ext uri="{FF2B5EF4-FFF2-40B4-BE49-F238E27FC236}">
                <a16:creationId xmlns:a16="http://schemas.microsoft.com/office/drawing/2014/main" id="{644E1B96-2313-F54A-957A-C452E0508803}"/>
              </a:ext>
            </a:extLst>
          </p:cNvPr>
          <p:cNvSpPr>
            <a:spLocks noChangeArrowheads="1"/>
          </p:cNvSpPr>
          <p:nvPr/>
        </p:nvSpPr>
        <p:spPr bwMode="auto">
          <a:xfrm>
            <a:off x="4783138" y="1557338"/>
            <a:ext cx="400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soo</a:t>
            </a:r>
          </a:p>
        </p:txBody>
      </p:sp>
      <p:grpSp>
        <p:nvGrpSpPr>
          <p:cNvPr id="29714" name="Group 30">
            <a:extLst>
              <a:ext uri="{FF2B5EF4-FFF2-40B4-BE49-F238E27FC236}">
                <a16:creationId xmlns:a16="http://schemas.microsoft.com/office/drawing/2014/main" id="{AA04CFC2-E801-1443-A4A2-9C7FD49436A4}"/>
              </a:ext>
            </a:extLst>
          </p:cNvPr>
          <p:cNvGrpSpPr>
            <a:grpSpLocks/>
          </p:cNvGrpSpPr>
          <p:nvPr/>
        </p:nvGrpSpPr>
        <p:grpSpPr bwMode="auto">
          <a:xfrm>
            <a:off x="4933950" y="4797425"/>
            <a:ext cx="171450" cy="360363"/>
            <a:chOff x="0" y="0"/>
            <a:chExt cx="216024" cy="519980"/>
          </a:xfrm>
        </p:grpSpPr>
        <p:sp>
          <p:nvSpPr>
            <p:cNvPr id="29735" name="Straight Connector 68">
              <a:extLst>
                <a:ext uri="{FF2B5EF4-FFF2-40B4-BE49-F238E27FC236}">
                  <a16:creationId xmlns:a16="http://schemas.microsoft.com/office/drawing/2014/main" id="{8798FAB9-3483-DB4B-99E5-462A07FF8B54}"/>
                </a:ext>
              </a:extLst>
            </p:cNvPr>
            <p:cNvSpPr>
              <a:spLocks noChangeShapeType="1"/>
            </p:cNvSpPr>
            <p:nvPr/>
          </p:nvSpPr>
          <p:spPr bwMode="auto">
            <a:xfrm flipV="1">
              <a:off x="120266" y="0"/>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9736" name="Oval 69">
              <a:extLst>
                <a:ext uri="{FF2B5EF4-FFF2-40B4-BE49-F238E27FC236}">
                  <a16:creationId xmlns:a16="http://schemas.microsoft.com/office/drawing/2014/main" id="{FDA8CF8F-4E0B-3748-A610-2E6916613424}"/>
                </a:ext>
              </a:extLst>
            </p:cNvPr>
            <p:cNvSpPr>
              <a:spLocks/>
            </p:cNvSpPr>
            <p:nvPr/>
          </p:nvSpPr>
          <p:spPr bwMode="auto">
            <a:xfrm>
              <a:off x="0" y="303956"/>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29715" name="TextBox 70">
            <a:extLst>
              <a:ext uri="{FF2B5EF4-FFF2-40B4-BE49-F238E27FC236}">
                <a16:creationId xmlns:a16="http://schemas.microsoft.com/office/drawing/2014/main" id="{0E51EC9E-FBEB-2B46-86BA-94A8F5FC7496}"/>
              </a:ext>
            </a:extLst>
          </p:cNvPr>
          <p:cNvSpPr>
            <a:spLocks noChangeArrowheads="1"/>
          </p:cNvSpPr>
          <p:nvPr/>
        </p:nvSpPr>
        <p:spPr bwMode="auto">
          <a:xfrm>
            <a:off x="4895850" y="5084763"/>
            <a:ext cx="6540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stName</a:t>
            </a:r>
          </a:p>
        </p:txBody>
      </p:sp>
      <p:sp>
        <p:nvSpPr>
          <p:cNvPr id="29716" name="Straight Connector 72">
            <a:extLst>
              <a:ext uri="{FF2B5EF4-FFF2-40B4-BE49-F238E27FC236}">
                <a16:creationId xmlns:a16="http://schemas.microsoft.com/office/drawing/2014/main" id="{B2A0950D-DB8B-7845-B89B-0073C24AC572}"/>
              </a:ext>
            </a:extLst>
          </p:cNvPr>
          <p:cNvSpPr>
            <a:spLocks noChangeShapeType="1"/>
          </p:cNvSpPr>
          <p:nvPr/>
        </p:nvSpPr>
        <p:spPr bwMode="auto">
          <a:xfrm flipV="1">
            <a:off x="5705475" y="4797425"/>
            <a:ext cx="1588" cy="20002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9717" name="Oval 73">
            <a:extLst>
              <a:ext uri="{FF2B5EF4-FFF2-40B4-BE49-F238E27FC236}">
                <a16:creationId xmlns:a16="http://schemas.microsoft.com/office/drawing/2014/main" id="{384F196C-006D-7043-BEAC-16ACCA19ADE1}"/>
              </a:ext>
            </a:extLst>
          </p:cNvPr>
          <p:cNvSpPr>
            <a:spLocks/>
          </p:cNvSpPr>
          <p:nvPr/>
        </p:nvSpPr>
        <p:spPr bwMode="auto">
          <a:xfrm>
            <a:off x="5611813" y="5006975"/>
            <a:ext cx="169862" cy="150813"/>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sp>
        <p:nvSpPr>
          <p:cNvPr id="29718" name="TextBox 74">
            <a:extLst>
              <a:ext uri="{FF2B5EF4-FFF2-40B4-BE49-F238E27FC236}">
                <a16:creationId xmlns:a16="http://schemas.microsoft.com/office/drawing/2014/main" id="{19FF7DB8-DACA-894C-803E-46B8BC1B69FB}"/>
              </a:ext>
            </a:extLst>
          </p:cNvPr>
          <p:cNvSpPr>
            <a:spLocks noChangeArrowheads="1"/>
          </p:cNvSpPr>
          <p:nvPr/>
        </p:nvSpPr>
        <p:spPr bwMode="auto">
          <a:xfrm>
            <a:off x="5573713" y="5084763"/>
            <a:ext cx="5699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phone</a:t>
            </a:r>
            <a:endParaRPr lang="en-US" altLang="zh-CN" sz="1800">
              <a:solidFill>
                <a:schemeClr val="tx1"/>
              </a:solidFill>
              <a:latin typeface="Tahoma" panose="020B0604030504040204" pitchFamily="34" charset="0"/>
            </a:endParaRPr>
          </a:p>
        </p:txBody>
      </p:sp>
      <p:sp>
        <p:nvSpPr>
          <p:cNvPr id="29719" name="Straight Connector 76">
            <a:extLst>
              <a:ext uri="{FF2B5EF4-FFF2-40B4-BE49-F238E27FC236}">
                <a16:creationId xmlns:a16="http://schemas.microsoft.com/office/drawing/2014/main" id="{C15AD9F2-1065-9A4F-BF24-35EA4A00AD7B}"/>
              </a:ext>
            </a:extLst>
          </p:cNvPr>
          <p:cNvSpPr>
            <a:spLocks noChangeShapeType="1"/>
          </p:cNvSpPr>
          <p:nvPr/>
        </p:nvSpPr>
        <p:spPr bwMode="auto">
          <a:xfrm flipV="1">
            <a:off x="6330950" y="4797425"/>
            <a:ext cx="0" cy="20002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29720" name="Oval 77">
            <a:extLst>
              <a:ext uri="{FF2B5EF4-FFF2-40B4-BE49-F238E27FC236}">
                <a16:creationId xmlns:a16="http://schemas.microsoft.com/office/drawing/2014/main" id="{B8315310-3963-4445-8916-6EABA98655D5}"/>
              </a:ext>
            </a:extLst>
          </p:cNvPr>
          <p:cNvSpPr>
            <a:spLocks/>
          </p:cNvSpPr>
          <p:nvPr/>
        </p:nvSpPr>
        <p:spPr bwMode="auto">
          <a:xfrm>
            <a:off x="6235700" y="5006975"/>
            <a:ext cx="169863" cy="150813"/>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sp>
        <p:nvSpPr>
          <p:cNvPr id="29721" name="TextBox 78">
            <a:extLst>
              <a:ext uri="{FF2B5EF4-FFF2-40B4-BE49-F238E27FC236}">
                <a16:creationId xmlns:a16="http://schemas.microsoft.com/office/drawing/2014/main" id="{148A9AFC-D8EA-344B-BD4B-5B10F3E961CA}"/>
              </a:ext>
            </a:extLst>
          </p:cNvPr>
          <p:cNvSpPr>
            <a:spLocks noChangeArrowheads="1"/>
          </p:cNvSpPr>
          <p:nvPr/>
        </p:nvSpPr>
        <p:spPr bwMode="auto">
          <a:xfrm>
            <a:off x="6197600" y="5084763"/>
            <a:ext cx="5857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000">
                <a:solidFill>
                  <a:srgbClr val="000000"/>
                </a:solidFill>
                <a:latin typeface="Tahoma" panose="020B0604030504040204" pitchFamily="34" charset="0"/>
              </a:rPr>
              <a:t>stMast</a:t>
            </a:r>
          </a:p>
        </p:txBody>
      </p:sp>
      <p:sp>
        <p:nvSpPr>
          <p:cNvPr id="29722" name="Diamond 50">
            <a:extLst>
              <a:ext uri="{FF2B5EF4-FFF2-40B4-BE49-F238E27FC236}">
                <a16:creationId xmlns:a16="http://schemas.microsoft.com/office/drawing/2014/main" id="{02CF3E30-4883-D847-8162-8E84685BECF1}"/>
              </a:ext>
            </a:extLst>
          </p:cNvPr>
          <p:cNvSpPr>
            <a:spLocks noChangeArrowheads="1"/>
          </p:cNvSpPr>
          <p:nvPr/>
        </p:nvSpPr>
        <p:spPr bwMode="auto">
          <a:xfrm>
            <a:off x="3363913" y="2055813"/>
            <a:ext cx="1020762" cy="696912"/>
          </a:xfrm>
          <a:prstGeom prst="diamond">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M:N</a:t>
            </a:r>
            <a:endParaRPr lang="en-US" altLang="en-US" sz="1800" b="1">
              <a:solidFill>
                <a:srgbClr val="002060"/>
              </a:solidFill>
              <a:sym typeface="Arial" panose="020B0604020202020204" pitchFamily="34" charset="0"/>
            </a:endParaRPr>
          </a:p>
        </p:txBody>
      </p:sp>
      <p:cxnSp>
        <p:nvCxnSpPr>
          <p:cNvPr id="29723" name="Straight Connector 52">
            <a:extLst>
              <a:ext uri="{FF2B5EF4-FFF2-40B4-BE49-F238E27FC236}">
                <a16:creationId xmlns:a16="http://schemas.microsoft.com/office/drawing/2014/main" id="{8C5114D4-9F9F-4942-AEB6-E727085D0482}"/>
              </a:ext>
            </a:extLst>
          </p:cNvPr>
          <p:cNvCxnSpPr>
            <a:cxnSpLocks noChangeShapeType="1"/>
            <a:stCxn id="29699" idx="3"/>
            <a:endCxn id="29722" idx="1"/>
          </p:cNvCxnSpPr>
          <p:nvPr/>
        </p:nvCxnSpPr>
        <p:spPr bwMode="auto">
          <a:xfrm flipV="1">
            <a:off x="2854325" y="2405063"/>
            <a:ext cx="509588"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9724" name="Straight Connector 55">
            <a:extLst>
              <a:ext uri="{FF2B5EF4-FFF2-40B4-BE49-F238E27FC236}">
                <a16:creationId xmlns:a16="http://schemas.microsoft.com/office/drawing/2014/main" id="{A1C2B6B4-A075-CB44-BA9E-ADAACDE4AABF}"/>
              </a:ext>
            </a:extLst>
          </p:cNvPr>
          <p:cNvCxnSpPr>
            <a:cxnSpLocks noChangeShapeType="1"/>
            <a:stCxn id="29722" idx="3"/>
            <a:endCxn id="29700" idx="1"/>
          </p:cNvCxnSpPr>
          <p:nvPr/>
        </p:nvCxnSpPr>
        <p:spPr bwMode="auto">
          <a:xfrm>
            <a:off x="4384675" y="2405063"/>
            <a:ext cx="454025"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9725" name="Diamond 60">
            <a:extLst>
              <a:ext uri="{FF2B5EF4-FFF2-40B4-BE49-F238E27FC236}">
                <a16:creationId xmlns:a16="http://schemas.microsoft.com/office/drawing/2014/main" id="{D80FC14A-41EF-0541-A705-77E583A0ECA5}"/>
              </a:ext>
            </a:extLst>
          </p:cNvPr>
          <p:cNvSpPr>
            <a:spLocks noChangeArrowheads="1"/>
          </p:cNvSpPr>
          <p:nvPr/>
        </p:nvSpPr>
        <p:spPr bwMode="auto">
          <a:xfrm>
            <a:off x="5087938" y="3141663"/>
            <a:ext cx="1020762" cy="696912"/>
          </a:xfrm>
          <a:prstGeom prst="diamond">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M</a:t>
            </a:r>
          </a:p>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N</a:t>
            </a:r>
          </a:p>
        </p:txBody>
      </p:sp>
      <p:cxnSp>
        <p:nvCxnSpPr>
          <p:cNvPr id="29726" name="Straight Connector 63">
            <a:extLst>
              <a:ext uri="{FF2B5EF4-FFF2-40B4-BE49-F238E27FC236}">
                <a16:creationId xmlns:a16="http://schemas.microsoft.com/office/drawing/2014/main" id="{FCC32600-12CF-BF4B-B6C9-F1367B7A5FC2}"/>
              </a:ext>
            </a:extLst>
          </p:cNvPr>
          <p:cNvCxnSpPr>
            <a:cxnSpLocks noChangeShapeType="1"/>
            <a:stCxn id="29725" idx="0"/>
            <a:endCxn id="29700" idx="2"/>
          </p:cNvCxnSpPr>
          <p:nvPr/>
        </p:nvCxnSpPr>
        <p:spPr bwMode="auto">
          <a:xfrm flipV="1">
            <a:off x="5599113" y="2706688"/>
            <a:ext cx="6350" cy="43497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9727" name="Straight Connector 71">
            <a:extLst>
              <a:ext uri="{FF2B5EF4-FFF2-40B4-BE49-F238E27FC236}">
                <a16:creationId xmlns:a16="http://schemas.microsoft.com/office/drawing/2014/main" id="{401DE944-2AFD-A544-AACE-35F1432D3B7E}"/>
              </a:ext>
            </a:extLst>
          </p:cNvPr>
          <p:cNvCxnSpPr>
            <a:cxnSpLocks noChangeShapeType="1"/>
            <a:stCxn id="29725" idx="2"/>
            <a:endCxn id="29701" idx="0"/>
          </p:cNvCxnSpPr>
          <p:nvPr/>
        </p:nvCxnSpPr>
        <p:spPr bwMode="auto">
          <a:xfrm>
            <a:off x="5599113" y="3838575"/>
            <a:ext cx="6350" cy="360363"/>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9728" name="Diamond 50">
            <a:extLst>
              <a:ext uri="{FF2B5EF4-FFF2-40B4-BE49-F238E27FC236}">
                <a16:creationId xmlns:a16="http://schemas.microsoft.com/office/drawing/2014/main" id="{C6EB73CE-D3F0-E048-9C5A-D7515673B94A}"/>
              </a:ext>
            </a:extLst>
          </p:cNvPr>
          <p:cNvSpPr>
            <a:spLocks noChangeArrowheads="1"/>
          </p:cNvSpPr>
          <p:nvPr/>
        </p:nvSpPr>
        <p:spPr bwMode="auto">
          <a:xfrm>
            <a:off x="3363913" y="4149725"/>
            <a:ext cx="1020762" cy="696913"/>
          </a:xfrm>
          <a:prstGeom prst="diamond">
            <a:avLst/>
          </a:prstGeom>
          <a:solidFill>
            <a:srgbClr val="00B8FF"/>
          </a:solidFill>
          <a:ln w="9525">
            <a:solidFill>
              <a:schemeClr val="tx1"/>
            </a:solidFill>
            <a:bevel/>
            <a:headEnd/>
            <a:tailEnd/>
          </a:ln>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en-US" sz="1200" b="1">
                <a:solidFill>
                  <a:srgbClr val="002060"/>
                </a:solidFill>
                <a:sym typeface="Arial" panose="020B0604020202020204" pitchFamily="34" charset="0"/>
              </a:rPr>
              <a:t>M:N</a:t>
            </a:r>
          </a:p>
        </p:txBody>
      </p:sp>
      <p:cxnSp>
        <p:nvCxnSpPr>
          <p:cNvPr id="29729" name="Straight Connector 2">
            <a:extLst>
              <a:ext uri="{FF2B5EF4-FFF2-40B4-BE49-F238E27FC236}">
                <a16:creationId xmlns:a16="http://schemas.microsoft.com/office/drawing/2014/main" id="{EA5F7D25-FB29-0045-8E89-D475B51638FE}"/>
              </a:ext>
            </a:extLst>
          </p:cNvPr>
          <p:cNvCxnSpPr>
            <a:cxnSpLocks noChangeShapeType="1"/>
            <a:stCxn id="29728" idx="3"/>
            <a:endCxn id="29701" idx="1"/>
          </p:cNvCxnSpPr>
          <p:nvPr/>
        </p:nvCxnSpPr>
        <p:spPr bwMode="auto">
          <a:xfrm>
            <a:off x="4384675" y="4498975"/>
            <a:ext cx="454025" cy="0"/>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29730" name="Elbow Connector 13">
            <a:extLst>
              <a:ext uri="{FF2B5EF4-FFF2-40B4-BE49-F238E27FC236}">
                <a16:creationId xmlns:a16="http://schemas.microsoft.com/office/drawing/2014/main" id="{C03121EF-265B-AD4A-921A-0F79C25AA7C3}"/>
              </a:ext>
            </a:extLst>
          </p:cNvPr>
          <p:cNvCxnSpPr>
            <a:cxnSpLocks noChangeShapeType="1"/>
            <a:stCxn id="29699" idx="2"/>
            <a:endCxn id="29728" idx="1"/>
          </p:cNvCxnSpPr>
          <p:nvPr/>
        </p:nvCxnSpPr>
        <p:spPr bwMode="auto">
          <a:xfrm rot="16200000" flipH="1">
            <a:off x="1828007" y="2963069"/>
            <a:ext cx="1795462" cy="1276350"/>
          </a:xfrm>
          <a:prstGeom prst="bentConnector2">
            <a:avLst/>
          </a:prstGeom>
          <a:noFill/>
          <a:ln w="9525">
            <a:solidFill>
              <a:schemeClr val="tx1"/>
            </a:solidFill>
            <a:bevel/>
            <a:headEnd/>
            <a:tailEnd/>
          </a:ln>
          <a:extLst>
            <a:ext uri="{909E8E84-426E-40DD-AFC4-6F175D3DCCD1}">
              <a14:hiddenFill xmlns:a14="http://schemas.microsoft.com/office/drawing/2010/main">
                <a:noFill/>
              </a14:hiddenFill>
            </a:ext>
          </a:extLst>
        </p:spPr>
      </p:cxnSp>
      <p:sp>
        <p:nvSpPr>
          <p:cNvPr id="29731" name="TextBox 103">
            <a:extLst>
              <a:ext uri="{FF2B5EF4-FFF2-40B4-BE49-F238E27FC236}">
                <a16:creationId xmlns:a16="http://schemas.microsoft.com/office/drawing/2014/main" id="{5D673B5E-A86D-2E4A-87AB-692CAFA4FDB4}"/>
              </a:ext>
            </a:extLst>
          </p:cNvPr>
          <p:cNvSpPr>
            <a:spLocks noChangeArrowheads="1"/>
          </p:cNvSpPr>
          <p:nvPr/>
        </p:nvSpPr>
        <p:spPr bwMode="auto">
          <a:xfrm>
            <a:off x="1001713" y="4854575"/>
            <a:ext cx="30067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200">
                <a:solidFill>
                  <a:srgbClr val="000000"/>
                </a:solidFill>
                <a:cs typeface="Arial" panose="020B0604020202020204" pitchFamily="34" charset="0"/>
              </a:rPr>
              <a:t>A station serves many commuters</a:t>
            </a:r>
            <a:endParaRPr lang="en-US" altLang="zh-CN" sz="1800">
              <a:solidFill>
                <a:schemeClr val="tx1"/>
              </a:solidFill>
              <a:cs typeface="Arial" panose="020B0604020202020204" pitchFamily="34" charset="0"/>
            </a:endParaRPr>
          </a:p>
        </p:txBody>
      </p:sp>
      <p:sp>
        <p:nvSpPr>
          <p:cNvPr id="29732" name="TextBox 103">
            <a:extLst>
              <a:ext uri="{FF2B5EF4-FFF2-40B4-BE49-F238E27FC236}">
                <a16:creationId xmlns:a16="http://schemas.microsoft.com/office/drawing/2014/main" id="{3D7825C4-0B46-DE47-8F8A-B4438806DD71}"/>
              </a:ext>
            </a:extLst>
          </p:cNvPr>
          <p:cNvSpPr>
            <a:spLocks noChangeArrowheads="1"/>
          </p:cNvSpPr>
          <p:nvPr/>
        </p:nvSpPr>
        <p:spPr bwMode="auto">
          <a:xfrm>
            <a:off x="1000125" y="4602163"/>
            <a:ext cx="234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200">
                <a:solidFill>
                  <a:srgbClr val="000000"/>
                </a:solidFill>
                <a:cs typeface="Arial" panose="020B0604020202020204" pitchFamily="34" charset="0"/>
              </a:rPr>
              <a:t>A commuter uses many stations</a:t>
            </a:r>
          </a:p>
        </p:txBody>
      </p:sp>
      <p:sp>
        <p:nvSpPr>
          <p:cNvPr id="29733" name="TextBox 103">
            <a:extLst>
              <a:ext uri="{FF2B5EF4-FFF2-40B4-BE49-F238E27FC236}">
                <a16:creationId xmlns:a16="http://schemas.microsoft.com/office/drawing/2014/main" id="{EF8B8DB1-ED21-364B-AF29-47EFE0237058}"/>
              </a:ext>
            </a:extLst>
          </p:cNvPr>
          <p:cNvSpPr>
            <a:spLocks noChangeArrowheads="1"/>
          </p:cNvSpPr>
          <p:nvPr/>
        </p:nvSpPr>
        <p:spPr bwMode="auto">
          <a:xfrm>
            <a:off x="6197600" y="2911475"/>
            <a:ext cx="30067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200">
                <a:solidFill>
                  <a:srgbClr val="000000"/>
                </a:solidFill>
                <a:cs typeface="Arial" panose="020B0604020202020204" pitchFamily="34" charset="0"/>
              </a:rPr>
              <a:t>A train stops at many stations</a:t>
            </a:r>
          </a:p>
          <a:p>
            <a:pPr>
              <a:spcBef>
                <a:spcPct val="0"/>
              </a:spcBef>
              <a:buSzTx/>
              <a:buFont typeface="Arial" panose="020B0604020202020204" pitchFamily="34" charset="0"/>
              <a:buNone/>
            </a:pPr>
            <a:r>
              <a:rPr lang="en-US" altLang="zh-CN" sz="1200">
                <a:solidFill>
                  <a:srgbClr val="000000"/>
                </a:solidFill>
                <a:cs typeface="Arial" panose="020B0604020202020204" pitchFamily="34" charset="0"/>
              </a:rPr>
              <a:t>A station has many trains stop there</a:t>
            </a:r>
          </a:p>
        </p:txBody>
      </p:sp>
      <p:sp>
        <p:nvSpPr>
          <p:cNvPr id="29734" name="TextBox 103">
            <a:extLst>
              <a:ext uri="{FF2B5EF4-FFF2-40B4-BE49-F238E27FC236}">
                <a16:creationId xmlns:a16="http://schemas.microsoft.com/office/drawing/2014/main" id="{67E3D408-BFED-4E47-99C3-867CA967A96B}"/>
              </a:ext>
            </a:extLst>
          </p:cNvPr>
          <p:cNvSpPr>
            <a:spLocks noChangeArrowheads="1"/>
          </p:cNvSpPr>
          <p:nvPr/>
        </p:nvSpPr>
        <p:spPr bwMode="auto">
          <a:xfrm>
            <a:off x="2216150" y="2833688"/>
            <a:ext cx="31242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200">
                <a:solidFill>
                  <a:srgbClr val="000000"/>
                </a:solidFill>
                <a:cs typeface="Arial" panose="020B0604020202020204" pitchFamily="34" charset="0"/>
              </a:rPr>
              <a:t>A commuter can catch many trains</a:t>
            </a:r>
          </a:p>
          <a:p>
            <a:pPr>
              <a:spcBef>
                <a:spcPct val="0"/>
              </a:spcBef>
              <a:buSzTx/>
              <a:buFont typeface="Arial" panose="020B0604020202020204" pitchFamily="34" charset="0"/>
              <a:buNone/>
            </a:pPr>
            <a:r>
              <a:rPr lang="en-US" altLang="zh-CN" sz="1200">
                <a:solidFill>
                  <a:srgbClr val="000000"/>
                </a:solidFill>
                <a:cs typeface="Arial" panose="020B0604020202020204" pitchFamily="34" charset="0"/>
              </a:rPr>
              <a:t>A train can accommodate many commuters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5EE487F-9897-D340-B636-9DC45CD305B0}"/>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Final components of the Conceptual design</a:t>
            </a:r>
          </a:p>
        </p:txBody>
      </p:sp>
      <p:sp>
        <p:nvSpPr>
          <p:cNvPr id="30723" name="Content Placeholder 2">
            <a:extLst>
              <a:ext uri="{FF2B5EF4-FFF2-40B4-BE49-F238E27FC236}">
                <a16:creationId xmlns:a16="http://schemas.microsoft.com/office/drawing/2014/main" id="{4D165129-704F-4F49-A8AD-BB02451A94FA}"/>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Directionality</a:t>
            </a:r>
          </a:p>
          <a:p>
            <a:pPr lvl="1"/>
            <a:r>
              <a:rPr lang="en-US" altLang="zh-CN"/>
              <a:t>Strong / Weak entities</a:t>
            </a:r>
          </a:p>
          <a:p>
            <a:pPr lvl="1"/>
            <a:r>
              <a:rPr lang="en-US" altLang="zh-CN"/>
              <a:t>Parent / Child</a:t>
            </a:r>
          </a:p>
          <a:p>
            <a:pPr lvl="1"/>
            <a:r>
              <a:rPr lang="en-US" altLang="zh-CN"/>
              <a:t>Independent / Dependent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1C09338-F159-E945-ADAA-49C8257F76D6}"/>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Direction</a:t>
            </a:r>
          </a:p>
        </p:txBody>
      </p:sp>
      <p:sp>
        <p:nvSpPr>
          <p:cNvPr id="31747" name="Content Placeholder 2">
            <a:extLst>
              <a:ext uri="{FF2B5EF4-FFF2-40B4-BE49-F238E27FC236}">
                <a16:creationId xmlns:a16="http://schemas.microsoft.com/office/drawing/2014/main" id="{A9809ECA-2748-8049-A0FD-E70A90DFB81E}"/>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Indicates the originating entity of a </a:t>
            </a:r>
            <a:r>
              <a:rPr lang="en-US" altLang="zh-CN">
                <a:solidFill>
                  <a:srgbClr val="FF0000"/>
                </a:solidFill>
              </a:rPr>
              <a:t>binary</a:t>
            </a:r>
            <a:r>
              <a:rPr lang="en-US" altLang="zh-CN"/>
              <a:t> relationship</a:t>
            </a:r>
          </a:p>
          <a:p>
            <a:r>
              <a:rPr lang="en-US" altLang="zh-CN"/>
              <a:t>Direction is determined by the cardinality</a:t>
            </a:r>
          </a:p>
          <a:p>
            <a:endParaRPr lang="en-US" altLang="zh-CN"/>
          </a:p>
          <a:p>
            <a:r>
              <a:rPr lang="en-US" altLang="zh-CN"/>
              <a:t>This stage helps identify parent and child entities</a:t>
            </a:r>
          </a:p>
          <a:p>
            <a:pPr lvl="1"/>
            <a:r>
              <a:rPr lang="en-US" altLang="zh-CN"/>
              <a:t>or dependent and independent entities – or strong / weak entities</a:t>
            </a:r>
          </a:p>
          <a:p>
            <a:endParaRPr lang="en-US" altLang="zh-CN"/>
          </a:p>
          <a:p>
            <a:pPr lvl="1"/>
            <a:endParaRPr lang="en-US" altLang="zh-CN"/>
          </a:p>
          <a:p>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EC3366C-DA2F-0F48-A518-04A1F33C5B81}"/>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Entity Type</a:t>
            </a:r>
          </a:p>
        </p:txBody>
      </p:sp>
      <p:sp>
        <p:nvSpPr>
          <p:cNvPr id="32771" name="Rectangle 3">
            <a:extLst>
              <a:ext uri="{FF2B5EF4-FFF2-40B4-BE49-F238E27FC236}">
                <a16:creationId xmlns:a16="http://schemas.microsoft.com/office/drawing/2014/main" id="{FEA33ACF-75A2-1341-ACAB-54EDA69F7B45}"/>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Strong Entity Type</a:t>
            </a:r>
          </a:p>
          <a:p>
            <a:pPr lvl="1" eaLnBrk="1" hangingPunct="1"/>
            <a:r>
              <a:rPr lang="en-US" altLang="en-US">
                <a:sym typeface="Times New Roman" panose="02020603050405020304" pitchFamily="18" charset="0"/>
              </a:rPr>
              <a:t>Entity type that is </a:t>
            </a:r>
            <a:r>
              <a:rPr lang="en-US" altLang="en-US" i="1">
                <a:solidFill>
                  <a:srgbClr val="FF0000"/>
                </a:solidFill>
                <a:sym typeface="Times New Roman" panose="02020603050405020304" pitchFamily="18" charset="0"/>
              </a:rPr>
              <a:t>not</a:t>
            </a:r>
            <a:r>
              <a:rPr lang="en-US" altLang="en-US">
                <a:solidFill>
                  <a:srgbClr val="FF0000"/>
                </a:solidFill>
                <a:sym typeface="Times New Roman" panose="02020603050405020304" pitchFamily="18" charset="0"/>
              </a:rPr>
              <a:t> existence-dependent </a:t>
            </a:r>
            <a:r>
              <a:rPr lang="en-US" altLang="en-US">
                <a:sym typeface="Times New Roman" panose="02020603050405020304" pitchFamily="18" charset="0"/>
              </a:rPr>
              <a:t>on some other entity type.</a:t>
            </a:r>
            <a:r>
              <a:rPr lang="en-US" altLang="en-US"/>
              <a:t> </a:t>
            </a:r>
          </a:p>
          <a:p>
            <a:pPr lvl="1" eaLnBrk="1" hangingPunct="1">
              <a:lnSpc>
                <a:spcPct val="40000"/>
              </a:lnSpc>
            </a:pPr>
            <a:endParaRPr lang="en-US" altLang="en-US" b="1"/>
          </a:p>
          <a:p>
            <a:pPr eaLnBrk="1" hangingPunct="1"/>
            <a:r>
              <a:rPr lang="en-US" altLang="en-US"/>
              <a:t>Weak Entity Type</a:t>
            </a:r>
          </a:p>
          <a:p>
            <a:pPr lvl="1" eaLnBrk="1" hangingPunct="1"/>
            <a:r>
              <a:rPr lang="en-US" altLang="en-US">
                <a:sym typeface="Times New Roman" panose="02020603050405020304" pitchFamily="18" charset="0"/>
              </a:rPr>
              <a:t>Entity type that </a:t>
            </a:r>
            <a:r>
              <a:rPr lang="en-US" altLang="en-US">
                <a:solidFill>
                  <a:srgbClr val="FF0000"/>
                </a:solidFill>
                <a:sym typeface="Times New Roman" panose="02020603050405020304" pitchFamily="18" charset="0"/>
              </a:rPr>
              <a:t>is existence-dependent </a:t>
            </a:r>
            <a:r>
              <a:rPr lang="en-US" altLang="en-US">
                <a:sym typeface="Times New Roman" panose="02020603050405020304" pitchFamily="18" charset="0"/>
              </a:rPr>
              <a:t>on some other entity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B558CDA-E40F-CD42-817F-73FE28DEC7E3}"/>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Aim of this presentation</a:t>
            </a:r>
          </a:p>
        </p:txBody>
      </p:sp>
      <p:sp>
        <p:nvSpPr>
          <p:cNvPr id="6147" name="Rectangle 3">
            <a:extLst>
              <a:ext uri="{FF2B5EF4-FFF2-40B4-BE49-F238E27FC236}">
                <a16:creationId xmlns:a16="http://schemas.microsoft.com/office/drawing/2014/main" id="{42F7A7B7-4B3C-214D-9311-829EA12FBC17}"/>
              </a:ext>
            </a:extLst>
          </p:cNvPr>
          <p:cNvSpPr>
            <a:spLocks noGrp="1" noChangeArrowheads="1"/>
          </p:cNvSpPr>
          <p:nvPr>
            <p:ph idx="4294967295"/>
          </p:nvPr>
        </p:nvSpPr>
        <p:spPr>
          <a:xfrm>
            <a:off x="900113" y="1412875"/>
            <a:ext cx="7632700" cy="47529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Revision of:</a:t>
            </a:r>
          </a:p>
          <a:p>
            <a:pPr lvl="1" eaLnBrk="1" hangingPunct="1"/>
            <a:r>
              <a:rPr lang="en-US" altLang="zh-CN"/>
              <a:t>Conceptual Diagram</a:t>
            </a:r>
            <a:endParaRPr lang="en-GB" altLang="zh-CN"/>
          </a:p>
          <a:p>
            <a:pPr marL="1371600" lvl="2" indent="-457200" eaLnBrk="1" hangingPunct="1">
              <a:buFont typeface="Times New Roman" panose="02020603050405020304" pitchFamily="18" charset="0"/>
              <a:buAutoNum type="arabicPeriod"/>
            </a:pPr>
            <a:r>
              <a:rPr lang="en-GB" altLang="zh-CN"/>
              <a:t>Identify Entities</a:t>
            </a:r>
          </a:p>
          <a:p>
            <a:pPr marL="1371600" lvl="2" indent="-457200" eaLnBrk="1" hangingPunct="1">
              <a:buFont typeface="Times New Roman" panose="02020603050405020304" pitchFamily="18" charset="0"/>
              <a:buAutoNum type="arabicPeriod"/>
            </a:pPr>
            <a:r>
              <a:rPr lang="en-GB" altLang="zh-CN"/>
              <a:t>Identify Attributes</a:t>
            </a:r>
          </a:p>
          <a:p>
            <a:pPr marL="1371600" lvl="2" indent="-457200" eaLnBrk="1" hangingPunct="1">
              <a:buFont typeface="Times New Roman" panose="02020603050405020304" pitchFamily="18" charset="0"/>
              <a:buAutoNum type="arabicPeriod"/>
            </a:pPr>
            <a:r>
              <a:rPr lang="en-GB" altLang="zh-CN"/>
              <a:t>Identify Relationships</a:t>
            </a:r>
          </a:p>
          <a:p>
            <a:pPr marL="1371600" lvl="2" indent="-457200" eaLnBrk="1" hangingPunct="1">
              <a:buFont typeface="Times New Roman" panose="02020603050405020304" pitchFamily="18" charset="0"/>
              <a:buAutoNum type="arabicPeriod"/>
            </a:pPr>
            <a:r>
              <a:rPr lang="en-GB" altLang="zh-CN"/>
              <a:t>Identify Cardinalities</a:t>
            </a:r>
          </a:p>
          <a:p>
            <a:pPr marL="1371600" lvl="2" indent="-457200" eaLnBrk="1" hangingPunct="1">
              <a:buFont typeface="Times New Roman" panose="02020603050405020304" pitchFamily="18" charset="0"/>
              <a:buAutoNum type="arabicPeriod"/>
            </a:pPr>
            <a:r>
              <a:rPr lang="en-GB" altLang="zh-CN"/>
              <a:t>Label</a:t>
            </a:r>
            <a:endParaRPr lang="en-US" altLang="zh-CN"/>
          </a:p>
          <a:p>
            <a:pPr eaLnBrk="1" hangingPunct="1"/>
            <a:r>
              <a:rPr lang="en-US" altLang="zh-CN"/>
              <a:t>Introducing</a:t>
            </a:r>
          </a:p>
          <a:p>
            <a:pPr lvl="1" eaLnBrk="1" hangingPunct="1"/>
            <a:r>
              <a:rPr lang="en-US" altLang="zh-CN">
                <a:solidFill>
                  <a:srgbClr val="FF0000"/>
                </a:solidFill>
              </a:rPr>
              <a:t>Diagram Script</a:t>
            </a:r>
          </a:p>
          <a:p>
            <a:pPr lvl="1" eaLnBrk="1" hangingPunct="1"/>
            <a:r>
              <a:rPr lang="en-US" altLang="zh-CN"/>
              <a:t>Direction</a:t>
            </a:r>
          </a:p>
          <a:p>
            <a:pPr lvl="1" eaLnBrk="1" hangingPunct="1"/>
            <a:r>
              <a:rPr lang="en-US" altLang="zh-CN"/>
              <a:t>Strong / Weak Entities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9233B02-87B0-844B-B3B8-39F7DB65121C}"/>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One - One</a:t>
            </a:r>
          </a:p>
        </p:txBody>
      </p:sp>
      <p:sp>
        <p:nvSpPr>
          <p:cNvPr id="33795" name="Content Placeholder 36">
            <a:extLst>
              <a:ext uri="{FF2B5EF4-FFF2-40B4-BE49-F238E27FC236}">
                <a16:creationId xmlns:a16="http://schemas.microsoft.com/office/drawing/2014/main" id="{F33BB325-7023-BB42-B940-77CCD46AEC47}"/>
              </a:ext>
            </a:extLst>
          </p:cNvPr>
          <p:cNvSpPr>
            <a:spLocks noGrp="1" noChangeArrowheads="1"/>
          </p:cNvSpPr>
          <p:nvPr>
            <p:ph idx="4294967295"/>
          </p:nvPr>
        </p:nvSpPr>
        <p:spPr>
          <a:xfrm>
            <a:off x="838200" y="2852738"/>
            <a:ext cx="7691438" cy="32321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t>A Commuter can exist without a ticket</a:t>
            </a:r>
          </a:p>
          <a:p>
            <a:pPr lvl="1"/>
            <a:r>
              <a:rPr lang="en-US" altLang="zh-CN" sz="1800"/>
              <a:t>after all if the commuter did not exist how could they purchase the ticket?</a:t>
            </a:r>
          </a:p>
          <a:p>
            <a:r>
              <a:rPr lang="en-US" altLang="zh-CN" sz="2000"/>
              <a:t>A Ticket can </a:t>
            </a:r>
            <a:r>
              <a:rPr lang="en-US" altLang="zh-CN" sz="2000">
                <a:solidFill>
                  <a:srgbClr val="FF0000"/>
                </a:solidFill>
              </a:rPr>
              <a:t>not</a:t>
            </a:r>
            <a:r>
              <a:rPr lang="en-US" altLang="zh-CN" sz="2000"/>
              <a:t> exist without a commuter</a:t>
            </a:r>
          </a:p>
          <a:p>
            <a:pPr lvl="1"/>
            <a:r>
              <a:rPr lang="en-US" altLang="zh-CN" sz="1800"/>
              <a:t>a ticket is not generated until a commuter purchases the ticket</a:t>
            </a:r>
          </a:p>
          <a:p>
            <a:r>
              <a:rPr lang="en-US" altLang="zh-CN" sz="2000"/>
              <a:t>We use an arrow to show the parent entity pointing to the child entity</a:t>
            </a:r>
          </a:p>
          <a:p>
            <a:r>
              <a:rPr lang="en-US" altLang="zh-CN" sz="2000"/>
              <a:t>A Parent entity is:  </a:t>
            </a:r>
            <a:r>
              <a:rPr lang="en-US" altLang="zh-CN" sz="2000">
                <a:solidFill>
                  <a:srgbClr val="FF0000"/>
                </a:solidFill>
              </a:rPr>
              <a:t>independent </a:t>
            </a:r>
            <a:endParaRPr lang="en-US" altLang="zh-CN" sz="1600">
              <a:solidFill>
                <a:srgbClr val="FF0000"/>
              </a:solidFill>
            </a:endParaRPr>
          </a:p>
          <a:p>
            <a:r>
              <a:rPr lang="en-US" altLang="zh-CN" sz="2000"/>
              <a:t>A Child entity is:  </a:t>
            </a:r>
            <a:r>
              <a:rPr lang="en-US" altLang="zh-CN" sz="2000">
                <a:solidFill>
                  <a:srgbClr val="FF0000"/>
                </a:solidFill>
              </a:rPr>
              <a:t>dependent</a:t>
            </a:r>
            <a:r>
              <a:rPr lang="en-US" altLang="zh-CN" sz="2000"/>
              <a:t> on the parent entity</a:t>
            </a:r>
          </a:p>
          <a:p>
            <a:endParaRPr lang="en-US" altLang="zh-CN" sz="2000"/>
          </a:p>
        </p:txBody>
      </p:sp>
      <p:sp>
        <p:nvSpPr>
          <p:cNvPr id="33796" name="Rectangle 4">
            <a:extLst>
              <a:ext uri="{FF2B5EF4-FFF2-40B4-BE49-F238E27FC236}">
                <a16:creationId xmlns:a16="http://schemas.microsoft.com/office/drawing/2014/main" id="{FB2B4E5E-54F4-634C-8941-A4CF4FA9CA62}"/>
              </a:ext>
            </a:extLst>
          </p:cNvPr>
          <p:cNvSpPr>
            <a:spLocks noChangeArrowheads="1"/>
          </p:cNvSpPr>
          <p:nvPr/>
        </p:nvSpPr>
        <p:spPr bwMode="auto">
          <a:xfrm>
            <a:off x="1357313" y="1687513"/>
            <a:ext cx="1828800" cy="700087"/>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COMMUTER</a:t>
            </a:r>
          </a:p>
        </p:txBody>
      </p:sp>
      <p:sp>
        <p:nvSpPr>
          <p:cNvPr id="33797" name="Rectangle 5">
            <a:extLst>
              <a:ext uri="{FF2B5EF4-FFF2-40B4-BE49-F238E27FC236}">
                <a16:creationId xmlns:a16="http://schemas.microsoft.com/office/drawing/2014/main" id="{ADBA0718-635B-FF42-8F10-42DFBB244F4F}"/>
              </a:ext>
            </a:extLst>
          </p:cNvPr>
          <p:cNvSpPr>
            <a:spLocks noChangeArrowheads="1"/>
          </p:cNvSpPr>
          <p:nvPr/>
        </p:nvSpPr>
        <p:spPr bwMode="auto">
          <a:xfrm>
            <a:off x="5556250" y="1689100"/>
            <a:ext cx="1828800" cy="701675"/>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TICKET</a:t>
            </a:r>
          </a:p>
        </p:txBody>
      </p:sp>
      <p:sp>
        <p:nvSpPr>
          <p:cNvPr id="33798" name="Diamond 50">
            <a:extLst>
              <a:ext uri="{FF2B5EF4-FFF2-40B4-BE49-F238E27FC236}">
                <a16:creationId xmlns:a16="http://schemas.microsoft.com/office/drawing/2014/main" id="{F51F246D-747B-E845-AAE8-30AE5B5F7785}"/>
              </a:ext>
            </a:extLst>
          </p:cNvPr>
          <p:cNvSpPr>
            <a:spLocks noChangeArrowheads="1"/>
          </p:cNvSpPr>
          <p:nvPr/>
        </p:nvSpPr>
        <p:spPr bwMode="auto">
          <a:xfrm>
            <a:off x="3795713" y="1628775"/>
            <a:ext cx="1219200" cy="817563"/>
          </a:xfrm>
          <a:prstGeom prst="diamond">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200" b="1">
                <a:solidFill>
                  <a:srgbClr val="000000"/>
                </a:solidFill>
                <a:sym typeface="Arial" panose="020B0604020202020204" pitchFamily="34" charset="0"/>
              </a:rPr>
              <a:t>1:1</a:t>
            </a:r>
          </a:p>
        </p:txBody>
      </p:sp>
      <p:cxnSp>
        <p:nvCxnSpPr>
          <p:cNvPr id="33799" name="Straight Connector 52">
            <a:extLst>
              <a:ext uri="{FF2B5EF4-FFF2-40B4-BE49-F238E27FC236}">
                <a16:creationId xmlns:a16="http://schemas.microsoft.com/office/drawing/2014/main" id="{EC68345A-3F21-4E44-A023-F9304C07B5EC}"/>
              </a:ext>
            </a:extLst>
          </p:cNvPr>
          <p:cNvCxnSpPr>
            <a:cxnSpLocks noChangeShapeType="1"/>
            <a:stCxn id="33796" idx="3"/>
            <a:endCxn id="33798" idx="1"/>
          </p:cNvCxnSpPr>
          <p:nvPr/>
        </p:nvCxnSpPr>
        <p:spPr bwMode="auto">
          <a:xfrm flipV="1">
            <a:off x="3186113" y="2036763"/>
            <a:ext cx="609600"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33800" name="Straight Connector 55">
            <a:extLst>
              <a:ext uri="{FF2B5EF4-FFF2-40B4-BE49-F238E27FC236}">
                <a16:creationId xmlns:a16="http://schemas.microsoft.com/office/drawing/2014/main" id="{D7D784BA-C6CC-6D4A-A879-F6657B60AB1E}"/>
              </a:ext>
            </a:extLst>
          </p:cNvPr>
          <p:cNvCxnSpPr>
            <a:cxnSpLocks noChangeShapeType="1"/>
            <a:stCxn id="33798" idx="3"/>
            <a:endCxn id="33797" idx="1"/>
          </p:cNvCxnSpPr>
          <p:nvPr/>
        </p:nvCxnSpPr>
        <p:spPr bwMode="auto">
          <a:xfrm>
            <a:off x="5014913" y="2036763"/>
            <a:ext cx="541337" cy="317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33801" name="Straight Arrow Connector 88">
            <a:extLst>
              <a:ext uri="{FF2B5EF4-FFF2-40B4-BE49-F238E27FC236}">
                <a16:creationId xmlns:a16="http://schemas.microsoft.com/office/drawing/2014/main" id="{4E9AC371-7DC2-D74C-B0AA-B15EBE065C96}"/>
              </a:ext>
            </a:extLst>
          </p:cNvPr>
          <p:cNvCxnSpPr>
            <a:cxnSpLocks noChangeShapeType="1"/>
          </p:cNvCxnSpPr>
          <p:nvPr/>
        </p:nvCxnSpPr>
        <p:spPr bwMode="auto">
          <a:xfrm>
            <a:off x="3186113" y="2781300"/>
            <a:ext cx="2370137" cy="0"/>
          </a:xfrm>
          <a:prstGeom prst="straightConnector1">
            <a:avLst/>
          </a:prstGeom>
          <a:noFill/>
          <a:ln w="25400">
            <a:solidFill>
              <a:schemeClr val="accent2"/>
            </a:solidFill>
            <a:bevel/>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EE8CEB81-8D8C-7A45-BB1D-D081B63DE59A}"/>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One - One</a:t>
            </a:r>
          </a:p>
        </p:txBody>
      </p:sp>
      <p:sp>
        <p:nvSpPr>
          <p:cNvPr id="34819" name="Content Placeholder 36">
            <a:extLst>
              <a:ext uri="{FF2B5EF4-FFF2-40B4-BE49-F238E27FC236}">
                <a16:creationId xmlns:a16="http://schemas.microsoft.com/office/drawing/2014/main" id="{1F3BF137-0C1B-EE4E-AFE6-92F7FE825E1C}"/>
              </a:ext>
            </a:extLst>
          </p:cNvPr>
          <p:cNvSpPr>
            <a:spLocks noGrp="1" noChangeArrowheads="1"/>
          </p:cNvSpPr>
          <p:nvPr>
            <p:ph idx="4294967295"/>
          </p:nvPr>
        </p:nvSpPr>
        <p:spPr>
          <a:xfrm>
            <a:off x="838200" y="2852738"/>
            <a:ext cx="7691438" cy="323215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altLang="zh-CN" sz="2000"/>
              <a:t>A Commuter can exist without an allocated (reserved) seat</a:t>
            </a:r>
          </a:p>
          <a:p>
            <a:pPr lvl="1"/>
            <a:r>
              <a:rPr lang="en-US" altLang="zh-CN" sz="1400"/>
              <a:t>Independent of seat</a:t>
            </a:r>
          </a:p>
          <a:p>
            <a:pPr marL="0" indent="0"/>
            <a:r>
              <a:rPr lang="en-US" altLang="zh-CN" sz="2000"/>
              <a:t>A Seat can exist without it being allocated to a commuter</a:t>
            </a:r>
          </a:p>
          <a:p>
            <a:pPr lvl="1"/>
            <a:r>
              <a:rPr lang="en-US" altLang="zh-CN" sz="1600"/>
              <a:t>Independent of commuter</a:t>
            </a:r>
          </a:p>
          <a:p>
            <a:pPr marL="0" indent="0"/>
            <a:r>
              <a:rPr lang="en-US" altLang="zh-CN" sz="2000"/>
              <a:t>This relationship is said to be:  </a:t>
            </a:r>
            <a:r>
              <a:rPr lang="en-US" altLang="zh-CN" sz="2000">
                <a:solidFill>
                  <a:srgbClr val="FF0000"/>
                </a:solidFill>
              </a:rPr>
              <a:t>arbitrary  </a:t>
            </a:r>
            <a:endParaRPr lang="en-US" altLang="zh-CN" sz="1600">
              <a:solidFill>
                <a:srgbClr val="FF0000"/>
              </a:solidFill>
            </a:endParaRPr>
          </a:p>
          <a:p>
            <a:pPr marL="0" indent="0">
              <a:buFont typeface="Times New Roman" panose="02020603050405020304" pitchFamily="18" charset="0"/>
              <a:buNone/>
            </a:pPr>
            <a:endParaRPr lang="en-US" altLang="zh-CN" sz="2000"/>
          </a:p>
        </p:txBody>
      </p:sp>
      <p:sp>
        <p:nvSpPr>
          <p:cNvPr id="34820" name="Rectangle 4">
            <a:extLst>
              <a:ext uri="{FF2B5EF4-FFF2-40B4-BE49-F238E27FC236}">
                <a16:creationId xmlns:a16="http://schemas.microsoft.com/office/drawing/2014/main" id="{3F574F60-3733-C549-832B-3A3950E2C88E}"/>
              </a:ext>
            </a:extLst>
          </p:cNvPr>
          <p:cNvSpPr>
            <a:spLocks noChangeArrowheads="1"/>
          </p:cNvSpPr>
          <p:nvPr/>
        </p:nvSpPr>
        <p:spPr bwMode="auto">
          <a:xfrm>
            <a:off x="1357313" y="1687513"/>
            <a:ext cx="1828800" cy="700087"/>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COMMUTER</a:t>
            </a:r>
          </a:p>
        </p:txBody>
      </p:sp>
      <p:sp>
        <p:nvSpPr>
          <p:cNvPr id="34821" name="Rectangle 5">
            <a:extLst>
              <a:ext uri="{FF2B5EF4-FFF2-40B4-BE49-F238E27FC236}">
                <a16:creationId xmlns:a16="http://schemas.microsoft.com/office/drawing/2014/main" id="{9057FCCC-0829-2647-A1BD-FCE4C7994ABD}"/>
              </a:ext>
            </a:extLst>
          </p:cNvPr>
          <p:cNvSpPr>
            <a:spLocks noChangeArrowheads="1"/>
          </p:cNvSpPr>
          <p:nvPr/>
        </p:nvSpPr>
        <p:spPr bwMode="auto">
          <a:xfrm>
            <a:off x="5556250" y="1689100"/>
            <a:ext cx="1828800" cy="701675"/>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SEAT</a:t>
            </a:r>
          </a:p>
        </p:txBody>
      </p:sp>
      <p:sp>
        <p:nvSpPr>
          <p:cNvPr id="34822" name="Diamond 50">
            <a:extLst>
              <a:ext uri="{FF2B5EF4-FFF2-40B4-BE49-F238E27FC236}">
                <a16:creationId xmlns:a16="http://schemas.microsoft.com/office/drawing/2014/main" id="{E9E62530-97B6-B143-8985-1EF40F9A9F8C}"/>
              </a:ext>
            </a:extLst>
          </p:cNvPr>
          <p:cNvSpPr>
            <a:spLocks noChangeArrowheads="1"/>
          </p:cNvSpPr>
          <p:nvPr/>
        </p:nvSpPr>
        <p:spPr bwMode="auto">
          <a:xfrm>
            <a:off x="3795713" y="1628775"/>
            <a:ext cx="1219200" cy="817563"/>
          </a:xfrm>
          <a:prstGeom prst="diamond">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200" b="1">
                <a:solidFill>
                  <a:srgbClr val="000000"/>
                </a:solidFill>
                <a:sym typeface="Arial" panose="020B0604020202020204" pitchFamily="34" charset="0"/>
              </a:rPr>
              <a:t>1:1</a:t>
            </a:r>
          </a:p>
        </p:txBody>
      </p:sp>
      <p:cxnSp>
        <p:nvCxnSpPr>
          <p:cNvPr id="34823" name="Straight Connector 52">
            <a:extLst>
              <a:ext uri="{FF2B5EF4-FFF2-40B4-BE49-F238E27FC236}">
                <a16:creationId xmlns:a16="http://schemas.microsoft.com/office/drawing/2014/main" id="{EE13735E-B6D1-B942-B6FC-C5563DB6501C}"/>
              </a:ext>
            </a:extLst>
          </p:cNvPr>
          <p:cNvCxnSpPr>
            <a:cxnSpLocks noChangeShapeType="1"/>
            <a:stCxn id="34820" idx="3"/>
            <a:endCxn id="34822" idx="1"/>
          </p:cNvCxnSpPr>
          <p:nvPr/>
        </p:nvCxnSpPr>
        <p:spPr bwMode="auto">
          <a:xfrm flipV="1">
            <a:off x="3186113" y="2036763"/>
            <a:ext cx="609600"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34824" name="Straight Connector 55">
            <a:extLst>
              <a:ext uri="{FF2B5EF4-FFF2-40B4-BE49-F238E27FC236}">
                <a16:creationId xmlns:a16="http://schemas.microsoft.com/office/drawing/2014/main" id="{64D46F86-F713-CB4C-AD58-D15F34A09E9C}"/>
              </a:ext>
            </a:extLst>
          </p:cNvPr>
          <p:cNvCxnSpPr>
            <a:cxnSpLocks noChangeShapeType="1"/>
            <a:stCxn id="34822" idx="3"/>
            <a:endCxn id="34821" idx="1"/>
          </p:cNvCxnSpPr>
          <p:nvPr/>
        </p:nvCxnSpPr>
        <p:spPr bwMode="auto">
          <a:xfrm>
            <a:off x="5014913" y="2036763"/>
            <a:ext cx="541337" cy="317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8027C91-57B2-5B4E-A3A8-BB8DC332EA2D}"/>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One - Many</a:t>
            </a:r>
          </a:p>
        </p:txBody>
      </p:sp>
      <p:sp>
        <p:nvSpPr>
          <p:cNvPr id="35843" name="Content Placeholder 36">
            <a:extLst>
              <a:ext uri="{FF2B5EF4-FFF2-40B4-BE49-F238E27FC236}">
                <a16:creationId xmlns:a16="http://schemas.microsoft.com/office/drawing/2014/main" id="{8AA1824A-439E-FE43-AA1C-2504AF35CA1F}"/>
              </a:ext>
            </a:extLst>
          </p:cNvPr>
          <p:cNvSpPr>
            <a:spLocks noGrp="1" noChangeArrowheads="1"/>
          </p:cNvSpPr>
          <p:nvPr>
            <p:ph idx="4294967295"/>
          </p:nvPr>
        </p:nvSpPr>
        <p:spPr>
          <a:xfrm>
            <a:off x="838200" y="2852738"/>
            <a:ext cx="7691438" cy="32321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t>A Train has many carriages</a:t>
            </a:r>
          </a:p>
          <a:p>
            <a:r>
              <a:rPr lang="en-US" altLang="zh-CN" sz="2000"/>
              <a:t>A Carriage is assigned to a particular train </a:t>
            </a:r>
          </a:p>
          <a:p>
            <a:endParaRPr lang="en-US" altLang="zh-CN" sz="2000"/>
          </a:p>
          <a:p>
            <a:r>
              <a:rPr lang="en-US" altLang="zh-CN" sz="2000"/>
              <a:t>The parent entity is the train entity (always 1), the child entity is the carriage entity (always M).</a:t>
            </a:r>
            <a:endParaRPr lang="en-US" altLang="zh-CN" sz="1400"/>
          </a:p>
        </p:txBody>
      </p:sp>
      <p:sp>
        <p:nvSpPr>
          <p:cNvPr id="35844" name="Rectangle 4">
            <a:extLst>
              <a:ext uri="{FF2B5EF4-FFF2-40B4-BE49-F238E27FC236}">
                <a16:creationId xmlns:a16="http://schemas.microsoft.com/office/drawing/2014/main" id="{5326B112-836A-6849-87DE-452CE8D17320}"/>
              </a:ext>
            </a:extLst>
          </p:cNvPr>
          <p:cNvSpPr>
            <a:spLocks noChangeArrowheads="1"/>
          </p:cNvSpPr>
          <p:nvPr/>
        </p:nvSpPr>
        <p:spPr bwMode="auto">
          <a:xfrm>
            <a:off x="1357313" y="1687513"/>
            <a:ext cx="1828800" cy="700087"/>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TRAIN</a:t>
            </a:r>
          </a:p>
        </p:txBody>
      </p:sp>
      <p:sp>
        <p:nvSpPr>
          <p:cNvPr id="35845" name="Rectangle 5">
            <a:extLst>
              <a:ext uri="{FF2B5EF4-FFF2-40B4-BE49-F238E27FC236}">
                <a16:creationId xmlns:a16="http://schemas.microsoft.com/office/drawing/2014/main" id="{0EA6FFEC-8C28-3342-BDB5-164CD5AA1409}"/>
              </a:ext>
            </a:extLst>
          </p:cNvPr>
          <p:cNvSpPr>
            <a:spLocks noChangeArrowheads="1"/>
          </p:cNvSpPr>
          <p:nvPr/>
        </p:nvSpPr>
        <p:spPr bwMode="auto">
          <a:xfrm>
            <a:off x="5556250" y="1689100"/>
            <a:ext cx="1828800" cy="701675"/>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CARRIAGE</a:t>
            </a:r>
          </a:p>
        </p:txBody>
      </p:sp>
      <p:sp>
        <p:nvSpPr>
          <p:cNvPr id="35846" name="Diamond 50">
            <a:extLst>
              <a:ext uri="{FF2B5EF4-FFF2-40B4-BE49-F238E27FC236}">
                <a16:creationId xmlns:a16="http://schemas.microsoft.com/office/drawing/2014/main" id="{63997E10-6356-1042-BBA7-2AA529A7F47B}"/>
              </a:ext>
            </a:extLst>
          </p:cNvPr>
          <p:cNvSpPr>
            <a:spLocks noChangeArrowheads="1"/>
          </p:cNvSpPr>
          <p:nvPr/>
        </p:nvSpPr>
        <p:spPr bwMode="auto">
          <a:xfrm>
            <a:off x="3795713" y="1628775"/>
            <a:ext cx="1219200" cy="817563"/>
          </a:xfrm>
          <a:prstGeom prst="diamond">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200" b="1">
                <a:solidFill>
                  <a:srgbClr val="000000"/>
                </a:solidFill>
                <a:sym typeface="Arial" panose="020B0604020202020204" pitchFamily="34" charset="0"/>
              </a:rPr>
              <a:t>1:M</a:t>
            </a:r>
          </a:p>
        </p:txBody>
      </p:sp>
      <p:cxnSp>
        <p:nvCxnSpPr>
          <p:cNvPr id="35847" name="Straight Connector 52">
            <a:extLst>
              <a:ext uri="{FF2B5EF4-FFF2-40B4-BE49-F238E27FC236}">
                <a16:creationId xmlns:a16="http://schemas.microsoft.com/office/drawing/2014/main" id="{4F24CB69-D89F-CE4F-95E7-F064F40292D2}"/>
              </a:ext>
            </a:extLst>
          </p:cNvPr>
          <p:cNvCxnSpPr>
            <a:cxnSpLocks noChangeShapeType="1"/>
            <a:stCxn id="35844" idx="3"/>
            <a:endCxn id="35846" idx="1"/>
          </p:cNvCxnSpPr>
          <p:nvPr/>
        </p:nvCxnSpPr>
        <p:spPr bwMode="auto">
          <a:xfrm flipV="1">
            <a:off x="3186113" y="2036763"/>
            <a:ext cx="609600"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35848" name="Straight Connector 55">
            <a:extLst>
              <a:ext uri="{FF2B5EF4-FFF2-40B4-BE49-F238E27FC236}">
                <a16:creationId xmlns:a16="http://schemas.microsoft.com/office/drawing/2014/main" id="{62F19DD0-72A2-3B47-9438-84A9A95B250B}"/>
              </a:ext>
            </a:extLst>
          </p:cNvPr>
          <p:cNvCxnSpPr>
            <a:cxnSpLocks noChangeShapeType="1"/>
            <a:stCxn id="35846" idx="3"/>
            <a:endCxn id="35845" idx="1"/>
          </p:cNvCxnSpPr>
          <p:nvPr/>
        </p:nvCxnSpPr>
        <p:spPr bwMode="auto">
          <a:xfrm>
            <a:off x="5014913" y="2036763"/>
            <a:ext cx="541337" cy="317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16B7EF3-18B9-CB4F-A551-5DB02AF48803}"/>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Many - Many</a:t>
            </a:r>
          </a:p>
        </p:txBody>
      </p:sp>
      <p:sp>
        <p:nvSpPr>
          <p:cNvPr id="36867" name="Content Placeholder 36">
            <a:extLst>
              <a:ext uri="{FF2B5EF4-FFF2-40B4-BE49-F238E27FC236}">
                <a16:creationId xmlns:a16="http://schemas.microsoft.com/office/drawing/2014/main" id="{375AAC70-129A-BB48-85FA-D4EA7C90BA4E}"/>
              </a:ext>
            </a:extLst>
          </p:cNvPr>
          <p:cNvSpPr>
            <a:spLocks noGrp="1" noChangeArrowheads="1"/>
          </p:cNvSpPr>
          <p:nvPr>
            <p:ph idx="4294967295"/>
          </p:nvPr>
        </p:nvSpPr>
        <p:spPr>
          <a:xfrm>
            <a:off x="838200" y="2852738"/>
            <a:ext cx="7691438" cy="32321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t>A driver will drive many trains</a:t>
            </a:r>
          </a:p>
          <a:p>
            <a:r>
              <a:rPr lang="en-US" altLang="zh-CN" sz="2000"/>
              <a:t>A train could have had many drivers</a:t>
            </a:r>
          </a:p>
          <a:p>
            <a:endParaRPr lang="en-US" altLang="zh-CN" sz="2000"/>
          </a:p>
          <a:p>
            <a:r>
              <a:rPr lang="en-US" altLang="zh-CN" sz="2000"/>
              <a:t>These relationships are normally </a:t>
            </a:r>
            <a:r>
              <a:rPr lang="en-US" altLang="zh-CN" sz="2000">
                <a:solidFill>
                  <a:srgbClr val="FF0000"/>
                </a:solidFill>
              </a:rPr>
              <a:t>arbitrary  </a:t>
            </a:r>
            <a:endParaRPr lang="en-US" altLang="zh-CN" sz="1600">
              <a:solidFill>
                <a:srgbClr val="FF0000"/>
              </a:solidFill>
            </a:endParaRPr>
          </a:p>
        </p:txBody>
      </p:sp>
      <p:sp>
        <p:nvSpPr>
          <p:cNvPr id="36868" name="Rectangle 4">
            <a:extLst>
              <a:ext uri="{FF2B5EF4-FFF2-40B4-BE49-F238E27FC236}">
                <a16:creationId xmlns:a16="http://schemas.microsoft.com/office/drawing/2014/main" id="{6BA3011C-B140-5642-B9E3-440207C92E20}"/>
              </a:ext>
            </a:extLst>
          </p:cNvPr>
          <p:cNvSpPr>
            <a:spLocks noChangeArrowheads="1"/>
          </p:cNvSpPr>
          <p:nvPr/>
        </p:nvSpPr>
        <p:spPr bwMode="auto">
          <a:xfrm>
            <a:off x="1357313" y="1687513"/>
            <a:ext cx="1828800" cy="700087"/>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DRIVER</a:t>
            </a:r>
          </a:p>
        </p:txBody>
      </p:sp>
      <p:sp>
        <p:nvSpPr>
          <p:cNvPr id="36869" name="Rectangle 5">
            <a:extLst>
              <a:ext uri="{FF2B5EF4-FFF2-40B4-BE49-F238E27FC236}">
                <a16:creationId xmlns:a16="http://schemas.microsoft.com/office/drawing/2014/main" id="{B980B236-99C8-CC4C-81EE-BBAF523897D5}"/>
              </a:ext>
            </a:extLst>
          </p:cNvPr>
          <p:cNvSpPr>
            <a:spLocks noChangeArrowheads="1"/>
          </p:cNvSpPr>
          <p:nvPr/>
        </p:nvSpPr>
        <p:spPr bwMode="auto">
          <a:xfrm>
            <a:off x="5556250" y="1689100"/>
            <a:ext cx="1828800" cy="701675"/>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TRAIN</a:t>
            </a:r>
          </a:p>
        </p:txBody>
      </p:sp>
      <p:sp>
        <p:nvSpPr>
          <p:cNvPr id="36870" name="Diamond 50">
            <a:extLst>
              <a:ext uri="{FF2B5EF4-FFF2-40B4-BE49-F238E27FC236}">
                <a16:creationId xmlns:a16="http://schemas.microsoft.com/office/drawing/2014/main" id="{7B6FF77A-73B3-D742-81FE-BA05A7A17707}"/>
              </a:ext>
            </a:extLst>
          </p:cNvPr>
          <p:cNvSpPr>
            <a:spLocks noChangeArrowheads="1"/>
          </p:cNvSpPr>
          <p:nvPr/>
        </p:nvSpPr>
        <p:spPr bwMode="auto">
          <a:xfrm>
            <a:off x="3795713" y="1628775"/>
            <a:ext cx="1219200" cy="817563"/>
          </a:xfrm>
          <a:prstGeom prst="diamond">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200" b="1">
                <a:solidFill>
                  <a:srgbClr val="000000"/>
                </a:solidFill>
                <a:sym typeface="Arial" panose="020B0604020202020204" pitchFamily="34" charset="0"/>
              </a:rPr>
              <a:t>M:N</a:t>
            </a:r>
          </a:p>
        </p:txBody>
      </p:sp>
      <p:cxnSp>
        <p:nvCxnSpPr>
          <p:cNvPr id="36871" name="Straight Connector 52">
            <a:extLst>
              <a:ext uri="{FF2B5EF4-FFF2-40B4-BE49-F238E27FC236}">
                <a16:creationId xmlns:a16="http://schemas.microsoft.com/office/drawing/2014/main" id="{B0DFCC43-C299-4D48-80D7-611252B97FD3}"/>
              </a:ext>
            </a:extLst>
          </p:cNvPr>
          <p:cNvCxnSpPr>
            <a:cxnSpLocks noChangeShapeType="1"/>
            <a:stCxn id="36868" idx="3"/>
            <a:endCxn id="36870" idx="1"/>
          </p:cNvCxnSpPr>
          <p:nvPr/>
        </p:nvCxnSpPr>
        <p:spPr bwMode="auto">
          <a:xfrm flipV="1">
            <a:off x="3186113" y="2036763"/>
            <a:ext cx="609600" cy="1587"/>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cxnSp>
        <p:nvCxnSpPr>
          <p:cNvPr id="36872" name="Straight Connector 55">
            <a:extLst>
              <a:ext uri="{FF2B5EF4-FFF2-40B4-BE49-F238E27FC236}">
                <a16:creationId xmlns:a16="http://schemas.microsoft.com/office/drawing/2014/main" id="{EC069994-70BA-DB4A-AAAF-00A3CF7DC328}"/>
              </a:ext>
            </a:extLst>
          </p:cNvPr>
          <p:cNvCxnSpPr>
            <a:cxnSpLocks noChangeShapeType="1"/>
            <a:stCxn id="36870" idx="3"/>
            <a:endCxn id="36869" idx="1"/>
          </p:cNvCxnSpPr>
          <p:nvPr/>
        </p:nvCxnSpPr>
        <p:spPr bwMode="auto">
          <a:xfrm>
            <a:off x="5014913" y="2036763"/>
            <a:ext cx="541337" cy="3175"/>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50559AF-602B-A34C-B444-FDE346DDE0E9}"/>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Summary</a:t>
            </a:r>
          </a:p>
        </p:txBody>
      </p:sp>
      <p:sp>
        <p:nvSpPr>
          <p:cNvPr id="37891" name="Rectangle 3">
            <a:extLst>
              <a:ext uri="{FF2B5EF4-FFF2-40B4-BE49-F238E27FC236}">
                <a16:creationId xmlns:a16="http://schemas.microsoft.com/office/drawing/2014/main" id="{0A33340C-1BE4-4343-BA18-C84CAB2B0408}"/>
              </a:ext>
            </a:extLst>
          </p:cNvPr>
          <p:cNvSpPr>
            <a:spLocks noGrp="1" noChangeArrowheads="1"/>
          </p:cNvSpPr>
          <p:nvPr>
            <p:ph idx="4294967295"/>
          </p:nvPr>
        </p:nvSpPr>
        <p:spPr>
          <a:xfrm>
            <a:off x="900113" y="1412875"/>
            <a:ext cx="7488237" cy="47529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We have revised</a:t>
            </a:r>
          </a:p>
          <a:p>
            <a:pPr lvl="1" eaLnBrk="1" hangingPunct="1"/>
            <a:r>
              <a:rPr lang="en-US" altLang="zh-CN"/>
              <a:t>ER diagram notation</a:t>
            </a:r>
          </a:p>
          <a:p>
            <a:pPr lvl="1" eaLnBrk="1" hangingPunct="1"/>
            <a:r>
              <a:rPr lang="en-US" altLang="zh-CN"/>
              <a:t>How to produce the diagram script</a:t>
            </a:r>
          </a:p>
          <a:p>
            <a:pPr lvl="1" eaLnBrk="1" hangingPunct="1"/>
            <a:r>
              <a:rPr lang="en-US" altLang="zh-CN"/>
              <a:t>How to produce the ER Diagram</a:t>
            </a:r>
          </a:p>
          <a:p>
            <a:pPr eaLnBrk="1" hangingPunct="1"/>
            <a:r>
              <a:rPr lang="en-US" altLang="zh-CN"/>
              <a:t>We have introduced</a:t>
            </a:r>
          </a:p>
          <a:p>
            <a:pPr lvl="1" eaLnBrk="1" hangingPunct="1"/>
            <a:r>
              <a:rPr lang="en-US" altLang="zh-CN"/>
              <a:t>Weak &amp; Strong Entities</a:t>
            </a:r>
          </a:p>
          <a:p>
            <a:pPr eaLnBrk="1" hangingPunct="1">
              <a:buFont typeface="Wingdings" pitchFamily="2" charset="2"/>
              <a:buNone/>
            </a:pP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68C74B5-9134-234B-A0C6-2F33B529FA37}"/>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Conceptual Design Write-up</a:t>
            </a:r>
            <a:endParaRPr lang="en-US" altLang="en-US"/>
          </a:p>
        </p:txBody>
      </p:sp>
      <p:sp>
        <p:nvSpPr>
          <p:cNvPr id="36867" name="Rectangle 3">
            <a:extLst>
              <a:ext uri="{FF2B5EF4-FFF2-40B4-BE49-F238E27FC236}">
                <a16:creationId xmlns:a16="http://schemas.microsoft.com/office/drawing/2014/main" id="{51BB0DDA-463C-1445-9C2E-7AFF5DAE8AA9}"/>
              </a:ext>
            </a:extLst>
          </p:cNvPr>
          <p:cNvSpPr>
            <a:spLocks noGrp="1" noChangeArrowheads="1"/>
          </p:cNvSpPr>
          <p:nvPr>
            <p:ph idx="4294967295"/>
          </p:nvPr>
        </p:nvSpPr>
        <p:spPr>
          <a:xfrm>
            <a:off x="900113" y="1412875"/>
            <a:ext cx="7488237" cy="4752975"/>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Times New Roman" panose="02020603050405020304" pitchFamily="18" charset="0"/>
              <a:buNone/>
              <a:defRPr/>
            </a:pPr>
            <a:r>
              <a:rPr lang="en-GB" altLang="zh-CN" sz="2000" dirty="0">
                <a:sym typeface="宋体" charset="-122"/>
              </a:rPr>
              <a:t>A suggested format when giving a conceptual design is as follows:</a:t>
            </a:r>
          </a:p>
          <a:p>
            <a:pPr marL="0" indent="0" eaLnBrk="1" hangingPunct="1">
              <a:buFont typeface="Times New Roman" panose="02020603050405020304" pitchFamily="18" charset="0"/>
              <a:buNone/>
              <a:defRPr/>
            </a:pPr>
            <a:endParaRPr lang="en-GB" altLang="zh-CN" sz="2000" dirty="0">
              <a:sym typeface="宋体" charset="-122"/>
            </a:endParaRPr>
          </a:p>
          <a:p>
            <a:pPr marL="0" indent="0" eaLnBrk="1" hangingPunct="1">
              <a:buFont typeface="Times New Roman" panose="02020603050405020304" pitchFamily="18" charset="0"/>
              <a:buNone/>
              <a:defRPr/>
            </a:pPr>
            <a:r>
              <a:rPr lang="en-GB" altLang="zh-CN" sz="2000" dirty="0">
                <a:sym typeface="宋体" charset="-122"/>
              </a:rPr>
              <a:t>Conceptual Design</a:t>
            </a:r>
          </a:p>
          <a:p>
            <a:pPr marL="0" indent="0" eaLnBrk="1" hangingPunct="1">
              <a:buFont typeface="Times New Roman" panose="02020603050405020304" pitchFamily="18" charset="0"/>
              <a:buNone/>
              <a:defRPr/>
            </a:pPr>
            <a:r>
              <a:rPr lang="en-GB" altLang="zh-CN" sz="2000" dirty="0">
                <a:sym typeface="宋体" charset="-122"/>
              </a:rPr>
              <a:t>      1  Introduction</a:t>
            </a:r>
          </a:p>
          <a:p>
            <a:pPr marL="0" indent="0" eaLnBrk="1" hangingPunct="1">
              <a:buFont typeface="Times New Roman" panose="02020603050405020304" pitchFamily="18" charset="0"/>
              <a:buNone/>
              <a:defRPr/>
            </a:pPr>
            <a:r>
              <a:rPr lang="en-GB" altLang="zh-CN" sz="2000" dirty="0">
                <a:sym typeface="宋体" charset="-122"/>
              </a:rPr>
              <a:t>      2  The model explained</a:t>
            </a:r>
          </a:p>
          <a:p>
            <a:pPr marL="0" indent="0" eaLnBrk="1" hangingPunct="1">
              <a:buFont typeface="Times New Roman" panose="02020603050405020304" pitchFamily="18" charset="0"/>
              <a:buNone/>
              <a:defRPr/>
            </a:pPr>
            <a:r>
              <a:rPr lang="en-GB" altLang="zh-CN" sz="2000" dirty="0">
                <a:sym typeface="宋体" charset="-122"/>
              </a:rPr>
              <a:t>      3  Conceptual Design and Diagram Script</a:t>
            </a:r>
          </a:p>
          <a:p>
            <a:pPr marL="0" indent="0" eaLnBrk="1" hangingPunct="1">
              <a:buFont typeface="Times New Roman" panose="02020603050405020304" pitchFamily="18" charset="0"/>
              <a:buNone/>
              <a:defRPr/>
            </a:pPr>
            <a:r>
              <a:rPr lang="en-GB" altLang="zh-CN" sz="2000" dirty="0">
                <a:sym typeface="宋体" charset="-122"/>
              </a:rPr>
              <a:t>      4  Justification of Relationships and Cardinalities</a:t>
            </a:r>
          </a:p>
          <a:p>
            <a:pPr marL="0" indent="0" eaLnBrk="1" hangingPunct="1">
              <a:buFont typeface="Times New Roman" panose="02020603050405020304" pitchFamily="18" charset="0"/>
              <a:buNone/>
              <a:defRPr/>
            </a:pPr>
            <a:r>
              <a:rPr lang="en-GB" altLang="zh-CN" sz="2000" dirty="0">
                <a:sym typeface="宋体" charset="-122"/>
              </a:rPr>
              <a:t>      5  Conclusion</a:t>
            </a:r>
            <a:endParaRPr lang="x-none" altLang="zh-CN" sz="2000" dirty="0">
              <a:sym typeface="宋体" charset="-122"/>
            </a:endParaRPr>
          </a:p>
          <a:p>
            <a:pPr eaLnBrk="1" hangingPunct="1">
              <a:buFont typeface="Wingdings" pitchFamily="2" charset="2"/>
              <a:buNone/>
              <a:defRPr/>
            </a:pPr>
            <a:endParaRPr lang="x-none" altLang="zh-CN" sz="2000" dirty="0">
              <a:sym typeface="宋体"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143FCD9-3EB7-7D45-AE53-10C5B36A1478}"/>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Conceptual Design Marking</a:t>
            </a:r>
            <a:endParaRPr lang="en-US" altLang="en-US"/>
          </a:p>
        </p:txBody>
      </p:sp>
      <p:sp>
        <p:nvSpPr>
          <p:cNvPr id="41987" name="Rectangle 3">
            <a:extLst>
              <a:ext uri="{FF2B5EF4-FFF2-40B4-BE49-F238E27FC236}">
                <a16:creationId xmlns:a16="http://schemas.microsoft.com/office/drawing/2014/main" id="{E1E6FD33-8177-EF4A-85B8-B78F768AD6B0}"/>
              </a:ext>
            </a:extLst>
          </p:cNvPr>
          <p:cNvSpPr>
            <a:spLocks noGrp="1" noChangeArrowheads="1"/>
          </p:cNvSpPr>
          <p:nvPr>
            <p:ph idx="4294967295"/>
          </p:nvPr>
        </p:nvSpPr>
        <p:spPr>
          <a:xfrm>
            <a:off x="900113" y="1412875"/>
            <a:ext cx="7488237" cy="4752975"/>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CN" sz="2400" b="1"/>
              <a:t>Fail</a:t>
            </a:r>
          </a:p>
          <a:p>
            <a:pPr lvl="1" eaLnBrk="1" hangingPunct="1"/>
            <a:r>
              <a:rPr lang="en-GB" altLang="zh-CN" sz="2000"/>
              <a:t>No conceptual design (the conceptual design consists of both an ER diagram and a diagram script) or poorly presented</a:t>
            </a:r>
          </a:p>
          <a:p>
            <a:pPr eaLnBrk="1" hangingPunct="1"/>
            <a:r>
              <a:rPr lang="en-GB" altLang="zh-CN" sz="2400" b="1"/>
              <a:t>Pass</a:t>
            </a:r>
          </a:p>
          <a:p>
            <a:pPr lvl="1" eaLnBrk="1" hangingPunct="1"/>
            <a:r>
              <a:rPr lang="en-GB" altLang="zh-CN" sz="2000"/>
              <a:t>Conceptual Design present which is well presented.  There may be some errors or omissions.</a:t>
            </a:r>
          </a:p>
          <a:p>
            <a:pPr eaLnBrk="1" hangingPunct="1"/>
            <a:r>
              <a:rPr lang="en-GB" altLang="zh-CN" sz="2400" b="1"/>
              <a:t>Good Pass</a:t>
            </a:r>
          </a:p>
          <a:p>
            <a:pPr lvl="1" eaLnBrk="1" hangingPunct="1"/>
            <a:r>
              <a:rPr lang="en-GB" altLang="zh-CN" sz="2000"/>
              <a:t>As pass plus, professionally presented.  No errors and no omissions.</a:t>
            </a:r>
          </a:p>
          <a:p>
            <a:pPr eaLnBrk="1" hangingPunct="1"/>
            <a:r>
              <a:rPr lang="en-GB" altLang="zh-CN" sz="2400" b="1"/>
              <a:t>Excellent Pass</a:t>
            </a:r>
          </a:p>
          <a:p>
            <a:pPr lvl="1" eaLnBrk="1" hangingPunct="1"/>
            <a:r>
              <a:rPr lang="en-GB" altLang="zh-CN" sz="2000"/>
              <a:t>As good pass plus realistic entities and attributes identified that are not part of the original scenario.</a:t>
            </a:r>
          </a:p>
          <a:p>
            <a:pPr eaLnBrk="1" hangingPunct="1"/>
            <a:endParaRPr lang="en-US" altLang="zh-CN"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50DAD7F-7111-8C4E-ADC0-6B10EF0C93D3}"/>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Next</a:t>
            </a:r>
          </a:p>
        </p:txBody>
      </p:sp>
      <p:sp>
        <p:nvSpPr>
          <p:cNvPr id="44035" name="Content Placeholder 2">
            <a:extLst>
              <a:ext uri="{FF2B5EF4-FFF2-40B4-BE49-F238E27FC236}">
                <a16:creationId xmlns:a16="http://schemas.microsoft.com/office/drawing/2014/main" id="{877B05DF-E6E1-C64A-ABFE-987DB44EA00F}"/>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Conceptual Design III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0C1F16F-0B7C-3446-8BDD-C147399443FB}"/>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7171" name="Content Placeholder 2">
            <a:extLst>
              <a:ext uri="{FF2B5EF4-FFF2-40B4-BE49-F238E27FC236}">
                <a16:creationId xmlns:a16="http://schemas.microsoft.com/office/drawing/2014/main" id="{D1E5D238-6967-6C49-ABF0-A01965258A3D}"/>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have names and addresses.  They catch trains at scheduled times each morning from the stations most convenient to them. They leave the train at the station most convenient to work.  Stations have names, phone numbers and station masters. The trains commuters catch are identified by their station of origin, place of destination, and time of start of journey (4.15pm, Belgrave to Flinders St for instance). </a:t>
            </a:r>
          </a:p>
        </p:txBody>
      </p:sp>
      <p:sp>
        <p:nvSpPr>
          <p:cNvPr id="6148" name="Rounded Rectangle 3">
            <a:extLst>
              <a:ext uri="{FF2B5EF4-FFF2-40B4-BE49-F238E27FC236}">
                <a16:creationId xmlns:a16="http://schemas.microsoft.com/office/drawing/2014/main" id="{7B1D4E8D-E5B8-4B42-9300-17EF842FFED5}"/>
              </a:ext>
            </a:extLst>
          </p:cNvPr>
          <p:cNvSpPr>
            <a:spLocks/>
          </p:cNvSpPr>
          <p:nvPr/>
        </p:nvSpPr>
        <p:spPr bwMode="auto">
          <a:xfrm>
            <a:off x="5364163" y="4508500"/>
            <a:ext cx="3240087" cy="1512888"/>
          </a:xfrm>
          <a:prstGeom prst="roundRect">
            <a:avLst>
              <a:gd name="adj" fmla="val 16667"/>
            </a:avLst>
          </a:prstGeom>
          <a:solidFill>
            <a:srgbClr val="00B8FF"/>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Task 1</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  identify the entities</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Time</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  5 minutes (max)</a:t>
            </a:r>
            <a:endParaRPr lang="en-US" altLang="zh-CN" sz="1800">
              <a:solidFill>
                <a:schemeClr val="hlink"/>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p:cBhvr>
                                        <p:cTn id="11" dur="500"/>
                                        <p:tgtEl>
                                          <p:spTgt spid="6148"/>
                                        </p:tgtEl>
                                      </p:cBhvr>
                                    </p:animEffect>
                                    <p:set>
                                      <p:cBhvr>
                                        <p:cTn id="12" dur="1" fill="hold">
                                          <p:stCondLst>
                                            <p:cond delay="499"/>
                                          </p:stCondLst>
                                        </p:cTn>
                                        <p:tgtEl>
                                          <p:spTgt spid="61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2E7023C-3311-E945-9C64-A9F862E91ABA}"/>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8195" name="Content Placeholder 2">
            <a:extLst>
              <a:ext uri="{FF2B5EF4-FFF2-40B4-BE49-F238E27FC236}">
                <a16:creationId xmlns:a16="http://schemas.microsoft.com/office/drawing/2014/main" id="{FB6BCCC4-1FEF-FF47-9420-C0ED2D4BC2F5}"/>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C00000"/>
                </a:solidFill>
              </a:rPr>
              <a:t>Commuters</a:t>
            </a:r>
            <a:r>
              <a:rPr lang="en-US" altLang="zh-CN"/>
              <a:t> have names and addresses.  They catch trains at scheduled times each morning from the stations most convenient to them. They leave the train at the station most convenient to work.  </a:t>
            </a:r>
            <a:r>
              <a:rPr lang="en-US" altLang="zh-CN">
                <a:solidFill>
                  <a:srgbClr val="FF0000"/>
                </a:solidFill>
              </a:rPr>
              <a:t>Stations</a:t>
            </a:r>
            <a:r>
              <a:rPr lang="en-US" altLang="zh-CN"/>
              <a:t> have names, phone numbers and station masters. The </a:t>
            </a:r>
            <a:r>
              <a:rPr lang="en-US" altLang="zh-CN">
                <a:solidFill>
                  <a:srgbClr val="FF0000"/>
                </a:solidFill>
              </a:rPr>
              <a:t>trains</a:t>
            </a:r>
            <a:r>
              <a:rPr lang="en-US" altLang="zh-CN"/>
              <a:t> commuters catch are identified by their station of origin, place of destination, and time of start of journey (4.15pm, Belgrave to Flinders St for instance).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55D2BA5-CD99-CB44-931F-E56383D95CE0}"/>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pPr>
            <a:br>
              <a:rPr lang="en-US" altLang="en-US" sz="3200"/>
            </a:br>
            <a:r>
              <a:rPr lang="en-US" altLang="en-US" sz="3200"/>
              <a:t>My Conceptual Design - Entities</a:t>
            </a:r>
          </a:p>
        </p:txBody>
      </p:sp>
      <p:sp>
        <p:nvSpPr>
          <p:cNvPr id="8195" name="Rectangle 4">
            <a:extLst>
              <a:ext uri="{FF2B5EF4-FFF2-40B4-BE49-F238E27FC236}">
                <a16:creationId xmlns:a16="http://schemas.microsoft.com/office/drawing/2014/main" id="{DAA143AD-B1D5-1C44-B1D8-7E54E673BBBB}"/>
              </a:ext>
            </a:extLst>
          </p:cNvPr>
          <p:cNvSpPr>
            <a:spLocks noChangeArrowheads="1"/>
          </p:cNvSpPr>
          <p:nvPr/>
        </p:nvSpPr>
        <p:spPr bwMode="auto">
          <a:xfrm>
            <a:off x="1331913" y="1916113"/>
            <a:ext cx="1944687" cy="865187"/>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Commuter</a:t>
            </a:r>
            <a:endParaRPr lang="en-US" altLang="zh-CN" sz="1800">
              <a:solidFill>
                <a:schemeClr val="tx1"/>
              </a:solidFill>
              <a:latin typeface="Tahoma" panose="020B0604030504040204" pitchFamily="34" charset="0"/>
            </a:endParaRPr>
          </a:p>
        </p:txBody>
      </p:sp>
      <p:sp>
        <p:nvSpPr>
          <p:cNvPr id="8196" name="Rectangle 5">
            <a:extLst>
              <a:ext uri="{FF2B5EF4-FFF2-40B4-BE49-F238E27FC236}">
                <a16:creationId xmlns:a16="http://schemas.microsoft.com/office/drawing/2014/main" id="{F045BC8D-EDEB-9648-B26C-6859283BE5BC}"/>
              </a:ext>
            </a:extLst>
          </p:cNvPr>
          <p:cNvSpPr>
            <a:spLocks noChangeArrowheads="1"/>
          </p:cNvSpPr>
          <p:nvPr/>
        </p:nvSpPr>
        <p:spPr bwMode="auto">
          <a:xfrm>
            <a:off x="5795963" y="1989138"/>
            <a:ext cx="1944687" cy="863600"/>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Train</a:t>
            </a:r>
            <a:endParaRPr lang="en-US" altLang="zh-CN" sz="1800">
              <a:solidFill>
                <a:schemeClr val="tx1"/>
              </a:solidFill>
              <a:latin typeface="Tahoma" panose="020B0604030504040204" pitchFamily="34" charset="0"/>
            </a:endParaRPr>
          </a:p>
        </p:txBody>
      </p:sp>
      <p:sp>
        <p:nvSpPr>
          <p:cNvPr id="8197" name="Rectangle 7">
            <a:extLst>
              <a:ext uri="{FF2B5EF4-FFF2-40B4-BE49-F238E27FC236}">
                <a16:creationId xmlns:a16="http://schemas.microsoft.com/office/drawing/2014/main" id="{9FD5BE14-18AC-FE41-AE37-C37170A0D945}"/>
              </a:ext>
            </a:extLst>
          </p:cNvPr>
          <p:cNvSpPr>
            <a:spLocks noChangeArrowheads="1"/>
          </p:cNvSpPr>
          <p:nvPr/>
        </p:nvSpPr>
        <p:spPr bwMode="auto">
          <a:xfrm>
            <a:off x="5795963" y="4437063"/>
            <a:ext cx="1944687" cy="863600"/>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Station</a:t>
            </a:r>
            <a:endParaRPr lang="en-US" altLang="zh-CN" sz="1800">
              <a:solidFill>
                <a:schemeClr val="tx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p:cBhvr>
                                        <p:cTn id="7" dur="500"/>
                                        <p:tgtEl>
                                          <p:spTgt spid="8195"/>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p:cBhvr>
                                        <p:cTn id="11" dur="500"/>
                                        <p:tgtEl>
                                          <p:spTgt spid="8196"/>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8197"/>
                                        </p:tgtEl>
                                        <p:attrNameLst>
                                          <p:attrName>style.visibility</p:attrName>
                                        </p:attrNameLst>
                                      </p:cBhvr>
                                      <p:to>
                                        <p:strVal val="visible"/>
                                      </p:to>
                                    </p:set>
                                    <p:animEffect>
                                      <p:cBhvr>
                                        <p:cTn id="15"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ldLvl="0" animBg="1" autoUpdateAnimBg="0"/>
      <p:bldP spid="8196" grpId="0" bldLvl="0" animBg="1" autoUpdateAnimBg="0"/>
      <p:bldP spid="8197"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637C20E-213D-B64A-AC39-023062EBC1DC}"/>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10243" name="Content Placeholder 2">
            <a:extLst>
              <a:ext uri="{FF2B5EF4-FFF2-40B4-BE49-F238E27FC236}">
                <a16:creationId xmlns:a16="http://schemas.microsoft.com/office/drawing/2014/main" id="{4B383241-F55C-884A-AB89-9450544B991C}"/>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C00000"/>
                </a:solidFill>
              </a:rPr>
              <a:t>Commuters</a:t>
            </a:r>
            <a:r>
              <a:rPr lang="en-US" altLang="zh-CN"/>
              <a:t> have names and addresses.  They catch trains at scheduled times each morning from the stations most convenient to them. They leave the train at the station most convenient to work.  </a:t>
            </a:r>
            <a:r>
              <a:rPr lang="en-US" altLang="zh-CN">
                <a:solidFill>
                  <a:srgbClr val="FF0000"/>
                </a:solidFill>
              </a:rPr>
              <a:t>Stations</a:t>
            </a:r>
            <a:r>
              <a:rPr lang="en-US" altLang="zh-CN"/>
              <a:t> have names, phone numbers and station masters. The </a:t>
            </a:r>
            <a:r>
              <a:rPr lang="en-US" altLang="zh-CN">
                <a:solidFill>
                  <a:srgbClr val="FF0000"/>
                </a:solidFill>
              </a:rPr>
              <a:t>trains</a:t>
            </a:r>
            <a:r>
              <a:rPr lang="en-US" altLang="zh-CN"/>
              <a:t> commuters catch are identified by their station of origin, place of destination, and time of start of journey (4.15pm, Belgrave to Flinders St for instance). </a:t>
            </a:r>
          </a:p>
        </p:txBody>
      </p:sp>
      <p:sp>
        <p:nvSpPr>
          <p:cNvPr id="9220" name="Rounded Rectangle 3">
            <a:extLst>
              <a:ext uri="{FF2B5EF4-FFF2-40B4-BE49-F238E27FC236}">
                <a16:creationId xmlns:a16="http://schemas.microsoft.com/office/drawing/2014/main" id="{1BD49337-3A56-9040-898C-711AD0465538}"/>
              </a:ext>
            </a:extLst>
          </p:cNvPr>
          <p:cNvSpPr>
            <a:spLocks/>
          </p:cNvSpPr>
          <p:nvPr/>
        </p:nvSpPr>
        <p:spPr bwMode="auto">
          <a:xfrm>
            <a:off x="5364163" y="4508500"/>
            <a:ext cx="3240087" cy="1512888"/>
          </a:xfrm>
          <a:prstGeom prst="roundRect">
            <a:avLst>
              <a:gd name="adj" fmla="val 16667"/>
            </a:avLst>
          </a:prstGeom>
          <a:solidFill>
            <a:srgbClr val="00B8FF"/>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Task 2</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  identify the attributes</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Time</a:t>
            </a:r>
          </a:p>
          <a:p>
            <a:pPr>
              <a:spcBef>
                <a:spcPct val="0"/>
              </a:spcBef>
              <a:buFont typeface="Times New Roman" panose="02020603050405020304" pitchFamily="18" charset="0"/>
              <a:buNone/>
            </a:pPr>
            <a:r>
              <a:rPr lang="en-US" altLang="zh-CN" sz="1800" b="1">
                <a:solidFill>
                  <a:schemeClr val="hlink"/>
                </a:solidFill>
                <a:sym typeface="Arial" panose="020B0604020202020204" pitchFamily="34" charset="0"/>
              </a:rPr>
              <a:t>  3 minutes (max)</a:t>
            </a:r>
            <a:endParaRPr lang="en-US" altLang="zh-CN" sz="1800">
              <a:solidFill>
                <a:schemeClr val="hlink"/>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p:cBhvr>
                                        <p:cTn id="11" dur="500"/>
                                        <p:tgtEl>
                                          <p:spTgt spid="9220"/>
                                        </p:tgtEl>
                                      </p:cBhvr>
                                    </p:animEffect>
                                    <p:set>
                                      <p:cBhvr>
                                        <p:cTn id="12" dur="1" fill="hold">
                                          <p:stCondLst>
                                            <p:cond delay="499"/>
                                          </p:stCondLst>
                                        </p:cTn>
                                        <p:tgtEl>
                                          <p:spTgt spid="9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B9040CA-C528-4848-BA4D-8E30AA153C0F}"/>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Commuters and Trains</a:t>
            </a:r>
          </a:p>
        </p:txBody>
      </p:sp>
      <p:sp>
        <p:nvSpPr>
          <p:cNvPr id="11267" name="Content Placeholder 2">
            <a:extLst>
              <a:ext uri="{FF2B5EF4-FFF2-40B4-BE49-F238E27FC236}">
                <a16:creationId xmlns:a16="http://schemas.microsoft.com/office/drawing/2014/main" id="{D9B09B89-53BB-8847-85FB-23DD9FC51B58}"/>
              </a:ext>
            </a:extLst>
          </p:cNvPr>
          <p:cNvSpPr>
            <a:spLocks noGrp="1" noChangeArrowheads="1"/>
          </p:cNvSpPr>
          <p:nvPr>
            <p:ph idx="4294967295"/>
          </p:nvPr>
        </p:nvSpPr>
        <p:spPr>
          <a:xfrm>
            <a:off x="838200" y="1412875"/>
            <a:ext cx="7691438" cy="46720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C00000"/>
                </a:solidFill>
              </a:rPr>
              <a:t>Commuters</a:t>
            </a:r>
            <a:r>
              <a:rPr lang="en-US" altLang="zh-CN"/>
              <a:t> have </a:t>
            </a:r>
            <a:r>
              <a:rPr lang="en-US" altLang="zh-CN" u="sng"/>
              <a:t>names</a:t>
            </a:r>
            <a:r>
              <a:rPr lang="en-US" altLang="zh-CN"/>
              <a:t> and </a:t>
            </a:r>
            <a:r>
              <a:rPr lang="en-US" altLang="zh-CN" u="sng"/>
              <a:t>addresses</a:t>
            </a:r>
            <a:r>
              <a:rPr lang="en-US" altLang="zh-CN"/>
              <a:t>.  They catch trains at </a:t>
            </a:r>
            <a:r>
              <a:rPr lang="en-US" altLang="zh-CN" i="1" u="sng"/>
              <a:t>scheduled time</a:t>
            </a:r>
            <a:r>
              <a:rPr lang="en-US" altLang="zh-CN" i="1" u="sng">
                <a:solidFill>
                  <a:srgbClr val="FF0000"/>
                </a:solidFill>
              </a:rPr>
              <a:t>s</a:t>
            </a:r>
            <a:r>
              <a:rPr lang="en-US" altLang="zh-CN" i="1" u="sng"/>
              <a:t> </a:t>
            </a:r>
            <a:r>
              <a:rPr lang="en-US" altLang="zh-CN"/>
              <a:t>each morning from the stations most convenient to them. They leave the train at the station most convenient to work.  </a:t>
            </a:r>
            <a:r>
              <a:rPr lang="en-US" altLang="zh-CN">
                <a:solidFill>
                  <a:srgbClr val="FF0000"/>
                </a:solidFill>
              </a:rPr>
              <a:t>Stations</a:t>
            </a:r>
            <a:r>
              <a:rPr lang="en-US" altLang="zh-CN"/>
              <a:t> have </a:t>
            </a:r>
            <a:r>
              <a:rPr lang="en-US" altLang="zh-CN" u="sng"/>
              <a:t>names</a:t>
            </a:r>
            <a:r>
              <a:rPr lang="en-US" altLang="zh-CN"/>
              <a:t>, </a:t>
            </a:r>
            <a:r>
              <a:rPr lang="en-US" altLang="zh-CN" u="sng"/>
              <a:t>phone numbers </a:t>
            </a:r>
            <a:r>
              <a:rPr lang="en-US" altLang="zh-CN"/>
              <a:t>and </a:t>
            </a:r>
            <a:r>
              <a:rPr lang="en-US" altLang="zh-CN" u="sng"/>
              <a:t>station masters</a:t>
            </a:r>
            <a:r>
              <a:rPr lang="en-US" altLang="zh-CN"/>
              <a:t>. The </a:t>
            </a:r>
            <a:r>
              <a:rPr lang="en-US" altLang="zh-CN">
                <a:solidFill>
                  <a:srgbClr val="FF0000"/>
                </a:solidFill>
              </a:rPr>
              <a:t>trains</a:t>
            </a:r>
            <a:r>
              <a:rPr lang="en-US" altLang="zh-CN"/>
              <a:t> commuters catch are identified by their </a:t>
            </a:r>
            <a:r>
              <a:rPr lang="en-US" altLang="zh-CN" u="sng"/>
              <a:t>station of origin</a:t>
            </a:r>
            <a:r>
              <a:rPr lang="en-US" altLang="zh-CN"/>
              <a:t>, </a:t>
            </a:r>
            <a:r>
              <a:rPr lang="en-US" altLang="zh-CN" u="sng"/>
              <a:t>place of destination</a:t>
            </a:r>
            <a:r>
              <a:rPr lang="en-US" altLang="zh-CN"/>
              <a:t>, and </a:t>
            </a:r>
            <a:r>
              <a:rPr lang="en-US" altLang="zh-CN" u="sng"/>
              <a:t>time of start of journey </a:t>
            </a:r>
            <a:r>
              <a:rPr lang="en-US" altLang="zh-CN"/>
              <a:t>(4.15pm, Belgrave to Flinders St for instance).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D17B11A-1E6B-7D43-B4E2-6732B3A816C8}"/>
              </a:ext>
            </a:extLst>
          </p:cNvPr>
          <p:cNvSpPr>
            <a:spLocks noGrp="1" noChangeArrowheads="1"/>
          </p:cNvSpPr>
          <p:nvPr>
            <p:ph type="title" idx="4294967295"/>
          </p:nvPr>
        </p:nvSpPr>
        <p:spPr>
          <a:xfrm>
            <a:off x="250825" y="260350"/>
            <a:ext cx="7778750" cy="99695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pPr>
            <a:br>
              <a:rPr lang="en-US" altLang="en-US" sz="3200"/>
            </a:br>
            <a:r>
              <a:rPr lang="en-US" altLang="en-US" sz="3200"/>
              <a:t>My Conceptual Design - Attributes</a:t>
            </a:r>
          </a:p>
        </p:txBody>
      </p:sp>
      <p:sp>
        <p:nvSpPr>
          <p:cNvPr id="12291" name="Rectangle 4">
            <a:extLst>
              <a:ext uri="{FF2B5EF4-FFF2-40B4-BE49-F238E27FC236}">
                <a16:creationId xmlns:a16="http://schemas.microsoft.com/office/drawing/2014/main" id="{20F5DCBB-45D2-F548-BD3A-E734DE605BD9}"/>
              </a:ext>
            </a:extLst>
          </p:cNvPr>
          <p:cNvSpPr>
            <a:spLocks noChangeArrowheads="1"/>
          </p:cNvSpPr>
          <p:nvPr/>
        </p:nvSpPr>
        <p:spPr bwMode="auto">
          <a:xfrm>
            <a:off x="1331913" y="2349500"/>
            <a:ext cx="1944687" cy="863600"/>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Commuter</a:t>
            </a:r>
            <a:endParaRPr lang="en-US" altLang="zh-CN" sz="1800">
              <a:solidFill>
                <a:schemeClr val="tx1"/>
              </a:solidFill>
              <a:latin typeface="Tahoma" panose="020B0604030504040204" pitchFamily="34" charset="0"/>
            </a:endParaRPr>
          </a:p>
        </p:txBody>
      </p:sp>
      <p:sp>
        <p:nvSpPr>
          <p:cNvPr id="12292" name="Rectangle 5">
            <a:extLst>
              <a:ext uri="{FF2B5EF4-FFF2-40B4-BE49-F238E27FC236}">
                <a16:creationId xmlns:a16="http://schemas.microsoft.com/office/drawing/2014/main" id="{BE855D30-FBE0-2646-8E8C-F1EEE346ADDE}"/>
              </a:ext>
            </a:extLst>
          </p:cNvPr>
          <p:cNvSpPr>
            <a:spLocks noChangeArrowheads="1"/>
          </p:cNvSpPr>
          <p:nvPr/>
        </p:nvSpPr>
        <p:spPr bwMode="auto">
          <a:xfrm>
            <a:off x="5795963" y="2492375"/>
            <a:ext cx="1944687" cy="865188"/>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Train</a:t>
            </a:r>
            <a:endParaRPr lang="en-US" altLang="zh-CN" sz="1800">
              <a:solidFill>
                <a:schemeClr val="tx1"/>
              </a:solidFill>
              <a:latin typeface="Tahoma" panose="020B0604030504040204" pitchFamily="34" charset="0"/>
            </a:endParaRPr>
          </a:p>
        </p:txBody>
      </p:sp>
      <p:sp>
        <p:nvSpPr>
          <p:cNvPr id="12293" name="Rectangle 7">
            <a:extLst>
              <a:ext uri="{FF2B5EF4-FFF2-40B4-BE49-F238E27FC236}">
                <a16:creationId xmlns:a16="http://schemas.microsoft.com/office/drawing/2014/main" id="{A2E041FE-E16F-4D4E-9CA3-0567F3ED7283}"/>
              </a:ext>
            </a:extLst>
          </p:cNvPr>
          <p:cNvSpPr>
            <a:spLocks noChangeArrowheads="1"/>
          </p:cNvSpPr>
          <p:nvPr/>
        </p:nvSpPr>
        <p:spPr bwMode="auto">
          <a:xfrm>
            <a:off x="5795963" y="4437063"/>
            <a:ext cx="1944687" cy="863600"/>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lgn="ctr">
              <a:spcBef>
                <a:spcPct val="0"/>
              </a:spcBef>
              <a:buFont typeface="Times New Roman" panose="02020603050405020304" pitchFamily="18" charset="0"/>
              <a:buNone/>
            </a:pPr>
            <a:r>
              <a:rPr lang="en-US" altLang="zh-CN" sz="1800">
                <a:solidFill>
                  <a:srgbClr val="000000"/>
                </a:solidFill>
                <a:sym typeface="Arial" panose="020B0604020202020204" pitchFamily="34" charset="0"/>
              </a:rPr>
              <a:t>Station</a:t>
            </a:r>
            <a:endParaRPr lang="en-US" altLang="zh-CN" sz="1800">
              <a:solidFill>
                <a:schemeClr val="tx1"/>
              </a:solidFill>
              <a:latin typeface="Tahoma" panose="020B0604030504040204" pitchFamily="34" charset="0"/>
            </a:endParaRPr>
          </a:p>
        </p:txBody>
      </p:sp>
      <p:grpSp>
        <p:nvGrpSpPr>
          <p:cNvPr id="11270" name="Group 6">
            <a:extLst>
              <a:ext uri="{FF2B5EF4-FFF2-40B4-BE49-F238E27FC236}">
                <a16:creationId xmlns:a16="http://schemas.microsoft.com/office/drawing/2014/main" id="{B7BCF375-0C15-1646-ADB3-41795E59B974}"/>
              </a:ext>
            </a:extLst>
          </p:cNvPr>
          <p:cNvGrpSpPr>
            <a:grpSpLocks/>
          </p:cNvGrpSpPr>
          <p:nvPr/>
        </p:nvGrpSpPr>
        <p:grpSpPr bwMode="auto">
          <a:xfrm>
            <a:off x="1331913" y="1844675"/>
            <a:ext cx="217487" cy="504825"/>
            <a:chOff x="0" y="0"/>
            <a:chExt cx="216024" cy="504056"/>
          </a:xfrm>
        </p:grpSpPr>
        <p:sp>
          <p:nvSpPr>
            <p:cNvPr id="12328" name="Straight Connector 9">
              <a:extLst>
                <a:ext uri="{FF2B5EF4-FFF2-40B4-BE49-F238E27FC236}">
                  <a16:creationId xmlns:a16="http://schemas.microsoft.com/office/drawing/2014/main" id="{02B600A5-5D51-C24E-A6D8-CD83B4D47AF7}"/>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12329" name="Oval 10">
              <a:extLst>
                <a:ext uri="{FF2B5EF4-FFF2-40B4-BE49-F238E27FC236}">
                  <a16:creationId xmlns:a16="http://schemas.microsoft.com/office/drawing/2014/main" id="{057EFF40-D13F-8643-8A05-F485727FC588}"/>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11273" name="Group 9">
            <a:extLst>
              <a:ext uri="{FF2B5EF4-FFF2-40B4-BE49-F238E27FC236}">
                <a16:creationId xmlns:a16="http://schemas.microsoft.com/office/drawing/2014/main" id="{8EA8260C-0124-394C-A0D5-6860A2FECC4A}"/>
              </a:ext>
            </a:extLst>
          </p:cNvPr>
          <p:cNvGrpSpPr>
            <a:grpSpLocks/>
          </p:cNvGrpSpPr>
          <p:nvPr/>
        </p:nvGrpSpPr>
        <p:grpSpPr bwMode="auto">
          <a:xfrm>
            <a:off x="2052638" y="1844675"/>
            <a:ext cx="215900" cy="504825"/>
            <a:chOff x="0" y="0"/>
            <a:chExt cx="216024" cy="504056"/>
          </a:xfrm>
        </p:grpSpPr>
        <p:sp>
          <p:nvSpPr>
            <p:cNvPr id="12326" name="Straight Connector 13">
              <a:extLst>
                <a:ext uri="{FF2B5EF4-FFF2-40B4-BE49-F238E27FC236}">
                  <a16:creationId xmlns:a16="http://schemas.microsoft.com/office/drawing/2014/main" id="{B314D9CC-AC18-1C41-A788-B440C77FDE8B}"/>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12327" name="Oval 14">
              <a:extLst>
                <a:ext uri="{FF2B5EF4-FFF2-40B4-BE49-F238E27FC236}">
                  <a16:creationId xmlns:a16="http://schemas.microsoft.com/office/drawing/2014/main" id="{7E506168-5CF3-684F-8719-FA2425CB28C9}"/>
                </a:ext>
              </a:extLst>
            </p:cNvPr>
            <p:cNvSpPr>
              <a:spLocks noChangeArrowheads="1"/>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11276" name="TextBox 24">
            <a:extLst>
              <a:ext uri="{FF2B5EF4-FFF2-40B4-BE49-F238E27FC236}">
                <a16:creationId xmlns:a16="http://schemas.microsoft.com/office/drawing/2014/main" id="{6330A63B-D05B-3043-9642-1348D4D92BD2}"/>
              </a:ext>
            </a:extLst>
          </p:cNvPr>
          <p:cNvSpPr>
            <a:spLocks noChangeArrowheads="1"/>
          </p:cNvSpPr>
          <p:nvPr/>
        </p:nvSpPr>
        <p:spPr bwMode="auto">
          <a:xfrm>
            <a:off x="1293813" y="1566863"/>
            <a:ext cx="6873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600">
                <a:solidFill>
                  <a:srgbClr val="000000"/>
                </a:solidFill>
                <a:latin typeface="Tahoma" panose="020B0604030504040204" pitchFamily="34" charset="0"/>
              </a:rPr>
              <a:t>name</a:t>
            </a:r>
            <a:endParaRPr lang="en-US" altLang="zh-CN" sz="1800">
              <a:solidFill>
                <a:schemeClr val="tx1"/>
              </a:solidFill>
              <a:latin typeface="Tahoma" panose="020B0604030504040204" pitchFamily="34" charset="0"/>
            </a:endParaRPr>
          </a:p>
        </p:txBody>
      </p:sp>
      <p:sp>
        <p:nvSpPr>
          <p:cNvPr id="11277" name="TextBox 25">
            <a:extLst>
              <a:ext uri="{FF2B5EF4-FFF2-40B4-BE49-F238E27FC236}">
                <a16:creationId xmlns:a16="http://schemas.microsoft.com/office/drawing/2014/main" id="{25309357-5606-7B4E-B2FE-EFEDC578D3FE}"/>
              </a:ext>
            </a:extLst>
          </p:cNvPr>
          <p:cNvSpPr>
            <a:spLocks noChangeArrowheads="1"/>
          </p:cNvSpPr>
          <p:nvPr/>
        </p:nvSpPr>
        <p:spPr bwMode="auto">
          <a:xfrm>
            <a:off x="2033588" y="1557338"/>
            <a:ext cx="882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600">
                <a:solidFill>
                  <a:srgbClr val="000000"/>
                </a:solidFill>
                <a:latin typeface="Tahoma" panose="020B0604030504040204" pitchFamily="34" charset="0"/>
              </a:rPr>
              <a:t>address</a:t>
            </a:r>
            <a:endParaRPr lang="en-US" altLang="zh-CN" sz="1800">
              <a:solidFill>
                <a:schemeClr val="tx1"/>
              </a:solidFill>
              <a:latin typeface="Tahoma" panose="020B0604030504040204" pitchFamily="34" charset="0"/>
            </a:endParaRPr>
          </a:p>
        </p:txBody>
      </p:sp>
      <p:grpSp>
        <p:nvGrpSpPr>
          <p:cNvPr id="11278" name="Group 14">
            <a:extLst>
              <a:ext uri="{FF2B5EF4-FFF2-40B4-BE49-F238E27FC236}">
                <a16:creationId xmlns:a16="http://schemas.microsoft.com/office/drawing/2014/main" id="{22C13113-BDA1-6C40-9899-7E90BE46DEE5}"/>
              </a:ext>
            </a:extLst>
          </p:cNvPr>
          <p:cNvGrpSpPr>
            <a:grpSpLocks/>
          </p:cNvGrpSpPr>
          <p:nvPr/>
        </p:nvGrpSpPr>
        <p:grpSpPr bwMode="auto">
          <a:xfrm>
            <a:off x="6492875" y="1997075"/>
            <a:ext cx="215900" cy="504825"/>
            <a:chOff x="0" y="0"/>
            <a:chExt cx="216024" cy="504056"/>
          </a:xfrm>
        </p:grpSpPr>
        <p:sp>
          <p:nvSpPr>
            <p:cNvPr id="12324" name="Straight Connector 28">
              <a:extLst>
                <a:ext uri="{FF2B5EF4-FFF2-40B4-BE49-F238E27FC236}">
                  <a16:creationId xmlns:a16="http://schemas.microsoft.com/office/drawing/2014/main" id="{582594EA-978D-7D4A-8BE7-9FFDA8A9BD4E}"/>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12325" name="Oval 29">
              <a:extLst>
                <a:ext uri="{FF2B5EF4-FFF2-40B4-BE49-F238E27FC236}">
                  <a16:creationId xmlns:a16="http://schemas.microsoft.com/office/drawing/2014/main" id="{C0795D11-B2EB-5949-8C77-D334DF362D40}"/>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11281" name="Group 17">
            <a:extLst>
              <a:ext uri="{FF2B5EF4-FFF2-40B4-BE49-F238E27FC236}">
                <a16:creationId xmlns:a16="http://schemas.microsoft.com/office/drawing/2014/main" id="{AE2564FD-A11E-D447-8817-CFA0FC0183A5}"/>
              </a:ext>
            </a:extLst>
          </p:cNvPr>
          <p:cNvGrpSpPr>
            <a:grpSpLocks/>
          </p:cNvGrpSpPr>
          <p:nvPr/>
        </p:nvGrpSpPr>
        <p:grpSpPr bwMode="auto">
          <a:xfrm>
            <a:off x="7213600" y="1997075"/>
            <a:ext cx="215900" cy="504825"/>
            <a:chOff x="0" y="0"/>
            <a:chExt cx="216024" cy="504056"/>
          </a:xfrm>
        </p:grpSpPr>
        <p:sp>
          <p:nvSpPr>
            <p:cNvPr id="12322" name="Straight Connector 31">
              <a:extLst>
                <a:ext uri="{FF2B5EF4-FFF2-40B4-BE49-F238E27FC236}">
                  <a16:creationId xmlns:a16="http://schemas.microsoft.com/office/drawing/2014/main" id="{1A7E76A1-8479-5945-BF0A-04019E6A3AAA}"/>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12323" name="Oval 32">
              <a:extLst>
                <a:ext uri="{FF2B5EF4-FFF2-40B4-BE49-F238E27FC236}">
                  <a16:creationId xmlns:a16="http://schemas.microsoft.com/office/drawing/2014/main" id="{9E9E5282-ED80-7E42-9476-A7BC2AC3B882}"/>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grpSp>
        <p:nvGrpSpPr>
          <p:cNvPr id="11284" name="Group 20">
            <a:extLst>
              <a:ext uri="{FF2B5EF4-FFF2-40B4-BE49-F238E27FC236}">
                <a16:creationId xmlns:a16="http://schemas.microsoft.com/office/drawing/2014/main" id="{22C29585-9B34-5A4E-82D5-9EDCA70B0C9B}"/>
              </a:ext>
            </a:extLst>
          </p:cNvPr>
          <p:cNvGrpSpPr>
            <a:grpSpLocks/>
          </p:cNvGrpSpPr>
          <p:nvPr/>
        </p:nvGrpSpPr>
        <p:grpSpPr bwMode="auto">
          <a:xfrm>
            <a:off x="5773738" y="1997075"/>
            <a:ext cx="215900" cy="504825"/>
            <a:chOff x="0" y="0"/>
            <a:chExt cx="216024" cy="504056"/>
          </a:xfrm>
        </p:grpSpPr>
        <p:sp>
          <p:nvSpPr>
            <p:cNvPr id="12320" name="Straight Connector 34">
              <a:extLst>
                <a:ext uri="{FF2B5EF4-FFF2-40B4-BE49-F238E27FC236}">
                  <a16:creationId xmlns:a16="http://schemas.microsoft.com/office/drawing/2014/main" id="{32489285-378A-0149-BEE2-A1F3E595AC1A}"/>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12321" name="Oval 35">
              <a:extLst>
                <a:ext uri="{FF2B5EF4-FFF2-40B4-BE49-F238E27FC236}">
                  <a16:creationId xmlns:a16="http://schemas.microsoft.com/office/drawing/2014/main" id="{CC464678-1725-C442-97FF-2D00BACEE9A0}"/>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11287" name="TextBox 36">
            <a:extLst>
              <a:ext uri="{FF2B5EF4-FFF2-40B4-BE49-F238E27FC236}">
                <a16:creationId xmlns:a16="http://schemas.microsoft.com/office/drawing/2014/main" id="{ED429743-F1D6-2942-A911-833261DE808C}"/>
              </a:ext>
            </a:extLst>
          </p:cNvPr>
          <p:cNvSpPr>
            <a:spLocks noChangeArrowheads="1"/>
          </p:cNvSpPr>
          <p:nvPr/>
        </p:nvSpPr>
        <p:spPr bwMode="auto">
          <a:xfrm>
            <a:off x="6454775" y="1719263"/>
            <a:ext cx="5667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600">
                <a:solidFill>
                  <a:srgbClr val="000000"/>
                </a:solidFill>
                <a:latin typeface="Tahoma" panose="020B0604030504040204" pitchFamily="34" charset="0"/>
              </a:rPr>
              <a:t>dest</a:t>
            </a:r>
            <a:endParaRPr lang="en-US" altLang="zh-CN" sz="1800">
              <a:solidFill>
                <a:schemeClr val="tx1"/>
              </a:solidFill>
              <a:latin typeface="Tahoma" panose="020B0604030504040204" pitchFamily="34" charset="0"/>
            </a:endParaRPr>
          </a:p>
        </p:txBody>
      </p:sp>
      <p:sp>
        <p:nvSpPr>
          <p:cNvPr id="11288" name="TextBox 37">
            <a:extLst>
              <a:ext uri="{FF2B5EF4-FFF2-40B4-BE49-F238E27FC236}">
                <a16:creationId xmlns:a16="http://schemas.microsoft.com/office/drawing/2014/main" id="{9217B7EC-6F2C-5D47-9B19-D641FFE1177D}"/>
              </a:ext>
            </a:extLst>
          </p:cNvPr>
          <p:cNvSpPr>
            <a:spLocks noChangeArrowheads="1"/>
          </p:cNvSpPr>
          <p:nvPr/>
        </p:nvSpPr>
        <p:spPr bwMode="auto">
          <a:xfrm>
            <a:off x="7194550" y="1709738"/>
            <a:ext cx="10429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600">
                <a:solidFill>
                  <a:srgbClr val="000000"/>
                </a:solidFill>
                <a:latin typeface="Tahoma" panose="020B0604030504040204" pitchFamily="34" charset="0"/>
              </a:rPr>
              <a:t>startTime</a:t>
            </a:r>
            <a:endParaRPr lang="en-US" altLang="zh-CN" sz="1800">
              <a:solidFill>
                <a:schemeClr val="tx1"/>
              </a:solidFill>
              <a:latin typeface="Tahoma" panose="020B0604030504040204" pitchFamily="34" charset="0"/>
            </a:endParaRPr>
          </a:p>
        </p:txBody>
      </p:sp>
      <p:sp>
        <p:nvSpPr>
          <p:cNvPr id="11289" name="TextBox 38">
            <a:extLst>
              <a:ext uri="{FF2B5EF4-FFF2-40B4-BE49-F238E27FC236}">
                <a16:creationId xmlns:a16="http://schemas.microsoft.com/office/drawing/2014/main" id="{4D5E9934-7E0E-A149-95AE-5AA2D648DBFC}"/>
              </a:ext>
            </a:extLst>
          </p:cNvPr>
          <p:cNvSpPr>
            <a:spLocks noChangeArrowheads="1"/>
          </p:cNvSpPr>
          <p:nvPr/>
        </p:nvSpPr>
        <p:spPr bwMode="auto">
          <a:xfrm>
            <a:off x="5724525" y="1709738"/>
            <a:ext cx="5000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600">
                <a:solidFill>
                  <a:srgbClr val="000000"/>
                </a:solidFill>
                <a:latin typeface="Tahoma" panose="020B0604030504040204" pitchFamily="34" charset="0"/>
              </a:rPr>
              <a:t>soo</a:t>
            </a:r>
            <a:endParaRPr lang="en-US" altLang="zh-CN" sz="1800">
              <a:solidFill>
                <a:schemeClr val="tx1"/>
              </a:solidFill>
              <a:latin typeface="Tahoma" panose="020B0604030504040204" pitchFamily="34" charset="0"/>
            </a:endParaRPr>
          </a:p>
        </p:txBody>
      </p:sp>
      <p:grpSp>
        <p:nvGrpSpPr>
          <p:cNvPr id="11290" name="Group 26">
            <a:extLst>
              <a:ext uri="{FF2B5EF4-FFF2-40B4-BE49-F238E27FC236}">
                <a16:creationId xmlns:a16="http://schemas.microsoft.com/office/drawing/2014/main" id="{F26CCE4E-82BC-6149-A4A2-79A2B22A226B}"/>
              </a:ext>
            </a:extLst>
          </p:cNvPr>
          <p:cNvGrpSpPr>
            <a:grpSpLocks/>
          </p:cNvGrpSpPr>
          <p:nvPr/>
        </p:nvGrpSpPr>
        <p:grpSpPr bwMode="auto">
          <a:xfrm>
            <a:off x="5916613" y="3933825"/>
            <a:ext cx="215900" cy="503238"/>
            <a:chOff x="0" y="0"/>
            <a:chExt cx="216024" cy="504056"/>
          </a:xfrm>
        </p:grpSpPr>
        <p:sp>
          <p:nvSpPr>
            <p:cNvPr id="12318" name="Straight Connector 68">
              <a:extLst>
                <a:ext uri="{FF2B5EF4-FFF2-40B4-BE49-F238E27FC236}">
                  <a16:creationId xmlns:a16="http://schemas.microsoft.com/office/drawing/2014/main" id="{38AC0095-A0B1-3040-BAFC-529ED326EC6C}"/>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12319" name="Oval 69">
              <a:extLst>
                <a:ext uri="{FF2B5EF4-FFF2-40B4-BE49-F238E27FC236}">
                  <a16:creationId xmlns:a16="http://schemas.microsoft.com/office/drawing/2014/main" id="{512A311E-F9C2-DF42-9D69-9C5F8AC37A68}"/>
                </a:ext>
              </a:extLst>
            </p:cNvPr>
            <p:cNvSpPr>
              <a:spLocks/>
            </p:cNvSpPr>
            <p:nvPr/>
          </p:nvSpPr>
          <p:spPr bwMode="auto">
            <a:xfrm>
              <a:off x="0" y="0"/>
              <a:ext cx="216024" cy="216024"/>
            </a:xfrm>
            <a:prstGeom prst="ellipse">
              <a:avLst/>
            </a:prstGeom>
            <a:solidFill>
              <a:schemeClr val="tx1"/>
            </a:solidFill>
            <a:ln w="9525">
              <a:solidFill>
                <a:schemeClr val="tx1"/>
              </a:solidFill>
              <a:bevel/>
              <a:headEnd/>
              <a:tailEnd/>
            </a:ln>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11293" name="TextBox 70">
            <a:extLst>
              <a:ext uri="{FF2B5EF4-FFF2-40B4-BE49-F238E27FC236}">
                <a16:creationId xmlns:a16="http://schemas.microsoft.com/office/drawing/2014/main" id="{35A17258-431D-C341-8F45-B17BE779D90A}"/>
              </a:ext>
            </a:extLst>
          </p:cNvPr>
          <p:cNvSpPr>
            <a:spLocks noChangeArrowheads="1"/>
          </p:cNvSpPr>
          <p:nvPr/>
        </p:nvSpPr>
        <p:spPr bwMode="auto">
          <a:xfrm>
            <a:off x="5867400" y="3644900"/>
            <a:ext cx="869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600">
                <a:solidFill>
                  <a:srgbClr val="000000"/>
                </a:solidFill>
                <a:latin typeface="Tahoma" panose="020B0604030504040204" pitchFamily="34" charset="0"/>
              </a:rPr>
              <a:t>stName</a:t>
            </a:r>
            <a:endParaRPr lang="en-US" altLang="zh-CN" sz="1800">
              <a:solidFill>
                <a:schemeClr val="tx1"/>
              </a:solidFill>
              <a:latin typeface="Tahoma" panose="020B0604030504040204" pitchFamily="34" charset="0"/>
            </a:endParaRPr>
          </a:p>
        </p:txBody>
      </p:sp>
      <p:grpSp>
        <p:nvGrpSpPr>
          <p:cNvPr id="11294" name="Group 30">
            <a:extLst>
              <a:ext uri="{FF2B5EF4-FFF2-40B4-BE49-F238E27FC236}">
                <a16:creationId xmlns:a16="http://schemas.microsoft.com/office/drawing/2014/main" id="{18FFE9DA-0764-2A40-BC86-F71CBF9D914B}"/>
              </a:ext>
            </a:extLst>
          </p:cNvPr>
          <p:cNvGrpSpPr>
            <a:grpSpLocks/>
          </p:cNvGrpSpPr>
          <p:nvPr/>
        </p:nvGrpSpPr>
        <p:grpSpPr bwMode="auto">
          <a:xfrm>
            <a:off x="6775450" y="3933825"/>
            <a:ext cx="215900" cy="503238"/>
            <a:chOff x="0" y="0"/>
            <a:chExt cx="216024" cy="504056"/>
          </a:xfrm>
        </p:grpSpPr>
        <p:sp>
          <p:nvSpPr>
            <p:cNvPr id="12316" name="Straight Connector 72">
              <a:extLst>
                <a:ext uri="{FF2B5EF4-FFF2-40B4-BE49-F238E27FC236}">
                  <a16:creationId xmlns:a16="http://schemas.microsoft.com/office/drawing/2014/main" id="{A90AA7C8-B214-8D49-A95F-BA646F100DC1}"/>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12317" name="Oval 73">
              <a:extLst>
                <a:ext uri="{FF2B5EF4-FFF2-40B4-BE49-F238E27FC236}">
                  <a16:creationId xmlns:a16="http://schemas.microsoft.com/office/drawing/2014/main" id="{EAD1942E-A1AD-9E43-A883-7A097A79462D}"/>
                </a:ext>
              </a:extLst>
            </p:cNvPr>
            <p:cNvSpPr>
              <a:spLocks/>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11297" name="TextBox 74">
            <a:extLst>
              <a:ext uri="{FF2B5EF4-FFF2-40B4-BE49-F238E27FC236}">
                <a16:creationId xmlns:a16="http://schemas.microsoft.com/office/drawing/2014/main" id="{31A529EA-0DD7-3748-A84A-E20EE6EF1BFA}"/>
              </a:ext>
            </a:extLst>
          </p:cNvPr>
          <p:cNvSpPr>
            <a:spLocks noChangeArrowheads="1"/>
          </p:cNvSpPr>
          <p:nvPr/>
        </p:nvSpPr>
        <p:spPr bwMode="auto">
          <a:xfrm>
            <a:off x="6727825" y="3644900"/>
            <a:ext cx="744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600">
                <a:solidFill>
                  <a:srgbClr val="000000"/>
                </a:solidFill>
                <a:latin typeface="Tahoma" panose="020B0604030504040204" pitchFamily="34" charset="0"/>
              </a:rPr>
              <a:t>phone</a:t>
            </a:r>
            <a:endParaRPr lang="en-US" altLang="zh-CN" sz="1800">
              <a:solidFill>
                <a:schemeClr val="tx1"/>
              </a:solidFill>
              <a:latin typeface="Tahoma" panose="020B0604030504040204" pitchFamily="34" charset="0"/>
            </a:endParaRPr>
          </a:p>
        </p:txBody>
      </p:sp>
      <p:grpSp>
        <p:nvGrpSpPr>
          <p:cNvPr id="11298" name="Group 34">
            <a:extLst>
              <a:ext uri="{FF2B5EF4-FFF2-40B4-BE49-F238E27FC236}">
                <a16:creationId xmlns:a16="http://schemas.microsoft.com/office/drawing/2014/main" id="{2675A930-D48E-764F-8599-99DAFBBFC06B}"/>
              </a:ext>
            </a:extLst>
          </p:cNvPr>
          <p:cNvGrpSpPr>
            <a:grpSpLocks/>
          </p:cNvGrpSpPr>
          <p:nvPr/>
        </p:nvGrpSpPr>
        <p:grpSpPr bwMode="auto">
          <a:xfrm>
            <a:off x="7569200" y="3933825"/>
            <a:ext cx="215900" cy="503238"/>
            <a:chOff x="0" y="0"/>
            <a:chExt cx="216024" cy="504056"/>
          </a:xfrm>
        </p:grpSpPr>
        <p:sp>
          <p:nvSpPr>
            <p:cNvPr id="12314" name="Straight Connector 76">
              <a:extLst>
                <a:ext uri="{FF2B5EF4-FFF2-40B4-BE49-F238E27FC236}">
                  <a16:creationId xmlns:a16="http://schemas.microsoft.com/office/drawing/2014/main" id="{E484F20E-5A9B-1540-935B-C1842C204C77}"/>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12315" name="Oval 77">
              <a:extLst>
                <a:ext uri="{FF2B5EF4-FFF2-40B4-BE49-F238E27FC236}">
                  <a16:creationId xmlns:a16="http://schemas.microsoft.com/office/drawing/2014/main" id="{2CD73098-5A06-794D-A1E3-30302A253EC1}"/>
                </a:ext>
              </a:extLst>
            </p:cNvPr>
            <p:cNvSpPr>
              <a:spLocks/>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11301" name="TextBox 78">
            <a:extLst>
              <a:ext uri="{FF2B5EF4-FFF2-40B4-BE49-F238E27FC236}">
                <a16:creationId xmlns:a16="http://schemas.microsoft.com/office/drawing/2014/main" id="{A46CC433-8F09-D740-AA29-FAA900E1E9E7}"/>
              </a:ext>
            </a:extLst>
          </p:cNvPr>
          <p:cNvSpPr>
            <a:spLocks noChangeArrowheads="1"/>
          </p:cNvSpPr>
          <p:nvPr/>
        </p:nvSpPr>
        <p:spPr bwMode="auto">
          <a:xfrm>
            <a:off x="7519988" y="3644900"/>
            <a:ext cx="769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600">
                <a:solidFill>
                  <a:srgbClr val="000000"/>
                </a:solidFill>
                <a:latin typeface="Tahoma" panose="020B0604030504040204" pitchFamily="34" charset="0"/>
              </a:rPr>
              <a:t>stMast</a:t>
            </a:r>
            <a:endParaRPr lang="en-US" altLang="zh-CN" sz="1800">
              <a:solidFill>
                <a:schemeClr val="tx1"/>
              </a:solidFill>
              <a:latin typeface="Tahoma" panose="020B0604030504040204" pitchFamily="34" charset="0"/>
            </a:endParaRPr>
          </a:p>
        </p:txBody>
      </p:sp>
      <p:grpSp>
        <p:nvGrpSpPr>
          <p:cNvPr id="11302" name="Group 38">
            <a:extLst>
              <a:ext uri="{FF2B5EF4-FFF2-40B4-BE49-F238E27FC236}">
                <a16:creationId xmlns:a16="http://schemas.microsoft.com/office/drawing/2014/main" id="{320D80D0-4CC7-3247-99F2-327C1A945304}"/>
              </a:ext>
            </a:extLst>
          </p:cNvPr>
          <p:cNvGrpSpPr>
            <a:grpSpLocks/>
          </p:cNvGrpSpPr>
          <p:nvPr/>
        </p:nvGrpSpPr>
        <p:grpSpPr bwMode="auto">
          <a:xfrm>
            <a:off x="2244725" y="4292600"/>
            <a:ext cx="215900" cy="504825"/>
            <a:chOff x="0" y="0"/>
            <a:chExt cx="216024" cy="504056"/>
          </a:xfrm>
        </p:grpSpPr>
        <p:sp>
          <p:nvSpPr>
            <p:cNvPr id="12312" name="Straight Connector 51">
              <a:extLst>
                <a:ext uri="{FF2B5EF4-FFF2-40B4-BE49-F238E27FC236}">
                  <a16:creationId xmlns:a16="http://schemas.microsoft.com/office/drawing/2014/main" id="{833A212B-67B6-5446-9D81-2A9968CEA866}"/>
                </a:ext>
              </a:extLst>
            </p:cNvPr>
            <p:cNvSpPr>
              <a:spLocks noChangeShapeType="1"/>
            </p:cNvSpPr>
            <p:nvPr/>
          </p:nvSpPr>
          <p:spPr bwMode="auto">
            <a:xfrm flipV="1">
              <a:off x="120266" y="216024"/>
              <a:ext cx="1" cy="288032"/>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en-US"/>
            </a:p>
          </p:txBody>
        </p:sp>
        <p:sp>
          <p:nvSpPr>
            <p:cNvPr id="12313" name="Oval 52">
              <a:extLst>
                <a:ext uri="{FF2B5EF4-FFF2-40B4-BE49-F238E27FC236}">
                  <a16:creationId xmlns:a16="http://schemas.microsoft.com/office/drawing/2014/main" id="{45B85837-D02B-3F4D-9EB1-74CFF6A44C43}"/>
                </a:ext>
              </a:extLst>
            </p:cNvPr>
            <p:cNvSpPr>
              <a:spLocks/>
            </p:cNvSpPr>
            <p:nvPr/>
          </p:nvSpPr>
          <p:spPr bwMode="auto">
            <a:xfrm>
              <a:off x="0" y="0"/>
              <a:ext cx="216024" cy="216024"/>
            </a:xfrm>
            <a:prstGeom prst="ellipse">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Font typeface="Times New Roman" panose="02020603050405020304" pitchFamily="18" charset="0"/>
                <a:buNone/>
              </a:pPr>
              <a:endParaRPr lang="en-US" altLang="en-US" sz="1800">
                <a:solidFill>
                  <a:schemeClr val="bg1"/>
                </a:solidFill>
                <a:sym typeface="Arial" panose="020B0604020202020204" pitchFamily="34" charset="0"/>
              </a:endParaRPr>
            </a:p>
          </p:txBody>
        </p:sp>
      </p:grpSp>
      <p:sp>
        <p:nvSpPr>
          <p:cNvPr id="11305" name="TextBox 53">
            <a:extLst>
              <a:ext uri="{FF2B5EF4-FFF2-40B4-BE49-F238E27FC236}">
                <a16:creationId xmlns:a16="http://schemas.microsoft.com/office/drawing/2014/main" id="{D5ACB61D-9068-3541-9697-E032819FF285}"/>
              </a:ext>
            </a:extLst>
          </p:cNvPr>
          <p:cNvSpPr>
            <a:spLocks noChangeArrowheads="1"/>
          </p:cNvSpPr>
          <p:nvPr/>
        </p:nvSpPr>
        <p:spPr bwMode="auto">
          <a:xfrm>
            <a:off x="2195513" y="4005263"/>
            <a:ext cx="1535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SzPct val="100000"/>
              <a:buFont typeface="Times New Roman" panose="02020603050405020304" pitchFamily="18" charset="0"/>
              <a:buChar char="•"/>
              <a:defRPr sz="2800">
                <a:solidFill>
                  <a:srgbClr val="003366"/>
                </a:solidFill>
                <a:latin typeface="Arial" panose="020B0604020202020204" pitchFamily="34" charset="0"/>
                <a:ea typeface="宋体" panose="02010600030101010101" pitchFamily="2" charset="-122"/>
                <a:sym typeface="宋体" panose="02010600030101010101" pitchFamily="2" charset="-122"/>
              </a:defRPr>
            </a:lvl1pPr>
            <a:lvl2pPr marL="742950" indent="-285750">
              <a:spcBef>
                <a:spcPts val="600"/>
              </a:spcBef>
              <a:buSzPct val="100000"/>
              <a:buFont typeface="Times New Roman" panose="02020603050405020304" pitchFamily="18" charset="0"/>
              <a:buChar char="–"/>
              <a:defRPr sz="2400">
                <a:solidFill>
                  <a:srgbClr val="003366"/>
                </a:solidFill>
                <a:latin typeface="Arial" panose="020B0604020202020204" pitchFamily="34" charset="0"/>
                <a:ea typeface="宋体" panose="02010600030101010101" pitchFamily="2" charset="-122"/>
                <a:sym typeface="宋体" panose="02010600030101010101" pitchFamily="2" charset="-122"/>
              </a:defRPr>
            </a:lvl2pPr>
            <a:lvl3pPr marL="1143000" indent="-228600">
              <a:spcBef>
                <a:spcPts val="50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3pPr>
            <a:lvl4pPr marL="16002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4pPr>
            <a:lvl5pPr marL="2057400" indent="-228600">
              <a:spcBef>
                <a:spcPts val="450"/>
              </a:spcBef>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5pPr>
            <a:lvl6pPr marL="25146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6pPr>
            <a:lvl7pPr marL="29718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7pPr>
            <a:lvl8pPr marL="34290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8pPr>
            <a:lvl9pPr marL="3886200" indent="-228600" eaLnBrk="0" fontAlgn="base" hangingPunct="0">
              <a:spcBef>
                <a:spcPts val="450"/>
              </a:spcBef>
              <a:spcAft>
                <a:spcPct val="0"/>
              </a:spcAft>
              <a:buSzPct val="100000"/>
              <a:buFont typeface="Times New Roman" panose="02020603050405020304" pitchFamily="18" charset="0"/>
              <a:buChar char="»"/>
              <a:defRPr sz="2000">
                <a:solidFill>
                  <a:srgbClr val="003366"/>
                </a:solidFill>
                <a:latin typeface="Arial" panose="020B0604020202020204" pitchFamily="34" charset="0"/>
                <a:ea typeface="宋体" panose="02010600030101010101" pitchFamily="2" charset="-122"/>
                <a:sym typeface="宋体" panose="02010600030101010101" pitchFamily="2" charset="-122"/>
              </a:defRPr>
            </a:lvl9pPr>
          </a:lstStyle>
          <a:p>
            <a:pPr>
              <a:spcBef>
                <a:spcPct val="0"/>
              </a:spcBef>
              <a:buSzTx/>
              <a:buFont typeface="Arial" panose="020B0604020202020204" pitchFamily="34" charset="0"/>
              <a:buNone/>
            </a:pPr>
            <a:r>
              <a:rPr lang="en-US" altLang="zh-CN" sz="1600">
                <a:solidFill>
                  <a:srgbClr val="000000"/>
                </a:solidFill>
                <a:latin typeface="Tahoma" panose="020B0604030504040204" pitchFamily="34" charset="0"/>
              </a:rPr>
              <a:t>scheduledTime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p:cBhvr>
                                        <p:cTn id="7" dur="500"/>
                                        <p:tgtEl>
                                          <p:spTgt spid="11270"/>
                                        </p:tgtEl>
                                      </p:cBhvr>
                                    </p:animEffect>
                                  </p:childTnLst>
                                </p:cTn>
                              </p:par>
                              <p:par>
                                <p:cTn id="8" presetID="4" presetClass="entr" presetSubtype="16" fill="hold" nodeType="withEffect">
                                  <p:stCondLst>
                                    <p:cond delay="0"/>
                                  </p:stCondLst>
                                  <p:childTnLst>
                                    <p:set>
                                      <p:cBhvr>
                                        <p:cTn id="9" dur="1" fill="hold">
                                          <p:stCondLst>
                                            <p:cond delay="0"/>
                                          </p:stCondLst>
                                        </p:cTn>
                                        <p:tgtEl>
                                          <p:spTgt spid="11273"/>
                                        </p:tgtEl>
                                        <p:attrNameLst>
                                          <p:attrName>style.visibility</p:attrName>
                                        </p:attrNameLst>
                                      </p:cBhvr>
                                      <p:to>
                                        <p:strVal val="visible"/>
                                      </p:to>
                                    </p:set>
                                    <p:animEffect>
                                      <p:cBhvr>
                                        <p:cTn id="10" dur="500"/>
                                        <p:tgtEl>
                                          <p:spTgt spid="1127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1276"/>
                                        </p:tgtEl>
                                        <p:attrNameLst>
                                          <p:attrName>style.visibility</p:attrName>
                                        </p:attrNameLst>
                                      </p:cBhvr>
                                      <p:to>
                                        <p:strVal val="visible"/>
                                      </p:to>
                                    </p:set>
                                    <p:animEffect>
                                      <p:cBhvr>
                                        <p:cTn id="13" dur="500"/>
                                        <p:tgtEl>
                                          <p:spTgt spid="1127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1277"/>
                                        </p:tgtEl>
                                        <p:attrNameLst>
                                          <p:attrName>style.visibility</p:attrName>
                                        </p:attrNameLst>
                                      </p:cBhvr>
                                      <p:to>
                                        <p:strVal val="visible"/>
                                      </p:to>
                                    </p:set>
                                    <p:animEffect>
                                      <p:cBhvr>
                                        <p:cTn id="16" dur="500"/>
                                        <p:tgtEl>
                                          <p:spTgt spid="112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1278"/>
                                        </p:tgtEl>
                                        <p:attrNameLst>
                                          <p:attrName>style.visibility</p:attrName>
                                        </p:attrNameLst>
                                      </p:cBhvr>
                                      <p:to>
                                        <p:strVal val="visible"/>
                                      </p:to>
                                    </p:set>
                                    <p:animEffect>
                                      <p:cBhvr>
                                        <p:cTn id="21" dur="500"/>
                                        <p:tgtEl>
                                          <p:spTgt spid="11278"/>
                                        </p:tgtEl>
                                      </p:cBhvr>
                                    </p:animEffect>
                                  </p:childTnLst>
                                </p:cTn>
                              </p:par>
                              <p:par>
                                <p:cTn id="22" presetID="4" presetClass="entr" presetSubtype="16" fill="hold" nodeType="withEffect">
                                  <p:stCondLst>
                                    <p:cond delay="0"/>
                                  </p:stCondLst>
                                  <p:childTnLst>
                                    <p:set>
                                      <p:cBhvr>
                                        <p:cTn id="23" dur="1" fill="hold">
                                          <p:stCondLst>
                                            <p:cond delay="0"/>
                                          </p:stCondLst>
                                        </p:cTn>
                                        <p:tgtEl>
                                          <p:spTgt spid="11281"/>
                                        </p:tgtEl>
                                        <p:attrNameLst>
                                          <p:attrName>style.visibility</p:attrName>
                                        </p:attrNameLst>
                                      </p:cBhvr>
                                      <p:to>
                                        <p:strVal val="visible"/>
                                      </p:to>
                                    </p:set>
                                    <p:animEffect>
                                      <p:cBhvr>
                                        <p:cTn id="24" dur="500"/>
                                        <p:tgtEl>
                                          <p:spTgt spid="11281"/>
                                        </p:tgtEl>
                                      </p:cBhvr>
                                    </p:animEffect>
                                  </p:childTnLst>
                                </p:cTn>
                              </p:par>
                              <p:par>
                                <p:cTn id="25" presetID="4" presetClass="entr" presetSubtype="16" fill="hold" nodeType="withEffect">
                                  <p:stCondLst>
                                    <p:cond delay="0"/>
                                  </p:stCondLst>
                                  <p:childTnLst>
                                    <p:set>
                                      <p:cBhvr>
                                        <p:cTn id="26" dur="1" fill="hold">
                                          <p:stCondLst>
                                            <p:cond delay="0"/>
                                          </p:stCondLst>
                                        </p:cTn>
                                        <p:tgtEl>
                                          <p:spTgt spid="11284"/>
                                        </p:tgtEl>
                                        <p:attrNameLst>
                                          <p:attrName>style.visibility</p:attrName>
                                        </p:attrNameLst>
                                      </p:cBhvr>
                                      <p:to>
                                        <p:strVal val="visible"/>
                                      </p:to>
                                    </p:set>
                                    <p:animEffect>
                                      <p:cBhvr>
                                        <p:cTn id="27" dur="500"/>
                                        <p:tgtEl>
                                          <p:spTgt spid="11284"/>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1287"/>
                                        </p:tgtEl>
                                        <p:attrNameLst>
                                          <p:attrName>style.visibility</p:attrName>
                                        </p:attrNameLst>
                                      </p:cBhvr>
                                      <p:to>
                                        <p:strVal val="visible"/>
                                      </p:to>
                                    </p:set>
                                    <p:animEffect>
                                      <p:cBhvr>
                                        <p:cTn id="30" dur="500"/>
                                        <p:tgtEl>
                                          <p:spTgt spid="11287"/>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1288"/>
                                        </p:tgtEl>
                                        <p:attrNameLst>
                                          <p:attrName>style.visibility</p:attrName>
                                        </p:attrNameLst>
                                      </p:cBhvr>
                                      <p:to>
                                        <p:strVal val="visible"/>
                                      </p:to>
                                    </p:set>
                                    <p:animEffect>
                                      <p:cBhvr>
                                        <p:cTn id="33" dur="500"/>
                                        <p:tgtEl>
                                          <p:spTgt spid="11288"/>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1289"/>
                                        </p:tgtEl>
                                        <p:attrNameLst>
                                          <p:attrName>style.visibility</p:attrName>
                                        </p:attrNameLst>
                                      </p:cBhvr>
                                      <p:to>
                                        <p:strVal val="visible"/>
                                      </p:to>
                                    </p:set>
                                    <p:animEffect>
                                      <p:cBhvr>
                                        <p:cTn id="36" dur="500"/>
                                        <p:tgtEl>
                                          <p:spTgt spid="1128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11290"/>
                                        </p:tgtEl>
                                        <p:attrNameLst>
                                          <p:attrName>style.visibility</p:attrName>
                                        </p:attrNameLst>
                                      </p:cBhvr>
                                      <p:to>
                                        <p:strVal val="visible"/>
                                      </p:to>
                                    </p:set>
                                    <p:animEffect>
                                      <p:cBhvr>
                                        <p:cTn id="41" dur="500"/>
                                        <p:tgtEl>
                                          <p:spTgt spid="11290"/>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1293"/>
                                        </p:tgtEl>
                                        <p:attrNameLst>
                                          <p:attrName>style.visibility</p:attrName>
                                        </p:attrNameLst>
                                      </p:cBhvr>
                                      <p:to>
                                        <p:strVal val="visible"/>
                                      </p:to>
                                    </p:set>
                                    <p:animEffect>
                                      <p:cBhvr>
                                        <p:cTn id="44" dur="500"/>
                                        <p:tgtEl>
                                          <p:spTgt spid="11293"/>
                                        </p:tgtEl>
                                      </p:cBhvr>
                                    </p:animEffect>
                                  </p:childTnLst>
                                </p:cTn>
                              </p:par>
                              <p:par>
                                <p:cTn id="45" presetID="4" presetClass="entr" presetSubtype="16" fill="hold" nodeType="withEffect">
                                  <p:stCondLst>
                                    <p:cond delay="0"/>
                                  </p:stCondLst>
                                  <p:childTnLst>
                                    <p:set>
                                      <p:cBhvr>
                                        <p:cTn id="46" dur="1" fill="hold">
                                          <p:stCondLst>
                                            <p:cond delay="0"/>
                                          </p:stCondLst>
                                        </p:cTn>
                                        <p:tgtEl>
                                          <p:spTgt spid="11294"/>
                                        </p:tgtEl>
                                        <p:attrNameLst>
                                          <p:attrName>style.visibility</p:attrName>
                                        </p:attrNameLst>
                                      </p:cBhvr>
                                      <p:to>
                                        <p:strVal val="visible"/>
                                      </p:to>
                                    </p:set>
                                    <p:animEffect>
                                      <p:cBhvr>
                                        <p:cTn id="47" dur="500"/>
                                        <p:tgtEl>
                                          <p:spTgt spid="1129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1297"/>
                                        </p:tgtEl>
                                        <p:attrNameLst>
                                          <p:attrName>style.visibility</p:attrName>
                                        </p:attrNameLst>
                                      </p:cBhvr>
                                      <p:to>
                                        <p:strVal val="visible"/>
                                      </p:to>
                                    </p:set>
                                    <p:animEffect>
                                      <p:cBhvr>
                                        <p:cTn id="50" dur="500"/>
                                        <p:tgtEl>
                                          <p:spTgt spid="11297"/>
                                        </p:tgtEl>
                                      </p:cBhvr>
                                    </p:animEffect>
                                  </p:childTnLst>
                                </p:cTn>
                              </p:par>
                              <p:par>
                                <p:cTn id="51" presetID="4" presetClass="entr" presetSubtype="16" fill="hold" nodeType="withEffect">
                                  <p:stCondLst>
                                    <p:cond delay="0"/>
                                  </p:stCondLst>
                                  <p:childTnLst>
                                    <p:set>
                                      <p:cBhvr>
                                        <p:cTn id="52" dur="1" fill="hold">
                                          <p:stCondLst>
                                            <p:cond delay="0"/>
                                          </p:stCondLst>
                                        </p:cTn>
                                        <p:tgtEl>
                                          <p:spTgt spid="11298"/>
                                        </p:tgtEl>
                                        <p:attrNameLst>
                                          <p:attrName>style.visibility</p:attrName>
                                        </p:attrNameLst>
                                      </p:cBhvr>
                                      <p:to>
                                        <p:strVal val="visible"/>
                                      </p:to>
                                    </p:set>
                                    <p:animEffect>
                                      <p:cBhvr>
                                        <p:cTn id="53" dur="500"/>
                                        <p:tgtEl>
                                          <p:spTgt spid="11298"/>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11301"/>
                                        </p:tgtEl>
                                        <p:attrNameLst>
                                          <p:attrName>style.visibility</p:attrName>
                                        </p:attrNameLst>
                                      </p:cBhvr>
                                      <p:to>
                                        <p:strVal val="visible"/>
                                      </p:to>
                                    </p:set>
                                    <p:animEffect>
                                      <p:cBhvr>
                                        <p:cTn id="56" dur="500"/>
                                        <p:tgtEl>
                                          <p:spTgt spid="11301"/>
                                        </p:tgtEl>
                                      </p:cBhvr>
                                    </p:animEffect>
                                  </p:childTnLst>
                                </p:cTn>
                              </p:par>
                              <p:par>
                                <p:cTn id="57" presetID="4" presetClass="entr" presetSubtype="16" fill="hold" nodeType="withEffect">
                                  <p:stCondLst>
                                    <p:cond delay="0"/>
                                  </p:stCondLst>
                                  <p:childTnLst>
                                    <p:set>
                                      <p:cBhvr>
                                        <p:cTn id="58" dur="1" fill="hold">
                                          <p:stCondLst>
                                            <p:cond delay="0"/>
                                          </p:stCondLst>
                                        </p:cTn>
                                        <p:tgtEl>
                                          <p:spTgt spid="11302"/>
                                        </p:tgtEl>
                                        <p:attrNameLst>
                                          <p:attrName>style.visibility</p:attrName>
                                        </p:attrNameLst>
                                      </p:cBhvr>
                                      <p:to>
                                        <p:strVal val="visible"/>
                                      </p:to>
                                    </p:set>
                                    <p:animEffect>
                                      <p:cBhvr>
                                        <p:cTn id="59" dur="500"/>
                                        <p:tgtEl>
                                          <p:spTgt spid="11302"/>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11305"/>
                                        </p:tgtEl>
                                        <p:attrNameLst>
                                          <p:attrName>style.visibility</p:attrName>
                                        </p:attrNameLst>
                                      </p:cBhvr>
                                      <p:to>
                                        <p:strVal val="visible"/>
                                      </p:to>
                                    </p:set>
                                    <p:animEffect>
                                      <p:cBhvr>
                                        <p:cTn id="62" dur="500"/>
                                        <p:tgtEl>
                                          <p:spTgt spid="11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bldLvl="0" autoUpdateAnimBg="0"/>
      <p:bldP spid="11277" grpId="0" bldLvl="0" autoUpdateAnimBg="0"/>
      <p:bldP spid="11287" grpId="0" bldLvl="0" autoUpdateAnimBg="0"/>
      <p:bldP spid="11288" grpId="0" bldLvl="0" autoUpdateAnimBg="0"/>
      <p:bldP spid="11289" grpId="0" bldLvl="0" autoUpdateAnimBg="0"/>
      <p:bldP spid="11293" grpId="0" bldLvl="0" autoUpdateAnimBg="0"/>
      <p:bldP spid="11297" grpId="0" bldLvl="0" autoUpdateAnimBg="0"/>
      <p:bldP spid="11301" grpId="0" bldLvl="0" autoUpdateAnimBg="0"/>
      <p:bldP spid="11305" grpId="0" bldLvl="0" autoUpdateAnimBg="0"/>
    </p:bldLst>
  </p:timing>
</p:sld>
</file>

<file path=ppt/theme/theme1.xml><?xml version="1.0" encoding="utf-8"?>
<a:theme xmlns:a="http://schemas.openxmlformats.org/drawingml/2006/main" name="LiverpoolHOP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iverpoolHOP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x-none" sz="1800" b="0" i="0" u="none" strike="noStrike" cap="none" normalizeH="0" baseline="0" smtClean="0">
            <a:ln>
              <a:noFill/>
            </a:ln>
            <a:solidFill>
              <a:schemeClr val="tx1"/>
            </a:solidFill>
            <a:effectLst/>
            <a:latin typeface="Tahoma" pitchFamily="34" charset="-78"/>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x-none" sz="1800" b="0" i="0" u="none" strike="noStrike" cap="none" normalizeH="0" baseline="0" smtClean="0">
            <a:ln>
              <a:noFill/>
            </a:ln>
            <a:solidFill>
              <a:schemeClr val="tx1"/>
            </a:solidFill>
            <a:effectLst/>
            <a:latin typeface="Tahoma" pitchFamily="34" charset="-78"/>
            <a:ea typeface="宋体" charset="-122"/>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themeOverride>
</file>

<file path=docProps/app.xml><?xml version="1.0" encoding="utf-8"?>
<Properties xmlns="http://schemas.openxmlformats.org/officeDocument/2006/extended-properties" xmlns:vt="http://schemas.openxmlformats.org/officeDocument/2006/docPropsVTypes">
  <Template/>
  <TotalTime>36</TotalTime>
  <Pages>0</Pages>
  <Words>1862</Words>
  <Characters>0</Characters>
  <Application>Microsoft Macintosh PowerPoint</Application>
  <DocSecurity>0</DocSecurity>
  <PresentationFormat>On-screen Show (4:3)</PresentationFormat>
  <Lines>0</Lines>
  <Paragraphs>320</Paragraphs>
  <Slides>37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Tahoma</vt:lpstr>
      <vt:lpstr>宋体</vt:lpstr>
      <vt:lpstr>Arial</vt:lpstr>
      <vt:lpstr>Times New Roman</vt:lpstr>
      <vt:lpstr>Lucida Sans Unicode</vt:lpstr>
      <vt:lpstr>Wingdings 2</vt:lpstr>
      <vt:lpstr>Wingdings</vt:lpstr>
      <vt:lpstr>LiverpoolHOPE</vt:lpstr>
      <vt:lpstr>Database Technology  Conceptual Design II</vt:lpstr>
      <vt:lpstr>What we have done</vt:lpstr>
      <vt:lpstr>Aim of this presentation</vt:lpstr>
      <vt:lpstr>Commuters and Trains</vt:lpstr>
      <vt:lpstr>Commuters and Trains</vt:lpstr>
      <vt:lpstr> My Conceptual Design - Entities</vt:lpstr>
      <vt:lpstr>Commuters and Trains</vt:lpstr>
      <vt:lpstr>Commuters and Trains</vt:lpstr>
      <vt:lpstr> My Conceptual Design - Attributes</vt:lpstr>
      <vt:lpstr>Scheduled Times</vt:lpstr>
      <vt:lpstr>Commuters and Trains</vt:lpstr>
      <vt:lpstr>Commuters and Trains</vt:lpstr>
      <vt:lpstr>Commuters and Trains</vt:lpstr>
      <vt:lpstr>Commuters and Trains</vt:lpstr>
      <vt:lpstr>Commuters and Trains</vt:lpstr>
      <vt:lpstr>Diagram Script</vt:lpstr>
      <vt:lpstr>Commuters and Trains</vt:lpstr>
      <vt:lpstr>Commuters and Trains</vt:lpstr>
      <vt:lpstr> My Conceptual Design - Relationships</vt:lpstr>
      <vt:lpstr>Commuters and Trains</vt:lpstr>
      <vt:lpstr> My Conceptual Design - Relationships</vt:lpstr>
      <vt:lpstr> My Conceptual Design - Relationships</vt:lpstr>
      <vt:lpstr>Labelling the relationships</vt:lpstr>
      <vt:lpstr>Labelling the Relationships</vt:lpstr>
      <vt:lpstr> My Conceptual Design - Relationships</vt:lpstr>
      <vt:lpstr> My Conceptual Design - Relationships</vt:lpstr>
      <vt:lpstr>Final components of the Conceptual design</vt:lpstr>
      <vt:lpstr>Direction</vt:lpstr>
      <vt:lpstr>Entity Type</vt:lpstr>
      <vt:lpstr>One - One</vt:lpstr>
      <vt:lpstr>One - One</vt:lpstr>
      <vt:lpstr>One - Many</vt:lpstr>
      <vt:lpstr>Many - Many</vt:lpstr>
      <vt:lpstr>Summary</vt:lpstr>
      <vt:lpstr>Conceptual Design Write-up</vt:lpstr>
      <vt:lpstr>Conceptual Design Marking</vt:lpstr>
      <vt:lpstr>Next</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Robina Hetherington</dc:creator>
  <cp:keywords/>
  <dc:description/>
  <cp:lastModifiedBy>crypto morph</cp:lastModifiedBy>
  <cp:revision>172</cp:revision>
  <dcterms:created xsi:type="dcterms:W3CDTF">2003-11-19T11:38:00Z</dcterms:created>
  <dcterms:modified xsi:type="dcterms:W3CDTF">2020-09-18T07:58:00Z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1033-9.1.0.4280</vt:lpwstr>
  </property>
</Properties>
</file>